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79"/>
  </p:notesMasterIdLst>
  <p:sldIdLst>
    <p:sldId id="612" r:id="rId3"/>
    <p:sldId id="613" r:id="rId4"/>
    <p:sldId id="614" r:id="rId5"/>
    <p:sldId id="615" r:id="rId6"/>
    <p:sldId id="259" r:id="rId7"/>
    <p:sldId id="616" r:id="rId8"/>
    <p:sldId id="535" r:id="rId9"/>
    <p:sldId id="520" r:id="rId10"/>
    <p:sldId id="260" r:id="rId11"/>
    <p:sldId id="263" r:id="rId12"/>
    <p:sldId id="266" r:id="rId13"/>
    <p:sldId id="301" r:id="rId14"/>
    <p:sldId id="302" r:id="rId15"/>
    <p:sldId id="519" r:id="rId16"/>
    <p:sldId id="523" r:id="rId17"/>
    <p:sldId id="599" r:id="rId18"/>
    <p:sldId id="600" r:id="rId19"/>
    <p:sldId id="624" r:id="rId20"/>
    <p:sldId id="543" r:id="rId21"/>
    <p:sldId id="601" r:id="rId22"/>
    <p:sldId id="299" r:id="rId23"/>
    <p:sldId id="298" r:id="rId24"/>
    <p:sldId id="300" r:id="rId25"/>
    <p:sldId id="547" r:id="rId26"/>
    <p:sldId id="586" r:id="rId27"/>
    <p:sldId id="617" r:id="rId28"/>
    <p:sldId id="530" r:id="rId29"/>
    <p:sldId id="538" r:id="rId30"/>
    <p:sldId id="619" r:id="rId31"/>
    <p:sldId id="537" r:id="rId32"/>
    <p:sldId id="539" r:id="rId33"/>
    <p:sldId id="620" r:id="rId34"/>
    <p:sldId id="528" r:id="rId35"/>
    <p:sldId id="544" r:id="rId36"/>
    <p:sldId id="550" r:id="rId37"/>
    <p:sldId id="585" r:id="rId38"/>
    <p:sldId id="618" r:id="rId39"/>
    <p:sldId id="521" r:id="rId40"/>
    <p:sldId id="533" r:id="rId41"/>
    <p:sldId id="534" r:id="rId42"/>
    <p:sldId id="532" r:id="rId43"/>
    <p:sldId id="522" r:id="rId44"/>
    <p:sldId id="609" r:id="rId45"/>
    <p:sldId id="610" r:id="rId46"/>
    <p:sldId id="267" r:id="rId47"/>
    <p:sldId id="295" r:id="rId48"/>
    <p:sldId id="261" r:id="rId49"/>
    <p:sldId id="262" r:id="rId50"/>
    <p:sldId id="545" r:id="rId51"/>
    <p:sldId id="546" r:id="rId52"/>
    <p:sldId id="623" r:id="rId53"/>
    <p:sldId id="540" r:id="rId54"/>
    <p:sldId id="268" r:id="rId55"/>
    <p:sldId id="611" r:id="rId56"/>
    <p:sldId id="270" r:id="rId57"/>
    <p:sldId id="271" r:id="rId58"/>
    <p:sldId id="269" r:id="rId59"/>
    <p:sldId id="622" r:id="rId60"/>
    <p:sldId id="621" r:id="rId61"/>
    <p:sldId id="605" r:id="rId62"/>
    <p:sldId id="608" r:id="rId63"/>
    <p:sldId id="524" r:id="rId64"/>
    <p:sldId id="548" r:id="rId65"/>
    <p:sldId id="607" r:id="rId66"/>
    <p:sldId id="606" r:id="rId67"/>
    <p:sldId id="526" r:id="rId68"/>
    <p:sldId id="527" r:id="rId69"/>
    <p:sldId id="525" r:id="rId70"/>
    <p:sldId id="604" r:id="rId71"/>
    <p:sldId id="597" r:id="rId72"/>
    <p:sldId id="529" r:id="rId73"/>
    <p:sldId id="531" r:id="rId74"/>
    <p:sldId id="581" r:id="rId75"/>
    <p:sldId id="541" r:id="rId76"/>
    <p:sldId id="590" r:id="rId77"/>
    <p:sldId id="603" r:id="rId78"/>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9E9F54-C4F9-4DB9-A8B6-020189A7994E}">
          <p14:sldIdLst>
            <p14:sldId id="612"/>
            <p14:sldId id="613"/>
            <p14:sldId id="614"/>
            <p14:sldId id="615"/>
          </p14:sldIdLst>
        </p14:section>
        <p14:section name="Bevezetés" id="{5C9C8577-2D4B-4E5C-A450-366FE9ACB1D2}">
          <p14:sldIdLst>
            <p14:sldId id="259"/>
            <p14:sldId id="616"/>
          </p14:sldIdLst>
        </p14:section>
        <p14:section name="Az adatvédelmi kommunikáció nehézségei" id="{9E0E70FD-BF80-4C62-A020-423C55C83219}">
          <p14:sldIdLst>
            <p14:sldId id="535"/>
          </p14:sldIdLst>
        </p14:section>
        <p14:section name="Az átláthatóság alapelve" id="{FCEA490C-C6DE-4906-A7A3-5E16C744106F}">
          <p14:sldIdLst>
            <p14:sldId id="520"/>
            <p14:sldId id="260"/>
            <p14:sldId id="263"/>
            <p14:sldId id="266"/>
            <p14:sldId id="301"/>
            <p14:sldId id="302"/>
            <p14:sldId id="519"/>
            <p14:sldId id="523"/>
            <p14:sldId id="599"/>
            <p14:sldId id="600"/>
            <p14:sldId id="624"/>
            <p14:sldId id="543"/>
            <p14:sldId id="601"/>
          </p14:sldIdLst>
        </p14:section>
        <p14:section name="Különös megfontolások" id="{58A7AA82-3F47-4D63-B8F3-753FF16819B6}">
          <p14:sldIdLst>
            <p14:sldId id="299"/>
            <p14:sldId id="298"/>
            <p14:sldId id="300"/>
            <p14:sldId id="547"/>
            <p14:sldId id="586"/>
          </p14:sldIdLst>
        </p14:section>
        <p14:section name="Hozzáférés joga" id="{3161B3D5-52C5-4B9C-B291-BF22D9FAC21D}">
          <p14:sldIdLst>
            <p14:sldId id="617"/>
            <p14:sldId id="530"/>
            <p14:sldId id="538"/>
            <p14:sldId id="619"/>
            <p14:sldId id="537"/>
            <p14:sldId id="539"/>
            <p14:sldId id="620"/>
            <p14:sldId id="528"/>
          </p14:sldIdLst>
        </p14:section>
        <p14:section name="Az adathordozhatósághoz való jog" id="{470380E1-DD20-4520-8D5E-51BDF985D131}">
          <p14:sldIdLst>
            <p14:sldId id="544"/>
            <p14:sldId id="550"/>
            <p14:sldId id="585"/>
          </p14:sldIdLst>
        </p14:section>
        <p14:section name="Kommunikáció az automatizált döntéshozatal során" id="{65776117-ECF5-4C2F-BDC8-5115E9AE54FA}">
          <p14:sldIdLst>
            <p14:sldId id="618"/>
            <p14:sldId id="521"/>
            <p14:sldId id="533"/>
            <p14:sldId id="534"/>
            <p14:sldId id="532"/>
            <p14:sldId id="522"/>
            <p14:sldId id="609"/>
          </p14:sldIdLst>
        </p14:section>
        <p14:section name="Incidensbejelentés" id="{AC1DA780-C2FF-405B-B621-A19306E34456}">
          <p14:sldIdLst>
            <p14:sldId id="610"/>
            <p14:sldId id="267"/>
            <p14:sldId id="295"/>
            <p14:sldId id="261"/>
            <p14:sldId id="262"/>
            <p14:sldId id="545"/>
            <p14:sldId id="546"/>
            <p14:sldId id="623"/>
            <p14:sldId id="540"/>
          </p14:sldIdLst>
        </p14:section>
        <p14:section name="Kommunikáció az adatvédelmi hatásvizsgálat során" id="{389852D5-F020-4270-9883-CEB5499BB94C}">
          <p14:sldIdLst>
            <p14:sldId id="268"/>
            <p14:sldId id="611"/>
            <p14:sldId id="270"/>
            <p14:sldId id="271"/>
            <p14:sldId id="269"/>
            <p14:sldId id="622"/>
            <p14:sldId id="621"/>
          </p14:sldIdLst>
        </p14:section>
        <p14:section name="Publishing a DPIA" id="{8B465429-28BD-45F7-9E55-0A126A18E030}">
          <p14:sldIdLst>
            <p14:sldId id="605"/>
          </p14:sldIdLst>
        </p14:section>
        <p14:section name="Adatkezelési nyilvántartások" id="{775AE05A-5EBD-4F36-BF28-3D7A1D876788}">
          <p14:sldIdLst>
            <p14:sldId id="608"/>
            <p14:sldId id="524"/>
            <p14:sldId id="548"/>
            <p14:sldId id="607"/>
          </p14:sldIdLst>
        </p14:section>
        <p14:section name="Magatartási kódex" id="{708D8194-E988-40F7-A60D-F0D5507DFEAC}">
          <p14:sldIdLst>
            <p14:sldId id="606"/>
            <p14:sldId id="526"/>
            <p14:sldId id="527"/>
            <p14:sldId id="525"/>
          </p14:sldIdLst>
        </p14:section>
        <p14:section name="Adatvédelmi tanúsítványok és bélyegzők" id="{70B3E5B1-ABEB-47F6-A3AB-0BCA47CEF710}">
          <p14:sldIdLst>
            <p14:sldId id="604"/>
            <p14:sldId id="597"/>
            <p14:sldId id="529"/>
            <p14:sldId id="531"/>
            <p14:sldId id="581"/>
          </p14:sldIdLst>
        </p14:section>
        <p14:section name="Egyéb források" id="{5BB220B7-EDEF-48F7-9EA4-889BD0CAE439}">
          <p14:sldIdLst>
            <p14:sldId id="541"/>
          </p14:sldIdLst>
        </p14:section>
        <p14:section name="Kredit" id="{6A9AB6C6-0DE0-4E7B-8AD0-6017F84710FF}">
          <p14:sldIdLst>
            <p14:sldId id="590"/>
            <p14:sldId id="60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arnard-Wills" initials="DB" lastIdx="3" clrIdx="0">
    <p:extLst>
      <p:ext uri="{19B8F6BF-5375-455C-9EA6-DF929625EA0E}">
        <p15:presenceInfo xmlns:p15="http://schemas.microsoft.com/office/powerpoint/2012/main" userId="David Barnard-Wills" providerId="None"/>
      </p:ext>
    </p:extLst>
  </p:cmAuthor>
  <p:cmAuthor id="2" name="lisa szoli93" initials="ls" lastIdx="1" clrIdx="1">
    <p:extLst>
      <p:ext uri="{19B8F6BF-5375-455C-9EA6-DF929625EA0E}">
        <p15:presenceInfo xmlns:p15="http://schemas.microsoft.com/office/powerpoint/2012/main" userId="214e9316dd20fa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3" autoAdjust="0"/>
    <p:restoredTop sz="50090" autoAdjust="0"/>
  </p:normalViewPr>
  <p:slideViewPr>
    <p:cSldViewPr snapToGrid="0">
      <p:cViewPr varScale="1">
        <p:scale>
          <a:sx n="57" d="100"/>
          <a:sy n="57" d="100"/>
        </p:scale>
        <p:origin x="2442" y="7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95AC14-C84C-44D1-937C-16747A2135C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4B2A3BE7-3966-4F44-8921-DFD779DE6803}">
      <dgm:prSet phldrT="[Text]"/>
      <dgm:spPr>
        <a:solidFill>
          <a:schemeClr val="accent6"/>
        </a:solidFill>
      </dgm:spPr>
      <dgm:t>
        <a:bodyPr/>
        <a:lstStyle/>
        <a:p>
          <a:r>
            <a:rPr lang="hu-HU" dirty="0"/>
            <a:t>A kockázat elfogadható.</a:t>
          </a:r>
          <a:endParaRPr lang="en-GB" dirty="0"/>
        </a:p>
      </dgm:t>
      <dgm:extLst>
        <a:ext uri="{E40237B7-FDA0-4F09-8148-C483321AD2D9}">
          <dgm14:cNvPr xmlns:dgm14="http://schemas.microsoft.com/office/drawing/2010/diagram" id="0" name="" descr="outcome one: risks are acceptable"/>
        </a:ext>
      </dgm:extLst>
    </dgm:pt>
    <dgm:pt modelId="{F45B6D18-C928-4B40-890B-AB191A2A3BCF}" type="parTrans" cxnId="{7823BF70-5E8A-4AF2-B665-6A2319E9253D}">
      <dgm:prSet/>
      <dgm:spPr/>
      <dgm:t>
        <a:bodyPr/>
        <a:lstStyle/>
        <a:p>
          <a:endParaRPr lang="en-GB"/>
        </a:p>
      </dgm:t>
    </dgm:pt>
    <dgm:pt modelId="{D30B6499-E529-4116-9138-06879AB2751C}" type="sibTrans" cxnId="{7823BF70-5E8A-4AF2-B665-6A2319E9253D}">
      <dgm:prSet/>
      <dgm:spPr/>
      <dgm:t>
        <a:bodyPr/>
        <a:lstStyle/>
        <a:p>
          <a:endParaRPr lang="en-GB"/>
        </a:p>
      </dgm:t>
    </dgm:pt>
    <dgm:pt modelId="{B7B0DAD8-8F57-4929-ACE2-0E58CE5B18A8}">
      <dgm:prSet phldrT="[Text]"/>
      <dgm:spPr>
        <a:solidFill>
          <a:schemeClr val="accent2"/>
        </a:solidFill>
      </dgm:spPr>
      <dgm:t>
        <a:bodyPr/>
        <a:lstStyle/>
        <a:p>
          <a:r>
            <a:rPr lang="hu-HU" dirty="0"/>
            <a:t>További intézkedés(ek) szükséges(ek).</a:t>
          </a:r>
          <a:endParaRPr lang="en-GB" dirty="0"/>
        </a:p>
      </dgm:t>
      <dgm:extLst>
        <a:ext uri="{E40237B7-FDA0-4F09-8148-C483321AD2D9}">
          <dgm14:cNvPr xmlns:dgm14="http://schemas.microsoft.com/office/drawing/2010/diagram" id="0" name="" descr="Outcome two: further action or actions are required"/>
        </a:ext>
      </dgm:extLst>
    </dgm:pt>
    <dgm:pt modelId="{A509D451-CB66-4D2E-987C-7D95C9D285E4}" type="parTrans" cxnId="{092191A8-621C-4986-880F-FF5CF6279649}">
      <dgm:prSet/>
      <dgm:spPr/>
      <dgm:t>
        <a:bodyPr/>
        <a:lstStyle/>
        <a:p>
          <a:endParaRPr lang="en-GB"/>
        </a:p>
      </dgm:t>
    </dgm:pt>
    <dgm:pt modelId="{0BB517AA-E584-4C71-B964-E2DE4C281240}" type="sibTrans" cxnId="{092191A8-621C-4986-880F-FF5CF6279649}">
      <dgm:prSet/>
      <dgm:spPr/>
      <dgm:t>
        <a:bodyPr/>
        <a:lstStyle/>
        <a:p>
          <a:endParaRPr lang="en-GB"/>
        </a:p>
      </dgm:t>
    </dgm:pt>
    <dgm:pt modelId="{B99F03BD-E08F-4834-A132-32469C34A8DA}">
      <dgm:prSet phldrT="[Text]"/>
      <dgm:spPr>
        <a:solidFill>
          <a:srgbClr val="C00000"/>
        </a:solidFill>
      </dgm:spPr>
      <dgm:t>
        <a:bodyPr/>
        <a:lstStyle/>
        <a:p>
          <a:r>
            <a:rPr lang="hu-HU" dirty="0"/>
            <a:t>Javasolhatja, hogy ne végezzenek adatkezelést.</a:t>
          </a:r>
          <a:endParaRPr lang="en-GB" dirty="0"/>
        </a:p>
      </dgm:t>
      <dgm:extLst>
        <a:ext uri="{E40237B7-FDA0-4F09-8148-C483321AD2D9}">
          <dgm14:cNvPr xmlns:dgm14="http://schemas.microsoft.com/office/drawing/2010/diagram" id="0" name="" descr="Outcome three: controller is advised not to carry out this data processing"/>
        </a:ext>
      </dgm:extLst>
    </dgm:pt>
    <dgm:pt modelId="{AFB282F2-BAE8-4834-BF43-3578A20112A8}" type="parTrans" cxnId="{5FA5FAE7-58C1-4B86-A52C-FD071FF32ED5}">
      <dgm:prSet/>
      <dgm:spPr/>
      <dgm:t>
        <a:bodyPr/>
        <a:lstStyle/>
        <a:p>
          <a:endParaRPr lang="en-GB"/>
        </a:p>
      </dgm:t>
    </dgm:pt>
    <dgm:pt modelId="{D29CDB43-91B0-4821-AC81-6EA54BC67C33}" type="sibTrans" cxnId="{5FA5FAE7-58C1-4B86-A52C-FD071FF32ED5}">
      <dgm:prSet/>
      <dgm:spPr/>
      <dgm:t>
        <a:bodyPr/>
        <a:lstStyle/>
        <a:p>
          <a:endParaRPr lang="en-GB"/>
        </a:p>
      </dgm:t>
    </dgm:pt>
    <dgm:pt modelId="{E414776E-521B-4C9F-A74F-319A4BB68195}" type="pres">
      <dgm:prSet presAssocID="{ED95AC14-C84C-44D1-937C-16747A2135CF}" presName="composite" presStyleCnt="0">
        <dgm:presLayoutVars>
          <dgm:chMax val="5"/>
          <dgm:dir/>
          <dgm:animLvl val="ctr"/>
          <dgm:resizeHandles val="exact"/>
        </dgm:presLayoutVars>
      </dgm:prSet>
      <dgm:spPr/>
    </dgm:pt>
    <dgm:pt modelId="{9D36D422-AE5F-46AA-BB8E-165598465B50}" type="pres">
      <dgm:prSet presAssocID="{ED95AC14-C84C-44D1-937C-16747A2135CF}" presName="cycle" presStyleCnt="0"/>
      <dgm:spPr/>
    </dgm:pt>
    <dgm:pt modelId="{FF74A131-CE6F-40CF-9EAB-5EA272B8B775}" type="pres">
      <dgm:prSet presAssocID="{ED95AC14-C84C-44D1-937C-16747A2135CF}" presName="centerShape" presStyleCnt="0"/>
      <dgm:spPr/>
    </dgm:pt>
    <dgm:pt modelId="{75837FB0-C313-421B-B70A-5B73053E2332}" type="pres">
      <dgm:prSet presAssocID="{ED95AC14-C84C-44D1-937C-16747A2135CF}" presName="connSite" presStyleLbl="node1" presStyleIdx="0" presStyleCnt="4"/>
      <dgm:spPr/>
    </dgm:pt>
    <dgm:pt modelId="{81759ED0-5D76-4BA0-9267-11A3B194A3FB}" type="pres">
      <dgm:prSet presAssocID="{ED95AC14-C84C-44D1-937C-16747A2135CF}" presName="visible" presStyleLbl="node1" presStyleIdx="0" presStyleCnt="4"/>
      <dgm:spPr/>
    </dgm:pt>
    <dgm:pt modelId="{8878BD20-58F6-449D-957A-394451B4BAAB}" type="pres">
      <dgm:prSet presAssocID="{F45B6D18-C928-4B40-890B-AB191A2A3BCF}" presName="Name25" presStyleLbl="parChTrans1D1" presStyleIdx="0" presStyleCnt="3"/>
      <dgm:spPr/>
    </dgm:pt>
    <dgm:pt modelId="{16F701BD-8A98-4314-A44C-67CE75AFD024}" type="pres">
      <dgm:prSet presAssocID="{4B2A3BE7-3966-4F44-8921-DFD779DE6803}" presName="node" presStyleCnt="0"/>
      <dgm:spPr/>
    </dgm:pt>
    <dgm:pt modelId="{EC3077EC-2B52-45E1-AE7D-2B3B73F956C9}" type="pres">
      <dgm:prSet presAssocID="{4B2A3BE7-3966-4F44-8921-DFD779DE6803}" presName="parentNode" presStyleLbl="node1" presStyleIdx="1" presStyleCnt="4">
        <dgm:presLayoutVars>
          <dgm:chMax val="1"/>
          <dgm:bulletEnabled val="1"/>
        </dgm:presLayoutVars>
      </dgm:prSet>
      <dgm:spPr/>
    </dgm:pt>
    <dgm:pt modelId="{9938F1A9-EDDC-48C6-8588-7CADEC010A9E}" type="pres">
      <dgm:prSet presAssocID="{4B2A3BE7-3966-4F44-8921-DFD779DE6803}" presName="childNode" presStyleLbl="revTx" presStyleIdx="0" presStyleCnt="0">
        <dgm:presLayoutVars>
          <dgm:bulletEnabled val="1"/>
        </dgm:presLayoutVars>
      </dgm:prSet>
      <dgm:spPr/>
    </dgm:pt>
    <dgm:pt modelId="{98592E61-1B9E-441F-9B49-9A6318A56157}" type="pres">
      <dgm:prSet presAssocID="{A509D451-CB66-4D2E-987C-7D95C9D285E4}" presName="Name25" presStyleLbl="parChTrans1D1" presStyleIdx="1" presStyleCnt="3"/>
      <dgm:spPr/>
    </dgm:pt>
    <dgm:pt modelId="{76CE6313-6C42-4A0F-BD9B-F7DDCD0DCABF}" type="pres">
      <dgm:prSet presAssocID="{B7B0DAD8-8F57-4929-ACE2-0E58CE5B18A8}" presName="node" presStyleCnt="0"/>
      <dgm:spPr/>
    </dgm:pt>
    <dgm:pt modelId="{1EF80049-2BC4-451F-BB25-7157D9F857B6}" type="pres">
      <dgm:prSet presAssocID="{B7B0DAD8-8F57-4929-ACE2-0E58CE5B18A8}" presName="parentNode" presStyleLbl="node1" presStyleIdx="2" presStyleCnt="4">
        <dgm:presLayoutVars>
          <dgm:chMax val="1"/>
          <dgm:bulletEnabled val="1"/>
        </dgm:presLayoutVars>
      </dgm:prSet>
      <dgm:spPr/>
    </dgm:pt>
    <dgm:pt modelId="{FFF007FA-7DC1-428B-B006-747B1B58346B}" type="pres">
      <dgm:prSet presAssocID="{B7B0DAD8-8F57-4929-ACE2-0E58CE5B18A8}" presName="childNode" presStyleLbl="revTx" presStyleIdx="0" presStyleCnt="0">
        <dgm:presLayoutVars>
          <dgm:bulletEnabled val="1"/>
        </dgm:presLayoutVars>
      </dgm:prSet>
      <dgm:spPr/>
    </dgm:pt>
    <dgm:pt modelId="{8CC9F537-1850-4AFD-8571-0822AE6DDD14}" type="pres">
      <dgm:prSet presAssocID="{AFB282F2-BAE8-4834-BF43-3578A20112A8}" presName="Name25" presStyleLbl="parChTrans1D1" presStyleIdx="2" presStyleCnt="3"/>
      <dgm:spPr/>
    </dgm:pt>
    <dgm:pt modelId="{F70518F7-4318-4C40-BBE9-39285FEDAA30}" type="pres">
      <dgm:prSet presAssocID="{B99F03BD-E08F-4834-A132-32469C34A8DA}" presName="node" presStyleCnt="0"/>
      <dgm:spPr/>
    </dgm:pt>
    <dgm:pt modelId="{060A5C90-9A74-4107-8B4F-FC7D55D0AAAB}" type="pres">
      <dgm:prSet presAssocID="{B99F03BD-E08F-4834-A132-32469C34A8DA}" presName="parentNode" presStyleLbl="node1" presStyleIdx="3" presStyleCnt="4">
        <dgm:presLayoutVars>
          <dgm:chMax val="1"/>
          <dgm:bulletEnabled val="1"/>
        </dgm:presLayoutVars>
      </dgm:prSet>
      <dgm:spPr/>
    </dgm:pt>
    <dgm:pt modelId="{8BA8679F-EA7F-4DBC-81F8-379FDB2B13C7}" type="pres">
      <dgm:prSet presAssocID="{B99F03BD-E08F-4834-A132-32469C34A8DA}" presName="childNode" presStyleLbl="revTx" presStyleIdx="0" presStyleCnt="0">
        <dgm:presLayoutVars>
          <dgm:bulletEnabled val="1"/>
        </dgm:presLayoutVars>
      </dgm:prSet>
      <dgm:spPr/>
    </dgm:pt>
  </dgm:ptLst>
  <dgm:cxnLst>
    <dgm:cxn modelId="{53C7BC14-B2FC-4898-BAEE-664B1EDDC4D1}" type="presOf" srcId="{A509D451-CB66-4D2E-987C-7D95C9D285E4}" destId="{98592E61-1B9E-441F-9B49-9A6318A56157}" srcOrd="0" destOrd="0" presId="urn:microsoft.com/office/officeart/2005/8/layout/radial2"/>
    <dgm:cxn modelId="{F2E0E329-A11C-4897-8575-94113450F33C}" type="presOf" srcId="{F45B6D18-C928-4B40-890B-AB191A2A3BCF}" destId="{8878BD20-58F6-449D-957A-394451B4BAAB}" srcOrd="0" destOrd="0" presId="urn:microsoft.com/office/officeart/2005/8/layout/radial2"/>
    <dgm:cxn modelId="{B827096D-25FA-4CB3-9ABF-8FD779DBAE5A}" type="presOf" srcId="{B99F03BD-E08F-4834-A132-32469C34A8DA}" destId="{060A5C90-9A74-4107-8B4F-FC7D55D0AAAB}" srcOrd="0" destOrd="0" presId="urn:microsoft.com/office/officeart/2005/8/layout/radial2"/>
    <dgm:cxn modelId="{7823BF70-5E8A-4AF2-B665-6A2319E9253D}" srcId="{ED95AC14-C84C-44D1-937C-16747A2135CF}" destId="{4B2A3BE7-3966-4F44-8921-DFD779DE6803}" srcOrd="0" destOrd="0" parTransId="{F45B6D18-C928-4B40-890B-AB191A2A3BCF}" sibTransId="{D30B6499-E529-4116-9138-06879AB2751C}"/>
    <dgm:cxn modelId="{3B60977B-82A1-44E6-89D7-B02B106DF513}" type="presOf" srcId="{B7B0DAD8-8F57-4929-ACE2-0E58CE5B18A8}" destId="{1EF80049-2BC4-451F-BB25-7157D9F857B6}" srcOrd="0" destOrd="0" presId="urn:microsoft.com/office/officeart/2005/8/layout/radial2"/>
    <dgm:cxn modelId="{092191A8-621C-4986-880F-FF5CF6279649}" srcId="{ED95AC14-C84C-44D1-937C-16747A2135CF}" destId="{B7B0DAD8-8F57-4929-ACE2-0E58CE5B18A8}" srcOrd="1" destOrd="0" parTransId="{A509D451-CB66-4D2E-987C-7D95C9D285E4}" sibTransId="{0BB517AA-E584-4C71-B964-E2DE4C281240}"/>
    <dgm:cxn modelId="{A873C6B1-A64E-47F8-99A1-7E1CD8BDB516}" type="presOf" srcId="{ED95AC14-C84C-44D1-937C-16747A2135CF}" destId="{E414776E-521B-4C9F-A74F-319A4BB68195}" srcOrd="0" destOrd="0" presId="urn:microsoft.com/office/officeart/2005/8/layout/radial2"/>
    <dgm:cxn modelId="{0A1802B6-C775-4763-8A7E-8536DCEEEB03}" type="presOf" srcId="{4B2A3BE7-3966-4F44-8921-DFD779DE6803}" destId="{EC3077EC-2B52-45E1-AE7D-2B3B73F956C9}" srcOrd="0" destOrd="0" presId="urn:microsoft.com/office/officeart/2005/8/layout/radial2"/>
    <dgm:cxn modelId="{5B3BD3C2-BC5F-4130-94AA-BC75913F7B11}" type="presOf" srcId="{AFB282F2-BAE8-4834-BF43-3578A20112A8}" destId="{8CC9F537-1850-4AFD-8571-0822AE6DDD14}" srcOrd="0" destOrd="0" presId="urn:microsoft.com/office/officeart/2005/8/layout/radial2"/>
    <dgm:cxn modelId="{5FA5FAE7-58C1-4B86-A52C-FD071FF32ED5}" srcId="{ED95AC14-C84C-44D1-937C-16747A2135CF}" destId="{B99F03BD-E08F-4834-A132-32469C34A8DA}" srcOrd="2" destOrd="0" parTransId="{AFB282F2-BAE8-4834-BF43-3578A20112A8}" sibTransId="{D29CDB43-91B0-4821-AC81-6EA54BC67C33}"/>
    <dgm:cxn modelId="{A0502AA7-5AF8-459C-A0B6-2E39FE217485}" type="presParOf" srcId="{E414776E-521B-4C9F-A74F-319A4BB68195}" destId="{9D36D422-AE5F-46AA-BB8E-165598465B50}" srcOrd="0" destOrd="0" presId="urn:microsoft.com/office/officeart/2005/8/layout/radial2"/>
    <dgm:cxn modelId="{07457F60-F7D1-4D2B-9DE9-8EC97E1DB83C}" type="presParOf" srcId="{9D36D422-AE5F-46AA-BB8E-165598465B50}" destId="{FF74A131-CE6F-40CF-9EAB-5EA272B8B775}" srcOrd="0" destOrd="0" presId="urn:microsoft.com/office/officeart/2005/8/layout/radial2"/>
    <dgm:cxn modelId="{89412289-ADEF-45ED-8706-62CE0A631479}" type="presParOf" srcId="{FF74A131-CE6F-40CF-9EAB-5EA272B8B775}" destId="{75837FB0-C313-421B-B70A-5B73053E2332}" srcOrd="0" destOrd="0" presId="urn:microsoft.com/office/officeart/2005/8/layout/radial2"/>
    <dgm:cxn modelId="{8DE0CC47-2309-42E5-8201-0BA29C610303}" type="presParOf" srcId="{FF74A131-CE6F-40CF-9EAB-5EA272B8B775}" destId="{81759ED0-5D76-4BA0-9267-11A3B194A3FB}" srcOrd="1" destOrd="0" presId="urn:microsoft.com/office/officeart/2005/8/layout/radial2"/>
    <dgm:cxn modelId="{70596B10-8694-4A07-89CE-191B3E9E93CF}" type="presParOf" srcId="{9D36D422-AE5F-46AA-BB8E-165598465B50}" destId="{8878BD20-58F6-449D-957A-394451B4BAAB}" srcOrd="1" destOrd="0" presId="urn:microsoft.com/office/officeart/2005/8/layout/radial2"/>
    <dgm:cxn modelId="{DE112B96-F3B6-448A-A76D-7FE6C4DF5922}" type="presParOf" srcId="{9D36D422-AE5F-46AA-BB8E-165598465B50}" destId="{16F701BD-8A98-4314-A44C-67CE75AFD024}" srcOrd="2" destOrd="0" presId="urn:microsoft.com/office/officeart/2005/8/layout/radial2"/>
    <dgm:cxn modelId="{0270212D-7AED-4A12-A4C9-03066EE246ED}" type="presParOf" srcId="{16F701BD-8A98-4314-A44C-67CE75AFD024}" destId="{EC3077EC-2B52-45E1-AE7D-2B3B73F956C9}" srcOrd="0" destOrd="0" presId="urn:microsoft.com/office/officeart/2005/8/layout/radial2"/>
    <dgm:cxn modelId="{B76DE547-F626-4BDD-8729-FD205CBB96B5}" type="presParOf" srcId="{16F701BD-8A98-4314-A44C-67CE75AFD024}" destId="{9938F1A9-EDDC-48C6-8588-7CADEC010A9E}" srcOrd="1" destOrd="0" presId="urn:microsoft.com/office/officeart/2005/8/layout/radial2"/>
    <dgm:cxn modelId="{74526C6A-2383-4395-8E02-6E5AAF9E5EF6}" type="presParOf" srcId="{9D36D422-AE5F-46AA-BB8E-165598465B50}" destId="{98592E61-1B9E-441F-9B49-9A6318A56157}" srcOrd="3" destOrd="0" presId="urn:microsoft.com/office/officeart/2005/8/layout/radial2"/>
    <dgm:cxn modelId="{437C2A29-F89B-46E9-8921-FF85607C372F}" type="presParOf" srcId="{9D36D422-AE5F-46AA-BB8E-165598465B50}" destId="{76CE6313-6C42-4A0F-BD9B-F7DDCD0DCABF}" srcOrd="4" destOrd="0" presId="urn:microsoft.com/office/officeart/2005/8/layout/radial2"/>
    <dgm:cxn modelId="{3C9B915F-46ED-4217-BF2B-18026BA75462}" type="presParOf" srcId="{76CE6313-6C42-4A0F-BD9B-F7DDCD0DCABF}" destId="{1EF80049-2BC4-451F-BB25-7157D9F857B6}" srcOrd="0" destOrd="0" presId="urn:microsoft.com/office/officeart/2005/8/layout/radial2"/>
    <dgm:cxn modelId="{1F6024F5-913C-4DB4-9F12-509DDE88EB55}" type="presParOf" srcId="{76CE6313-6C42-4A0F-BD9B-F7DDCD0DCABF}" destId="{FFF007FA-7DC1-428B-B006-747B1B58346B}" srcOrd="1" destOrd="0" presId="urn:microsoft.com/office/officeart/2005/8/layout/radial2"/>
    <dgm:cxn modelId="{8CAEE7CF-2532-4043-861E-A21BB6BBA70B}" type="presParOf" srcId="{9D36D422-AE5F-46AA-BB8E-165598465B50}" destId="{8CC9F537-1850-4AFD-8571-0822AE6DDD14}" srcOrd="5" destOrd="0" presId="urn:microsoft.com/office/officeart/2005/8/layout/radial2"/>
    <dgm:cxn modelId="{C4481473-B058-4204-99A0-A4C961D71D81}" type="presParOf" srcId="{9D36D422-AE5F-46AA-BB8E-165598465B50}" destId="{F70518F7-4318-4C40-BBE9-39285FEDAA30}" srcOrd="6" destOrd="0" presId="urn:microsoft.com/office/officeart/2005/8/layout/radial2"/>
    <dgm:cxn modelId="{DB783CED-CBD0-4AAA-B1D5-890AA688CF8E}" type="presParOf" srcId="{F70518F7-4318-4C40-BBE9-39285FEDAA30}" destId="{060A5C90-9A74-4107-8B4F-FC7D55D0AAAB}" srcOrd="0" destOrd="0" presId="urn:microsoft.com/office/officeart/2005/8/layout/radial2"/>
    <dgm:cxn modelId="{10764CC2-60C2-431A-BE6C-513E4FFD935C}" type="presParOf" srcId="{F70518F7-4318-4C40-BBE9-39285FEDAA30}" destId="{8BA8679F-EA7F-4DBC-81F8-379FDB2B13C7}"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FBAB81-A10A-4C35-9101-726624653E9D}" type="doc">
      <dgm:prSet loTypeId="urn:microsoft.com/office/officeart/2011/layout/CircleProcess" loCatId="process" qsTypeId="urn:microsoft.com/office/officeart/2005/8/quickstyle/simple1" qsCatId="simple" csTypeId="urn:microsoft.com/office/officeart/2005/8/colors/accent1_2" csCatId="accent1" phldr="1"/>
      <dgm:spPr/>
    </dgm:pt>
    <dgm:pt modelId="{780C4C37-6E3D-47BE-A619-AF46D8A06CE0}">
      <dgm:prSet phldrT="[Text]"/>
      <dgm:spPr/>
      <dgm:t>
        <a:bodyPr/>
        <a:lstStyle/>
        <a:p>
          <a:r>
            <a:rPr lang="hu-HU" dirty="0"/>
            <a:t>Az adatkezelő kapcsolatba lép az adatvédelmi hatósággal.</a:t>
          </a:r>
          <a:endParaRPr lang="en-GB" dirty="0"/>
        </a:p>
      </dgm:t>
      <dgm:extLst>
        <a:ext uri="{E40237B7-FDA0-4F09-8148-C483321AD2D9}">
          <dgm14:cNvPr xmlns:dgm14="http://schemas.microsoft.com/office/drawing/2010/diagram" id="0" name="" descr="Step 2: Controller Contacts DPA&#10;"/>
        </a:ext>
      </dgm:extLst>
    </dgm:pt>
    <dgm:pt modelId="{223382F5-8637-444B-9792-B194C1249CB1}" type="parTrans" cxnId="{A252D57A-8E72-4DFD-B516-431DD6C012F7}">
      <dgm:prSet/>
      <dgm:spPr/>
      <dgm:t>
        <a:bodyPr/>
        <a:lstStyle/>
        <a:p>
          <a:endParaRPr lang="en-GB"/>
        </a:p>
      </dgm:t>
    </dgm:pt>
    <dgm:pt modelId="{D5E29143-4496-4693-9358-6DE97C52B4C8}" type="sibTrans" cxnId="{A252D57A-8E72-4DFD-B516-431DD6C012F7}">
      <dgm:prSet/>
      <dgm:spPr/>
      <dgm:t>
        <a:bodyPr/>
        <a:lstStyle/>
        <a:p>
          <a:endParaRPr lang="en-GB"/>
        </a:p>
      </dgm:t>
    </dgm:pt>
    <dgm:pt modelId="{15774A3C-5E0F-4C00-B49B-334AD71300B5}">
      <dgm:prSet phldrT="[Text]"/>
      <dgm:spPr/>
      <dgm:t>
        <a:bodyPr/>
        <a:lstStyle/>
        <a:p>
          <a:r>
            <a:rPr lang="hu-HU" b="0" i="0" dirty="0"/>
            <a:t>Ez a határidő egy hónappal meghosszabbítható.</a:t>
          </a:r>
          <a:endParaRPr lang="en-GB" dirty="0"/>
        </a:p>
      </dgm:t>
      <dgm:extLst>
        <a:ext uri="{E40237B7-FDA0-4F09-8148-C483321AD2D9}">
          <dgm14:cNvPr xmlns:dgm14="http://schemas.microsoft.com/office/drawing/2010/diagram" id="0" name="" descr="Step 5: Potential 6 week extension for written advice&#10;"/>
        </a:ext>
      </dgm:extLst>
    </dgm:pt>
    <dgm:pt modelId="{41AF6434-F25B-4A71-AAD0-969B19ACB7F1}" type="parTrans" cxnId="{F6923DCE-274A-4E76-8160-B3B809FFC2AA}">
      <dgm:prSet/>
      <dgm:spPr/>
      <dgm:t>
        <a:bodyPr/>
        <a:lstStyle/>
        <a:p>
          <a:endParaRPr lang="en-GB"/>
        </a:p>
      </dgm:t>
    </dgm:pt>
    <dgm:pt modelId="{B9561CCF-7E96-4033-8A7D-743C2499C1E2}" type="sibTrans" cxnId="{F6923DCE-274A-4E76-8160-B3B809FFC2AA}">
      <dgm:prSet/>
      <dgm:spPr/>
      <dgm:t>
        <a:bodyPr/>
        <a:lstStyle/>
        <a:p>
          <a:endParaRPr lang="en-GB"/>
        </a:p>
      </dgm:t>
    </dgm:pt>
    <dgm:pt modelId="{26D91A40-7837-43FB-92DD-07E163BE2DDA}">
      <dgm:prSet phldrT="[Text]"/>
      <dgm:spPr/>
      <dgm:t>
        <a:bodyPr/>
        <a:lstStyle/>
        <a:p>
          <a:r>
            <a:rPr lang="hu-HU" dirty="0"/>
            <a:t>A hatásvizsgálat magas kockázatot állapít meg, amely nem mérsékelhető.</a:t>
          </a:r>
          <a:endParaRPr lang="en-GB" dirty="0"/>
        </a:p>
      </dgm:t>
      <dgm:extLst>
        <a:ext uri="{E40237B7-FDA0-4F09-8148-C483321AD2D9}">
          <dgm14:cNvPr xmlns:dgm14="http://schemas.microsoft.com/office/drawing/2010/diagram" id="0" name="" descr="step one: DPIA suggests high risk that cannot be mitigated&#10;"/>
        </a:ext>
      </dgm:extLst>
    </dgm:pt>
    <dgm:pt modelId="{ECE7F26A-0700-46BF-B98B-D8125E28F289}" type="parTrans" cxnId="{B72A7097-57C0-4B82-B152-03ECCA530EC6}">
      <dgm:prSet/>
      <dgm:spPr/>
      <dgm:t>
        <a:bodyPr/>
        <a:lstStyle/>
        <a:p>
          <a:endParaRPr lang="en-GB"/>
        </a:p>
      </dgm:t>
    </dgm:pt>
    <dgm:pt modelId="{08E1DB93-8EC7-4523-AB8A-01946AB981EC}" type="sibTrans" cxnId="{B72A7097-57C0-4B82-B152-03ECCA530EC6}">
      <dgm:prSet/>
      <dgm:spPr/>
      <dgm:t>
        <a:bodyPr/>
        <a:lstStyle/>
        <a:p>
          <a:endParaRPr lang="en-GB"/>
        </a:p>
      </dgm:t>
    </dgm:pt>
    <dgm:pt modelId="{F62F2D15-3529-4569-836F-222200D8DF93}">
      <dgm:prSet phldrT="[Text]"/>
      <dgm:spPr/>
      <dgm:t>
        <a:bodyPr/>
        <a:lstStyle/>
        <a:p>
          <a:r>
            <a:rPr lang="hu-HU" dirty="0"/>
            <a:t>Az adatvédelmi hatóság </a:t>
          </a:r>
          <a:r>
            <a:rPr lang="hu-HU" b="0" i="0" dirty="0"/>
            <a:t>hat héten belül írásban tanácsot ad.</a:t>
          </a:r>
          <a:endParaRPr lang="en-GB" dirty="0"/>
        </a:p>
      </dgm:t>
      <dgm:extLst>
        <a:ext uri="{E40237B7-FDA0-4F09-8148-C483321AD2D9}">
          <dgm14:cNvPr xmlns:dgm14="http://schemas.microsoft.com/office/drawing/2010/diagram" id="0" name="" descr="Step four: DPA provides written Response(up to 8 weeks) &#10;"/>
        </a:ext>
      </dgm:extLst>
    </dgm:pt>
    <dgm:pt modelId="{96007B5E-E8B3-4305-89D0-31FA09D8CDA8}" type="sibTrans" cxnId="{485FAEDA-B34D-4F5F-99DA-13625BBF90FA}">
      <dgm:prSet/>
      <dgm:spPr/>
      <dgm:t>
        <a:bodyPr/>
        <a:lstStyle/>
        <a:p>
          <a:endParaRPr lang="en-GB"/>
        </a:p>
      </dgm:t>
    </dgm:pt>
    <dgm:pt modelId="{B1964F05-BE91-4A1A-947F-EF4FAF50AA74}" type="parTrans" cxnId="{485FAEDA-B34D-4F5F-99DA-13625BBF90FA}">
      <dgm:prSet/>
      <dgm:spPr/>
      <dgm:t>
        <a:bodyPr/>
        <a:lstStyle/>
        <a:p>
          <a:endParaRPr lang="en-GB"/>
        </a:p>
      </dgm:t>
    </dgm:pt>
    <dgm:pt modelId="{4F173294-6E12-461C-BE06-B464707B86DC}">
      <dgm:prSet phldrT="[Text]"/>
      <dgm:spPr/>
      <dgm:t>
        <a:bodyPr/>
        <a:lstStyle/>
        <a:p>
          <a:r>
            <a:rPr lang="hu-HU" dirty="0"/>
            <a:t>Az adatvédelmi hatóság </a:t>
          </a:r>
          <a:r>
            <a:rPr lang="hu-HU" b="0" i="0" dirty="0"/>
            <a:t>egy hónapon belül tájékoztatja az adatkezelőt a válaszadási meghosszabbításról és annak okairól.</a:t>
          </a:r>
          <a:endParaRPr lang="en-GB" dirty="0"/>
        </a:p>
      </dgm:t>
      <dgm:extLst>
        <a:ext uri="{E40237B7-FDA0-4F09-8148-C483321AD2D9}">
          <dgm14:cNvPr xmlns:dgm14="http://schemas.microsoft.com/office/drawing/2010/diagram" id="0" name="" descr="Step four: DPA provides written Response(up to 8 weeks) &#10;"/>
        </a:ext>
      </dgm:extLst>
    </dgm:pt>
    <dgm:pt modelId="{3FB88E89-5167-4EF9-B4CB-EE439E126A77}" type="parTrans" cxnId="{C5A190C0-BD52-45BC-B340-D5D31803E6EF}">
      <dgm:prSet/>
      <dgm:spPr/>
      <dgm:t>
        <a:bodyPr/>
        <a:lstStyle/>
        <a:p>
          <a:endParaRPr lang="hu-HU"/>
        </a:p>
      </dgm:t>
    </dgm:pt>
    <dgm:pt modelId="{2B96C390-D19A-42A1-9DC1-C38233275D4F}" type="sibTrans" cxnId="{C5A190C0-BD52-45BC-B340-D5D31803E6EF}">
      <dgm:prSet/>
      <dgm:spPr/>
      <dgm:t>
        <a:bodyPr/>
        <a:lstStyle/>
        <a:p>
          <a:endParaRPr lang="hu-HU"/>
        </a:p>
      </dgm:t>
    </dgm:pt>
    <dgm:pt modelId="{E4A7B64F-8653-405C-A38C-8A3DEEEF73F3}" type="pres">
      <dgm:prSet presAssocID="{A2FBAB81-A10A-4C35-9101-726624653E9D}" presName="Name0" presStyleCnt="0">
        <dgm:presLayoutVars>
          <dgm:chMax val="11"/>
          <dgm:chPref val="11"/>
          <dgm:dir/>
          <dgm:resizeHandles/>
        </dgm:presLayoutVars>
      </dgm:prSet>
      <dgm:spPr/>
    </dgm:pt>
    <dgm:pt modelId="{59244B24-9DBE-4E79-91E6-54327AC2BE49}" type="pres">
      <dgm:prSet presAssocID="{15774A3C-5E0F-4C00-B49B-334AD71300B5}" presName="Accent5" presStyleCnt="0"/>
      <dgm:spPr/>
    </dgm:pt>
    <dgm:pt modelId="{6262FE2E-8DE9-48C8-BEB6-397F1986095E}" type="pres">
      <dgm:prSet presAssocID="{15774A3C-5E0F-4C00-B49B-334AD71300B5}" presName="Accent" presStyleLbl="node1" presStyleIdx="0" presStyleCnt="5"/>
      <dgm:spPr>
        <a:ln>
          <a:solidFill>
            <a:schemeClr val="accent1"/>
          </a:solidFill>
        </a:ln>
      </dgm:spPr>
    </dgm:pt>
    <dgm:pt modelId="{FFDBD8D9-0807-45E9-96D4-48AB2F026401}" type="pres">
      <dgm:prSet presAssocID="{15774A3C-5E0F-4C00-B49B-334AD71300B5}" presName="ParentBackground5" presStyleCnt="0"/>
      <dgm:spPr/>
    </dgm:pt>
    <dgm:pt modelId="{6323FBC5-219A-4746-A01E-4928DCA23A96}" type="pres">
      <dgm:prSet presAssocID="{15774A3C-5E0F-4C00-B49B-334AD71300B5}" presName="ParentBackground" presStyleLbl="fgAcc1" presStyleIdx="0" presStyleCnt="5"/>
      <dgm:spPr/>
    </dgm:pt>
    <dgm:pt modelId="{E8C96467-F3D6-4930-98C7-A502C87BB9E8}" type="pres">
      <dgm:prSet presAssocID="{15774A3C-5E0F-4C00-B49B-334AD71300B5}" presName="Parent5" presStyleLbl="revTx" presStyleIdx="0" presStyleCnt="0">
        <dgm:presLayoutVars>
          <dgm:chMax val="1"/>
          <dgm:chPref val="1"/>
          <dgm:bulletEnabled val="1"/>
        </dgm:presLayoutVars>
      </dgm:prSet>
      <dgm:spPr/>
    </dgm:pt>
    <dgm:pt modelId="{006B4C91-74ED-458E-8B55-22E961C91E75}" type="pres">
      <dgm:prSet presAssocID="{4F173294-6E12-461C-BE06-B464707B86DC}" presName="Accent4" presStyleCnt="0"/>
      <dgm:spPr/>
    </dgm:pt>
    <dgm:pt modelId="{4D877E71-8DA5-4F60-8233-0E5485E27697}" type="pres">
      <dgm:prSet presAssocID="{4F173294-6E12-461C-BE06-B464707B86DC}" presName="Accent" presStyleLbl="node1" presStyleIdx="1" presStyleCnt="5"/>
      <dgm:spPr/>
    </dgm:pt>
    <dgm:pt modelId="{2935168F-3F10-4455-B66D-8F895B995195}" type="pres">
      <dgm:prSet presAssocID="{4F173294-6E12-461C-BE06-B464707B86DC}" presName="ParentBackground4" presStyleCnt="0"/>
      <dgm:spPr/>
    </dgm:pt>
    <dgm:pt modelId="{3BDEA486-947D-4475-AC33-B3742D5045C6}" type="pres">
      <dgm:prSet presAssocID="{4F173294-6E12-461C-BE06-B464707B86DC}" presName="ParentBackground" presStyleLbl="fgAcc1" presStyleIdx="1" presStyleCnt="5"/>
      <dgm:spPr/>
    </dgm:pt>
    <dgm:pt modelId="{E723D77D-3807-4912-805A-C771A0276006}" type="pres">
      <dgm:prSet presAssocID="{4F173294-6E12-461C-BE06-B464707B86DC}" presName="Parent4" presStyleLbl="revTx" presStyleIdx="0" presStyleCnt="0">
        <dgm:presLayoutVars>
          <dgm:chMax val="1"/>
          <dgm:chPref val="1"/>
          <dgm:bulletEnabled val="1"/>
        </dgm:presLayoutVars>
      </dgm:prSet>
      <dgm:spPr/>
    </dgm:pt>
    <dgm:pt modelId="{E1125759-E185-462E-AACB-E08D5758CD02}" type="pres">
      <dgm:prSet presAssocID="{F62F2D15-3529-4569-836F-222200D8DF93}" presName="Accent3" presStyleCnt="0"/>
      <dgm:spPr/>
    </dgm:pt>
    <dgm:pt modelId="{695DA23F-4022-4BE3-A0E8-F3F773078965}" type="pres">
      <dgm:prSet presAssocID="{F62F2D15-3529-4569-836F-222200D8DF93}" presName="Accent" presStyleLbl="node1" presStyleIdx="2" presStyleCnt="5"/>
      <dgm:spPr/>
    </dgm:pt>
    <dgm:pt modelId="{AD9C19DA-E0E0-44CB-B0DD-DC1B1160DE37}" type="pres">
      <dgm:prSet presAssocID="{F62F2D15-3529-4569-836F-222200D8DF93}" presName="ParentBackground3" presStyleCnt="0"/>
      <dgm:spPr/>
    </dgm:pt>
    <dgm:pt modelId="{5C5DF341-522C-4969-9CEF-52E2357AEFBD}" type="pres">
      <dgm:prSet presAssocID="{F62F2D15-3529-4569-836F-222200D8DF93}" presName="ParentBackground" presStyleLbl="fgAcc1" presStyleIdx="2" presStyleCnt="5"/>
      <dgm:spPr/>
    </dgm:pt>
    <dgm:pt modelId="{71211CE8-45CB-4DC3-8BCC-E82307DA9523}" type="pres">
      <dgm:prSet presAssocID="{F62F2D15-3529-4569-836F-222200D8DF93}" presName="Parent3" presStyleLbl="revTx" presStyleIdx="0" presStyleCnt="0">
        <dgm:presLayoutVars>
          <dgm:chMax val="1"/>
          <dgm:chPref val="1"/>
          <dgm:bulletEnabled val="1"/>
        </dgm:presLayoutVars>
      </dgm:prSet>
      <dgm:spPr/>
    </dgm:pt>
    <dgm:pt modelId="{895B78C4-5B26-4795-86C3-3CAD49DD53EE}" type="pres">
      <dgm:prSet presAssocID="{780C4C37-6E3D-47BE-A619-AF46D8A06CE0}" presName="Accent2" presStyleCnt="0"/>
      <dgm:spPr/>
    </dgm:pt>
    <dgm:pt modelId="{61F72C2E-3E8E-4F07-847D-2F5EFDD340FE}" type="pres">
      <dgm:prSet presAssocID="{780C4C37-6E3D-47BE-A619-AF46D8A06CE0}" presName="Accent" presStyleLbl="node1" presStyleIdx="3" presStyleCnt="5"/>
      <dgm:spPr/>
    </dgm:pt>
    <dgm:pt modelId="{9F7F2736-896D-410A-B63F-EDA109A23EAA}" type="pres">
      <dgm:prSet presAssocID="{780C4C37-6E3D-47BE-A619-AF46D8A06CE0}" presName="ParentBackground2" presStyleCnt="0"/>
      <dgm:spPr/>
    </dgm:pt>
    <dgm:pt modelId="{0D4A5F2F-A68E-4409-B7C3-99D2B62C4F96}" type="pres">
      <dgm:prSet presAssocID="{780C4C37-6E3D-47BE-A619-AF46D8A06CE0}" presName="ParentBackground" presStyleLbl="fgAcc1" presStyleIdx="3" presStyleCnt="5"/>
      <dgm:spPr/>
    </dgm:pt>
    <dgm:pt modelId="{5C2BECD7-0202-41D1-8632-2C84E740B00B}" type="pres">
      <dgm:prSet presAssocID="{780C4C37-6E3D-47BE-A619-AF46D8A06CE0}" presName="Parent2" presStyleLbl="revTx" presStyleIdx="0" presStyleCnt="0">
        <dgm:presLayoutVars>
          <dgm:chMax val="1"/>
          <dgm:chPref val="1"/>
          <dgm:bulletEnabled val="1"/>
        </dgm:presLayoutVars>
      </dgm:prSet>
      <dgm:spPr/>
    </dgm:pt>
    <dgm:pt modelId="{99545998-9A1C-4A9D-AE9C-4E199176B79A}" type="pres">
      <dgm:prSet presAssocID="{26D91A40-7837-43FB-92DD-07E163BE2DDA}" presName="Accent1" presStyleCnt="0"/>
      <dgm:spPr/>
    </dgm:pt>
    <dgm:pt modelId="{219EC24D-E0B6-49A5-8558-8C412485039B}" type="pres">
      <dgm:prSet presAssocID="{26D91A40-7837-43FB-92DD-07E163BE2DDA}" presName="Accent" presStyleLbl="node1" presStyleIdx="4" presStyleCnt="5"/>
      <dgm:spPr/>
    </dgm:pt>
    <dgm:pt modelId="{99A385CB-550C-48F4-9241-02EFF606029E}" type="pres">
      <dgm:prSet presAssocID="{26D91A40-7837-43FB-92DD-07E163BE2DDA}" presName="ParentBackground1" presStyleCnt="0"/>
      <dgm:spPr/>
    </dgm:pt>
    <dgm:pt modelId="{71B22470-6EAE-4A7D-9F18-229A99044465}" type="pres">
      <dgm:prSet presAssocID="{26D91A40-7837-43FB-92DD-07E163BE2DDA}" presName="ParentBackground" presStyleLbl="fgAcc1" presStyleIdx="4" presStyleCnt="5"/>
      <dgm:spPr/>
    </dgm:pt>
    <dgm:pt modelId="{D413E9ED-3B0B-462B-9A26-48C43FE67684}" type="pres">
      <dgm:prSet presAssocID="{26D91A40-7837-43FB-92DD-07E163BE2DDA}" presName="Parent1" presStyleLbl="revTx" presStyleIdx="0" presStyleCnt="0">
        <dgm:presLayoutVars>
          <dgm:chMax val="1"/>
          <dgm:chPref val="1"/>
          <dgm:bulletEnabled val="1"/>
        </dgm:presLayoutVars>
      </dgm:prSet>
      <dgm:spPr/>
    </dgm:pt>
  </dgm:ptLst>
  <dgm:cxnLst>
    <dgm:cxn modelId="{72E8B527-6081-4727-BDEE-BDCAF15830CF}" type="presOf" srcId="{4F173294-6E12-461C-BE06-B464707B86DC}" destId="{3BDEA486-947D-4475-AC33-B3742D5045C6}" srcOrd="0" destOrd="0" presId="urn:microsoft.com/office/officeart/2011/layout/CircleProcess"/>
    <dgm:cxn modelId="{C43E2233-CB34-4A89-9BBB-2DFD373C043D}" type="presOf" srcId="{F62F2D15-3529-4569-836F-222200D8DF93}" destId="{71211CE8-45CB-4DC3-8BCC-E82307DA9523}" srcOrd="1" destOrd="0" presId="urn:microsoft.com/office/officeart/2011/layout/CircleProcess"/>
    <dgm:cxn modelId="{BFA2F260-776F-436F-865A-88840A1D4BD4}" type="presOf" srcId="{A2FBAB81-A10A-4C35-9101-726624653E9D}" destId="{E4A7B64F-8653-405C-A38C-8A3DEEEF73F3}" srcOrd="0" destOrd="0" presId="urn:microsoft.com/office/officeart/2011/layout/CircleProcess"/>
    <dgm:cxn modelId="{53CD336E-7120-45F7-92D9-0F7A53010122}" type="presOf" srcId="{780C4C37-6E3D-47BE-A619-AF46D8A06CE0}" destId="{5C2BECD7-0202-41D1-8632-2C84E740B00B}" srcOrd="1" destOrd="0" presId="urn:microsoft.com/office/officeart/2011/layout/CircleProcess"/>
    <dgm:cxn modelId="{296EA353-E92A-484E-8357-226A4031D20B}" type="presOf" srcId="{26D91A40-7837-43FB-92DD-07E163BE2DDA}" destId="{D413E9ED-3B0B-462B-9A26-48C43FE67684}" srcOrd="1" destOrd="0" presId="urn:microsoft.com/office/officeart/2011/layout/CircleProcess"/>
    <dgm:cxn modelId="{7D967276-F402-4ADE-8897-9333A08FE7A3}" type="presOf" srcId="{15774A3C-5E0F-4C00-B49B-334AD71300B5}" destId="{E8C96467-F3D6-4930-98C7-A502C87BB9E8}" srcOrd="1" destOrd="0" presId="urn:microsoft.com/office/officeart/2011/layout/CircleProcess"/>
    <dgm:cxn modelId="{A252D57A-8E72-4DFD-B516-431DD6C012F7}" srcId="{A2FBAB81-A10A-4C35-9101-726624653E9D}" destId="{780C4C37-6E3D-47BE-A619-AF46D8A06CE0}" srcOrd="1" destOrd="0" parTransId="{223382F5-8637-444B-9792-B194C1249CB1}" sibTransId="{D5E29143-4496-4693-9358-6DE97C52B4C8}"/>
    <dgm:cxn modelId="{F834D284-4703-4179-9A00-2ED68CE35EC0}" type="presOf" srcId="{26D91A40-7837-43FB-92DD-07E163BE2DDA}" destId="{71B22470-6EAE-4A7D-9F18-229A99044465}" srcOrd="0" destOrd="0" presId="urn:microsoft.com/office/officeart/2011/layout/CircleProcess"/>
    <dgm:cxn modelId="{B72A7097-57C0-4B82-B152-03ECCA530EC6}" srcId="{A2FBAB81-A10A-4C35-9101-726624653E9D}" destId="{26D91A40-7837-43FB-92DD-07E163BE2DDA}" srcOrd="0" destOrd="0" parTransId="{ECE7F26A-0700-46BF-B98B-D8125E28F289}" sibTransId="{08E1DB93-8EC7-4523-AB8A-01946AB981EC}"/>
    <dgm:cxn modelId="{B9DBE8B1-0131-4FF3-B489-413D486053FD}" type="presOf" srcId="{15774A3C-5E0F-4C00-B49B-334AD71300B5}" destId="{6323FBC5-219A-4746-A01E-4928DCA23A96}" srcOrd="0" destOrd="0" presId="urn:microsoft.com/office/officeart/2011/layout/CircleProcess"/>
    <dgm:cxn modelId="{F1D266B8-780F-4928-867A-0E5891D935EB}" type="presOf" srcId="{780C4C37-6E3D-47BE-A619-AF46D8A06CE0}" destId="{0D4A5F2F-A68E-4409-B7C3-99D2B62C4F96}" srcOrd="0" destOrd="0" presId="urn:microsoft.com/office/officeart/2011/layout/CircleProcess"/>
    <dgm:cxn modelId="{C5A190C0-BD52-45BC-B340-D5D31803E6EF}" srcId="{A2FBAB81-A10A-4C35-9101-726624653E9D}" destId="{4F173294-6E12-461C-BE06-B464707B86DC}" srcOrd="3" destOrd="0" parTransId="{3FB88E89-5167-4EF9-B4CB-EE439E126A77}" sibTransId="{2B96C390-D19A-42A1-9DC1-C38233275D4F}"/>
    <dgm:cxn modelId="{F6923DCE-274A-4E76-8160-B3B809FFC2AA}" srcId="{A2FBAB81-A10A-4C35-9101-726624653E9D}" destId="{15774A3C-5E0F-4C00-B49B-334AD71300B5}" srcOrd="4" destOrd="0" parTransId="{41AF6434-F25B-4A71-AAD0-969B19ACB7F1}" sibTransId="{B9561CCF-7E96-4033-8A7D-743C2499C1E2}"/>
    <dgm:cxn modelId="{A9E34BD6-F5FB-423F-BDDD-DB817C72CF8E}" type="presOf" srcId="{F62F2D15-3529-4569-836F-222200D8DF93}" destId="{5C5DF341-522C-4969-9CEF-52E2357AEFBD}" srcOrd="0" destOrd="0" presId="urn:microsoft.com/office/officeart/2011/layout/CircleProcess"/>
    <dgm:cxn modelId="{485FAEDA-B34D-4F5F-99DA-13625BBF90FA}" srcId="{A2FBAB81-A10A-4C35-9101-726624653E9D}" destId="{F62F2D15-3529-4569-836F-222200D8DF93}" srcOrd="2" destOrd="0" parTransId="{B1964F05-BE91-4A1A-947F-EF4FAF50AA74}" sibTransId="{96007B5E-E8B3-4305-89D0-31FA09D8CDA8}"/>
    <dgm:cxn modelId="{842DB7E4-B607-46A9-BC26-3F1F8711E4ED}" type="presOf" srcId="{4F173294-6E12-461C-BE06-B464707B86DC}" destId="{E723D77D-3807-4912-805A-C771A0276006}" srcOrd="1" destOrd="0" presId="urn:microsoft.com/office/officeart/2011/layout/CircleProcess"/>
    <dgm:cxn modelId="{B6757019-5349-48B5-B553-335F576D4007}" type="presParOf" srcId="{E4A7B64F-8653-405C-A38C-8A3DEEEF73F3}" destId="{59244B24-9DBE-4E79-91E6-54327AC2BE49}" srcOrd="0" destOrd="0" presId="urn:microsoft.com/office/officeart/2011/layout/CircleProcess"/>
    <dgm:cxn modelId="{F97AA806-2AE6-4E29-84C0-56E6F6C34A99}" type="presParOf" srcId="{59244B24-9DBE-4E79-91E6-54327AC2BE49}" destId="{6262FE2E-8DE9-48C8-BEB6-397F1986095E}" srcOrd="0" destOrd="0" presId="urn:microsoft.com/office/officeart/2011/layout/CircleProcess"/>
    <dgm:cxn modelId="{9402C9CA-151D-46AB-9FF1-2AA72751850C}" type="presParOf" srcId="{E4A7B64F-8653-405C-A38C-8A3DEEEF73F3}" destId="{FFDBD8D9-0807-45E9-96D4-48AB2F026401}" srcOrd="1" destOrd="0" presId="urn:microsoft.com/office/officeart/2011/layout/CircleProcess"/>
    <dgm:cxn modelId="{2BC2679D-87D5-4788-9B30-B70A532BE815}" type="presParOf" srcId="{FFDBD8D9-0807-45E9-96D4-48AB2F026401}" destId="{6323FBC5-219A-4746-A01E-4928DCA23A96}" srcOrd="0" destOrd="0" presId="urn:microsoft.com/office/officeart/2011/layout/CircleProcess"/>
    <dgm:cxn modelId="{8F31864B-D4F0-4258-A914-904AB3457261}" type="presParOf" srcId="{E4A7B64F-8653-405C-A38C-8A3DEEEF73F3}" destId="{E8C96467-F3D6-4930-98C7-A502C87BB9E8}" srcOrd="2" destOrd="0" presId="urn:microsoft.com/office/officeart/2011/layout/CircleProcess"/>
    <dgm:cxn modelId="{A7759BB2-35EF-4F08-A398-C8C0030FECC7}" type="presParOf" srcId="{E4A7B64F-8653-405C-A38C-8A3DEEEF73F3}" destId="{006B4C91-74ED-458E-8B55-22E961C91E75}" srcOrd="3" destOrd="0" presId="urn:microsoft.com/office/officeart/2011/layout/CircleProcess"/>
    <dgm:cxn modelId="{A030EC5A-B78F-4CF2-BBB3-31950CA6A148}" type="presParOf" srcId="{006B4C91-74ED-458E-8B55-22E961C91E75}" destId="{4D877E71-8DA5-4F60-8233-0E5485E27697}" srcOrd="0" destOrd="0" presId="urn:microsoft.com/office/officeart/2011/layout/CircleProcess"/>
    <dgm:cxn modelId="{B554BD0C-8B7F-424E-BF72-29489327176F}" type="presParOf" srcId="{E4A7B64F-8653-405C-A38C-8A3DEEEF73F3}" destId="{2935168F-3F10-4455-B66D-8F895B995195}" srcOrd="4" destOrd="0" presId="urn:microsoft.com/office/officeart/2011/layout/CircleProcess"/>
    <dgm:cxn modelId="{8B7F17A1-2EE0-450A-BF6A-38FC3B3F421C}" type="presParOf" srcId="{2935168F-3F10-4455-B66D-8F895B995195}" destId="{3BDEA486-947D-4475-AC33-B3742D5045C6}" srcOrd="0" destOrd="0" presId="urn:microsoft.com/office/officeart/2011/layout/CircleProcess"/>
    <dgm:cxn modelId="{E8FF120E-4E70-4B1A-880F-B030595ED2D9}" type="presParOf" srcId="{E4A7B64F-8653-405C-A38C-8A3DEEEF73F3}" destId="{E723D77D-3807-4912-805A-C771A0276006}" srcOrd="5" destOrd="0" presId="urn:microsoft.com/office/officeart/2011/layout/CircleProcess"/>
    <dgm:cxn modelId="{1376AEE6-5A10-4826-9A12-4784F767793D}" type="presParOf" srcId="{E4A7B64F-8653-405C-A38C-8A3DEEEF73F3}" destId="{E1125759-E185-462E-AACB-E08D5758CD02}" srcOrd="6" destOrd="0" presId="urn:microsoft.com/office/officeart/2011/layout/CircleProcess"/>
    <dgm:cxn modelId="{B5A839F2-946E-4A48-AB31-C7DD9BBE5586}" type="presParOf" srcId="{E1125759-E185-462E-AACB-E08D5758CD02}" destId="{695DA23F-4022-4BE3-A0E8-F3F773078965}" srcOrd="0" destOrd="0" presId="urn:microsoft.com/office/officeart/2011/layout/CircleProcess"/>
    <dgm:cxn modelId="{655F7C65-56C9-4CF1-9C22-1BC3B266A252}" type="presParOf" srcId="{E4A7B64F-8653-405C-A38C-8A3DEEEF73F3}" destId="{AD9C19DA-E0E0-44CB-B0DD-DC1B1160DE37}" srcOrd="7" destOrd="0" presId="urn:microsoft.com/office/officeart/2011/layout/CircleProcess"/>
    <dgm:cxn modelId="{D074836F-0E54-4581-9895-BDC45CC620F6}" type="presParOf" srcId="{AD9C19DA-E0E0-44CB-B0DD-DC1B1160DE37}" destId="{5C5DF341-522C-4969-9CEF-52E2357AEFBD}" srcOrd="0" destOrd="0" presId="urn:microsoft.com/office/officeart/2011/layout/CircleProcess"/>
    <dgm:cxn modelId="{CF3BCAB3-CCDD-4EB0-B419-AF6D98D10DA1}" type="presParOf" srcId="{E4A7B64F-8653-405C-A38C-8A3DEEEF73F3}" destId="{71211CE8-45CB-4DC3-8BCC-E82307DA9523}" srcOrd="8" destOrd="0" presId="urn:microsoft.com/office/officeart/2011/layout/CircleProcess"/>
    <dgm:cxn modelId="{D0A25F3E-6AA7-4FB5-A265-ACA27AB6EC2C}" type="presParOf" srcId="{E4A7B64F-8653-405C-A38C-8A3DEEEF73F3}" destId="{895B78C4-5B26-4795-86C3-3CAD49DD53EE}" srcOrd="9" destOrd="0" presId="urn:microsoft.com/office/officeart/2011/layout/CircleProcess"/>
    <dgm:cxn modelId="{3C4EF235-664F-44AE-B7DB-94FB13CD77F4}" type="presParOf" srcId="{895B78C4-5B26-4795-86C3-3CAD49DD53EE}" destId="{61F72C2E-3E8E-4F07-847D-2F5EFDD340FE}" srcOrd="0" destOrd="0" presId="urn:microsoft.com/office/officeart/2011/layout/CircleProcess"/>
    <dgm:cxn modelId="{289699C5-7C05-40E0-AC01-D8A463E80FBB}" type="presParOf" srcId="{E4A7B64F-8653-405C-A38C-8A3DEEEF73F3}" destId="{9F7F2736-896D-410A-B63F-EDA109A23EAA}" srcOrd="10" destOrd="0" presId="urn:microsoft.com/office/officeart/2011/layout/CircleProcess"/>
    <dgm:cxn modelId="{5F8C5D5B-8490-4843-BB49-852D78C8C26A}" type="presParOf" srcId="{9F7F2736-896D-410A-B63F-EDA109A23EAA}" destId="{0D4A5F2F-A68E-4409-B7C3-99D2B62C4F96}" srcOrd="0" destOrd="0" presId="urn:microsoft.com/office/officeart/2011/layout/CircleProcess"/>
    <dgm:cxn modelId="{E73AD4D3-B5D7-4BD6-AAEC-46BF20FD9102}" type="presParOf" srcId="{E4A7B64F-8653-405C-A38C-8A3DEEEF73F3}" destId="{5C2BECD7-0202-41D1-8632-2C84E740B00B}" srcOrd="11" destOrd="0" presId="urn:microsoft.com/office/officeart/2011/layout/CircleProcess"/>
    <dgm:cxn modelId="{72641379-1098-4A7E-803E-11277D4B77CA}" type="presParOf" srcId="{E4A7B64F-8653-405C-A38C-8A3DEEEF73F3}" destId="{99545998-9A1C-4A9D-AE9C-4E199176B79A}" srcOrd="12" destOrd="0" presId="urn:microsoft.com/office/officeart/2011/layout/CircleProcess"/>
    <dgm:cxn modelId="{64A4B337-8BA0-4650-8192-B5F284ACDFE4}" type="presParOf" srcId="{99545998-9A1C-4A9D-AE9C-4E199176B79A}" destId="{219EC24D-E0B6-49A5-8558-8C412485039B}" srcOrd="0" destOrd="0" presId="urn:microsoft.com/office/officeart/2011/layout/CircleProcess"/>
    <dgm:cxn modelId="{F2935488-A346-44F7-8F74-BCA7EDF9B123}" type="presParOf" srcId="{E4A7B64F-8653-405C-A38C-8A3DEEEF73F3}" destId="{99A385CB-550C-48F4-9241-02EFF606029E}" srcOrd="13" destOrd="0" presId="urn:microsoft.com/office/officeart/2011/layout/CircleProcess"/>
    <dgm:cxn modelId="{A3BB7E59-C26E-4411-8F79-D5B182EF1F5C}" type="presParOf" srcId="{99A385CB-550C-48F4-9241-02EFF606029E}" destId="{71B22470-6EAE-4A7D-9F18-229A99044465}" srcOrd="0" destOrd="0" presId="urn:microsoft.com/office/officeart/2011/layout/CircleProcess"/>
    <dgm:cxn modelId="{D098CE81-37BE-4641-9F0C-78171B9BD57E}" type="presParOf" srcId="{E4A7B64F-8653-405C-A38C-8A3DEEEF73F3}" destId="{D413E9ED-3B0B-462B-9A26-48C43FE67684}" srcOrd="14"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9F537-1850-4AFD-8571-0822AE6DDD14}">
      <dsp:nvSpPr>
        <dsp:cNvPr id="0" name=""/>
        <dsp:cNvSpPr/>
      </dsp:nvSpPr>
      <dsp:spPr>
        <a:xfrm rot="2563757">
          <a:off x="2123656" y="3071117"/>
          <a:ext cx="668957" cy="57568"/>
        </a:xfrm>
        <a:custGeom>
          <a:avLst/>
          <a:gdLst/>
          <a:ahLst/>
          <a:cxnLst/>
          <a:rect l="0" t="0" r="0" b="0"/>
          <a:pathLst>
            <a:path>
              <a:moveTo>
                <a:pt x="0" y="28784"/>
              </a:moveTo>
              <a:lnTo>
                <a:pt x="668957" y="2878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592E61-1B9E-441F-9B49-9A6318A56157}">
      <dsp:nvSpPr>
        <dsp:cNvPr id="0" name=""/>
        <dsp:cNvSpPr/>
      </dsp:nvSpPr>
      <dsp:spPr>
        <a:xfrm>
          <a:off x="2212437" y="2152595"/>
          <a:ext cx="744664" cy="57568"/>
        </a:xfrm>
        <a:custGeom>
          <a:avLst/>
          <a:gdLst/>
          <a:ahLst/>
          <a:cxnLst/>
          <a:rect l="0" t="0" r="0" b="0"/>
          <a:pathLst>
            <a:path>
              <a:moveTo>
                <a:pt x="0" y="28784"/>
              </a:moveTo>
              <a:lnTo>
                <a:pt x="744664" y="2878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78BD20-58F6-449D-957A-394451B4BAAB}">
      <dsp:nvSpPr>
        <dsp:cNvPr id="0" name=""/>
        <dsp:cNvSpPr/>
      </dsp:nvSpPr>
      <dsp:spPr>
        <a:xfrm rot="19103634">
          <a:off x="2113942" y="1228498"/>
          <a:ext cx="780862" cy="57568"/>
        </a:xfrm>
        <a:custGeom>
          <a:avLst/>
          <a:gdLst/>
          <a:ahLst/>
          <a:cxnLst/>
          <a:rect l="0" t="0" r="0" b="0"/>
          <a:pathLst>
            <a:path>
              <a:moveTo>
                <a:pt x="0" y="28784"/>
              </a:moveTo>
              <a:lnTo>
                <a:pt x="780862" y="2878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759ED0-5D76-4BA0-9267-11A3B194A3FB}">
      <dsp:nvSpPr>
        <dsp:cNvPr id="0" name=""/>
        <dsp:cNvSpPr/>
      </dsp:nvSpPr>
      <dsp:spPr>
        <a:xfrm>
          <a:off x="394224" y="1111841"/>
          <a:ext cx="2139074" cy="213907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3077EC-2B52-45E1-AE7D-2B3B73F956C9}">
      <dsp:nvSpPr>
        <dsp:cNvPr id="0" name=""/>
        <dsp:cNvSpPr/>
      </dsp:nvSpPr>
      <dsp:spPr>
        <a:xfrm>
          <a:off x="2645265" y="1734"/>
          <a:ext cx="1197470" cy="1197470"/>
        </a:xfrm>
        <a:prstGeom prst="ellipse">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hu-HU" sz="1000" kern="1200" dirty="0"/>
            <a:t>A kockázat elfogadható.</a:t>
          </a:r>
          <a:endParaRPr lang="en-GB" sz="1000" kern="1200" dirty="0"/>
        </a:p>
      </dsp:txBody>
      <dsp:txXfrm>
        <a:off x="2820630" y="177099"/>
        <a:ext cx="846740" cy="846740"/>
      </dsp:txXfrm>
    </dsp:sp>
    <dsp:sp modelId="{1EF80049-2BC4-451F-BB25-7157D9F857B6}">
      <dsp:nvSpPr>
        <dsp:cNvPr id="0" name=""/>
        <dsp:cNvSpPr/>
      </dsp:nvSpPr>
      <dsp:spPr>
        <a:xfrm>
          <a:off x="2957101" y="1539656"/>
          <a:ext cx="1283444" cy="1283444"/>
        </a:xfrm>
        <a:prstGeom prst="ellipse">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hu-HU" sz="1000" kern="1200" dirty="0"/>
            <a:t>További intézkedés(ek) szükséges(ek).</a:t>
          </a:r>
          <a:endParaRPr lang="en-GB" sz="1000" kern="1200" dirty="0"/>
        </a:p>
      </dsp:txBody>
      <dsp:txXfrm>
        <a:off x="3145057" y="1727612"/>
        <a:ext cx="907532" cy="907532"/>
      </dsp:txXfrm>
    </dsp:sp>
    <dsp:sp modelId="{060A5C90-9A74-4107-8B4F-FC7D55D0AAAB}">
      <dsp:nvSpPr>
        <dsp:cNvPr id="0" name=""/>
        <dsp:cNvSpPr/>
      </dsp:nvSpPr>
      <dsp:spPr>
        <a:xfrm>
          <a:off x="2533498" y="3120566"/>
          <a:ext cx="1283444" cy="1283444"/>
        </a:xfrm>
        <a:prstGeom prst="ellipse">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hu-HU" sz="1000" kern="1200" dirty="0"/>
            <a:t>Javasolhatja, hogy ne végezzenek adatkezelést.</a:t>
          </a:r>
          <a:endParaRPr lang="en-GB" sz="1000" kern="1200" dirty="0"/>
        </a:p>
      </dsp:txBody>
      <dsp:txXfrm>
        <a:off x="2721454" y="3308522"/>
        <a:ext cx="907532" cy="907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2FE2E-8DE9-48C8-BEB6-397F1986095E}">
      <dsp:nvSpPr>
        <dsp:cNvPr id="0" name=""/>
        <dsp:cNvSpPr/>
      </dsp:nvSpPr>
      <dsp:spPr>
        <a:xfrm>
          <a:off x="8643006" y="2229146"/>
          <a:ext cx="1970745" cy="1971068"/>
        </a:xfrm>
        <a:prstGeom prst="ellipse">
          <a:avLst/>
        </a:prstGeom>
        <a:solidFill>
          <a:schemeClr val="accent1">
            <a:hueOff val="0"/>
            <a:satOff val="0"/>
            <a:lumOff val="0"/>
            <a:alphaOff val="0"/>
          </a:schemeClr>
        </a:solidFill>
        <a:ln w="1905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6323FBC5-219A-4746-A01E-4928DCA23A96}">
      <dsp:nvSpPr>
        <dsp:cNvPr id="0" name=""/>
        <dsp:cNvSpPr/>
      </dsp:nvSpPr>
      <dsp:spPr>
        <a:xfrm>
          <a:off x="8708034" y="2294860"/>
          <a:ext cx="1839642" cy="1839640"/>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hu-HU" sz="1100" b="0" i="0" kern="1200" dirty="0"/>
            <a:t>Ez a határidő egy hónappal meghosszabbítható.</a:t>
          </a:r>
          <a:endParaRPr lang="en-GB" sz="1100" kern="1200" dirty="0"/>
        </a:p>
      </dsp:txBody>
      <dsp:txXfrm>
        <a:off x="8971289" y="2557715"/>
        <a:ext cx="1314180" cy="1313930"/>
      </dsp:txXfrm>
    </dsp:sp>
    <dsp:sp modelId="{4D877E71-8DA5-4F60-8233-0E5485E27697}">
      <dsp:nvSpPr>
        <dsp:cNvPr id="0" name=""/>
        <dsp:cNvSpPr/>
      </dsp:nvSpPr>
      <dsp:spPr>
        <a:xfrm rot="2700000">
          <a:off x="6605250" y="2229248"/>
          <a:ext cx="1970518" cy="1970518"/>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DEA486-947D-4475-AC33-B3742D5045C6}">
      <dsp:nvSpPr>
        <dsp:cNvPr id="0" name=""/>
        <dsp:cNvSpPr/>
      </dsp:nvSpPr>
      <dsp:spPr>
        <a:xfrm>
          <a:off x="6672261" y="2294860"/>
          <a:ext cx="1839642" cy="1839640"/>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hu-HU" sz="1100" kern="1200" dirty="0"/>
            <a:t>Az adatvédelmi hatóság </a:t>
          </a:r>
          <a:r>
            <a:rPr lang="hu-HU" sz="1100" b="0" i="0" kern="1200" dirty="0"/>
            <a:t>egy hónapon belül tájékoztatja az adatkezelőt a válaszadási meghosszabbításról és annak okairól.</a:t>
          </a:r>
          <a:endParaRPr lang="en-GB" sz="1100" kern="1200" dirty="0"/>
        </a:p>
      </dsp:txBody>
      <dsp:txXfrm>
        <a:off x="6934467" y="2557715"/>
        <a:ext cx="1314180" cy="1313930"/>
      </dsp:txXfrm>
    </dsp:sp>
    <dsp:sp modelId="{695DA23F-4022-4BE3-A0E8-F3F773078965}">
      <dsp:nvSpPr>
        <dsp:cNvPr id="0" name=""/>
        <dsp:cNvSpPr/>
      </dsp:nvSpPr>
      <dsp:spPr>
        <a:xfrm rot="2700000">
          <a:off x="4569476" y="2229248"/>
          <a:ext cx="1970518" cy="1970518"/>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5DF341-522C-4969-9CEF-52E2357AEFBD}">
      <dsp:nvSpPr>
        <dsp:cNvPr id="0" name=""/>
        <dsp:cNvSpPr/>
      </dsp:nvSpPr>
      <dsp:spPr>
        <a:xfrm>
          <a:off x="4635438" y="2294860"/>
          <a:ext cx="1839642" cy="1839640"/>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hu-HU" sz="1100" kern="1200" dirty="0"/>
            <a:t>Az adatvédelmi hatóság </a:t>
          </a:r>
          <a:r>
            <a:rPr lang="hu-HU" sz="1100" b="0" i="0" kern="1200" dirty="0"/>
            <a:t>hat héten belül írásban tanácsot ad.</a:t>
          </a:r>
          <a:endParaRPr lang="en-GB" sz="1100" kern="1200" dirty="0"/>
        </a:p>
      </dsp:txBody>
      <dsp:txXfrm>
        <a:off x="4897645" y="2557715"/>
        <a:ext cx="1314180" cy="1313930"/>
      </dsp:txXfrm>
    </dsp:sp>
    <dsp:sp modelId="{61F72C2E-3E8E-4F07-847D-2F5EFDD340FE}">
      <dsp:nvSpPr>
        <dsp:cNvPr id="0" name=""/>
        <dsp:cNvSpPr/>
      </dsp:nvSpPr>
      <dsp:spPr>
        <a:xfrm rot="2700000">
          <a:off x="2532654" y="2229248"/>
          <a:ext cx="1970518" cy="1970518"/>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A5F2F-A68E-4409-B7C3-99D2B62C4F96}">
      <dsp:nvSpPr>
        <dsp:cNvPr id="0" name=""/>
        <dsp:cNvSpPr/>
      </dsp:nvSpPr>
      <dsp:spPr>
        <a:xfrm>
          <a:off x="2598616" y="2294860"/>
          <a:ext cx="1839642" cy="1839640"/>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hu-HU" sz="1100" kern="1200" dirty="0"/>
            <a:t>Az adatkezelő kapcsolatba lép az adatvédelmi hatósággal.</a:t>
          </a:r>
          <a:endParaRPr lang="en-GB" sz="1100" kern="1200" dirty="0"/>
        </a:p>
      </dsp:txBody>
      <dsp:txXfrm>
        <a:off x="2861872" y="2557715"/>
        <a:ext cx="1314180" cy="1313930"/>
      </dsp:txXfrm>
    </dsp:sp>
    <dsp:sp modelId="{219EC24D-E0B6-49A5-8558-8C412485039B}">
      <dsp:nvSpPr>
        <dsp:cNvPr id="0" name=""/>
        <dsp:cNvSpPr/>
      </dsp:nvSpPr>
      <dsp:spPr>
        <a:xfrm rot="2700000">
          <a:off x="495832" y="2229248"/>
          <a:ext cx="1970518" cy="1970518"/>
        </a:xfrm>
        <a:prstGeom prst="teardrop">
          <a:avLst>
            <a:gd name="adj" fmla="val 1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B22470-6EAE-4A7D-9F18-229A99044465}">
      <dsp:nvSpPr>
        <dsp:cNvPr id="0" name=""/>
        <dsp:cNvSpPr/>
      </dsp:nvSpPr>
      <dsp:spPr>
        <a:xfrm>
          <a:off x="561794" y="2294860"/>
          <a:ext cx="1839642" cy="1839640"/>
        </a:xfrm>
        <a:prstGeom prst="ellips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hu-HU" sz="1100" kern="1200" dirty="0"/>
            <a:t>A hatásvizsgálat magas kockázatot állapít meg, amely nem mérsékelhető.</a:t>
          </a:r>
          <a:endParaRPr lang="en-GB" sz="1100" kern="1200" dirty="0"/>
        </a:p>
      </dsp:txBody>
      <dsp:txXfrm>
        <a:off x="825050" y="2557715"/>
        <a:ext cx="1314180" cy="131393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dirty="0"/>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EF05550F-F0E9-4B6C-97BB-7CB928B82D19}" type="datetimeFigureOut">
              <a:rPr lang="en-GB" smtClean="0"/>
              <a:t>11/03/2020</a:t>
            </a:fld>
            <a:endParaRPr lang="en-GB" dirty="0"/>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08354DD1-2611-4C94-BF96-173E74F837F6}" type="slidenum">
              <a:rPr lang="en-GB" smtClean="0"/>
              <a:t>‹#›</a:t>
            </a:fld>
            <a:endParaRPr lang="en-GB" dirty="0"/>
          </a:p>
        </p:txBody>
      </p:sp>
    </p:spTree>
    <p:extLst>
      <p:ext uri="{BB962C8B-B14F-4D97-AF65-F5344CB8AC3E}">
        <p14:creationId xmlns:p14="http://schemas.microsoft.com/office/powerpoint/2010/main" val="9636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oyalsociety.org/~/media/policy/projects/machine-learning/publications/machine-learning-report.pdf"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scholarship.law.duke.edu/cgi/viewcontent.cgi?referer=&amp;httpsredir=1&amp;article=1315&amp;context=dltr"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chr.coe.int/Documents/FS_Data_ENG.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dsb.gv.at/at.gv.bka.liferay-app/web/datenschutzbehorde/fragen-und-antworten"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bfdi.bund.de/DE/Datenschutz/Ueberblick/MeineRechte/Artikel/Auskunftsrecht.html"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aepd.es/media/guias/Guide-on-personal-data-breach.pdf"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www.cnil.fr/fr/notifications-dincidents-de-securite-aux-autorites-de-regulation-comment-sorganiser-et-qui-sadresser"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natlawreview.com/article/uk-ico-finalizes-rules-children-s-content"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393445"/>
          </a:xfrm>
        </p:spPr>
        <p:txBody>
          <a:bodyPr/>
          <a:lstStyle/>
          <a:p>
            <a:pPr algn="just"/>
            <a:r>
              <a:rPr lang="hu-HU" dirty="0"/>
              <a:t>A képzési anyag a STAR (Support Training Activities on the data protection Reform 2017-2019) projekt keretében, az Európai Unió Jogok, Egyenlőség és Polgárság 2014-2020 programjának (REC-RDAT-TRAI-AG-2016 ) társfinanszírozásában, a 769138 számú Grant Agreement alatt készült. </a:t>
            </a:r>
          </a:p>
          <a:p>
            <a:r>
              <a:rPr lang="hu-HU" dirty="0"/>
              <a:t>---</a:t>
            </a:r>
          </a:p>
          <a:p>
            <a:r>
              <a:rPr lang="hu-HU" dirty="0"/>
              <a:t>Csatolt</a:t>
            </a:r>
            <a:r>
              <a:rPr lang="en-US" dirty="0"/>
              <a:t> </a:t>
            </a:r>
            <a:r>
              <a:rPr lang="hu-HU" dirty="0"/>
              <a:t>dokumentumok</a:t>
            </a:r>
            <a:endParaRPr lang="en-US" dirty="0"/>
          </a:p>
          <a:p>
            <a:endParaRPr lang="en-US" dirty="0"/>
          </a:p>
          <a:p>
            <a:pPr marL="171450" indent="-171450">
              <a:buFont typeface="Arial" panose="020B0604020202020204" pitchFamily="34" charset="0"/>
              <a:buChar char="•"/>
            </a:pPr>
            <a:r>
              <a:rPr lang="hu-HU" sz="1200" kern="1200" dirty="0">
                <a:solidFill>
                  <a:schemeClr val="tx1"/>
                </a:solidFill>
                <a:effectLst/>
                <a:latin typeface="+mn-lt"/>
                <a:ea typeface="+mn-ea"/>
                <a:cs typeface="+mn-cs"/>
              </a:rPr>
              <a:t>Meghívó </a:t>
            </a:r>
            <a:r>
              <a:rPr lang="en-US" sz="1200" kern="1200" dirty="0">
                <a:solidFill>
                  <a:schemeClr val="tx1"/>
                </a:solidFill>
                <a:effectLst/>
                <a:latin typeface="+mn-lt"/>
                <a:ea typeface="+mn-ea"/>
                <a:cs typeface="+mn-cs"/>
              </a:rPr>
              <a:t>– </a:t>
            </a:r>
            <a:r>
              <a:rPr lang="hu-HU" sz="1200" kern="1200" dirty="0">
                <a:solidFill>
                  <a:schemeClr val="tx1"/>
                </a:solidFill>
                <a:effectLst/>
                <a:latin typeface="+mn-lt"/>
                <a:ea typeface="+mn-ea"/>
                <a:cs typeface="+mn-cs"/>
              </a:rPr>
              <a:t>a képzés tartalmának, céljának</a:t>
            </a:r>
            <a:r>
              <a:rPr lang="hu-HU" sz="1200" kern="1200" baseline="0" dirty="0">
                <a:solidFill>
                  <a:schemeClr val="tx1"/>
                </a:solidFill>
                <a:effectLst/>
                <a:latin typeface="+mn-lt"/>
                <a:ea typeface="+mn-ea"/>
                <a:cs typeface="+mn-cs"/>
              </a:rPr>
              <a:t> és tervezett tanulási eredményeinek leírása</a:t>
            </a:r>
          </a:p>
          <a:p>
            <a:pPr marL="171450" indent="-171450">
              <a:buFont typeface="Arial" panose="020B0604020202020204" pitchFamily="34" charset="0"/>
              <a:buChar char="•"/>
            </a:pPr>
            <a:r>
              <a:rPr lang="hu-HU" sz="1200" kern="1200" dirty="0">
                <a:solidFill>
                  <a:schemeClr val="tx1"/>
                </a:solidFill>
                <a:effectLst/>
                <a:latin typeface="+mn-lt"/>
                <a:ea typeface="+mn-ea"/>
                <a:cs typeface="+mn-cs"/>
              </a:rPr>
              <a:t>Résztvevők listája </a:t>
            </a:r>
            <a:r>
              <a:rPr lang="en-US" sz="1200" kern="1200" dirty="0">
                <a:solidFill>
                  <a:schemeClr val="tx1"/>
                </a:solidFill>
                <a:effectLst/>
                <a:latin typeface="+mn-lt"/>
                <a:ea typeface="+mn-ea"/>
                <a:cs typeface="+mn-cs"/>
              </a:rPr>
              <a:t>–</a:t>
            </a:r>
            <a:r>
              <a:rPr lang="hu-HU" sz="1200" kern="1200" dirty="0">
                <a:solidFill>
                  <a:schemeClr val="tx1"/>
                </a:solidFill>
                <a:effectLst/>
                <a:latin typeface="+mn-lt"/>
                <a:ea typeface="+mn-ea"/>
                <a:cs typeface="+mn-cs"/>
              </a:rPr>
              <a:t> mely tartalmazza az adatvédelmi </a:t>
            </a:r>
            <a:r>
              <a:rPr lang="hu-HU" sz="1200" kern="1200" dirty="0">
                <a:solidFill>
                  <a:srgbClr val="FF0000"/>
                </a:solidFill>
                <a:effectLst/>
                <a:latin typeface="+mn-lt"/>
                <a:ea typeface="+mn-ea"/>
                <a:cs typeface="+mn-cs"/>
              </a:rPr>
              <a:t>hozzájárulási formanyomtatványt</a:t>
            </a:r>
          </a:p>
          <a:p>
            <a:pPr marL="171450" indent="-171450">
              <a:buFont typeface="Arial" panose="020B0604020202020204" pitchFamily="34" charset="0"/>
              <a:buChar char="•"/>
            </a:pPr>
            <a:r>
              <a:rPr lang="hu-HU" sz="1200" kern="1200" dirty="0">
                <a:solidFill>
                  <a:schemeClr val="tx1"/>
                </a:solidFill>
                <a:effectLst/>
                <a:latin typeface="+mn-lt"/>
                <a:ea typeface="+mn-ea"/>
                <a:cs typeface="+mn-cs"/>
              </a:rPr>
              <a:t>Visszajelzési formanyomtatvány</a:t>
            </a:r>
            <a:r>
              <a:rPr lang="en-US" sz="1200" kern="1200" dirty="0">
                <a:solidFill>
                  <a:schemeClr val="tx1"/>
                </a:solidFill>
                <a:effectLst/>
                <a:latin typeface="+mn-lt"/>
                <a:ea typeface="+mn-ea"/>
                <a:cs typeface="+mn-cs"/>
              </a:rPr>
              <a:t> – </a:t>
            </a:r>
            <a:r>
              <a:rPr lang="hu-HU" sz="1200" kern="1200" dirty="0">
                <a:solidFill>
                  <a:schemeClr val="tx1"/>
                </a:solidFill>
                <a:effectLst/>
                <a:latin typeface="+mn-lt"/>
                <a:ea typeface="+mn-ea"/>
                <a:cs typeface="+mn-cs"/>
              </a:rPr>
              <a:t>megfelelő módszertani alap</a:t>
            </a:r>
            <a:r>
              <a:rPr lang="hu-HU" sz="1200" kern="1200" baseline="0" dirty="0">
                <a:solidFill>
                  <a:schemeClr val="tx1"/>
                </a:solidFill>
                <a:effectLst/>
                <a:latin typeface="+mn-lt"/>
                <a:ea typeface="+mn-ea"/>
                <a:cs typeface="+mn-cs"/>
              </a:rPr>
              <a:t> mentén</a:t>
            </a:r>
            <a:r>
              <a:rPr lang="hu-HU" sz="1200" kern="1200" dirty="0">
                <a:solidFill>
                  <a:schemeClr val="tx1"/>
                </a:solidFill>
                <a:effectLst/>
                <a:latin typeface="+mn-lt"/>
                <a:ea typeface="+mn-ea"/>
                <a:cs typeface="+mn-cs"/>
              </a:rPr>
              <a:t> felépített, strukturált formanyomtatvány, amely lehetővé teszi az oktató számára, hogy visszajelzést gyűjtsön a képzés </a:t>
            </a:r>
            <a:r>
              <a:rPr lang="hu-HU" sz="1200" kern="1200" noProof="0" dirty="0">
                <a:solidFill>
                  <a:schemeClr val="tx1"/>
                </a:solidFill>
                <a:effectLst/>
                <a:latin typeface="+mn-lt"/>
                <a:ea typeface="+mn-ea"/>
                <a:cs typeface="+mn-cs"/>
              </a:rPr>
              <a:t>elvégzéséről és annak alkalmasságáról. Ez értékes betekintési lehetőséget</a:t>
            </a:r>
            <a:r>
              <a:rPr lang="hu-HU" sz="1200" kern="1200" baseline="0" noProof="0" dirty="0">
                <a:solidFill>
                  <a:schemeClr val="tx1"/>
                </a:solidFill>
                <a:effectLst/>
                <a:latin typeface="+mn-lt"/>
                <a:ea typeface="+mn-ea"/>
                <a:cs typeface="+mn-cs"/>
              </a:rPr>
              <a:t> jelenthet a STAR számára.</a:t>
            </a:r>
            <a:endParaRPr lang="hu-HU" sz="1200" kern="1200" noProof="0" dirty="0">
              <a:solidFill>
                <a:schemeClr val="tx1"/>
              </a:solidFill>
              <a:effectLst/>
              <a:latin typeface="+mn-lt"/>
              <a:ea typeface="+mn-ea"/>
              <a:cs typeface="+mn-cs"/>
            </a:endParaRPr>
          </a:p>
          <a:p>
            <a:pPr marL="171450" indent="-171450">
              <a:buFont typeface="Arial" panose="020B0604020202020204" pitchFamily="34" charset="0"/>
              <a:buChar char="•"/>
            </a:pPr>
            <a:r>
              <a:rPr lang="hu-HU" sz="1200" kern="1200" noProof="0" dirty="0">
                <a:solidFill>
                  <a:schemeClr val="tx1"/>
                </a:solidFill>
                <a:effectLst/>
                <a:latin typeface="+mn-lt"/>
                <a:ea typeface="+mn-ea"/>
                <a:cs typeface="+mn-cs"/>
              </a:rPr>
              <a:t>Meghívó plakát / internetes hirdetmény</a:t>
            </a:r>
            <a:r>
              <a:rPr lang="hu-HU" sz="1200" kern="1200" baseline="0" noProof="0" dirty="0">
                <a:solidFill>
                  <a:schemeClr val="tx1"/>
                </a:solidFill>
                <a:effectLst/>
                <a:latin typeface="+mn-lt"/>
                <a:ea typeface="+mn-ea"/>
                <a:cs typeface="+mn-cs"/>
              </a:rPr>
              <a:t> </a:t>
            </a:r>
            <a:r>
              <a:rPr lang="hu-HU" sz="1200" kern="1200" noProof="0" dirty="0">
                <a:solidFill>
                  <a:schemeClr val="tx1"/>
                </a:solidFill>
                <a:effectLst/>
                <a:latin typeface="+mn-lt"/>
                <a:ea typeface="+mn-ea"/>
                <a:cs typeface="+mn-cs"/>
              </a:rPr>
              <a:t>– a képzés tartalmának, céljának és tervezett tanulási eredményeinek leírása.</a:t>
            </a:r>
          </a:p>
          <a:p>
            <a:pPr marL="171450" indent="-171450">
              <a:buFont typeface="Arial" panose="020B0604020202020204" pitchFamily="34" charset="0"/>
              <a:buChar char="•"/>
            </a:pPr>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Javasolt szakirodalom:</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A 29. cikk szerinti munkacsoport Iránymutatás</a:t>
            </a:r>
            <a:r>
              <a:rPr lang="hu-HU" sz="1200" kern="1200" baseline="0" dirty="0">
                <a:solidFill>
                  <a:schemeClr val="tx1"/>
                </a:solidFill>
                <a:effectLst/>
                <a:latin typeface="+mn-lt"/>
                <a:ea typeface="+mn-ea"/>
                <a:cs typeface="+mn-cs"/>
              </a:rPr>
              <a:t> </a:t>
            </a:r>
            <a:r>
              <a:rPr lang="hu-HU" dirty="0"/>
              <a:t>az automatizált döntéshozatallal és a profilalkotással kapcsolatban a 2016/679 rendelet alkalmazásához</a:t>
            </a:r>
            <a:r>
              <a:rPr lang="en-GB" sz="1200" kern="1200" dirty="0">
                <a:solidFill>
                  <a:schemeClr val="tx1"/>
                </a:solidFill>
                <a:effectLst/>
                <a:latin typeface="+mn-lt"/>
                <a:ea typeface="+mn-ea"/>
                <a:cs typeface="+mn-cs"/>
              </a:rPr>
              <a:t>, WP251rev.01, 2018. </a:t>
            </a:r>
            <a:r>
              <a:rPr lang="hu-HU" sz="1200" kern="1200" dirty="0">
                <a:solidFill>
                  <a:schemeClr val="tx1"/>
                </a:solidFill>
                <a:effectLst/>
                <a:latin typeface="+mn-lt"/>
                <a:ea typeface="+mn-ea"/>
                <a:cs typeface="+mn-cs"/>
              </a:rPr>
              <a:t>február </a:t>
            </a:r>
            <a:r>
              <a:rPr lang="en-GB" sz="1200" kern="1200" dirty="0">
                <a:solidFill>
                  <a:schemeClr val="tx1"/>
                </a:solidFill>
                <a:effectLst/>
                <a:latin typeface="+mn-lt"/>
                <a:ea typeface="+mn-ea"/>
                <a:cs typeface="+mn-cs"/>
              </a:rPr>
              <a:t>– </a:t>
            </a:r>
            <a:r>
              <a:rPr lang="hu-HU" sz="1200" b="1" kern="1200" dirty="0">
                <a:solidFill>
                  <a:schemeClr val="tx1"/>
                </a:solidFill>
                <a:effectLst/>
                <a:latin typeface="+mn-lt"/>
                <a:ea typeface="+mn-ea"/>
                <a:cs typeface="+mn-cs"/>
              </a:rPr>
              <a:t>magyarul: </a:t>
            </a:r>
            <a:r>
              <a:rPr lang="hu-HU" sz="1200" kern="1200" dirty="0">
                <a:solidFill>
                  <a:schemeClr val="tx1"/>
                </a:solidFill>
                <a:effectLst/>
                <a:latin typeface="+mn-lt"/>
                <a:ea typeface="+mn-ea"/>
                <a:cs typeface="+mn-cs"/>
              </a:rPr>
              <a:t>https://www.naih.hu/files/wp251rev01_hu.pdf , </a:t>
            </a:r>
            <a:r>
              <a:rPr lang="hu-HU" sz="1200" b="1" kern="1200" dirty="0">
                <a:solidFill>
                  <a:schemeClr val="tx1"/>
                </a:solidFill>
                <a:effectLst/>
                <a:latin typeface="+mn-lt"/>
                <a:ea typeface="+mn-ea"/>
                <a:cs typeface="+mn-cs"/>
              </a:rPr>
              <a:t>angolul</a:t>
            </a:r>
            <a:r>
              <a:rPr lang="hu-HU"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https://iapp.org/media/pdf/resource_center/W29-auto-decision_profiling_02-2018.pdf</a:t>
            </a:r>
            <a:endParaRPr lang="hu-HU" sz="1200" kern="1200" dirty="0">
              <a:solidFill>
                <a:schemeClr val="tx1"/>
              </a:solidFill>
              <a:effectLst/>
              <a:latin typeface="+mn-lt"/>
              <a:ea typeface="+mn-ea"/>
              <a:cs typeface="+mn-cs"/>
            </a:endParaRPr>
          </a:p>
          <a:p>
            <a:pPr lvl="0"/>
            <a:r>
              <a:rPr lang="hu-HU" sz="1200" b="1" kern="1200" dirty="0">
                <a:solidFill>
                  <a:schemeClr val="tx1"/>
                </a:solidFill>
                <a:effectLst/>
                <a:latin typeface="+mn-lt"/>
                <a:ea typeface="+mn-ea"/>
                <a:cs typeface="+mn-cs"/>
              </a:rPr>
              <a:t>További olvasmányok:</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u-HU" sz="1200" kern="1200" dirty="0">
                <a:solidFill>
                  <a:schemeClr val="tx1"/>
                </a:solidFill>
                <a:effectLst/>
                <a:latin typeface="+mn-lt"/>
                <a:ea typeface="+mn-ea"/>
                <a:cs typeface="+mn-cs"/>
              </a:rPr>
              <a:t>A 29. cikk szerinti munkacsoport </a:t>
            </a:r>
            <a:r>
              <a:rPr lang="hu-HU" dirty="0"/>
              <a:t>Iránymutatása az adatok hordozhatóságáról https://www.naih.hu/files/WP242_rev01_hu.pdf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Royal Society, (2017), Gépi tanulás: a példák alapján tanulni képes számítógépek ereje és ígéretét</a:t>
            </a:r>
            <a:r>
              <a:rPr lang="hu-HU"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3"/>
              </a:rPr>
              <a:t>https://royalsociety.org/~/media/policy/projects/machine-learning/publications/machine-learning-report.pdf</a:t>
            </a:r>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Pasquale, Frank (2015), </a:t>
            </a:r>
            <a:r>
              <a:rPr lang="hu-HU" sz="1200" kern="1200" dirty="0">
                <a:solidFill>
                  <a:schemeClr val="tx1"/>
                </a:solidFill>
                <a:effectLst/>
                <a:latin typeface="+mn-lt"/>
                <a:ea typeface="+mn-ea"/>
                <a:cs typeface="+mn-cs"/>
              </a:rPr>
              <a:t>a feketedoboz társaság</a:t>
            </a:r>
            <a:r>
              <a:rPr lang="en-GB" sz="1200" kern="1200" dirty="0">
                <a:solidFill>
                  <a:schemeClr val="tx1"/>
                </a:solidFill>
                <a:effectLst/>
                <a:latin typeface="+mn-lt"/>
                <a:ea typeface="+mn-ea"/>
                <a:cs typeface="+mn-cs"/>
              </a:rPr>
              <a:t>: a pénzt és az információt ellenőrző titkos algoritmusok, Harvard University Press, Cambridge, MA.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Edwards, L. &amp; Veale, M. (2017), </a:t>
            </a:r>
            <a:r>
              <a:rPr lang="hu-HU" sz="1200" kern="1200" dirty="0">
                <a:solidFill>
                  <a:schemeClr val="tx1"/>
                </a:solidFill>
                <a:effectLst/>
                <a:latin typeface="+mn-lt"/>
                <a:ea typeface="+mn-ea"/>
                <a:cs typeface="+mn-cs"/>
              </a:rPr>
              <a:t>Az algoritmus rabszolgája? Miért nem a „magyarázathoz való jog” a keresett gyógyír. </a:t>
            </a:r>
            <a:r>
              <a:rPr lang="en-GB" sz="1200" kern="1200" dirty="0">
                <a:solidFill>
                  <a:schemeClr val="tx1"/>
                </a:solidFill>
                <a:effectLst/>
                <a:latin typeface="+mn-lt"/>
                <a:ea typeface="+mn-ea"/>
                <a:cs typeface="+mn-cs"/>
              </a:rPr>
              <a:t>Duke Law and Technology Review. </a:t>
            </a:r>
            <a:r>
              <a:rPr lang="en-GB" sz="1200" u="sng" kern="1200" dirty="0">
                <a:solidFill>
                  <a:schemeClr val="tx1"/>
                </a:solidFill>
                <a:effectLst/>
                <a:latin typeface="+mn-lt"/>
                <a:ea typeface="+mn-ea"/>
                <a:cs typeface="+mn-cs"/>
                <a:hlinkClick r:id="rId4"/>
              </a:rPr>
              <a:t>https://scholarship.law.duke.edu/cgi/viewcontent.cgi?referer=&amp;httpsredir=1&amp;article=1315&amp;context=dltr</a:t>
            </a:r>
            <a:r>
              <a:rPr lang="en-GB" sz="1200" kern="1200" dirty="0">
                <a:solidFill>
                  <a:schemeClr val="tx1"/>
                </a:solidFill>
                <a:effectLst/>
                <a:latin typeface="+mn-lt"/>
                <a:ea typeface="+mn-ea"/>
                <a:cs typeface="+mn-cs"/>
              </a:rPr>
              <a:t> </a:t>
            </a:r>
          </a:p>
          <a:p>
            <a:pPr lvl="0"/>
            <a:r>
              <a:rPr lang="hu-HU" sz="1200" b="1" kern="1200" dirty="0">
                <a:solidFill>
                  <a:schemeClr val="tx1"/>
                </a:solidFill>
                <a:effectLst/>
                <a:latin typeface="+mn-lt"/>
                <a:ea typeface="+mn-ea"/>
                <a:cs typeface="+mn-cs"/>
              </a:rPr>
              <a:t>Jogesetek</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hu-HU" sz="1200" i="0" kern="1200" dirty="0">
                <a:solidFill>
                  <a:schemeClr val="tx1"/>
                </a:solidFill>
                <a:effectLst/>
                <a:latin typeface="+mn-lt"/>
                <a:ea typeface="+mn-ea"/>
                <a:cs typeface="+mn-cs"/>
              </a:rPr>
              <a:t>EUB, Institut professionnel des agents immobiliers (IPI) kontra Englebert, C-473/12 sz. ügy, 2013.</a:t>
            </a:r>
          </a:p>
          <a:p>
            <a:pPr marL="171450" indent="-171450">
              <a:buFont typeface="Arial" panose="020B0604020202020204" pitchFamily="34" charset="0"/>
              <a:buChar char="•"/>
            </a:pPr>
            <a:r>
              <a:rPr lang="hu-HU" sz="1200" i="0" kern="1200" dirty="0">
                <a:solidFill>
                  <a:schemeClr val="tx1"/>
                </a:solidFill>
                <a:effectLst/>
                <a:latin typeface="+mn-lt"/>
                <a:ea typeface="+mn-ea"/>
                <a:cs typeface="+mn-cs"/>
              </a:rPr>
              <a:t>EUB, Smaranda Bara és társai kontra Casa Naţională de Asigurări de Sănătate és társai, C-201/14 sz. ügy, 2015</a:t>
            </a:r>
          </a:p>
          <a:p>
            <a:pPr marL="171450" indent="-171450">
              <a:buFont typeface="Arial" panose="020B0604020202020204" pitchFamily="34" charset="0"/>
              <a:buChar char="•"/>
            </a:pPr>
            <a:r>
              <a:rPr lang="hu-HU" sz="1200" b="0" i="0" kern="1200" dirty="0">
                <a:solidFill>
                  <a:schemeClr val="tx1"/>
                </a:solidFill>
                <a:effectLst/>
                <a:latin typeface="+mn-lt"/>
                <a:ea typeface="+mn-ea"/>
                <a:cs typeface="+mn-cs"/>
              </a:rPr>
              <a:t>EUB, Google Spain SL és Google Inc. kontra Agencia Española de Protección de Datos (AEPD) és Mario Costeja González [nagytanács], C-131/12. sz. ügy, 2014.</a:t>
            </a:r>
            <a:endParaRPr lang="hu-HU" sz="1200" b="1" i="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hu-HU"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hu-HU" noProof="0" dirty="0"/>
              <a:t>Fontos: az oktatási anyag tartalma csak a szerzők véleményét tükrözi, az Európai Bizottság nem vállal semmilyen felelősséget a diasorban</a:t>
            </a:r>
            <a:r>
              <a:rPr lang="hu-HU" baseline="0" noProof="0" dirty="0"/>
              <a:t> </a:t>
            </a:r>
            <a:r>
              <a:rPr lang="hu-HU" noProof="0" dirty="0"/>
              <a:t>szereplő információk felhasználásáért.</a:t>
            </a:r>
            <a:endParaRPr lang="hu-HU" sz="120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2556763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478"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GDPR</a:t>
            </a:r>
            <a:r>
              <a:rPr lang="hu-HU" b="0" baseline="0" noProof="0" dirty="0"/>
              <a:t> </a:t>
            </a:r>
            <a:r>
              <a:rPr lang="hu-HU" noProof="0" dirty="0"/>
              <a:t>(39)</a:t>
            </a:r>
            <a:r>
              <a:rPr lang="hu-HU" baseline="0" noProof="0" dirty="0"/>
              <a:t> Preambulumbekezdés teljes szövege - </a:t>
            </a:r>
            <a:r>
              <a:rPr lang="hu-HU" b="0" noProof="0" dirty="0"/>
              <a:t>az átláthatóság elve.</a:t>
            </a:r>
          </a:p>
          <a:p>
            <a:pPr defTabSz="990478">
              <a:defRPr/>
            </a:pPr>
            <a:r>
              <a:rPr lang="hu-HU" sz="1300" b="1" noProof="0" dirty="0"/>
              <a:t>Pedagógiai stratégia és útmutatás: </a:t>
            </a:r>
            <a:r>
              <a:rPr lang="hu-HU" sz="1300" b="0" noProof="0" dirty="0"/>
              <a:t>A preambulum teljes szövege hasznosabb lehet otthoni</a:t>
            </a:r>
            <a:r>
              <a:rPr lang="hu-HU" sz="1300" b="0" baseline="0" noProof="0" dirty="0"/>
              <a:t> felkészülésre, mint az előadás során.</a:t>
            </a:r>
            <a:endParaRPr lang="hu-HU" sz="1300" b="0" noProof="0" dirty="0"/>
          </a:p>
          <a:p>
            <a:pPr defTabSz="990478">
              <a:defRPr/>
            </a:pPr>
            <a:r>
              <a:rPr lang="hu-HU" b="1" noProof="0" dirty="0"/>
              <a:t>Időterv (fontosság): </a:t>
            </a:r>
          </a:p>
          <a:p>
            <a:pPr defTabSz="990478">
              <a:defRPr/>
            </a:pPr>
            <a:r>
              <a:rPr lang="hu-HU" sz="1300" b="1" noProof="0" dirty="0"/>
              <a:t>A képzésben résztvevők szükséges tapasztalata:  </a:t>
            </a:r>
            <a:r>
              <a:rPr lang="hu-HU" sz="1300" noProof="0" dirty="0"/>
              <a:t>közepestől a magasig</a:t>
            </a:r>
          </a:p>
          <a:p>
            <a:r>
              <a:rPr lang="hu-HU" b="1" noProof="0" dirty="0"/>
              <a:t>Kinek releváns:  </a:t>
            </a:r>
            <a:r>
              <a:rPr lang="hu-HU" b="0" noProof="0" dirty="0"/>
              <a:t>adatvédelmi hatóságok és adatvédelmi tisztviselők</a:t>
            </a:r>
          </a:p>
          <a:p>
            <a:r>
              <a:rPr lang="hu-HU" b="1" noProof="0" dirty="0"/>
              <a:t>Jogszabályi rendelkezések: </a:t>
            </a:r>
            <a:r>
              <a:rPr lang="hu-HU" noProof="0" dirty="0"/>
              <a:t>(39)</a:t>
            </a:r>
            <a:r>
              <a:rPr lang="hu-HU" baseline="0" noProof="0" dirty="0"/>
              <a:t> Preambulumbekezdés</a:t>
            </a:r>
            <a:endParaRPr lang="hu-HU" noProof="0" dirty="0"/>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noProof="0" dirty="0"/>
              <a:t>A dia </a:t>
            </a:r>
            <a:r>
              <a:rPr lang="hu-HU" baseline="0" noProof="0" dirty="0"/>
              <a:t>olyan hallgatóság részére hasznos, akiknek fontos a GDPR </a:t>
            </a:r>
            <a:r>
              <a:rPr lang="hu-HU" noProof="0" dirty="0"/>
              <a:t>vonatkozó rendelkezéseinek teljes</a:t>
            </a:r>
            <a:r>
              <a:rPr lang="hu-HU" baseline="0" noProof="0" dirty="0"/>
              <a:t> </a:t>
            </a:r>
            <a:r>
              <a:rPr lang="hu-HU" noProof="0" dirty="0"/>
              <a:t>szövege.</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10</a:t>
            </a:fld>
            <a:endParaRPr lang="en-GB" dirty="0"/>
          </a:p>
        </p:txBody>
      </p:sp>
    </p:spTree>
    <p:extLst>
      <p:ext uri="{BB962C8B-B14F-4D97-AF65-F5344CB8AC3E}">
        <p14:creationId xmlns:p14="http://schemas.microsoft.com/office/powerpoint/2010/main" val="3279276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478"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GDPR </a:t>
            </a:r>
            <a:r>
              <a:rPr lang="hu-HU" noProof="0" dirty="0"/>
              <a:t>(58)</a:t>
            </a:r>
            <a:r>
              <a:rPr lang="hu-HU" baseline="0" noProof="0" dirty="0"/>
              <a:t> Preambulumbekezdés teljes szövege - </a:t>
            </a:r>
            <a:r>
              <a:rPr lang="hu-HU" b="0" noProof="0" dirty="0"/>
              <a:t>az átláthatóság elve.</a:t>
            </a:r>
          </a:p>
          <a:p>
            <a:pPr defTabSz="990478">
              <a:defRPr/>
            </a:pPr>
            <a:r>
              <a:rPr lang="hu-HU" sz="1600" b="1" noProof="0" dirty="0"/>
              <a:t>Pedagógiai stratégia és útmutatás: </a:t>
            </a:r>
            <a:r>
              <a:rPr lang="hu-HU" sz="1600" b="0" noProof="0" dirty="0"/>
              <a:t>A preambulum teljes szövege hasznosabb lehet otthoni</a:t>
            </a:r>
            <a:r>
              <a:rPr lang="hu-HU" sz="1600" b="0" baseline="0" noProof="0" dirty="0"/>
              <a:t> felkészülésre, mint az előadás során. A főbb kulcsszavakat kiemeltük.</a:t>
            </a:r>
            <a:endParaRPr lang="hu-HU" sz="1600" b="0" noProof="0" dirty="0"/>
          </a:p>
          <a:p>
            <a:pPr defTabSz="990478">
              <a:defRPr/>
            </a:pPr>
            <a:r>
              <a:rPr lang="hu-HU" sz="1400" b="1" noProof="0" dirty="0"/>
              <a:t>Időterv (fontosság): </a:t>
            </a:r>
          </a:p>
          <a:p>
            <a:pPr defTabSz="990478">
              <a:defRPr/>
            </a:pPr>
            <a:r>
              <a:rPr lang="hu-HU" sz="1600" b="1" noProof="0" dirty="0"/>
              <a:t>A képzésben résztvevők szükséges tapasztalata:  </a:t>
            </a:r>
            <a:r>
              <a:rPr lang="hu-HU" sz="1600" noProof="0" dirty="0"/>
              <a:t>közepestől a magasig</a:t>
            </a:r>
          </a:p>
          <a:p>
            <a:r>
              <a:rPr lang="hu-HU" sz="1400" b="1" noProof="0" dirty="0"/>
              <a:t>Kinek releváns:  </a:t>
            </a:r>
            <a:r>
              <a:rPr lang="hu-HU" sz="1400" b="0" noProof="0" dirty="0"/>
              <a:t>adatvédelmi hatóságok és adatvédelmi tisztviselők</a:t>
            </a:r>
          </a:p>
          <a:p>
            <a:r>
              <a:rPr lang="hu-HU" sz="1400" b="1" noProof="0" dirty="0"/>
              <a:t>Jogszabályi rendelkezések: </a:t>
            </a:r>
            <a:r>
              <a:rPr lang="hu-HU" sz="1400" noProof="0" dirty="0"/>
              <a:t>(58)</a:t>
            </a:r>
            <a:r>
              <a:rPr lang="hu-HU" sz="1400" baseline="0" noProof="0" dirty="0"/>
              <a:t> Preambulumbekezdés</a:t>
            </a:r>
            <a:endParaRPr lang="hu-HU" sz="1400" noProof="0" dirty="0"/>
          </a:p>
          <a:p>
            <a:r>
              <a:rPr lang="hu-HU" sz="1400" b="1" noProof="0" dirty="0"/>
              <a:t>Jogeset:  </a:t>
            </a:r>
            <a:r>
              <a:rPr lang="hu-HU" sz="1400" b="0" noProof="0" dirty="0"/>
              <a:t>-</a:t>
            </a:r>
            <a:endParaRPr lang="hu-HU" sz="1400" b="1" noProof="0" dirty="0"/>
          </a:p>
          <a:p>
            <a:r>
              <a:rPr lang="hu-HU" sz="1400" b="1" noProof="0" dirty="0"/>
              <a:t>További olvasmányok:</a:t>
            </a:r>
          </a:p>
          <a:p>
            <a:r>
              <a:rPr lang="hu-HU" sz="1400" b="1" noProof="0" dirty="0"/>
              <a:t>Megjegyzések: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400" noProof="0" dirty="0"/>
              <a:t>A dia </a:t>
            </a:r>
            <a:r>
              <a:rPr lang="hu-HU" sz="1400" baseline="0" noProof="0" dirty="0"/>
              <a:t>olyan hallgatóság részére hasznos, akiknek fontos a GDPR </a:t>
            </a:r>
            <a:r>
              <a:rPr lang="hu-HU" sz="1400" noProof="0" dirty="0"/>
              <a:t>vonatkozó rendelkezéseinek teljes</a:t>
            </a:r>
            <a:r>
              <a:rPr lang="hu-HU" sz="1400" baseline="0" noProof="0" dirty="0"/>
              <a:t> </a:t>
            </a:r>
            <a:r>
              <a:rPr lang="hu-HU" sz="1400" noProof="0" dirty="0"/>
              <a:t>szövege.</a:t>
            </a:r>
          </a:p>
          <a:p>
            <a:endParaRPr lang="en-GB" sz="1400" dirty="0"/>
          </a:p>
          <a:p>
            <a:endParaRPr lang="en-GB" sz="1400" dirty="0"/>
          </a:p>
        </p:txBody>
      </p:sp>
      <p:sp>
        <p:nvSpPr>
          <p:cNvPr id="4" name="Slide Number Placeholder 3"/>
          <p:cNvSpPr>
            <a:spLocks noGrp="1"/>
          </p:cNvSpPr>
          <p:nvPr>
            <p:ph type="sldNum" sz="quarter" idx="5"/>
          </p:nvPr>
        </p:nvSpPr>
        <p:spPr/>
        <p:txBody>
          <a:bodyPr/>
          <a:lstStyle/>
          <a:p>
            <a:fld id="{08354DD1-2611-4C94-BF96-173E74F837F6}" type="slidenum">
              <a:rPr lang="en-GB" smtClean="0"/>
              <a:t>11</a:t>
            </a:fld>
            <a:endParaRPr lang="en-GB" dirty="0"/>
          </a:p>
        </p:txBody>
      </p:sp>
    </p:spTree>
    <p:extLst>
      <p:ext uri="{BB962C8B-B14F-4D97-AF65-F5344CB8AC3E}">
        <p14:creationId xmlns:p14="http://schemas.microsoft.com/office/powerpoint/2010/main" val="2957168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felsorolja, hogy miről kell tájékoztatni</a:t>
            </a:r>
            <a:r>
              <a:rPr lang="hu-HU" b="0" baseline="0" noProof="0" dirty="0"/>
              <a:t> az érintetteket. </a:t>
            </a:r>
          </a:p>
          <a:p>
            <a:pPr defTabSz="990478">
              <a:defRPr/>
            </a:pPr>
            <a:r>
              <a:rPr lang="hu-HU" sz="1300" b="1" noProof="0" dirty="0"/>
              <a:t>Pedagógiai stratégia és útmutatás: </a:t>
            </a:r>
            <a:r>
              <a:rPr lang="hu-HU" sz="1300" b="0" noProof="0" dirty="0"/>
              <a:t>Az</a:t>
            </a:r>
            <a:r>
              <a:rPr lang="hu-HU" sz="1300" b="0" baseline="0" noProof="0" dirty="0"/>
              <a:t> érintettek számára nyújtandó tájékoztatást négy kategóriába soroltuk be. Mutasson be gyakorlati példákat minden kategóriában</a:t>
            </a:r>
            <a:r>
              <a:rPr lang="hu-HU" sz="1200" b="0" i="0" kern="1200" dirty="0">
                <a:solidFill>
                  <a:schemeClr val="tx1"/>
                </a:solidFill>
                <a:effectLst/>
                <a:latin typeface="+mn-lt"/>
                <a:ea typeface="+mn-ea"/>
                <a:cs typeface="+mn-cs"/>
              </a:rPr>
              <a:t>!</a:t>
            </a:r>
            <a:endParaRPr lang="hu-HU" sz="1300" b="0" noProof="0" dirty="0"/>
          </a:p>
          <a:p>
            <a:pPr defTabSz="990478">
              <a:defRPr/>
            </a:pPr>
            <a:r>
              <a:rPr lang="hu-HU" b="1" noProof="0" dirty="0"/>
              <a:t>Időterv (fontosság): </a:t>
            </a:r>
            <a:r>
              <a:rPr lang="hu-HU" b="0" noProof="0" dirty="0"/>
              <a:t>magas</a:t>
            </a:r>
          </a:p>
          <a:p>
            <a:pPr defTabSz="990478">
              <a:defRPr/>
            </a:pPr>
            <a:r>
              <a:rPr lang="hu-HU" sz="1300" b="1" noProof="0" dirty="0"/>
              <a:t>A képzésben résztvevők szükséges tapasztalata:  </a:t>
            </a:r>
            <a:r>
              <a:rPr lang="hu-HU" sz="1300" noProof="0" dirty="0"/>
              <a:t>alacsonytól a közepesig</a:t>
            </a:r>
          </a:p>
          <a:p>
            <a:r>
              <a:rPr lang="hu-HU" b="1" noProof="0" dirty="0"/>
              <a:t>Kinek releváns: általános </a:t>
            </a:r>
            <a:r>
              <a:rPr lang="hu-HU" b="0" noProof="0" dirty="0"/>
              <a:t>(mindenkinek </a:t>
            </a:r>
            <a:r>
              <a:rPr lang="hu-HU" b="0" baseline="0" noProof="0" dirty="0"/>
              <a:t>hasznos tudni, hogy milyen információkhoz tud hozzáférni)</a:t>
            </a:r>
            <a:endParaRPr lang="hu-HU" b="0" noProof="0" dirty="0"/>
          </a:p>
          <a:p>
            <a:r>
              <a:rPr lang="hu-HU" b="1" noProof="0" dirty="0"/>
              <a:t>Jogszabályi rendelkezések: </a:t>
            </a:r>
            <a:r>
              <a:rPr lang="hu-HU" b="0" noProof="0" dirty="0"/>
              <a:t>GDPR</a:t>
            </a:r>
            <a:r>
              <a:rPr lang="hu-HU" b="1" noProof="0" dirty="0"/>
              <a:t> </a:t>
            </a:r>
            <a:r>
              <a:rPr lang="hu-HU" b="0" noProof="0" dirty="0"/>
              <a:t>12. cikk</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pPr marL="185715" indent="-185715">
              <a:buFont typeface="Arial" panose="020B0604020202020204" pitchFamily="34" charset="0"/>
              <a:buChar char="•"/>
            </a:pPr>
            <a:r>
              <a:rPr lang="hu-HU" noProof="0" dirty="0"/>
              <a:t>A felsorolt információkat a személyes adatok megszerzésének időpontjában, az</a:t>
            </a:r>
            <a:r>
              <a:rPr lang="hu-HU" baseline="0" noProof="0" dirty="0"/>
              <a:t> adatkezelés jogalapjától függetlenül</a:t>
            </a:r>
            <a:r>
              <a:rPr lang="hu-HU" noProof="0" dirty="0"/>
              <a:t> kell megadni.</a:t>
            </a:r>
          </a:p>
          <a:p>
            <a:pPr marL="185715" indent="-185715">
              <a:buFont typeface="Arial" panose="020B0604020202020204" pitchFamily="34" charset="0"/>
              <a:buChar char="•"/>
            </a:pPr>
            <a:r>
              <a:rPr lang="hu-HU" noProof="0" dirty="0"/>
              <a:t>A követelmények nem vonatkoznak a</a:t>
            </a:r>
            <a:r>
              <a:rPr lang="hu-HU" baseline="0" noProof="0" dirty="0"/>
              <a:t> </a:t>
            </a:r>
            <a:r>
              <a:rPr lang="hu-HU" noProof="0" dirty="0"/>
              <a:t>14. cikk,</a:t>
            </a:r>
            <a:r>
              <a:rPr lang="hu-HU" baseline="0" noProof="0" dirty="0"/>
              <a:t> </a:t>
            </a:r>
            <a:r>
              <a:rPr lang="hu-HU" noProof="0" dirty="0"/>
              <a:t>(5) bekezdésére</a:t>
            </a:r>
            <a:r>
              <a:rPr lang="hu-HU" i="1" noProof="0" dirty="0"/>
              <a:t>:</a:t>
            </a:r>
            <a:r>
              <a:rPr lang="hu-HU" i="1" baseline="0" noProof="0" dirty="0"/>
              <a:t> </a:t>
            </a:r>
            <a:r>
              <a:rPr lang="hu-HU" i="1" noProof="0" dirty="0"/>
              <a:t> „(5) </a:t>
            </a:r>
            <a:r>
              <a:rPr lang="hu-HU" sz="1200" b="0" i="1" kern="1200" dirty="0">
                <a:solidFill>
                  <a:schemeClr val="tx1"/>
                </a:solidFill>
                <a:effectLst/>
                <a:latin typeface="+mn-lt"/>
                <a:ea typeface="+mn-ea"/>
                <a:cs typeface="+mn-cs"/>
              </a:rPr>
              <a:t>Az (1)–(4) bekezdést nem kell alkalmazni, ha </a:t>
            </a:r>
            <a:r>
              <a:rPr lang="hu-HU" i="1" dirty="0">
                <a:effectLst/>
              </a:rPr>
              <a:t>az érintett már rendelkezik az információval”</a:t>
            </a:r>
          </a:p>
          <a:p>
            <a:pPr marL="185715" indent="-185715">
              <a:buFont typeface="Arial" panose="020B0604020202020204" pitchFamily="34" charset="0"/>
              <a:buChar char="•"/>
            </a:pPr>
            <a:endParaRPr lang="hu-HU" noProof="0" dirty="0">
              <a:effectLst/>
            </a:endParaRPr>
          </a:p>
          <a:p>
            <a:r>
              <a:rPr lang="hu-HU" noProof="0" dirty="0"/>
              <a:t>Az első kategória</a:t>
            </a:r>
            <a:r>
              <a:rPr lang="hu-HU" baseline="0" noProof="0" dirty="0"/>
              <a:t> tartalmazza az adatkezelőre és az adatkezelésre vonatkozó információkat (Ki és miért kezeli a személyes adatokat?)</a:t>
            </a:r>
            <a:endParaRPr lang="hu-HU" noProof="0" dirty="0"/>
          </a:p>
          <a:p>
            <a:pPr marL="171450" lvl="0" indent="-171450">
              <a:buFont typeface="Arial" panose="020B0604020202020204" pitchFamily="34" charset="0"/>
              <a:buChar char="•"/>
            </a:pPr>
            <a:r>
              <a:rPr lang="hu-HU" noProof="0" dirty="0"/>
              <a:t>A jogalap megjelölése során a legjobb gyakorlat, ha több lehetséges jogalap közül a legerősebbet jelöli meg az adatkezelő jogalapként. A többi esetlegesen</a:t>
            </a:r>
            <a:r>
              <a:rPr lang="hu-HU" baseline="0" noProof="0" dirty="0"/>
              <a:t> alkalmazható jogalapot nem kell megemlíteni, hogy ne zavarja össze az érintetteket.</a:t>
            </a:r>
          </a:p>
          <a:p>
            <a:pPr marL="171450" lvl="0" indent="-171450">
              <a:buFont typeface="Arial" panose="020B0604020202020204" pitchFamily="34" charset="0"/>
              <a:buChar char="•"/>
            </a:pPr>
            <a:r>
              <a:rPr lang="hu-HU" baseline="0" noProof="0" dirty="0"/>
              <a:t>Az adatkezelés céljainak meghatározásakor célszerű példákat felsorolni arra, hogy milyen adatokat kezelésére kerül sor. Célszerű továbbá az adatkezelés elsődleges célját megkülönböztetni az adatok másodlagos felhasználásától. </a:t>
            </a:r>
          </a:p>
          <a:p>
            <a:pPr marL="171450" lvl="0" indent="-171450">
              <a:buFont typeface="Arial" panose="020B0604020202020204" pitchFamily="34" charset="0"/>
              <a:buChar char="•"/>
            </a:pPr>
            <a:r>
              <a:rPr lang="hu-HU" baseline="0" noProof="0" dirty="0"/>
              <a:t>Jó gyakorlat, ha konkrét példákat is említ az adatkezelő az általa gyűjtött adatkategóriákra, az adatkezelés céljára és felhasználásukra</a:t>
            </a:r>
            <a:r>
              <a:rPr lang="hu-HU" noProof="0" dirty="0"/>
              <a:t>. Például </a:t>
            </a:r>
            <a:r>
              <a:rPr lang="hu-HU" i="1" noProof="0" dirty="0"/>
              <a:t>„azért gyűjtünk adatokat a  vásárlók magasságáról</a:t>
            </a:r>
            <a:r>
              <a:rPr lang="hu-HU" i="1" baseline="0" noProof="0" dirty="0"/>
              <a:t>, mert személyre szabott ruházati termékeket szeretnénk kínálni a vásárlóknak a magasságuk alapján.</a:t>
            </a:r>
            <a:r>
              <a:rPr lang="hu-HU" i="1" noProof="0" dirty="0"/>
              <a:t> „</a:t>
            </a:r>
            <a:r>
              <a:rPr lang="hu-HU" noProof="0" dirty="0"/>
              <a:t> – Ha</a:t>
            </a:r>
            <a:r>
              <a:rPr lang="hu-HU" baseline="0" noProof="0" dirty="0"/>
              <a:t> az adatkezelő csak felsorolja a kezelt adatkategóriákat, de nem tájékoztatja az érintettet az adatkezelés céljáról, az érintettek túlzónak érezhetik az adatkezelést.</a:t>
            </a:r>
            <a:endParaRPr lang="hu-HU" noProof="0" dirty="0"/>
          </a:p>
          <a:p>
            <a:pPr marL="171450" lvl="0" indent="-171450">
              <a:buFont typeface="Arial" panose="020B0604020202020204" pitchFamily="34" charset="0"/>
              <a:buChar char="•"/>
            </a:pPr>
            <a:r>
              <a:rPr lang="hu-HU" noProof="0" dirty="0"/>
              <a:t>Nemzetközi adattovábbítás</a:t>
            </a:r>
            <a:r>
              <a:rPr lang="hu-HU" baseline="0" noProof="0" dirty="0"/>
              <a:t> </a:t>
            </a:r>
            <a:r>
              <a:rPr lang="hu-HU" noProof="0" dirty="0"/>
              <a:t>esetén, ha az adatkezelő adatokat kíván továbbítani harmadik országokba vagy nemzetközi szervezethez, az érintettet</a:t>
            </a:r>
            <a:r>
              <a:rPr lang="hu-HU" baseline="0" noProof="0" dirty="0"/>
              <a:t> tájékoztatnia kell</a:t>
            </a:r>
            <a:r>
              <a:rPr lang="hu-HU" noProof="0" dirty="0"/>
              <a:t> az Európai Bizottság megfelelőségi határozatáról, vagy arról, hogy az adattovábbítás megfelelő biztosítékokon alapul</a:t>
            </a:r>
            <a:r>
              <a:rPr lang="hu-HU" baseline="0" noProof="0" dirty="0"/>
              <a:t> </a:t>
            </a:r>
            <a:r>
              <a:rPr lang="hu-HU" noProof="0" dirty="0"/>
              <a:t>(pl. kötelező erejű vállalati szabályok vagy szerződés).</a:t>
            </a:r>
          </a:p>
          <a:p>
            <a:pPr marL="171450" lvl="0" indent="-171450">
              <a:buFont typeface="Arial" panose="020B0604020202020204" pitchFamily="34" charset="0"/>
              <a:buChar char="•"/>
            </a:pPr>
            <a:endParaRPr lang="hu-HU" noProof="0" dirty="0"/>
          </a:p>
          <a:p>
            <a:r>
              <a:rPr lang="hu-HU" noProof="0" dirty="0"/>
              <a:t>A második kategória az érintettek jogaira</a:t>
            </a:r>
            <a:r>
              <a:rPr lang="hu-HU" baseline="0" noProof="0" dirty="0"/>
              <a:t> vonatkozó tájékoztatást </a:t>
            </a:r>
            <a:r>
              <a:rPr lang="hu-HU" noProof="0" dirty="0"/>
              <a:t>tartalmazza. Az adatkezelő felelőssége, hogy tájékoztassa / emlékeztesse az érintetteket érintetti</a:t>
            </a:r>
            <a:r>
              <a:rPr lang="hu-HU" baseline="0" noProof="0" dirty="0"/>
              <a:t> jogaik gyakorlásának lehetőségéről és módjáról (</a:t>
            </a:r>
            <a:r>
              <a:rPr lang="hu-HU" noProof="0" dirty="0"/>
              <a:t>például milyen elérhetőségen kérhetik az</a:t>
            </a:r>
            <a:r>
              <a:rPr lang="hu-HU" baseline="0" noProof="0" dirty="0"/>
              <a:t> adatkezelés </a:t>
            </a:r>
            <a:r>
              <a:rPr lang="hu-HU" noProof="0" dirty="0"/>
              <a:t>korlátozását).</a:t>
            </a:r>
          </a:p>
          <a:p>
            <a:pPr marL="0" indent="0">
              <a:buFont typeface="Arial" panose="020B0604020202020204" pitchFamily="34" charset="0"/>
              <a:buNone/>
            </a:pPr>
            <a:endParaRPr lang="hu-HU" noProof="0" dirty="0"/>
          </a:p>
        </p:txBody>
      </p:sp>
      <p:sp>
        <p:nvSpPr>
          <p:cNvPr id="4" name="Slide Number Placeholder 3"/>
          <p:cNvSpPr>
            <a:spLocks noGrp="1"/>
          </p:cNvSpPr>
          <p:nvPr>
            <p:ph type="sldNum" sz="quarter" idx="5"/>
          </p:nvPr>
        </p:nvSpPr>
        <p:spPr/>
        <p:txBody>
          <a:bodyPr/>
          <a:lstStyle/>
          <a:p>
            <a:fld id="{08354DD1-2611-4C94-BF96-173E74F837F6}" type="slidenum">
              <a:rPr lang="en-GB" smtClean="0"/>
              <a:t>12</a:t>
            </a:fld>
            <a:endParaRPr lang="en-GB" dirty="0"/>
          </a:p>
        </p:txBody>
      </p:sp>
    </p:spTree>
    <p:extLst>
      <p:ext uri="{BB962C8B-B14F-4D97-AF65-F5344CB8AC3E}">
        <p14:creationId xmlns:p14="http://schemas.microsoft.com/office/powerpoint/2010/main" val="714001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felsorolja, hogy miről kell tájékoztatni</a:t>
            </a:r>
            <a:r>
              <a:rPr lang="hu-HU" b="0" baseline="0" noProof="0" dirty="0"/>
              <a:t> az érintetteket. </a:t>
            </a:r>
          </a:p>
          <a:p>
            <a:pPr defTabSz="990478">
              <a:defRPr/>
            </a:pPr>
            <a:r>
              <a:rPr lang="hu-HU" sz="1300" b="1" noProof="0" dirty="0"/>
              <a:t>Pedagógiai stratégia és útmutatás: </a:t>
            </a:r>
            <a:r>
              <a:rPr lang="hu-HU" sz="1300" b="0" noProof="0" dirty="0"/>
              <a:t>Az</a:t>
            </a:r>
            <a:r>
              <a:rPr lang="hu-HU" sz="1300" b="0" baseline="0" noProof="0" dirty="0"/>
              <a:t> érintettek számára nyújtandó tájékoztatást négy kategóriába soroltuk be. Mutasson be gyakorlati példákat minden kategóriában</a:t>
            </a:r>
            <a:r>
              <a:rPr lang="hu-HU" sz="1200" b="0" i="0" kern="1200" dirty="0">
                <a:solidFill>
                  <a:schemeClr val="tx1"/>
                </a:solidFill>
                <a:effectLst/>
                <a:latin typeface="+mn-lt"/>
                <a:ea typeface="+mn-ea"/>
                <a:cs typeface="+mn-cs"/>
              </a:rPr>
              <a:t>!</a:t>
            </a:r>
            <a:endParaRPr lang="hu-HU" sz="1300" b="0" noProof="0" dirty="0"/>
          </a:p>
          <a:p>
            <a:pPr defTabSz="990478">
              <a:defRPr/>
            </a:pPr>
            <a:r>
              <a:rPr lang="hu-HU" b="1" noProof="0" dirty="0"/>
              <a:t>Időterv (fontosság): </a:t>
            </a:r>
            <a:r>
              <a:rPr lang="hu-HU" b="0" noProof="0" dirty="0"/>
              <a:t>magas</a:t>
            </a:r>
          </a:p>
          <a:p>
            <a:pPr defTabSz="990478">
              <a:defRPr/>
            </a:pPr>
            <a:r>
              <a:rPr lang="hu-HU" sz="1300" b="1" noProof="0" dirty="0"/>
              <a:t>A képzésben résztvevők szükséges tapasztalata:  </a:t>
            </a:r>
            <a:r>
              <a:rPr lang="hu-HU" sz="1300" noProof="0" dirty="0"/>
              <a:t>alacsonytól a közepesig</a:t>
            </a:r>
          </a:p>
          <a:p>
            <a:r>
              <a:rPr lang="hu-HU" b="1" noProof="0" dirty="0"/>
              <a:t>Kinek releváns: mindenkinek</a:t>
            </a:r>
            <a:r>
              <a:rPr lang="hu-HU" b="0" noProof="0" dirty="0"/>
              <a:t> (mindenkinek </a:t>
            </a:r>
            <a:r>
              <a:rPr lang="hu-HU" b="0" baseline="0" noProof="0" dirty="0"/>
              <a:t>hasznos tudni, hogy milyen információkhoz tud hozzáférni)</a:t>
            </a:r>
            <a:endParaRPr lang="hu-HU" b="0" noProof="0" dirty="0"/>
          </a:p>
          <a:p>
            <a:r>
              <a:rPr lang="hu-HU" b="1" noProof="0" dirty="0"/>
              <a:t>Jogszabályi rendelkezések: </a:t>
            </a:r>
            <a:r>
              <a:rPr lang="hu-HU" b="0" noProof="0" dirty="0"/>
              <a:t>GDPR</a:t>
            </a:r>
            <a:r>
              <a:rPr lang="hu-HU" b="1" noProof="0" dirty="0"/>
              <a:t> </a:t>
            </a:r>
            <a:r>
              <a:rPr lang="hu-HU" b="0" noProof="0" dirty="0"/>
              <a:t>12. cikk</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pPr marL="185715" indent="-185715">
              <a:buFont typeface="Arial" panose="020B0604020202020204" pitchFamily="34" charset="0"/>
              <a:buChar char="•"/>
            </a:pPr>
            <a:r>
              <a:rPr lang="hu-HU" noProof="0" dirty="0"/>
              <a:t>A felsorolt információkat a személyes adatok megszerzésének időpontjában, az</a:t>
            </a:r>
            <a:r>
              <a:rPr lang="hu-HU" baseline="0" noProof="0" dirty="0"/>
              <a:t> adatkezelés jogalapjától függetlenül</a:t>
            </a:r>
            <a:r>
              <a:rPr lang="hu-HU" noProof="0" dirty="0"/>
              <a:t> kell megadni.</a:t>
            </a:r>
          </a:p>
          <a:p>
            <a:pPr marL="185715" indent="-185715">
              <a:buFont typeface="Arial" panose="020B0604020202020204" pitchFamily="34" charset="0"/>
              <a:buChar char="•"/>
            </a:pPr>
            <a:r>
              <a:rPr lang="hu-HU" noProof="0" dirty="0"/>
              <a:t>A követelmények nem vonatkoznak a</a:t>
            </a:r>
            <a:r>
              <a:rPr lang="hu-HU" baseline="0" noProof="0" dirty="0"/>
              <a:t> </a:t>
            </a:r>
            <a:r>
              <a:rPr lang="hu-HU" noProof="0" dirty="0"/>
              <a:t>14. cikk, (5) bekezdésére- „(5) </a:t>
            </a:r>
            <a:r>
              <a:rPr lang="hu-HU" sz="1200" b="0" i="0" kern="1200" dirty="0">
                <a:solidFill>
                  <a:schemeClr val="tx1"/>
                </a:solidFill>
                <a:effectLst/>
                <a:latin typeface="+mn-lt"/>
                <a:ea typeface="+mn-ea"/>
                <a:cs typeface="+mn-cs"/>
              </a:rPr>
              <a:t>Az (1)–(4) bekezdést nem kell alkalmazni, ha </a:t>
            </a:r>
            <a:r>
              <a:rPr lang="hu-HU" dirty="0">
                <a:effectLst/>
              </a:rPr>
              <a:t>az érintett már rendelkezik az információval”</a:t>
            </a:r>
          </a:p>
          <a:p>
            <a:pPr marL="185715" indent="-185715">
              <a:buFont typeface="Arial" panose="020B0604020202020204" pitchFamily="34" charset="0"/>
              <a:buChar char="•"/>
            </a:pPr>
            <a:endParaRPr lang="hu-HU" noProof="0" dirty="0">
              <a:effectLst/>
            </a:endParaRPr>
          </a:p>
          <a:p>
            <a:r>
              <a:rPr lang="hu-HU" noProof="0" dirty="0"/>
              <a:t>A harmadik kategória tartalmazza az adatkezelésre</a:t>
            </a:r>
            <a:r>
              <a:rPr lang="hu-HU" baseline="0" noProof="0" dirty="0"/>
              <a:t> vonatkozó kötelezettségekre és az adatkezelés hatására vonatkozó információkat. </a:t>
            </a:r>
            <a:r>
              <a:rPr lang="hu-HU" noProof="0" dirty="0"/>
              <a:t>Ide tartozik érintettek tájékoztatása arról, hogy mikor kell rendelkezésre bocsátaniuk</a:t>
            </a:r>
            <a:r>
              <a:rPr lang="hu-HU" baseline="0" noProof="0" dirty="0"/>
              <a:t> a személyes adataikat és milyen következményekkel járhat, ha nem tesznek ennek eleget (például </a:t>
            </a:r>
            <a:r>
              <a:rPr lang="hu-HU" noProof="0" dirty="0"/>
              <a:t>automatizált döntéshozatal)</a:t>
            </a:r>
            <a:r>
              <a:rPr lang="hu-HU" baseline="0" noProof="0" dirty="0"/>
              <a:t> A képzési anyag </a:t>
            </a:r>
            <a:r>
              <a:rPr lang="hu-HU" noProof="0" dirty="0"/>
              <a:t>külön fejezetben foglalkozik a kommunikációival az automatizált döntéshozatalban.</a:t>
            </a:r>
            <a:r>
              <a:rPr lang="hu-HU" baseline="0" noProof="0" dirty="0"/>
              <a:t> </a:t>
            </a:r>
            <a:r>
              <a:rPr lang="hu-HU" noProof="0" dirty="0"/>
              <a:t> Például</a:t>
            </a:r>
            <a:r>
              <a:rPr lang="hu-HU" baseline="0" noProof="0" dirty="0"/>
              <a:t> egy</a:t>
            </a:r>
            <a:r>
              <a:rPr lang="hu-HU" noProof="0" dirty="0"/>
              <a:t> szolgáltatás</a:t>
            </a:r>
            <a:r>
              <a:rPr lang="hu-HU" baseline="0" noProof="0" dirty="0"/>
              <a:t> megfelelő működéséhez </a:t>
            </a:r>
            <a:r>
              <a:rPr lang="hu-HU" noProof="0" dirty="0"/>
              <a:t>bizonyos típusú adatok kezelése szükséges, ezek nélkül nem tud működni.</a:t>
            </a:r>
          </a:p>
          <a:p>
            <a:endParaRPr lang="hu-HU" noProof="0" dirty="0"/>
          </a:p>
          <a:p>
            <a:r>
              <a:rPr lang="hu-HU" noProof="0" dirty="0"/>
              <a:t>A 4. kategóriába azok</a:t>
            </a:r>
            <a:r>
              <a:rPr lang="hu-HU" baseline="0" noProof="0" dirty="0"/>
              <a:t> az információk tartoznak, melyeket az érintettel meg kell osztani, ha nem ő az adatok forrása.  Azért fontos ez a kategória, mert ha az adatokat az érintettől szerzik meg (például kitöltenek egy online adatlapot), akkor nagyobb ellenőrzés tudnak gyakorolni a személyes adataik felett, mert jobban átlátják, hogy milyen személyes adatokat adtak meg. Ha az érintett személyes adatait másik forrásból szerzik meg (például egy adatbázis része vagy harmadik fél továbbította), akkor további tájékoztatás szükséges a kezelt személyes adatok kategóriáira és ezek megszerzésére vonatkozóan. </a:t>
            </a:r>
            <a:r>
              <a:rPr lang="hu-HU" noProof="0" dirty="0"/>
              <a:t>14. cikk (1) bekezdés). Ebben az esetben a fenti és az előző dián feltüntetett összes információt az</a:t>
            </a:r>
            <a:r>
              <a:rPr lang="hu-HU" baseline="0" noProof="0" dirty="0"/>
              <a:t> érintett rendelkezésére kell bocsátani. </a:t>
            </a:r>
            <a:r>
              <a:rPr lang="hu-HU" noProof="0" dirty="0"/>
              <a:t>Felhívjuk a figyelmet, hogy erre az utolsó kategóriára külön határidők</a:t>
            </a:r>
            <a:r>
              <a:rPr lang="hu-HU" baseline="0" noProof="0" dirty="0"/>
              <a:t> </a:t>
            </a:r>
            <a:r>
              <a:rPr lang="hu-HU" noProof="0" dirty="0"/>
              <a:t>vonatkoznak</a:t>
            </a:r>
            <a:r>
              <a:rPr lang="hu-HU" sz="1200" b="0" i="0" kern="1200" dirty="0">
                <a:solidFill>
                  <a:schemeClr val="tx1"/>
                </a:solidFill>
                <a:effectLst/>
                <a:latin typeface="+mn-lt"/>
                <a:ea typeface="+mn-ea"/>
                <a:cs typeface="+mn-cs"/>
              </a:rPr>
              <a:t>!</a:t>
            </a:r>
            <a:endParaRPr lang="hu-HU" noProof="0" dirty="0"/>
          </a:p>
          <a:p>
            <a:pPr marL="0" indent="0">
              <a:buFont typeface="Arial" panose="020B0604020202020204" pitchFamily="34" charset="0"/>
              <a:buNone/>
            </a:pPr>
            <a:endParaRPr lang="hu-HU" noProof="0" dirty="0"/>
          </a:p>
        </p:txBody>
      </p:sp>
      <p:sp>
        <p:nvSpPr>
          <p:cNvPr id="4" name="Slide Number Placeholder 3"/>
          <p:cNvSpPr>
            <a:spLocks noGrp="1"/>
          </p:cNvSpPr>
          <p:nvPr>
            <p:ph type="sldNum" sz="quarter" idx="5"/>
          </p:nvPr>
        </p:nvSpPr>
        <p:spPr/>
        <p:txBody>
          <a:bodyPr/>
          <a:lstStyle/>
          <a:p>
            <a:fld id="{08354DD1-2611-4C94-BF96-173E74F837F6}" type="slidenum">
              <a:rPr lang="en-GB" smtClean="0"/>
              <a:t>13</a:t>
            </a:fld>
            <a:endParaRPr lang="en-GB" dirty="0"/>
          </a:p>
        </p:txBody>
      </p:sp>
    </p:spTree>
    <p:extLst>
      <p:ext uri="{BB962C8B-B14F-4D97-AF65-F5344CB8AC3E}">
        <p14:creationId xmlns:p14="http://schemas.microsoft.com/office/powerpoint/2010/main" val="894080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ismerteti, hogy az adatkezelő</a:t>
            </a:r>
            <a:r>
              <a:rPr lang="hu-HU" b="0" baseline="0" noProof="0" dirty="0"/>
              <a:t> milyen esetekben köteles már az adatkezelés megkezdése előtt tájékoztatni az érintettet (</a:t>
            </a:r>
            <a:r>
              <a:rPr lang="hu-HU" b="0" noProof="0" dirty="0"/>
              <a:t>ha az adatok</a:t>
            </a:r>
            <a:r>
              <a:rPr lang="hu-HU" b="0" baseline="0" noProof="0" dirty="0"/>
              <a:t>at </a:t>
            </a:r>
            <a:r>
              <a:rPr lang="hu-HU" b="0" noProof="0" dirty="0"/>
              <a:t>nem az érintettől gyűjtik, vagy ha az adatkezelő a személyes adatokat új célból</a:t>
            </a:r>
            <a:r>
              <a:rPr lang="hu-HU" b="0" baseline="0" noProof="0" dirty="0"/>
              <a:t> szándékozik kezelni).</a:t>
            </a:r>
          </a:p>
          <a:p>
            <a:pPr defTabSz="990478">
              <a:defRPr/>
            </a:pPr>
            <a:r>
              <a:rPr lang="hu-HU" sz="1300" b="1" noProof="0" dirty="0"/>
              <a:t>Pedagógiai stratégia és útmutatás: </a:t>
            </a:r>
            <a:r>
              <a:rPr lang="hu-HU" sz="1300" b="0" noProof="0" dirty="0"/>
              <a:t>Mutasson be gyakorlati példákat</a:t>
            </a:r>
            <a:r>
              <a:rPr lang="hu-HU" sz="1200" b="0" i="0" kern="1200" dirty="0">
                <a:solidFill>
                  <a:schemeClr val="tx1"/>
                </a:solidFill>
                <a:effectLst/>
                <a:latin typeface="+mn-lt"/>
                <a:ea typeface="+mn-ea"/>
                <a:cs typeface="+mn-cs"/>
              </a:rPr>
              <a:t>! Az előző diákon ismertetett </a:t>
            </a:r>
            <a:r>
              <a:rPr lang="hu-HU" sz="1300" b="0" noProof="0" dirty="0"/>
              <a:t>a négy kategória segítheti</a:t>
            </a:r>
            <a:r>
              <a:rPr lang="hu-HU" sz="1300" b="0" baseline="0" noProof="0" dirty="0"/>
              <a:t> a megértést.</a:t>
            </a:r>
            <a:endParaRPr lang="hu-HU" sz="1300" b="0" noProof="0" dirty="0"/>
          </a:p>
          <a:p>
            <a:pPr defTabSz="990478">
              <a:defRPr/>
            </a:pPr>
            <a:r>
              <a:rPr lang="hu-HU" b="1" noProof="0" dirty="0"/>
              <a:t>Időterv (fontosság): </a:t>
            </a:r>
            <a:r>
              <a:rPr lang="hu-HU" b="0" noProof="0" dirty="0"/>
              <a:t>magas</a:t>
            </a:r>
          </a:p>
          <a:p>
            <a:pPr defTabSz="990478">
              <a:defRPr/>
            </a:pPr>
            <a:r>
              <a:rPr lang="hu-HU" sz="1300" b="1" noProof="0" dirty="0"/>
              <a:t>A képzésben résztvevők szükséges tapasztalata:  </a:t>
            </a:r>
            <a:r>
              <a:rPr lang="hu-HU" sz="1300" noProof="0" dirty="0"/>
              <a:t>alacsonytól a közepesig</a:t>
            </a:r>
          </a:p>
          <a:p>
            <a:r>
              <a:rPr lang="hu-HU" b="1" noProof="0" dirty="0"/>
              <a:t>Kinek releváns: mindenkinek</a:t>
            </a:r>
            <a:r>
              <a:rPr lang="hu-HU" b="0" noProof="0" dirty="0"/>
              <a:t> (mindenkinek </a:t>
            </a:r>
            <a:r>
              <a:rPr lang="hu-HU" b="0" baseline="0" noProof="0" dirty="0"/>
              <a:t>hasznos tudni, hogy milyen információkhoz tud hozzáférni)</a:t>
            </a:r>
            <a:endParaRPr lang="hu-HU" b="0" noProof="0" dirty="0"/>
          </a:p>
          <a:p>
            <a:r>
              <a:rPr lang="hu-HU" b="1" noProof="0" dirty="0"/>
              <a:t>Jogszabályi rendelkezések: </a:t>
            </a:r>
            <a:r>
              <a:rPr lang="hu-HU" b="0" noProof="0" dirty="0"/>
              <a:t>GDPR</a:t>
            </a:r>
            <a:r>
              <a:rPr lang="hu-HU" b="1" noProof="0" dirty="0"/>
              <a:t> </a:t>
            </a:r>
            <a:r>
              <a:rPr lang="hu-HU" b="0" noProof="0" dirty="0"/>
              <a:t>14. cikk</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Ha az adatkezelő a személyes adatokon a gyűjtésük céljától eltérő célból további adatkezelést kíván végezni, a további adatkezelést megelőzően tájékoztatnia kell az érintettet erről az eltérő célról és minden releváns kiegészítő információról.</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14</a:t>
            </a:fld>
            <a:endParaRPr lang="en-GB" dirty="0"/>
          </a:p>
        </p:txBody>
      </p:sp>
    </p:spTree>
    <p:extLst>
      <p:ext uri="{BB962C8B-B14F-4D97-AF65-F5344CB8AC3E}">
        <p14:creationId xmlns:p14="http://schemas.microsoft.com/office/powerpoint/2010/main" val="41485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felsorolja azokat a körülményeket, melyek fennállása esetén nem kell az érintettek rendelkezésére bocsátani az előzőekben felsorolt információkat.</a:t>
            </a:r>
          </a:p>
          <a:p>
            <a:pPr defTabSz="990478">
              <a:defRPr/>
            </a:pPr>
            <a:r>
              <a:rPr lang="hu-HU" sz="1300" b="1" noProof="0" dirty="0"/>
              <a:t>Pedagógiai stratégia és útmutatás: </a:t>
            </a:r>
            <a:r>
              <a:rPr lang="hu-HU" sz="1300" b="0" noProof="0" dirty="0"/>
              <a:t>Mutasson</a:t>
            </a:r>
            <a:r>
              <a:rPr lang="hu-HU" sz="1300" b="0" baseline="0" noProof="0" dirty="0"/>
              <a:t> be egy </a:t>
            </a:r>
            <a:r>
              <a:rPr lang="hu-HU" sz="1300" b="0" noProof="0" dirty="0"/>
              <a:t>általános modellt (általában ezeket az információkat</a:t>
            </a:r>
            <a:r>
              <a:rPr lang="hu-HU" sz="1300" b="0" baseline="0" noProof="0" dirty="0"/>
              <a:t> </a:t>
            </a:r>
            <a:r>
              <a:rPr lang="hu-HU" sz="1300" b="0" noProof="0" dirty="0"/>
              <a:t>kell megadni), majd a térképezzék fel a kivételeket.</a:t>
            </a:r>
          </a:p>
          <a:p>
            <a:pPr defTabSz="990478">
              <a:defRPr/>
            </a:pPr>
            <a:r>
              <a:rPr lang="hu-HU" b="1" noProof="0" dirty="0"/>
              <a:t>Időterv (fontosság): </a:t>
            </a:r>
            <a:r>
              <a:rPr lang="hu-HU" b="0" noProof="0" dirty="0"/>
              <a:t>közepes</a:t>
            </a:r>
          </a:p>
          <a:p>
            <a:pPr defTabSz="990478">
              <a:defRPr/>
            </a:pPr>
            <a:r>
              <a:rPr lang="hu-HU" sz="1300" b="1" noProof="0" dirty="0"/>
              <a:t>A képzésben résztvevők szükséges tapasztalata:  </a:t>
            </a:r>
            <a:r>
              <a:rPr lang="hu-HU" sz="1300" noProof="0" dirty="0"/>
              <a:t>közepes</a:t>
            </a:r>
          </a:p>
          <a:p>
            <a:r>
              <a:rPr lang="hu-HU" b="1" noProof="0" dirty="0"/>
              <a:t>Kinek releváns: mindenkinek</a:t>
            </a:r>
            <a:r>
              <a:rPr lang="hu-HU" b="0" noProof="0" dirty="0"/>
              <a:t>, különös jelentőséggel bír azon adatkezelők számára, akiknek különleges titoktartási kötelezettségeik vannak</a:t>
            </a:r>
          </a:p>
          <a:p>
            <a:r>
              <a:rPr lang="hu-HU" b="1" noProof="0" dirty="0"/>
              <a:t>Jogszabályi rendelkezések: </a:t>
            </a:r>
            <a:r>
              <a:rPr lang="hu-HU" b="0" noProof="0" dirty="0"/>
              <a:t>GDPR</a:t>
            </a:r>
            <a:r>
              <a:rPr lang="hu-HU" b="1" noProof="0" dirty="0"/>
              <a:t> </a:t>
            </a:r>
            <a:r>
              <a:rPr lang="hu-HU" b="0" noProof="0" dirty="0"/>
              <a:t>14. cikk (5) bekezdés</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r>
              <a:rPr lang="hu-HU" noProof="0" dirty="0"/>
              <a:t>Számos kivétel létezik, ezeket </a:t>
            </a:r>
            <a:r>
              <a:rPr lang="hu-HU" baseline="0" noProof="0" dirty="0"/>
              <a:t>a 14. cikk (5) bekezdése tartalmazza:</a:t>
            </a:r>
          </a:p>
          <a:p>
            <a:r>
              <a:rPr lang="hu-HU" sz="1200" b="0" i="0" kern="1200" dirty="0">
                <a:solidFill>
                  <a:schemeClr val="tx1"/>
                </a:solidFill>
                <a:effectLst/>
                <a:latin typeface="+mn-lt"/>
                <a:ea typeface="+mn-ea"/>
                <a:cs typeface="+mn-cs"/>
              </a:rPr>
              <a:t>(5)   Az (1)–(4) bekezdést nem kell alkalmazni, ha és amilyen mértékben:</a:t>
            </a:r>
          </a:p>
          <a:p>
            <a:r>
              <a:rPr lang="hu-HU" sz="1200" kern="1200" dirty="0">
                <a:solidFill>
                  <a:schemeClr val="tx1"/>
                </a:solidFill>
                <a:effectLst/>
                <a:latin typeface="+mn-lt"/>
                <a:ea typeface="+mn-ea"/>
                <a:cs typeface="+mn-cs"/>
              </a:rPr>
              <a:t>a) az érintett már rendelkezik az információkkal;</a:t>
            </a:r>
          </a:p>
          <a:p>
            <a:r>
              <a:rPr lang="hu-HU" sz="1200" kern="1200" dirty="0">
                <a:solidFill>
                  <a:schemeClr val="tx1"/>
                </a:solidFill>
                <a:effectLst/>
                <a:latin typeface="+mn-lt"/>
                <a:ea typeface="+mn-ea"/>
                <a:cs typeface="+mn-cs"/>
              </a:rPr>
              <a:t>b) a szóban forgó információk rendelkezésre bocsátása lehetetlennek bizonyul, vagy aránytalanul nagy erőfeszítést igényelne, különösen a közérdekű archiválás céljából, tudományos és történelmi kutatási célból vagy statisztikai célból, a 89. cikk (1) bekezdésében foglalt feltételek és garanciák figyelembevételével végzett adatkezelés esetében, vagy amennyiben az e cikk (1) bekezdésében említett kötelezettség valószínűsíthetően lehetetlenné tenné vagy komolyan veszélyeztetné ezen adatkezelés céljainak elérését. Ilyen esetekben az adatkezelőnek megfelelő intézkedéseket kell hoznia – az információk nyilvánosan elérhetővé tételét is ideértve – az érintett jogainak, szabadságainak és jogos érdekeinek védelme érdekében;</a:t>
            </a:r>
          </a:p>
          <a:p>
            <a:r>
              <a:rPr lang="hu-HU" sz="1200" kern="1200" dirty="0">
                <a:solidFill>
                  <a:schemeClr val="tx1"/>
                </a:solidFill>
                <a:effectLst/>
                <a:latin typeface="+mn-lt"/>
                <a:ea typeface="+mn-ea"/>
                <a:cs typeface="+mn-cs"/>
              </a:rPr>
              <a:t>c) az adat megszerzését vagy közlését kifejezetten előírja az adatkezelőre alkalmazandó uniós vagy tagállami jog, amely az érintett jogos érdekeinek védelmét szolgáló megfelelő intézkedésekről rendelkezik; vagy</a:t>
            </a:r>
          </a:p>
          <a:p>
            <a:r>
              <a:rPr lang="hu-HU" sz="1200" kern="1200" dirty="0">
                <a:solidFill>
                  <a:schemeClr val="tx1"/>
                </a:solidFill>
                <a:effectLst/>
                <a:latin typeface="+mn-lt"/>
                <a:ea typeface="+mn-ea"/>
                <a:cs typeface="+mn-cs"/>
              </a:rPr>
              <a:t>d) a személyes adatoknak valamely uniós vagy tagállami jogban előírt szakmai titoktartási kötelezettség alapján, ideértve a jogszabályon alapuló titoktartási kötelezettséget is, bizalmasnak kell maradnia.</a:t>
            </a:r>
          </a:p>
        </p:txBody>
      </p:sp>
      <p:sp>
        <p:nvSpPr>
          <p:cNvPr id="4" name="Slide Number Placeholder 3"/>
          <p:cNvSpPr>
            <a:spLocks noGrp="1"/>
          </p:cNvSpPr>
          <p:nvPr>
            <p:ph type="sldNum" sz="quarter" idx="5"/>
          </p:nvPr>
        </p:nvSpPr>
        <p:spPr/>
        <p:txBody>
          <a:bodyPr/>
          <a:lstStyle/>
          <a:p>
            <a:fld id="{D6DF0384-9887-4347-BCA7-C19CDF5955B7}" type="slidenum">
              <a:rPr lang="en-US" smtClean="0"/>
              <a:t>15</a:t>
            </a:fld>
            <a:endParaRPr lang="en-US" dirty="0"/>
          </a:p>
        </p:txBody>
      </p:sp>
    </p:spTree>
    <p:extLst>
      <p:ext uri="{BB962C8B-B14F-4D97-AF65-F5344CB8AC3E}">
        <p14:creationId xmlns:p14="http://schemas.microsoft.com/office/powerpoint/2010/main" val="2158984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példákat sorol fel, hogy</a:t>
            </a:r>
            <a:r>
              <a:rPr lang="hu-HU" b="0" baseline="0" noProof="0" dirty="0"/>
              <a:t> mit lehet elhibázni az érintettek tájékoztatása során.</a:t>
            </a:r>
          </a:p>
          <a:p>
            <a:pPr defTabSz="990478">
              <a:defRPr/>
            </a:pPr>
            <a:r>
              <a:rPr lang="hu-HU" sz="1400" b="1" dirty="0"/>
              <a:t>Pedagógiai stratégia és útmutatás: </a:t>
            </a:r>
            <a:r>
              <a:rPr lang="hu-HU" sz="1300" b="0" noProof="0" dirty="0"/>
              <a:t>A dia az előzőekben megfogalmazott</a:t>
            </a:r>
            <a:r>
              <a:rPr lang="hu-HU" sz="1300" b="0" baseline="0" noProof="0" dirty="0"/>
              <a:t> jogi követelményekről a tájékoztatás gyakorlati megvalósítására helyezi a hangsúlyt nem megfelelő gyakorlatok ismertetésével.</a:t>
            </a:r>
            <a:endParaRPr lang="hu-HU" sz="1300" b="0" noProof="0" dirty="0"/>
          </a:p>
          <a:p>
            <a:pPr defTabSz="990478">
              <a:defRPr/>
            </a:pPr>
            <a:r>
              <a:rPr lang="hu-HU" b="1" noProof="0" dirty="0"/>
              <a:t>Időterv (fontosság):  </a:t>
            </a:r>
            <a:r>
              <a:rPr lang="hu-HU" b="0" noProof="0" dirty="0"/>
              <a:t>magas</a:t>
            </a:r>
          </a:p>
          <a:p>
            <a:pPr marL="0" marR="0" lvl="0" indent="0" algn="l" defTabSz="990478" rtl="0" eaLnBrk="1" fontAlgn="auto" latinLnBrk="0" hangingPunct="1">
              <a:lnSpc>
                <a:spcPct val="100000"/>
              </a:lnSpc>
              <a:spcBef>
                <a:spcPts val="0"/>
              </a:spcBef>
              <a:spcAft>
                <a:spcPts val="0"/>
              </a:spcAft>
              <a:buClrTx/>
              <a:buSzTx/>
              <a:buFontTx/>
              <a:buNone/>
              <a:tabLst/>
              <a:defRPr/>
            </a:pPr>
            <a:r>
              <a:rPr lang="hu-HU" sz="1400" b="1" dirty="0"/>
              <a:t>A képzésben résztvevők szükséges tapasztalata:  </a:t>
            </a:r>
            <a:r>
              <a:rPr lang="hu-HU" sz="1300" noProof="0" dirty="0"/>
              <a:t>alacsonytól a közepesig</a:t>
            </a:r>
          </a:p>
          <a:p>
            <a:r>
              <a:rPr lang="hu-HU" b="1" noProof="0" dirty="0"/>
              <a:t>Kinek releváns: </a:t>
            </a:r>
            <a:r>
              <a:rPr lang="hu-HU" b="0" noProof="0" dirty="0"/>
              <a:t>mindenkinek</a:t>
            </a:r>
          </a:p>
          <a:p>
            <a:r>
              <a:rPr lang="hu-HU" b="1" noProof="0" dirty="0"/>
              <a:t>Jogszabályi rendelkezések:</a:t>
            </a:r>
          </a:p>
          <a:p>
            <a:r>
              <a:rPr lang="hu-HU" b="1" noProof="0" dirty="0"/>
              <a:t>Jogeset</a:t>
            </a:r>
            <a:r>
              <a:rPr lang="hu-HU" b="0" noProof="0" dirty="0"/>
              <a:t>-</a:t>
            </a:r>
            <a:endParaRPr lang="hu-HU" b="1" noProof="0" dirty="0"/>
          </a:p>
          <a:p>
            <a:r>
              <a:rPr lang="hu-HU" b="1" noProof="0" dirty="0"/>
              <a:t>További olvasmány:</a:t>
            </a:r>
          </a:p>
          <a:p>
            <a:pPr marL="171450" indent="-171450">
              <a:buFont typeface="Arial" panose="020B0604020202020204" pitchFamily="34" charset="0"/>
              <a:buChar char="•"/>
            </a:pPr>
            <a:r>
              <a:rPr lang="hu-HU" b="0" noProof="0" dirty="0"/>
              <a:t>Linden, Harkous &amp; Fawaz, The privacy policy landscape after the GDPR https://arxiv.org/pdf/1809.08396.pdf</a:t>
            </a:r>
          </a:p>
          <a:p>
            <a:pPr marL="171450" indent="-171450">
              <a:buFont typeface="Arial" panose="020B0604020202020204" pitchFamily="34" charset="0"/>
              <a:buChar char="•"/>
            </a:pPr>
            <a:r>
              <a:rPr lang="hu-HU" b="0" noProof="0" dirty="0"/>
              <a:t>https://www.theatlantic.com/technology/archive/2014/09/why-privacy-policies-are-so-inscrutable/379615/ (USA focused)</a:t>
            </a:r>
          </a:p>
          <a:p>
            <a:pPr marL="171450" indent="-171450">
              <a:buFont typeface="Arial" panose="020B0604020202020204" pitchFamily="34" charset="0"/>
              <a:buChar char="•"/>
            </a:pPr>
            <a:r>
              <a:rPr lang="hu-HU" b="0" noProof="0" dirty="0"/>
              <a:t>https://www.researchgate.net/publication/220421895_What%27s_wrong_with_online_privacy_policies</a:t>
            </a:r>
          </a:p>
          <a:p>
            <a:pPr marL="171450" indent="-171450">
              <a:buFont typeface="Arial" panose="020B0604020202020204" pitchFamily="34" charset="0"/>
              <a:buChar char="•"/>
            </a:pPr>
            <a:r>
              <a:rPr lang="hu-HU" b="0" noProof="0" dirty="0"/>
              <a:t>https://scholarship.law.berkeley.edu/cgi/viewcontent.cgi?referer=https://scholar.google.co.uk/&amp;httpsredir=1&amp;article=2053&amp;context=btlj</a:t>
            </a:r>
          </a:p>
          <a:p>
            <a:r>
              <a:rPr lang="hu-HU" b="1" noProof="0" dirty="0"/>
              <a:t>Megjegyzések:</a:t>
            </a:r>
          </a:p>
          <a:p>
            <a:r>
              <a:rPr lang="hu-HU" noProof="0" dirty="0"/>
              <a:t>A dia példákat sorol fel, hogy min csúszhat el a megfelelő tájékoztatás. Különös figyelemmel</a:t>
            </a:r>
            <a:r>
              <a:rPr lang="hu-HU" baseline="0" noProof="0" dirty="0"/>
              <a:t> kell lenni az adatvédelmi tájékoztatók és adatvédelmi szabályzatok összeállítására, mert ezek szövegei gyakran nem érthetőek. Az adatvédelmi tájékoztatókat és szabályzatokat általában el sem olvassák a felhasználók, mielőtt elfogadják.</a:t>
            </a:r>
          </a:p>
          <a:p>
            <a:endParaRPr lang="hu-HU" baseline="0" noProof="0" dirty="0"/>
          </a:p>
        </p:txBody>
      </p:sp>
      <p:sp>
        <p:nvSpPr>
          <p:cNvPr id="4" name="Slide Number Placeholder 3"/>
          <p:cNvSpPr>
            <a:spLocks noGrp="1"/>
          </p:cNvSpPr>
          <p:nvPr>
            <p:ph type="sldNum" sz="quarter" idx="5"/>
          </p:nvPr>
        </p:nvSpPr>
        <p:spPr/>
        <p:txBody>
          <a:bodyPr/>
          <a:lstStyle/>
          <a:p>
            <a:fld id="{08354DD1-2611-4C94-BF96-173E74F837F6}" type="slidenum">
              <a:rPr lang="en-GB" smtClean="0"/>
              <a:t>16</a:t>
            </a:fld>
            <a:endParaRPr lang="en-GB" dirty="0"/>
          </a:p>
        </p:txBody>
      </p:sp>
    </p:spTree>
    <p:extLst>
      <p:ext uri="{BB962C8B-B14F-4D97-AF65-F5344CB8AC3E}">
        <p14:creationId xmlns:p14="http://schemas.microsoft.com/office/powerpoint/2010/main" val="3980706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hu-HU" b="1" dirty="0"/>
              <a:t>A dia célja és tárgya: </a:t>
            </a:r>
            <a:r>
              <a:rPr lang="hu-HU" b="0" dirty="0"/>
              <a:t>A dia összefoglalja</a:t>
            </a:r>
            <a:r>
              <a:rPr lang="hu-HU" b="0" baseline="0" dirty="0"/>
              <a:t> </a:t>
            </a:r>
            <a:r>
              <a:rPr lang="hu-HU" b="0" noProof="0" dirty="0"/>
              <a:t>az AEPD</a:t>
            </a:r>
            <a:r>
              <a:rPr lang="hu-HU" b="0" baseline="0" noProof="0" dirty="0"/>
              <a:t> (spanyol adatvédelmi hatóság) által ajánlott adatrétegezést.</a:t>
            </a:r>
            <a:endParaRPr lang="hu-HU" b="0" noProof="0" dirty="0"/>
          </a:p>
          <a:p>
            <a:pPr defTabSz="990478">
              <a:defRPr/>
            </a:pPr>
            <a:r>
              <a:rPr lang="hu-HU" sz="1200" b="1" dirty="0"/>
              <a:t>Pedagógiai stratégia és útmutatás: </a:t>
            </a:r>
            <a:r>
              <a:rPr lang="hu-HU" sz="1300" noProof="0" dirty="0"/>
              <a:t>Mutasson be példákat arra, hogyan lehet olyan módon tájékoztatni az érintettet, hogy az megfeleljen a jogi követelményeknek, de</a:t>
            </a:r>
            <a:r>
              <a:rPr lang="hu-HU" sz="1300" baseline="0" noProof="0" dirty="0"/>
              <a:t> </a:t>
            </a:r>
            <a:r>
              <a:rPr lang="hu-HU" sz="1300" noProof="0" dirty="0"/>
              <a:t>az adatvédelmi szabályzat nem túlságosan terjengős.</a:t>
            </a:r>
          </a:p>
          <a:p>
            <a:pPr defTabSz="990478">
              <a:defRPr/>
            </a:pPr>
            <a:r>
              <a:rPr lang="hu-HU" sz="1400" b="1" dirty="0"/>
              <a:t>A képzésben résztvevők szükséges tapasztalata: </a:t>
            </a:r>
            <a:r>
              <a:rPr lang="hu-HU" sz="1300" noProof="0" dirty="0"/>
              <a:t>közepestől a magasig</a:t>
            </a:r>
          </a:p>
          <a:p>
            <a:r>
              <a:rPr lang="hu-HU" b="1" dirty="0"/>
              <a:t>Kinek releváns: </a:t>
            </a:r>
            <a:r>
              <a:rPr lang="hu-HU" b="0" dirty="0"/>
              <a:t>az adatvédelmi kommunikáció megtervezéséért vagy fejlesztéséért felelős résztvevők</a:t>
            </a:r>
          </a:p>
          <a:p>
            <a:r>
              <a:rPr lang="hu-HU" b="1" dirty="0"/>
              <a:t>Jogszabályi rendelkezések: </a:t>
            </a:r>
          </a:p>
          <a:p>
            <a:r>
              <a:rPr lang="hu-HU" b="1" dirty="0"/>
              <a:t>Jogeset:  </a:t>
            </a:r>
            <a:r>
              <a:rPr lang="hu-HU" b="0" dirty="0"/>
              <a:t>-</a:t>
            </a:r>
            <a:endParaRPr lang="hu-HU" b="1" dirty="0"/>
          </a:p>
          <a:p>
            <a:r>
              <a:rPr lang="hu-HU" b="1" dirty="0"/>
              <a:t>További olvasmányok:</a:t>
            </a:r>
          </a:p>
          <a:p>
            <a:pPr marL="185715" indent="-185715" defTabSz="990478">
              <a:buFont typeface="Arial" panose="020B0604020202020204" pitchFamily="34" charset="0"/>
              <a:buChar char="•"/>
            </a:pPr>
            <a:r>
              <a:rPr lang="hu-HU" noProof="0" dirty="0"/>
              <a:t>https://translate.googleusercontent.com/translate_c?depth=1&amp;rurl=translate.google.co.uk&amp;sl=es&amp;sp=nmt4&amp;tl=en&amp;u=https://www.aepd.es/media/guias/guia-modelo-clausula-informativa.pdf</a:t>
            </a:r>
          </a:p>
          <a:p>
            <a:pPr marL="185715" indent="-185715" defTabSz="990478">
              <a:buFont typeface="Arial" panose="020B0604020202020204" pitchFamily="34" charset="0"/>
              <a:buChar char="•"/>
            </a:pPr>
            <a:r>
              <a:rPr lang="hu-HU" noProof="0" dirty="0"/>
              <a:t>További információ a</a:t>
            </a:r>
            <a:r>
              <a:rPr lang="hu-HU" baseline="0" noProof="0" dirty="0"/>
              <a:t> </a:t>
            </a:r>
            <a:r>
              <a:rPr lang="hu-HU" noProof="0" dirty="0"/>
              <a:t>réteges kialakításról, ideértve ismert példákat: https://privacypatterns.org/patterns/Layered-policy-design</a:t>
            </a:r>
          </a:p>
          <a:p>
            <a:r>
              <a:rPr lang="hu-HU" b="1" noProof="0" dirty="0"/>
              <a:t>Megjegyzések:</a:t>
            </a:r>
          </a:p>
          <a:p>
            <a:r>
              <a:rPr lang="hu-HU" noProof="0" dirty="0"/>
              <a:t>Az</a:t>
            </a:r>
            <a:r>
              <a:rPr lang="hu-HU" baseline="0" noProof="0" dirty="0"/>
              <a:t> </a:t>
            </a:r>
            <a:r>
              <a:rPr lang="hu-HU" noProof="0" dirty="0"/>
              <a:t>AEPD információrétegezést javasol az érintettek tájékoztatása során.</a:t>
            </a:r>
          </a:p>
          <a:p>
            <a:r>
              <a:rPr lang="hu-HU" noProof="0" dirty="0"/>
              <a:t>Ez hasznos lehet, ha az adatkezelésre vonatkozó összes információ megosztása kihívást jelent. A megközelítés mögött az a szándék áll, hogy a legfontosabb</a:t>
            </a:r>
            <a:r>
              <a:rPr lang="hu-HU" baseline="0" noProof="0" dirty="0"/>
              <a:t> </a:t>
            </a:r>
            <a:r>
              <a:rPr lang="hu-HU" noProof="0" dirty="0"/>
              <a:t>információkat gyorsan és egyszerűen az érintettek rendelkezésére bocsássa az adatkezelő, anélkül, hogy az átláthatóság elve</a:t>
            </a:r>
            <a:r>
              <a:rPr lang="hu-HU" baseline="0" noProof="0" dirty="0"/>
              <a:t> </a:t>
            </a:r>
            <a:r>
              <a:rPr lang="hu-HU" noProof="0" dirty="0"/>
              <a:t>(és az azért való felelősség) sérülne.</a:t>
            </a:r>
          </a:p>
          <a:p>
            <a:r>
              <a:rPr lang="hu-HU" noProof="0" dirty="0"/>
              <a:t>Egy weboldalon vagy alkalmazásban az információk lenyitható menüpontokon jelenhetnek</a:t>
            </a:r>
            <a:r>
              <a:rPr lang="hu-HU" baseline="0" noProof="0" dirty="0"/>
              <a:t> </a:t>
            </a:r>
            <a:r>
              <a:rPr lang="hu-HU" noProof="0" dirty="0"/>
              <a:t>meg.</a:t>
            </a:r>
          </a:p>
          <a:p>
            <a:pPr marL="171450" indent="-171450">
              <a:buFont typeface="Arial" panose="020B0604020202020204" pitchFamily="34" charset="0"/>
              <a:buChar char="•"/>
            </a:pPr>
            <a:r>
              <a:rPr lang="hu-HU" noProof="0" dirty="0"/>
              <a:t>Az alapvető</a:t>
            </a:r>
            <a:r>
              <a:rPr lang="hu-HU" baseline="0" noProof="0" dirty="0"/>
              <a:t> </a:t>
            </a:r>
            <a:r>
              <a:rPr lang="hu-HU" noProof="0" dirty="0"/>
              <a:t>információkat mindig meg kell jelölni.</a:t>
            </a:r>
          </a:p>
          <a:p>
            <a:pPr marL="171450" indent="-171450">
              <a:buFont typeface="Arial" panose="020B0604020202020204" pitchFamily="34" charset="0"/>
              <a:buChar char="•"/>
            </a:pPr>
            <a:r>
              <a:rPr lang="hu-HU" noProof="0" dirty="0"/>
              <a:t>Mindig tartalmazzon az adatok címzettjeire vonatkozó információkat, még akkor is, ha a személyes adatnak nincsen további címzettje, mivel így közölheti ennek tényét.</a:t>
            </a:r>
          </a:p>
          <a:p>
            <a:pPr marL="171450" indent="-171450">
              <a:buFont typeface="Arial" panose="020B0604020202020204" pitchFamily="34" charset="0"/>
              <a:buChar char="•"/>
            </a:pPr>
            <a:r>
              <a:rPr lang="hu-HU" noProof="0" dirty="0"/>
              <a:t>Világosan mutassa meg, hol lelhető fel a teljes információ - például: „Az adatkezelésről</a:t>
            </a:r>
            <a:r>
              <a:rPr lang="hu-HU" baseline="0" noProof="0" dirty="0"/>
              <a:t> </a:t>
            </a:r>
            <a:r>
              <a:rPr lang="hu-HU" noProof="0" dirty="0"/>
              <a:t>további részletes információkat találhat a (… szöveges jelölés, hiperhivatkozás stb.), vagy </a:t>
            </a:r>
            <a:r>
              <a:rPr lang="hu-HU" baseline="0" noProof="0" dirty="0"/>
              <a:t>az űrlap/dokumentum hátoldalán.</a:t>
            </a:r>
          </a:p>
          <a:p>
            <a:endParaRPr lang="hu-HU" b="1" noProof="0" dirty="0"/>
          </a:p>
        </p:txBody>
      </p:sp>
      <p:sp>
        <p:nvSpPr>
          <p:cNvPr id="4" name="Slide Number Placeholder 3"/>
          <p:cNvSpPr>
            <a:spLocks noGrp="1"/>
          </p:cNvSpPr>
          <p:nvPr>
            <p:ph type="sldNum" sz="quarter" idx="5"/>
          </p:nvPr>
        </p:nvSpPr>
        <p:spPr/>
        <p:txBody>
          <a:bodyPr/>
          <a:lstStyle/>
          <a:p>
            <a:fld id="{08354DD1-2611-4C94-BF96-173E74F837F6}" type="slidenum">
              <a:rPr lang="en-GB" smtClean="0"/>
              <a:t>17</a:t>
            </a:fld>
            <a:endParaRPr lang="en-GB" dirty="0"/>
          </a:p>
        </p:txBody>
      </p:sp>
    </p:spTree>
    <p:extLst>
      <p:ext uri="{BB962C8B-B14F-4D97-AF65-F5344CB8AC3E}">
        <p14:creationId xmlns:p14="http://schemas.microsoft.com/office/powerpoint/2010/main" val="1348875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hu-HU" b="1" dirty="0"/>
              <a:t>A dia célja és tárgya: </a:t>
            </a:r>
            <a:r>
              <a:rPr lang="hu-HU" b="0" dirty="0"/>
              <a:t>A dia összefoglalja</a:t>
            </a:r>
            <a:r>
              <a:rPr lang="hu-HU" b="0" baseline="0" dirty="0"/>
              <a:t> </a:t>
            </a:r>
            <a:r>
              <a:rPr lang="hu-HU" b="0" noProof="0" dirty="0"/>
              <a:t>az AEPD</a:t>
            </a:r>
            <a:r>
              <a:rPr lang="hu-HU" b="0" baseline="0" noProof="0" dirty="0"/>
              <a:t> által ajánlott adatrétegezést.</a:t>
            </a:r>
            <a:endParaRPr lang="hu-HU" b="0" noProof="0" dirty="0"/>
          </a:p>
          <a:p>
            <a:pPr defTabSz="990478">
              <a:defRPr/>
            </a:pPr>
            <a:r>
              <a:rPr lang="hu-HU" sz="1200" b="1" dirty="0"/>
              <a:t>Pedagógiai stratégia és útmutatás: </a:t>
            </a:r>
            <a:r>
              <a:rPr lang="hu-HU" sz="1300" noProof="0" dirty="0"/>
              <a:t>Mutasson be példákat arra, hogyan lehet olyan módon tájékoztatni az érintettet, hogy az megfeleljen a jogi követelményeknek, de</a:t>
            </a:r>
            <a:r>
              <a:rPr lang="hu-HU" sz="1300" baseline="0" noProof="0" dirty="0"/>
              <a:t> </a:t>
            </a:r>
            <a:r>
              <a:rPr lang="hu-HU" sz="1300" noProof="0" dirty="0"/>
              <a:t>az adatvédelmi szabályzat nem túlságosan terjengős.</a:t>
            </a:r>
          </a:p>
          <a:p>
            <a:pPr defTabSz="990478">
              <a:defRPr/>
            </a:pPr>
            <a:r>
              <a:rPr lang="hu-HU" sz="1400" b="1" dirty="0"/>
              <a:t>A képzésben résztvevők szükséges tapasztalata: </a:t>
            </a:r>
            <a:r>
              <a:rPr lang="hu-HU" sz="1300" noProof="0" dirty="0"/>
              <a:t>közepestől a magasig</a:t>
            </a:r>
          </a:p>
          <a:p>
            <a:r>
              <a:rPr lang="hu-HU" b="1" dirty="0"/>
              <a:t>Kinek releváns: </a:t>
            </a:r>
            <a:r>
              <a:rPr lang="hu-HU" b="0" dirty="0"/>
              <a:t>az adatvédelmi kommunikáció megtervezéséért vagy fejlesztéséért felelős résztvevők</a:t>
            </a:r>
          </a:p>
          <a:p>
            <a:r>
              <a:rPr lang="hu-HU" b="1" dirty="0"/>
              <a:t>Jogszabályi rendelkezések: </a:t>
            </a:r>
          </a:p>
          <a:p>
            <a:r>
              <a:rPr lang="hu-HU" b="1" dirty="0"/>
              <a:t>Jogeset:  </a:t>
            </a:r>
            <a:r>
              <a:rPr lang="hu-HU" b="0" dirty="0"/>
              <a:t>-</a:t>
            </a:r>
            <a:endParaRPr lang="hu-HU" b="1" dirty="0"/>
          </a:p>
          <a:p>
            <a:r>
              <a:rPr lang="hu-HU" b="1" dirty="0"/>
              <a:t>További olvasmányok:</a:t>
            </a:r>
          </a:p>
          <a:p>
            <a:pPr marL="185715" indent="-185715" defTabSz="990478">
              <a:buFont typeface="Arial" panose="020B0604020202020204" pitchFamily="34" charset="0"/>
              <a:buChar char="•"/>
            </a:pPr>
            <a:r>
              <a:rPr lang="hu-HU" noProof="0" dirty="0"/>
              <a:t>https://translate.googleusercontent.com/translate_c?depth=1&amp;rurl=translate.google.co.uk&amp;sl=es&amp;sp=nmt4&amp;tl=en&amp;u=https://www.aepd.es/media/guias/guia-modelo-clausula-informativa.pdf</a:t>
            </a:r>
          </a:p>
          <a:p>
            <a:pPr marL="185715" indent="-185715" defTabSz="990478">
              <a:buFont typeface="Arial" panose="020B0604020202020204" pitchFamily="34" charset="0"/>
              <a:buChar char="•"/>
            </a:pPr>
            <a:r>
              <a:rPr lang="hu-HU" noProof="0" dirty="0"/>
              <a:t>További információ a</a:t>
            </a:r>
            <a:r>
              <a:rPr lang="hu-HU" baseline="0" noProof="0" dirty="0"/>
              <a:t> </a:t>
            </a:r>
            <a:r>
              <a:rPr lang="hu-HU" noProof="0" dirty="0"/>
              <a:t>réteges kialakításról, ideértve ismert példákat: https://privacypatterns.org/patterns/Layered-policy-design</a:t>
            </a:r>
          </a:p>
          <a:p>
            <a:r>
              <a:rPr lang="hu-HU" b="1" noProof="0" dirty="0"/>
              <a:t>Megjegyzések:</a:t>
            </a:r>
          </a:p>
          <a:p>
            <a:r>
              <a:rPr lang="hu-HU" noProof="0" dirty="0"/>
              <a:t>A</a:t>
            </a:r>
            <a:r>
              <a:rPr lang="hu-HU" baseline="0" noProof="0" dirty="0"/>
              <a:t> </a:t>
            </a:r>
            <a:r>
              <a:rPr lang="hu-HU" noProof="0" dirty="0"/>
              <a:t>spanyol adatvédelmi hatóság (AEPD) információrétegezést javasol az érintettek tájékoztatása során.</a:t>
            </a:r>
          </a:p>
          <a:p>
            <a:r>
              <a:rPr lang="hu-HU" noProof="0" dirty="0"/>
              <a:t>Ez hasznos lehet, ha az adatkezelésre vonatkozó összes információ megosztása kihívást jelent. A megközelítés mögött az a szándék áll, hogy a legfontosabb</a:t>
            </a:r>
            <a:r>
              <a:rPr lang="hu-HU" baseline="0" noProof="0" dirty="0"/>
              <a:t> </a:t>
            </a:r>
            <a:r>
              <a:rPr lang="hu-HU" noProof="0" dirty="0"/>
              <a:t>információkat gyorsan és egyszerűen az érintettek rendelkezésére bocsássa az adatkezelő, anélkül, hogy az átláthatóság elve</a:t>
            </a:r>
            <a:r>
              <a:rPr lang="hu-HU" baseline="0" noProof="0" dirty="0"/>
              <a:t> </a:t>
            </a:r>
            <a:r>
              <a:rPr lang="hu-HU" noProof="0" dirty="0"/>
              <a:t>(és az azért való felelősség) sérülne.</a:t>
            </a:r>
          </a:p>
          <a:p>
            <a:r>
              <a:rPr lang="hu-HU" noProof="0" dirty="0"/>
              <a:t>Egy weboldalon vagy alkalmazásban az információk lenyitható menüpontokon jelenhetnek</a:t>
            </a:r>
            <a:r>
              <a:rPr lang="hu-HU" baseline="0" noProof="0" dirty="0"/>
              <a:t> </a:t>
            </a:r>
            <a:r>
              <a:rPr lang="hu-HU" noProof="0" dirty="0"/>
              <a:t>meg.</a:t>
            </a:r>
          </a:p>
          <a:p>
            <a:pPr marL="171450" indent="-171450">
              <a:buFont typeface="Arial" panose="020B0604020202020204" pitchFamily="34" charset="0"/>
              <a:buChar char="•"/>
            </a:pPr>
            <a:r>
              <a:rPr lang="hu-HU" noProof="0" dirty="0"/>
              <a:t>Az alapvető</a:t>
            </a:r>
            <a:r>
              <a:rPr lang="hu-HU" baseline="0" noProof="0" dirty="0"/>
              <a:t> </a:t>
            </a:r>
            <a:r>
              <a:rPr lang="hu-HU" noProof="0" dirty="0"/>
              <a:t>információkat mindig meg kell jelölni.</a:t>
            </a:r>
          </a:p>
          <a:p>
            <a:pPr marL="171450" indent="-171450">
              <a:buFont typeface="Arial" panose="020B0604020202020204" pitchFamily="34" charset="0"/>
              <a:buChar char="•"/>
            </a:pPr>
            <a:r>
              <a:rPr lang="hu-HU" noProof="0" dirty="0"/>
              <a:t>Mindig tartalmazzon az adatok címzettjeire vonatkozó információkat, még akkor is, ha a személyes adatnak nincsen további címzettje, mivel így közölheti ennek tényét.</a:t>
            </a:r>
          </a:p>
          <a:p>
            <a:pPr marL="171450" indent="-171450">
              <a:buFont typeface="Arial" panose="020B0604020202020204" pitchFamily="34" charset="0"/>
              <a:buChar char="•"/>
            </a:pPr>
            <a:r>
              <a:rPr lang="hu-HU" noProof="0" dirty="0"/>
              <a:t>Világosan mutassa meg, hol lelhető fel a teljes információ - például: „Az adatkezelésről</a:t>
            </a:r>
            <a:r>
              <a:rPr lang="hu-HU" baseline="0" noProof="0" dirty="0"/>
              <a:t> </a:t>
            </a:r>
            <a:r>
              <a:rPr lang="hu-HU" noProof="0" dirty="0"/>
              <a:t>további részletes információkat találhat a (… szöveges jelölés, hiperhivatkozás stb.), vagy </a:t>
            </a:r>
            <a:r>
              <a:rPr lang="hu-HU" baseline="0" noProof="0" dirty="0"/>
              <a:t>az űrlap/dokumentum hátoldalán.</a:t>
            </a:r>
          </a:p>
          <a:p>
            <a:endParaRPr lang="hu-HU" b="1" noProof="0" dirty="0"/>
          </a:p>
        </p:txBody>
      </p:sp>
      <p:sp>
        <p:nvSpPr>
          <p:cNvPr id="4" name="Slide Number Placeholder 3"/>
          <p:cNvSpPr>
            <a:spLocks noGrp="1"/>
          </p:cNvSpPr>
          <p:nvPr>
            <p:ph type="sldNum" sz="quarter" idx="5"/>
          </p:nvPr>
        </p:nvSpPr>
        <p:spPr/>
        <p:txBody>
          <a:bodyPr/>
          <a:lstStyle/>
          <a:p>
            <a:fld id="{08354DD1-2611-4C94-BF96-173E74F837F6}" type="slidenum">
              <a:rPr lang="en-GB" smtClean="0"/>
              <a:t>18</a:t>
            </a:fld>
            <a:endParaRPr lang="en-GB" dirty="0"/>
          </a:p>
        </p:txBody>
      </p:sp>
    </p:spTree>
    <p:extLst>
      <p:ext uri="{BB962C8B-B14F-4D97-AF65-F5344CB8AC3E}">
        <p14:creationId xmlns:p14="http://schemas.microsoft.com/office/powerpoint/2010/main" val="3055146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a:t>
            </a:r>
            <a:r>
              <a:rPr lang="hu-HU" b="0" baseline="0" noProof="0" dirty="0"/>
              <a:t> dia a GDPR követelményein túlmutató kommunikációs technikákat ismertet.</a:t>
            </a:r>
            <a:endParaRPr lang="hu-HU" b="0" noProof="0" dirty="0"/>
          </a:p>
          <a:p>
            <a:pPr defTabSz="990478">
              <a:defRPr/>
            </a:pPr>
            <a:r>
              <a:rPr lang="hu-HU" sz="1300" b="1" noProof="0" dirty="0"/>
              <a:t>Pedagógiai stratégia és útmutatás: </a:t>
            </a:r>
            <a:r>
              <a:rPr lang="hu-HU" sz="1300" b="0" noProof="0" dirty="0"/>
              <a:t>A </a:t>
            </a:r>
            <a:r>
              <a:rPr lang="hu-HU" sz="1300" b="0" baseline="0" noProof="0" dirty="0"/>
              <a:t> dia további gyakorlatokat és megközelítéseket mutat be, melyeket az érdeklődők felhasználhatnak.</a:t>
            </a:r>
            <a:endParaRPr lang="hu-HU" sz="1300" b="0" noProof="0" dirty="0"/>
          </a:p>
          <a:p>
            <a:pPr defTabSz="990478">
              <a:defRPr/>
            </a:pPr>
            <a:r>
              <a:rPr lang="hu-HU" b="1" noProof="0" dirty="0"/>
              <a:t>Időterv (fontosság): </a:t>
            </a:r>
            <a:r>
              <a:rPr lang="hu-HU" b="0" noProof="0" dirty="0"/>
              <a:t>közepestől az alacsonyig</a:t>
            </a:r>
          </a:p>
          <a:p>
            <a:r>
              <a:rPr lang="hu-HU" sz="1300" b="1" noProof="0" dirty="0"/>
              <a:t>A képzésben résztvevők szükséges tapasztalata:  </a:t>
            </a:r>
            <a:r>
              <a:rPr lang="hu-HU" sz="1300" noProof="0" dirty="0"/>
              <a:t>közepestől a magasig</a:t>
            </a:r>
          </a:p>
          <a:p>
            <a:r>
              <a:rPr lang="hu-HU" b="1" noProof="0" dirty="0"/>
              <a:t>Kinek releváns:  </a:t>
            </a:r>
            <a:r>
              <a:rPr lang="hu-HU" b="0" noProof="0" dirty="0"/>
              <a:t>az adatvédelmi kommunikációért</a:t>
            </a:r>
            <a:r>
              <a:rPr lang="hu-HU" b="0" baseline="0" noProof="0" dirty="0"/>
              <a:t> felelős szakemberek</a:t>
            </a:r>
            <a:endParaRPr lang="hu-HU" b="0" noProof="0" dirty="0"/>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endParaRPr lang="hu-HU" sz="1300" noProof="0" dirty="0"/>
          </a:p>
          <a:p>
            <a:pPr marL="185715" indent="-185715" defTabSz="990478">
              <a:buFont typeface="Arial" panose="020B0604020202020204" pitchFamily="34" charset="0"/>
              <a:buChar char="•"/>
              <a:defRPr/>
            </a:pPr>
            <a:r>
              <a:rPr lang="en-GB" sz="1200" dirty="0"/>
              <a:t>Coles-Kemp, L. &amp; Kani-Zabihi, E. (2010) On-line privacy and consent: a dialogue not a monologue. NSPW'10, Proceedings of the 2010 Workshop on New Security Paradigms. ACM: New York. 95-106.</a:t>
            </a:r>
          </a:p>
          <a:p>
            <a:pPr marL="185715" indent="-185715" defTabSz="990478">
              <a:buFont typeface="Arial" panose="020B0604020202020204" pitchFamily="34" charset="0"/>
              <a:buChar char="•"/>
              <a:defRPr/>
            </a:pPr>
            <a:r>
              <a:rPr lang="en-GB" sz="1200" dirty="0"/>
              <a:t>Bogdanovic, D., Crawford, C. &amp; Coles-Kemp, L. (2009). The need for enhanced privacy and consent dialogues. Information Security Technical Report. 14(3). 167-172. </a:t>
            </a:r>
          </a:p>
          <a:p>
            <a:pPr marL="185715" indent="-185715" defTabSz="990478">
              <a:buFont typeface="Arial" panose="020B0604020202020204" pitchFamily="34" charset="0"/>
              <a:buChar char="•"/>
              <a:defRPr/>
            </a:pPr>
            <a:r>
              <a:rPr lang="en-GB" sz="1200" dirty="0"/>
              <a:t>Examples of communicating good data processing practices include this blog post by the founder of the search engine DuckDuckGo: https://www.quora.com/What-is-the-revenue-generation-model-for-DuckDuckGo</a:t>
            </a:r>
          </a:p>
          <a:p>
            <a:pPr marL="185715" indent="-185715" defTabSz="990478">
              <a:buFont typeface="Arial" panose="020B0604020202020204" pitchFamily="34" charset="0"/>
              <a:buChar char="•"/>
              <a:defRPr/>
            </a:pPr>
            <a:r>
              <a:rPr lang="en-GB" dirty="0"/>
              <a:t>For guidance on privacy policies in general (not bespoke for the GDPR) and in particular the use of data protection communication to tell a positive story about how data collection and processing is valuable for the data subject and for society more generally, see:  </a:t>
            </a:r>
            <a:r>
              <a:rPr lang="en-IE" sz="1200" dirty="0"/>
              <a:t>Mike Hintze, "Privacy Statements: Purposes, Requirements, and Best Practices" in Jules Polonetsky, Evan Selinger &amp; Omer Tene (Eds), Cambridge Handbook of Consumer Privacy, Cambridge University Press (2017). Available at SSRN: https://ssrn.com/abstract=2927105</a:t>
            </a:r>
            <a:endParaRPr lang="en-GB" dirty="0"/>
          </a:p>
          <a:p>
            <a:endParaRPr lang="hu-HU" b="1" noProof="0" dirty="0"/>
          </a:p>
          <a:p>
            <a:r>
              <a:rPr lang="hu-HU" b="1" noProof="0" dirty="0"/>
              <a:t>Megjegyzések: </a:t>
            </a:r>
          </a:p>
          <a:p>
            <a:r>
              <a:rPr lang="hu-HU" noProof="0" dirty="0">
                <a:effectLst/>
              </a:rPr>
              <a:t>Az átláthatóság tovább javítható azáltal, hogy az adatkezelő önkéntesen nyújt kiegészítő információt a következőkről (amit a GDPR nem követel meg):</a:t>
            </a:r>
          </a:p>
          <a:p>
            <a:pPr marL="171450" indent="-171450">
              <a:buFont typeface="Arial" panose="020B0604020202020204" pitchFamily="34" charset="0"/>
              <a:buChar char="•"/>
            </a:pPr>
            <a:r>
              <a:rPr lang="hu-HU" noProof="0" dirty="0">
                <a:effectLst/>
              </a:rPr>
              <a:t>jó gyakorlatok, garanciák és kiegészítő intézkedések,</a:t>
            </a:r>
          </a:p>
          <a:p>
            <a:pPr marL="171450" indent="-171450">
              <a:buFont typeface="Arial" panose="020B0604020202020204" pitchFamily="34" charset="0"/>
              <a:buChar char="•"/>
            </a:pPr>
            <a:r>
              <a:rPr lang="hu-HU" noProof="0" dirty="0">
                <a:effectLst/>
              </a:rPr>
              <a:t>a kifejezetten kerülendő felhasználás és rossz gyakorlatok,</a:t>
            </a:r>
          </a:p>
          <a:p>
            <a:r>
              <a:rPr lang="hu-HU" noProof="0" dirty="0">
                <a:effectLst/>
              </a:rPr>
              <a:t>Ezzel</a:t>
            </a:r>
            <a:r>
              <a:rPr lang="hu-HU" baseline="0" noProof="0" dirty="0">
                <a:effectLst/>
              </a:rPr>
              <a:t> javítható a</a:t>
            </a:r>
            <a:r>
              <a:rPr lang="hu-HU" noProof="0" dirty="0">
                <a:effectLst/>
              </a:rPr>
              <a:t> személyes adatok védelme és növekedhet </a:t>
            </a:r>
            <a:r>
              <a:rPr lang="hu-HU" baseline="0" noProof="0" dirty="0">
                <a:effectLst/>
              </a:rPr>
              <a:t>az érintettek </a:t>
            </a:r>
            <a:r>
              <a:rPr lang="hu-HU" noProof="0" dirty="0">
                <a:effectLst/>
              </a:rPr>
              <a:t>bizalma.</a:t>
            </a:r>
            <a:endParaRPr lang="hu-HU" noProof="0" dirty="0"/>
          </a:p>
          <a:p>
            <a:endParaRPr lang="hu-HU" noProof="0" dirty="0"/>
          </a:p>
        </p:txBody>
      </p:sp>
      <p:sp>
        <p:nvSpPr>
          <p:cNvPr id="4" name="Slide Number Placeholder 3"/>
          <p:cNvSpPr>
            <a:spLocks noGrp="1"/>
          </p:cNvSpPr>
          <p:nvPr>
            <p:ph type="sldNum" sz="quarter" idx="5"/>
          </p:nvPr>
        </p:nvSpPr>
        <p:spPr/>
        <p:txBody>
          <a:bodyPr/>
          <a:lstStyle/>
          <a:p>
            <a:fld id="{08354DD1-2611-4C94-BF96-173E74F837F6}" type="slidenum">
              <a:rPr lang="en-GB" smtClean="0"/>
              <a:t>19</a:t>
            </a:fld>
            <a:endParaRPr lang="en-GB" dirty="0"/>
          </a:p>
        </p:txBody>
      </p:sp>
    </p:spTree>
    <p:extLst>
      <p:ext uri="{BB962C8B-B14F-4D97-AF65-F5344CB8AC3E}">
        <p14:creationId xmlns:p14="http://schemas.microsoft.com/office/powerpoint/2010/main" val="1813178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u-HU" dirty="0"/>
              <a:t>A jegyzetekben további információk találhatóak  a STAR diasorok használatára vonatkozóan az alábbi formában:</a:t>
            </a:r>
            <a:endParaRPr lang="hu-HU" noProof="0" dirty="0"/>
          </a:p>
          <a:p>
            <a:pPr algn="just"/>
            <a:endParaRPr lang="hu-HU" noProof="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hu-HU" b="1" noProof="0" dirty="0"/>
              <a:t>A dia célja és tárgya:</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noProof="0" dirty="0">
                <a:effectLst/>
                <a:latin typeface="+mn-lt"/>
                <a:ea typeface="+mn-ea"/>
                <a:cs typeface="+mn-cs"/>
              </a:rPr>
              <a:t>Pedagógiai stratégia és útmutatás:</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b="1" noProof="0" dirty="0"/>
              <a:t>Időterv (fontosság):</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noProof="0" dirty="0">
                <a:effectLst/>
                <a:latin typeface="+mn-lt"/>
                <a:ea typeface="+mn-ea"/>
                <a:cs typeface="+mn-cs"/>
              </a:rPr>
              <a:t>A képzésben</a:t>
            </a:r>
            <a:r>
              <a:rPr lang="hu-HU" sz="1200" b="1" kern="1200" baseline="0" noProof="0" dirty="0">
                <a:effectLst/>
                <a:latin typeface="+mn-lt"/>
                <a:ea typeface="+mn-ea"/>
                <a:cs typeface="+mn-cs"/>
              </a:rPr>
              <a:t> résztvevők szükséges tapasztalata:</a:t>
            </a:r>
            <a:endParaRPr lang="hu-HU" sz="1200" b="1" kern="1200" noProof="0" dirty="0">
              <a:effectLst/>
              <a:latin typeface="+mn-lt"/>
              <a:ea typeface="+mn-ea"/>
              <a:cs typeface="+mn-cs"/>
            </a:endParaRPr>
          </a:p>
          <a:p>
            <a:pPr algn="just"/>
            <a:r>
              <a:rPr lang="hu-HU" b="1" noProof="0" dirty="0"/>
              <a:t>Kinek releváns:</a:t>
            </a:r>
          </a:p>
          <a:p>
            <a:pPr algn="just"/>
            <a:r>
              <a:rPr lang="hu-HU" b="1" noProof="0" dirty="0"/>
              <a:t>Jogszabályi rendelkezések:</a:t>
            </a:r>
          </a:p>
          <a:p>
            <a:pPr algn="just"/>
            <a:r>
              <a:rPr lang="hu-HU" b="1" noProof="0" dirty="0"/>
              <a:t>Jogeset:</a:t>
            </a:r>
          </a:p>
          <a:p>
            <a:pPr algn="just"/>
            <a:r>
              <a:rPr lang="hu-HU" b="1" noProof="0" dirty="0"/>
              <a:t>További olvasmányok:</a:t>
            </a:r>
          </a:p>
          <a:p>
            <a:pPr algn="just"/>
            <a:r>
              <a:rPr lang="hu-HU" b="1" noProof="0" dirty="0"/>
              <a:t>Megjegyzések:</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0" i="0" kern="1200" dirty="0">
                <a:effectLst/>
                <a:latin typeface="+mn-lt"/>
                <a:ea typeface="+mn-ea"/>
                <a:cs typeface="+mn-cs"/>
              </a:rPr>
              <a:t>A jogesetek az alábbi</a:t>
            </a:r>
            <a:r>
              <a:rPr lang="hu-HU" sz="1200" b="0" i="0" kern="1200" baseline="0" dirty="0">
                <a:effectLst/>
                <a:latin typeface="+mn-lt"/>
                <a:ea typeface="+mn-ea"/>
                <a:cs typeface="+mn-cs"/>
              </a:rPr>
              <a:t> forrásokból származnak:</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effectLst/>
                <a:latin typeface="+mn-lt"/>
                <a:ea typeface="+mn-ea"/>
                <a:cs typeface="+mn-cs"/>
              </a:rPr>
              <a:t>Európai adatvédelmi jogi kézikönyv</a:t>
            </a:r>
            <a:r>
              <a:rPr lang="hu-HU" sz="1200" b="1" kern="1200" baseline="0" dirty="0">
                <a:effectLst/>
                <a:latin typeface="+mn-lt"/>
                <a:ea typeface="+mn-ea"/>
                <a:cs typeface="+mn-cs"/>
              </a:rPr>
              <a:t> </a:t>
            </a:r>
            <a:r>
              <a:rPr lang="hu-HU" sz="1200" b="1" i="0" kern="1200" dirty="0">
                <a:effectLst/>
                <a:latin typeface="+mn-lt"/>
                <a:ea typeface="+mn-ea"/>
                <a:cs typeface="+mn-cs"/>
              </a:rPr>
              <a:t>– 2018. évi kiadás,</a:t>
            </a:r>
            <a:r>
              <a:rPr lang="hu-HU" sz="1200" b="1" i="0" kern="1200" baseline="0" dirty="0">
                <a:effectLst/>
                <a:latin typeface="+mn-lt"/>
                <a:ea typeface="+mn-ea"/>
                <a:cs typeface="+mn-cs"/>
              </a:rPr>
              <a:t> </a:t>
            </a:r>
            <a:r>
              <a:rPr lang="hu-HU" sz="1200" b="1" i="0" kern="1200" dirty="0">
                <a:effectLst/>
                <a:latin typeface="+mn-lt"/>
                <a:ea typeface="+mn-ea"/>
                <a:cs typeface="+mn-cs"/>
              </a:rPr>
              <a:t>https://www.echr.coe.int/Documents/Handbook_data_protection_HUN.pdf  </a:t>
            </a:r>
          </a:p>
          <a:p>
            <a:pPr marL="0" marR="0" lvl="0" indent="0" algn="just" defTabSz="914400" rtl="0" eaLnBrk="1" fontAlgn="auto" latinLnBrk="0" hangingPunct="1">
              <a:lnSpc>
                <a:spcPct val="100000"/>
              </a:lnSpc>
              <a:spcBef>
                <a:spcPts val="0"/>
              </a:spcBef>
              <a:spcAft>
                <a:spcPts val="0"/>
              </a:spcAft>
              <a:buClrTx/>
              <a:buSzTx/>
              <a:buFontTx/>
              <a:buNone/>
              <a:tabLst/>
              <a:defRPr/>
            </a:pPr>
            <a:r>
              <a:rPr lang="hu-HU" sz="1200" b="1" kern="1200" dirty="0">
                <a:effectLst/>
                <a:latin typeface="+mn-lt"/>
                <a:ea typeface="+mn-ea"/>
                <a:cs typeface="+mn-cs"/>
              </a:rPr>
              <a:t>Emberi Jogok Európai Bírósága, Press Unit (2018), </a:t>
            </a:r>
            <a:r>
              <a:rPr lang="hu-HU" sz="1200" b="1" i="1" kern="1200" dirty="0">
                <a:effectLst/>
                <a:latin typeface="+mn-lt"/>
                <a:ea typeface="+mn-ea"/>
                <a:cs typeface="+mn-cs"/>
              </a:rPr>
              <a:t>Factsheet – Personal Data Protection</a:t>
            </a:r>
            <a:r>
              <a:rPr lang="hu-HU" sz="1200" kern="1200" dirty="0">
                <a:effectLst/>
                <a:latin typeface="+mn-lt"/>
                <a:ea typeface="+mn-ea"/>
                <a:cs typeface="+mn-cs"/>
              </a:rPr>
              <a:t>,</a:t>
            </a:r>
            <a:r>
              <a:rPr lang="hu-HU" sz="1200" b="0" i="0" kern="1200" dirty="0">
                <a:effectLst/>
                <a:latin typeface="+mn-lt"/>
                <a:ea typeface="+mn-ea"/>
                <a:cs typeface="+mn-cs"/>
              </a:rPr>
              <a:t> Európa Tanács</a:t>
            </a:r>
            <a:r>
              <a:rPr lang="hu-HU" sz="1200" kern="1200" dirty="0">
                <a:effectLst/>
                <a:latin typeface="+mn-lt"/>
                <a:ea typeface="+mn-ea"/>
                <a:cs typeface="+mn-cs"/>
              </a:rPr>
              <a:t>, Strasbourg</a:t>
            </a:r>
            <a:r>
              <a:rPr lang="hu-HU" sz="1200" kern="1200" dirty="0">
                <a:solidFill>
                  <a:schemeClr val="tx1"/>
                </a:solidFill>
                <a:effectLst/>
                <a:latin typeface="+mn-lt"/>
                <a:ea typeface="+mn-ea"/>
                <a:cs typeface="+mn-cs"/>
              </a:rPr>
              <a:t>; </a:t>
            </a:r>
            <a:r>
              <a:rPr lang="hu-HU" sz="1200" u="sng" kern="1200" dirty="0">
                <a:solidFill>
                  <a:schemeClr val="tx1"/>
                </a:solidFill>
                <a:effectLst/>
                <a:latin typeface="+mn-lt"/>
                <a:ea typeface="+mn-ea"/>
                <a:cs typeface="+mn-cs"/>
                <a:hlinkClick r:id="rId3"/>
              </a:rPr>
              <a:t>http://echr.coe.int/Documents/FS_Data_ENG.pdf</a:t>
            </a:r>
            <a:endParaRPr lang="hu-HU" sz="1200" kern="1200" dirty="0">
              <a:solidFill>
                <a:schemeClr val="tx1"/>
              </a:solidFill>
              <a:effectLst/>
              <a:latin typeface="+mn-lt"/>
              <a:ea typeface="+mn-ea"/>
              <a:cs typeface="+mn-cs"/>
            </a:endParaRPr>
          </a:p>
          <a:p>
            <a:pPr algn="just"/>
            <a:endParaRPr lang="hu-HU" b="0" dirty="0"/>
          </a:p>
          <a:p>
            <a:pPr algn="just"/>
            <a:r>
              <a:rPr lang="hu-HU" b="1" dirty="0"/>
              <a:t> </a:t>
            </a:r>
          </a:p>
          <a:p>
            <a:pPr algn="just"/>
            <a:endParaRPr lang="hu-HU" dirty="0"/>
          </a:p>
        </p:txBody>
      </p:sp>
      <p:sp>
        <p:nvSpPr>
          <p:cNvPr id="4" name="Slide Number Placeholder 3"/>
          <p:cNvSpPr>
            <a:spLocks noGrp="1"/>
          </p:cNvSpPr>
          <p:nvPr>
            <p:ph type="sldNum" sz="quarter" idx="5"/>
          </p:nvPr>
        </p:nvSpPr>
        <p:spPr/>
        <p:txBody>
          <a:bodyPr/>
          <a:lstStyle/>
          <a:p>
            <a:pPr>
              <a:defRPr/>
            </a:pPr>
            <a:fld id="{08354DD1-2611-4C94-BF96-173E74F837F6}" type="slidenum">
              <a:rPr lang="en-GB" smtClean="0">
                <a:solidFill>
                  <a:prstClr val="black"/>
                </a:solidFill>
              </a:rPr>
              <a:pPr>
                <a:defRPr/>
              </a:pPr>
              <a:t>2</a:t>
            </a:fld>
            <a:endParaRPr lang="en-GB" dirty="0">
              <a:solidFill>
                <a:prstClr val="black"/>
              </a:solidFill>
            </a:endParaRPr>
          </a:p>
        </p:txBody>
      </p:sp>
    </p:spTree>
    <p:extLst>
      <p:ext uri="{BB962C8B-B14F-4D97-AF65-F5344CB8AC3E}">
        <p14:creationId xmlns:p14="http://schemas.microsoft.com/office/powerpoint/2010/main" val="2994580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478" rtl="0" eaLnBrk="1" fontAlgn="auto" latinLnBrk="0" hangingPunct="1">
              <a:lnSpc>
                <a:spcPct val="100000"/>
              </a:lnSpc>
              <a:spcBef>
                <a:spcPts val="0"/>
              </a:spcBef>
              <a:spcAft>
                <a:spcPts val="0"/>
              </a:spcAft>
              <a:buClrTx/>
              <a:buSzTx/>
              <a:buFontTx/>
              <a:buNone/>
              <a:tabLst/>
              <a:defRPr/>
            </a:pPr>
            <a:r>
              <a:rPr lang="hu-HU" sz="1400" b="1" noProof="0" dirty="0"/>
              <a:t>A dia célja és tárgya: </a:t>
            </a:r>
            <a:r>
              <a:rPr lang="hu-HU" sz="1400" b="0" noProof="0" dirty="0"/>
              <a:t>A</a:t>
            </a:r>
            <a:r>
              <a:rPr lang="hu-HU" sz="1400" b="0" baseline="0" noProof="0" dirty="0"/>
              <a:t> dia a GDPR követelményein túlmutató kommunikációs technikákat ismertet.</a:t>
            </a:r>
            <a:endParaRPr lang="hu-HU" sz="1400" b="0" noProof="0" dirty="0"/>
          </a:p>
          <a:p>
            <a:pPr marL="0" marR="0" lvl="0" indent="0" algn="l" defTabSz="990478" rtl="0" eaLnBrk="1" fontAlgn="auto" latinLnBrk="0" hangingPunct="1">
              <a:lnSpc>
                <a:spcPct val="100000"/>
              </a:lnSpc>
              <a:spcBef>
                <a:spcPts val="0"/>
              </a:spcBef>
              <a:spcAft>
                <a:spcPts val="0"/>
              </a:spcAft>
              <a:buClrTx/>
              <a:buSzTx/>
              <a:buFontTx/>
              <a:buNone/>
              <a:tabLst/>
              <a:defRPr/>
            </a:pPr>
            <a:r>
              <a:rPr lang="hu-HU" sz="1400" b="1" noProof="0" dirty="0"/>
              <a:t>Pedagógiai stratégia és útmutatás: </a:t>
            </a:r>
            <a:r>
              <a:rPr lang="hu-HU" sz="1400" b="0" noProof="0" dirty="0"/>
              <a:t>A</a:t>
            </a:r>
            <a:r>
              <a:rPr lang="hu-HU" sz="1400" b="0" baseline="0" noProof="0" dirty="0"/>
              <a:t> dia egy példát mutat be </a:t>
            </a:r>
            <a:r>
              <a:rPr lang="hu-HU" sz="1400" b="0" noProof="0" dirty="0"/>
              <a:t>átláthatóság fokozását szolgáló megközelítésre mutat be. </a:t>
            </a:r>
          </a:p>
          <a:p>
            <a:pPr marL="0" marR="0" lvl="0" indent="0" algn="l" defTabSz="990478"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közepestől az alacsonyig</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300" b="1" dirty="0"/>
              <a:t>A képzésben résztvevők szükséges tapasztalata: </a:t>
            </a:r>
            <a:r>
              <a:rPr lang="hu-HU" sz="1300" noProof="0" dirty="0"/>
              <a:t>közepestől a magasig</a:t>
            </a:r>
          </a:p>
          <a:p>
            <a:r>
              <a:rPr lang="hu-HU" b="1" noProof="0" dirty="0"/>
              <a:t>Kinek releváns:  </a:t>
            </a:r>
            <a:r>
              <a:rPr lang="hu-HU" b="0" noProof="0" dirty="0"/>
              <a:t>az adatvédelmi kommunikációért</a:t>
            </a:r>
            <a:r>
              <a:rPr lang="hu-HU" b="0" baseline="0" noProof="0" dirty="0"/>
              <a:t> felelős szakemberek</a:t>
            </a:r>
            <a:endParaRPr lang="hu-HU"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Jogszabályi rendelkezések: </a:t>
            </a:r>
          </a:p>
          <a:p>
            <a:r>
              <a:rPr lang="hu-HU" b="1" dirty="0"/>
              <a:t>Jogeset:  </a:t>
            </a:r>
            <a:r>
              <a:rPr lang="hu-HU" b="0" dirty="0"/>
              <a:t>-</a:t>
            </a:r>
            <a:endParaRPr lang="hu-HU" b="1" dirty="0"/>
          </a:p>
          <a:p>
            <a:r>
              <a:rPr lang="hu-HU" b="1" dirty="0"/>
              <a:t>További olvasmányok: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Is design enough for privacy-by-design, Dr David Barnard-Wills, Trilateral Research/DEVELOP project - http://develop-project.eu/is-design-enough-for-privacy-and-ethics-by-design</a:t>
            </a:r>
          </a:p>
          <a:p>
            <a:r>
              <a:rPr lang="hu-HU" b="1" dirty="0"/>
              <a:t>Megjegyzések: </a:t>
            </a:r>
          </a:p>
          <a:p>
            <a:pPr marL="0" marR="0" lvl="0" indent="0" algn="l" defTabSz="990478" rtl="0" eaLnBrk="1" fontAlgn="auto" latinLnBrk="0" hangingPunct="1">
              <a:lnSpc>
                <a:spcPct val="100000"/>
              </a:lnSpc>
              <a:spcBef>
                <a:spcPts val="0"/>
              </a:spcBef>
              <a:spcAft>
                <a:spcPts val="0"/>
              </a:spcAft>
              <a:buClrTx/>
              <a:buSzTx/>
              <a:buFontTx/>
              <a:buNone/>
              <a:tabLst/>
              <a:defRPr/>
            </a:pPr>
            <a:r>
              <a:rPr lang="hu-HU" sz="1200" b="0" dirty="0"/>
              <a:t>A DEVELOP projekt során a kutatók azt vizsgálták, hogy</a:t>
            </a:r>
            <a:r>
              <a:rPr lang="hu-HU" sz="1200" b="0" baseline="0" dirty="0"/>
              <a:t> </a:t>
            </a:r>
            <a:r>
              <a:rPr lang="hu-HU" sz="1200" b="0" dirty="0"/>
              <a:t>egy</a:t>
            </a:r>
            <a:r>
              <a:rPr lang="hu-HU" sz="1200" b="0" baseline="0" dirty="0"/>
              <a:t> gépi tanulással működő felhasználói felületen történő adatkezelésről milyen módon lehet tájékoztatást nyújtani az érintettek számára.  Amikor a felhasználó elkezdi használni a funkciót, a rendszere a rendelkezésére bocsátja az adatkezelésre vonatkozó információkat és kéri a hozzájárulását. </a:t>
            </a:r>
          </a:p>
          <a:p>
            <a:pPr marL="0" marR="0" lvl="0" indent="0" algn="l" defTabSz="990478" rtl="0" eaLnBrk="1" fontAlgn="auto" latinLnBrk="0" hangingPunct="1">
              <a:lnSpc>
                <a:spcPct val="100000"/>
              </a:lnSpc>
              <a:spcBef>
                <a:spcPts val="0"/>
              </a:spcBef>
              <a:spcAft>
                <a:spcPts val="0"/>
              </a:spcAft>
              <a:buClrTx/>
              <a:buSzTx/>
              <a:buFontTx/>
              <a:buNone/>
              <a:tabLst/>
              <a:defRPr/>
            </a:pPr>
            <a:r>
              <a:rPr lang="hu-HU" sz="1200" b="0" dirty="0"/>
              <a:t>Ezen a ponton kaptak tájékoztatást arról, hogy az adataikat hogyan használják fel, és felkérték őket, hogy engedélyezzék az adatkezelést erre a célra. A regisztráció során még nem jelent meg semmilyen adatvédelmi tájékoztatás, csak a konkrét adatkezelést</a:t>
            </a:r>
            <a:r>
              <a:rPr lang="hu-HU" sz="1200" b="0" baseline="0" dirty="0"/>
              <a:t> megelőzően. </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20</a:t>
            </a:fld>
            <a:endParaRPr lang="en-GB" dirty="0"/>
          </a:p>
        </p:txBody>
      </p:sp>
    </p:spTree>
    <p:extLst>
      <p:ext uri="{BB962C8B-B14F-4D97-AF65-F5344CB8AC3E}">
        <p14:creationId xmlns:p14="http://schemas.microsoft.com/office/powerpoint/2010/main" val="4042672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felhasználható, hogy a hallgatóság igényeire</a:t>
            </a:r>
            <a:r>
              <a:rPr lang="hu-HU" b="0" baseline="0" noProof="0" dirty="0"/>
              <a:t> szabva részletes információkat nyújtson bizonyos különleges körülményekről, melyekre tekintettel kell lenni az adatvédelmi kommunikáció során.</a:t>
            </a:r>
            <a:endParaRPr lang="hu-HU"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rgbClr val="FF0000"/>
                </a:solidFill>
                <a:effectLst/>
                <a:latin typeface="+mn-lt"/>
                <a:ea typeface="+mn-ea"/>
                <a:cs typeface="+mn-cs"/>
              </a:rPr>
              <a:t>A képzésben</a:t>
            </a:r>
            <a:r>
              <a:rPr lang="hu-HU" sz="1200" b="1" kern="1200" baseline="0" noProof="0" dirty="0">
                <a:solidFill>
                  <a:srgbClr val="FF0000"/>
                </a:solidFill>
                <a:effectLst/>
                <a:latin typeface="+mn-lt"/>
                <a:ea typeface="+mn-ea"/>
                <a:cs typeface="+mn-cs"/>
              </a:rPr>
              <a:t> résztvevők szükséges tapasztalata:</a:t>
            </a:r>
            <a:endParaRPr lang="hu-HU" sz="1200" b="1" kern="1200" noProof="0" dirty="0">
              <a:solidFill>
                <a:schemeClr val="tx1"/>
              </a:solidFill>
              <a:effectLst/>
              <a:latin typeface="+mn-lt"/>
              <a:ea typeface="+mn-ea"/>
              <a:cs typeface="+mn-cs"/>
            </a:endParaRPr>
          </a:p>
          <a:p>
            <a:r>
              <a:rPr lang="hu-HU" b="1" noProof="0" dirty="0"/>
              <a:t>Kinek releváns:</a:t>
            </a:r>
          </a:p>
          <a:p>
            <a:r>
              <a:rPr lang="hu-HU" b="1" noProof="0" dirty="0"/>
              <a:t>Jogszabályi rendelkezések:</a:t>
            </a:r>
          </a:p>
          <a:p>
            <a:r>
              <a:rPr lang="hu-HU" b="1" noProof="0" dirty="0"/>
              <a:t>Jogeset:</a:t>
            </a:r>
          </a:p>
          <a:p>
            <a:r>
              <a:rPr lang="hu-HU" b="1" noProof="0" dirty="0"/>
              <a:t>További olvasmányok:</a:t>
            </a:r>
          </a:p>
          <a:p>
            <a:r>
              <a:rPr lang="hu-HU" b="1" noProof="0" dirty="0"/>
              <a:t>Megjegyzések:</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21</a:t>
            </a:fld>
            <a:endParaRPr lang="en-GB" dirty="0"/>
          </a:p>
        </p:txBody>
      </p:sp>
    </p:spTree>
    <p:extLst>
      <p:ext uri="{BB962C8B-B14F-4D97-AF65-F5344CB8AC3E}">
        <p14:creationId xmlns:p14="http://schemas.microsoft.com/office/powerpoint/2010/main" val="1448770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ismerteti,</a:t>
            </a:r>
            <a:r>
              <a:rPr lang="hu-HU" b="0" baseline="0" noProof="0" dirty="0"/>
              <a:t> hogy mire kell figyelni a gyerekeknek nyújtott tájékoztatás során.</a:t>
            </a:r>
            <a:endParaRPr lang="hu-HU"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rgbClr val="FF0000"/>
                </a:solidFill>
                <a:effectLst/>
                <a:latin typeface="+mn-lt"/>
                <a:ea typeface="+mn-ea"/>
                <a:cs typeface="+mn-cs"/>
              </a:rPr>
              <a:t>A képzésben</a:t>
            </a:r>
            <a:r>
              <a:rPr lang="hu-HU" sz="1200" b="1" kern="1200" baseline="0" noProof="0" dirty="0">
                <a:solidFill>
                  <a:srgbClr val="FF0000"/>
                </a:solidFill>
                <a:effectLst/>
                <a:latin typeface="+mn-lt"/>
                <a:ea typeface="+mn-ea"/>
                <a:cs typeface="+mn-cs"/>
              </a:rPr>
              <a:t> résztvevők szükséges tapasztalata:</a:t>
            </a:r>
            <a:endParaRPr lang="hu-HU" sz="1200" b="1" kern="1200" noProof="0" dirty="0">
              <a:solidFill>
                <a:schemeClr val="tx1"/>
              </a:solidFill>
              <a:effectLst/>
              <a:latin typeface="+mn-lt"/>
              <a:ea typeface="+mn-ea"/>
              <a:cs typeface="+mn-cs"/>
            </a:endParaRPr>
          </a:p>
          <a:p>
            <a:r>
              <a:rPr lang="hu-HU" b="1" noProof="0" dirty="0"/>
              <a:t>Kinek releváns:</a:t>
            </a:r>
          </a:p>
          <a:p>
            <a:r>
              <a:rPr lang="hu-HU" b="1" noProof="0" dirty="0"/>
              <a:t>Jogszabályi rendelkezések:</a:t>
            </a:r>
          </a:p>
          <a:p>
            <a:r>
              <a:rPr lang="hu-HU" b="1" noProof="0" dirty="0"/>
              <a:t>Jogeset:</a:t>
            </a:r>
          </a:p>
          <a:p>
            <a:r>
              <a:rPr lang="hu-HU" b="1" noProof="0" dirty="0"/>
              <a:t>További olvasmányok:</a:t>
            </a:r>
          </a:p>
          <a:p>
            <a:r>
              <a:rPr lang="hu-HU" b="1" noProof="0" dirty="0"/>
              <a:t>Megjegyzések:</a:t>
            </a:r>
          </a:p>
          <a:p>
            <a:r>
              <a:rPr lang="hu-HU" dirty="0"/>
              <a:t>A</a:t>
            </a:r>
            <a:r>
              <a:rPr lang="hu-HU" baseline="0" dirty="0"/>
              <a:t> dia á</a:t>
            </a:r>
            <a:r>
              <a:rPr lang="hu-HU" dirty="0"/>
              <a:t>ltalánosabb vagy rövidebb előadás esetén eltávolítható.</a:t>
            </a:r>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22</a:t>
            </a:fld>
            <a:endParaRPr lang="en-GB" dirty="0"/>
          </a:p>
        </p:txBody>
      </p:sp>
    </p:spTree>
    <p:extLst>
      <p:ext uri="{BB962C8B-B14F-4D97-AF65-F5344CB8AC3E}">
        <p14:creationId xmlns:p14="http://schemas.microsoft.com/office/powerpoint/2010/main" val="284718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bemutatja az elektronikus formátumban nyújtott tájékoztatásra vonatkozó rendelkezéseket (</a:t>
            </a:r>
            <a:r>
              <a:rPr lang="hu-HU" sz="1200" b="0" dirty="0"/>
              <a:t>(58) Preambulumbekezdés)</a:t>
            </a:r>
            <a:r>
              <a:rPr lang="hu-HU" b="0"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rgbClr val="FF0000"/>
                </a:solidFill>
                <a:effectLst/>
                <a:latin typeface="+mn-lt"/>
                <a:ea typeface="+mn-ea"/>
                <a:cs typeface="+mn-cs"/>
              </a:rPr>
              <a:t>A képzésben</a:t>
            </a:r>
            <a:r>
              <a:rPr lang="hu-HU" sz="1200" b="1" kern="1200" baseline="0" noProof="0" dirty="0">
                <a:solidFill>
                  <a:srgbClr val="FF0000"/>
                </a:solidFill>
                <a:effectLst/>
                <a:latin typeface="+mn-lt"/>
                <a:ea typeface="+mn-ea"/>
                <a:cs typeface="+mn-cs"/>
              </a:rPr>
              <a:t> résztvevők szükséges tapasztalata:</a:t>
            </a:r>
            <a:endParaRPr lang="hu-HU" sz="1200" b="1" kern="1200" noProof="0" dirty="0">
              <a:solidFill>
                <a:schemeClr val="tx1"/>
              </a:solidFill>
              <a:effectLst/>
              <a:latin typeface="+mn-lt"/>
              <a:ea typeface="+mn-ea"/>
              <a:cs typeface="+mn-cs"/>
            </a:endParaRPr>
          </a:p>
          <a:p>
            <a:r>
              <a:rPr lang="hu-HU" b="1" noProof="0" dirty="0"/>
              <a:t>Kinek releváns:</a:t>
            </a:r>
          </a:p>
          <a:p>
            <a:r>
              <a:rPr lang="hu-HU" b="1" noProof="0" dirty="0"/>
              <a:t>Jogszabályi rendelkezések:</a:t>
            </a:r>
          </a:p>
          <a:p>
            <a:r>
              <a:rPr lang="hu-HU" b="1" noProof="0" dirty="0"/>
              <a:t>Jogeset:</a:t>
            </a:r>
          </a:p>
          <a:p>
            <a:r>
              <a:rPr lang="hu-HU" b="1" noProof="0" dirty="0"/>
              <a:t>További olvasmányok:</a:t>
            </a:r>
          </a:p>
          <a:p>
            <a:r>
              <a:rPr lang="hu-HU" b="1" noProof="0" dirty="0"/>
              <a:t>Megjegyzések:</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23</a:t>
            </a:fld>
            <a:endParaRPr lang="en-GB" dirty="0"/>
          </a:p>
        </p:txBody>
      </p:sp>
    </p:spTree>
    <p:extLst>
      <p:ext uri="{BB962C8B-B14F-4D97-AF65-F5344CB8AC3E}">
        <p14:creationId xmlns:p14="http://schemas.microsoft.com/office/powerpoint/2010/main" val="1458441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 (fontosság):</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rgbClr val="FF0000"/>
                </a:solidFill>
                <a:effectLst/>
                <a:latin typeface="+mn-lt"/>
                <a:ea typeface="+mn-ea"/>
                <a:cs typeface="+mn-cs"/>
              </a:rPr>
              <a:t>A képzésben</a:t>
            </a:r>
            <a:r>
              <a:rPr lang="hu-HU" sz="1200" b="1" kern="1200" baseline="0" noProof="0" dirty="0">
                <a:solidFill>
                  <a:srgbClr val="FF0000"/>
                </a:solidFill>
                <a:effectLst/>
                <a:latin typeface="+mn-lt"/>
                <a:ea typeface="+mn-ea"/>
                <a:cs typeface="+mn-cs"/>
              </a:rPr>
              <a:t> résztvevők szükséges tapasztalata:</a:t>
            </a:r>
            <a:endParaRPr lang="hu-HU" sz="1200" b="1" kern="1200" noProof="0" dirty="0">
              <a:solidFill>
                <a:schemeClr val="tx1"/>
              </a:solidFill>
              <a:effectLst/>
              <a:latin typeface="+mn-lt"/>
              <a:ea typeface="+mn-ea"/>
              <a:cs typeface="+mn-cs"/>
            </a:endParaRPr>
          </a:p>
          <a:p>
            <a:r>
              <a:rPr lang="hu-HU" b="1" noProof="0" dirty="0"/>
              <a:t>Kinek releváns:</a:t>
            </a:r>
          </a:p>
          <a:p>
            <a:r>
              <a:rPr lang="hu-HU" b="1" noProof="0" dirty="0"/>
              <a:t>Jogszabályi rendelkezések:</a:t>
            </a:r>
          </a:p>
          <a:p>
            <a:r>
              <a:rPr lang="hu-HU" b="1" noProof="0" dirty="0"/>
              <a:t>Jogeset:</a:t>
            </a:r>
          </a:p>
          <a:p>
            <a:r>
              <a:rPr lang="hu-HU" b="1" noProof="0" dirty="0"/>
              <a:t>További olvasmányok:</a:t>
            </a:r>
          </a:p>
          <a:p>
            <a:r>
              <a:rPr lang="hu-HU" b="1" noProof="0" dirty="0"/>
              <a:t>Megjegyzések:</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24</a:t>
            </a:fld>
            <a:endParaRPr lang="en-GB" dirty="0"/>
          </a:p>
        </p:txBody>
      </p:sp>
    </p:spTree>
    <p:extLst>
      <p:ext uri="{BB962C8B-B14F-4D97-AF65-F5344CB8AC3E}">
        <p14:creationId xmlns:p14="http://schemas.microsoft.com/office/powerpoint/2010/main" val="1949730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áttekintést nyújt a képzés tartalmáról.</a:t>
            </a:r>
            <a:r>
              <a:rPr lang="hu-HU" b="0" baseline="0" noProof="0" dirty="0"/>
              <a:t> A képzés előtt el kell távolítani azokat a témaköröket, melyeket nem fog érinteni.</a:t>
            </a:r>
            <a:endParaRPr lang="hu-HU" b="0" noProof="0" dirty="0"/>
          </a:p>
          <a:p>
            <a:pPr defTabSz="990478">
              <a:defRPr/>
            </a:pPr>
            <a:r>
              <a:rPr lang="hu-HU" sz="1300" b="1" noProof="0" dirty="0"/>
              <a:t>Pedagógiai stratégia és útmutatás: </a:t>
            </a:r>
            <a:r>
              <a:rPr lang="hu-HU" sz="1300" b="0" noProof="0" dirty="0"/>
              <a:t>K</a:t>
            </a:r>
            <a:r>
              <a:rPr lang="hu-HU" sz="1300" noProof="0" dirty="0"/>
              <a:t>észüljön fel a képzés tartalmára vonatkozó kérdésekre</a:t>
            </a:r>
            <a:r>
              <a:rPr lang="hu-HU" sz="1200" b="0" i="0" kern="1200" dirty="0">
                <a:solidFill>
                  <a:schemeClr val="tx1"/>
                </a:solidFill>
                <a:effectLst/>
                <a:latin typeface="+mn-lt"/>
                <a:ea typeface="+mn-ea"/>
                <a:cs typeface="+mn-cs"/>
              </a:rPr>
              <a:t>!</a:t>
            </a:r>
            <a:endParaRPr lang="hu-HU" sz="1300" noProof="0" dirty="0"/>
          </a:p>
          <a:p>
            <a:pPr defTabSz="990478">
              <a:defRPr/>
            </a:pPr>
            <a:r>
              <a:rPr lang="hu-HU" b="1" noProof="0" dirty="0"/>
              <a:t>Időterv (fontosság): </a:t>
            </a:r>
          </a:p>
          <a:p>
            <a:pPr defTabSz="990478">
              <a:defRPr/>
            </a:pPr>
            <a:r>
              <a:rPr lang="hu-HU" sz="1300" b="1" noProof="0" dirty="0"/>
              <a:t>A képzésben résztvevők szükséges tapasztalata:  </a:t>
            </a:r>
          </a:p>
          <a:p>
            <a:r>
              <a:rPr lang="hu-HU" b="1" noProof="0" dirty="0"/>
              <a:t>Kinek releváns: </a:t>
            </a:r>
            <a:r>
              <a:rPr lang="hu-HU" b="0" noProof="0" dirty="0"/>
              <a:t>mindenkinek</a:t>
            </a:r>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4226918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bemutatja </a:t>
            </a:r>
            <a:r>
              <a:rPr lang="hu-HU" noProof="0" dirty="0"/>
              <a:t>a GDPR szerinti hozzáférési jogot - GDPR 15. cikk.</a:t>
            </a:r>
          </a:p>
          <a:p>
            <a:pPr defTabSz="990478">
              <a:defRPr/>
            </a:pPr>
            <a:r>
              <a:rPr lang="hu-HU" sz="1300" b="1" noProof="0" dirty="0"/>
              <a:t>Pedagógiai stratégia és útmutatás: </a:t>
            </a:r>
            <a:r>
              <a:rPr lang="hu-HU" noProof="0" dirty="0"/>
              <a:t>A következő diák további információt nyújtanak az érintett hozzáférési kérelmek legjobb kezeléséről.</a:t>
            </a:r>
          </a:p>
          <a:p>
            <a:pPr defTabSz="990478">
              <a:defRPr/>
            </a:pPr>
            <a:r>
              <a:rPr lang="hu-HU" b="1" noProof="0" dirty="0"/>
              <a:t>Időterv (fontosság): </a:t>
            </a:r>
            <a:endParaRPr lang="hu-HU" b="0" noProof="0" dirty="0"/>
          </a:p>
          <a:p>
            <a:r>
              <a:rPr lang="hu-HU" sz="1300" b="1" noProof="0" dirty="0"/>
              <a:t>A képzésben résztvevők szükséges tapasztalata:  </a:t>
            </a:r>
            <a:r>
              <a:rPr lang="hu-HU" sz="1300" noProof="0" dirty="0"/>
              <a:t>alacsony</a:t>
            </a:r>
          </a:p>
          <a:p>
            <a:r>
              <a:rPr lang="hu-HU" b="1" noProof="0" dirty="0"/>
              <a:t>Kinek releváns: </a:t>
            </a:r>
            <a:r>
              <a:rPr lang="hu-HU" b="0" noProof="0" dirty="0"/>
              <a:t>mindenkinek</a:t>
            </a:r>
          </a:p>
          <a:p>
            <a:r>
              <a:rPr lang="hu-HU" b="1" noProof="0" dirty="0"/>
              <a:t>Jogszabályi rendelkezések: </a:t>
            </a:r>
            <a:r>
              <a:rPr lang="hu-HU" b="0" noProof="0" dirty="0"/>
              <a:t>GDPR</a:t>
            </a:r>
            <a:r>
              <a:rPr lang="hu-HU" b="1" noProof="0" dirty="0"/>
              <a:t> </a:t>
            </a:r>
            <a:r>
              <a:rPr lang="hu-HU" b="0" noProof="0" dirty="0"/>
              <a:t>15.</a:t>
            </a:r>
            <a:r>
              <a:rPr lang="hu-HU" b="0" baseline="0" noProof="0" dirty="0"/>
              <a:t> cikk</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r>
              <a:rPr lang="hu-HU" b="0" noProof="0" dirty="0"/>
              <a:t>A nemzeti felügyeleti hatóságok eltérő iránymutatásokat bocsátottak azzal</a:t>
            </a:r>
            <a:r>
              <a:rPr lang="hu-HU" b="0" baseline="0" noProof="0" dirty="0"/>
              <a:t> kapcsolatban, hogy milyen információkat kell rendelkezésre bocsátani az adatvédelmi tisztviselőről. Néhány hatóság csak a DPO e-mailes elérhetőségének közzétételét követeli meg (</a:t>
            </a:r>
            <a:r>
              <a:rPr lang="hu-HU" b="0" noProof="0" dirty="0"/>
              <a:t>pl.</a:t>
            </a:r>
            <a:r>
              <a:rPr lang="en-GB" b="0" dirty="0"/>
              <a:t> </a:t>
            </a:r>
            <a:r>
              <a:rPr lang="en-GB" b="0" dirty="0" err="1"/>
              <a:t>dpo@organisation</a:t>
            </a:r>
            <a:r>
              <a:rPr lang="en-GB" b="0" dirty="0"/>
              <a:t>)</a:t>
            </a:r>
            <a:r>
              <a:rPr lang="hu-HU" b="0" dirty="0"/>
              <a:t>, más hatóságok a DPO megnevezését és közvetlen elérhetőségének közzétételét </a:t>
            </a:r>
            <a:r>
              <a:rPr lang="hu-HU" dirty="0"/>
              <a:t>is javasolják</a:t>
            </a:r>
            <a:r>
              <a:rPr lang="en-GB" dirty="0"/>
              <a:t>. </a:t>
            </a:r>
            <a:r>
              <a:rPr lang="hu-HU" dirty="0"/>
              <a:t>Bátorítjuk</a:t>
            </a:r>
            <a:r>
              <a:rPr lang="hu-HU" baseline="0" dirty="0"/>
              <a:t> az előadókat és a hallgatóságot, hogy vizsgálják meg a nemzeti felügyeleti hatóság DPO-k elérhetőségének közzétételére vonatkozó iránymutatását.</a:t>
            </a:r>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27</a:t>
            </a:fld>
            <a:endParaRPr lang="en-GB" dirty="0"/>
          </a:p>
        </p:txBody>
      </p:sp>
    </p:spTree>
    <p:extLst>
      <p:ext uri="{BB962C8B-B14F-4D97-AF65-F5344CB8AC3E}">
        <p14:creationId xmlns:p14="http://schemas.microsoft.com/office/powerpoint/2010/main" val="435614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a:t>
            </a:r>
            <a:r>
              <a:rPr lang="hu-HU" b="0" baseline="0" noProof="0" dirty="0"/>
              <a:t> dia b</a:t>
            </a:r>
            <a:r>
              <a:rPr lang="hu-HU" b="0" noProof="0" dirty="0"/>
              <a:t>emutatja az érintett hozzáférési jogáról</a:t>
            </a:r>
            <a:r>
              <a:rPr lang="hu-HU" b="0" baseline="0" noProof="0" dirty="0"/>
              <a:t> szóló kulcsfontosságú GDPR rendelkezést</a:t>
            </a:r>
          </a:p>
          <a:p>
            <a:pPr defTabSz="990478">
              <a:defRPr/>
            </a:pPr>
            <a:r>
              <a:rPr lang="hu-HU" sz="1300" b="1" noProof="0" dirty="0"/>
              <a:t>Pedagógiai stratégia és útmutatás: </a:t>
            </a:r>
            <a:r>
              <a:rPr lang="hu-HU" sz="1300" b="0" noProof="0" dirty="0"/>
              <a:t>A dia elsődlegesen</a:t>
            </a:r>
            <a:r>
              <a:rPr lang="hu-HU" sz="1300" b="0" baseline="0" noProof="0" dirty="0"/>
              <a:t> forrásként szerepel.</a:t>
            </a:r>
          </a:p>
          <a:p>
            <a:pPr defTabSz="990478">
              <a:defRPr/>
            </a:pPr>
            <a:r>
              <a:rPr lang="hu-HU" b="1" noProof="0" dirty="0"/>
              <a:t>Időterv (fontosság): </a:t>
            </a:r>
            <a:endParaRPr lang="hu-HU" b="0" noProof="0" dirty="0"/>
          </a:p>
          <a:p>
            <a:r>
              <a:rPr lang="hu-HU" sz="1300" b="1" noProof="0" dirty="0"/>
              <a:t>A képzésben résztvevők szükséges tapasztalata:  </a:t>
            </a:r>
            <a:r>
              <a:rPr lang="hu-HU" sz="1300" b="0" noProof="0" dirty="0"/>
              <a:t>közepes</a:t>
            </a:r>
          </a:p>
          <a:p>
            <a:r>
              <a:rPr lang="hu-HU" b="1" noProof="0" dirty="0"/>
              <a:t>Kinek releváns: </a:t>
            </a:r>
            <a:r>
              <a:rPr lang="hu-HU" b="0" noProof="0" dirty="0"/>
              <a:t>mindenkinek	</a:t>
            </a:r>
          </a:p>
          <a:p>
            <a:r>
              <a:rPr lang="hu-HU" b="1" noProof="0" dirty="0"/>
              <a:t>Jogszabályi rendelkezések: </a:t>
            </a:r>
            <a:r>
              <a:rPr lang="hu-HU" b="0" noProof="0" dirty="0"/>
              <a:t>GDPR 15. cikk</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28</a:t>
            </a:fld>
            <a:endParaRPr lang="en-GB" dirty="0"/>
          </a:p>
        </p:txBody>
      </p:sp>
    </p:spTree>
    <p:extLst>
      <p:ext uri="{BB962C8B-B14F-4D97-AF65-F5344CB8AC3E}">
        <p14:creationId xmlns:p14="http://schemas.microsoft.com/office/powerpoint/2010/main" val="1898084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a:t>
            </a:r>
            <a:r>
              <a:rPr lang="hu-HU" b="0" baseline="0" noProof="0" dirty="0"/>
              <a:t> dia b</a:t>
            </a:r>
            <a:r>
              <a:rPr lang="hu-HU" b="0" noProof="0" dirty="0"/>
              <a:t>emutatja az érintett hozzáférési jogáról</a:t>
            </a:r>
            <a:r>
              <a:rPr lang="hu-HU" b="0" baseline="0" noProof="0" dirty="0"/>
              <a:t> szóló kulcsfontosságú GDPR rendelkezést</a:t>
            </a:r>
          </a:p>
          <a:p>
            <a:pPr defTabSz="990478">
              <a:defRPr/>
            </a:pPr>
            <a:r>
              <a:rPr lang="hu-HU" sz="1300" b="1" noProof="0" dirty="0"/>
              <a:t>Pedagógiai stratégia és útmutatás: </a:t>
            </a:r>
            <a:r>
              <a:rPr lang="hu-HU" sz="1300" b="0" noProof="0" dirty="0"/>
              <a:t>A dia elsődlegesen</a:t>
            </a:r>
            <a:r>
              <a:rPr lang="hu-HU" sz="1300" b="0" baseline="0" noProof="0" dirty="0"/>
              <a:t> forrásként szerepel.</a:t>
            </a:r>
          </a:p>
          <a:p>
            <a:pPr defTabSz="990478">
              <a:defRPr/>
            </a:pPr>
            <a:r>
              <a:rPr lang="hu-HU" b="1" noProof="0" dirty="0"/>
              <a:t>Időterv (fontosság): </a:t>
            </a:r>
            <a:endParaRPr lang="hu-HU" b="0" noProof="0" dirty="0"/>
          </a:p>
          <a:p>
            <a:r>
              <a:rPr lang="hu-HU" sz="1300" b="1" noProof="0" dirty="0"/>
              <a:t>A képzésben résztvevők szükséges tapasztalata:  </a:t>
            </a:r>
            <a:r>
              <a:rPr lang="hu-HU" sz="1300" b="0" noProof="0" dirty="0"/>
              <a:t>közepes</a:t>
            </a:r>
          </a:p>
          <a:p>
            <a:r>
              <a:rPr lang="hu-HU" b="1" noProof="0" dirty="0"/>
              <a:t>Kinek releváns: </a:t>
            </a:r>
            <a:r>
              <a:rPr lang="hu-HU" b="0" noProof="0" dirty="0"/>
              <a:t>mindenkinek	</a:t>
            </a:r>
          </a:p>
          <a:p>
            <a:r>
              <a:rPr lang="hu-HU" b="1" noProof="0" dirty="0"/>
              <a:t>Jogszabályi rendelkezések: </a:t>
            </a:r>
            <a:r>
              <a:rPr lang="hu-HU" b="0" noProof="0" dirty="0"/>
              <a:t>GDPR 15. cikk</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p:txBody>
      </p:sp>
      <p:sp>
        <p:nvSpPr>
          <p:cNvPr id="4" name="Slide Number Placeholder 3"/>
          <p:cNvSpPr>
            <a:spLocks noGrp="1"/>
          </p:cNvSpPr>
          <p:nvPr>
            <p:ph type="sldNum" sz="quarter" idx="5"/>
          </p:nvPr>
        </p:nvSpPr>
        <p:spPr/>
        <p:txBody>
          <a:bodyPr/>
          <a:lstStyle/>
          <a:p>
            <a:fld id="{08354DD1-2611-4C94-BF96-173E74F837F6}" type="slidenum">
              <a:rPr lang="en-GB" smtClean="0"/>
              <a:t>29</a:t>
            </a:fld>
            <a:endParaRPr lang="en-GB" dirty="0"/>
          </a:p>
        </p:txBody>
      </p:sp>
    </p:spTree>
    <p:extLst>
      <p:ext uri="{BB962C8B-B14F-4D97-AF65-F5344CB8AC3E}">
        <p14:creationId xmlns:p14="http://schemas.microsoft.com/office/powerpoint/2010/main" val="2233193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478"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felhasználható, hogy bemutasson</a:t>
            </a:r>
            <a:r>
              <a:rPr lang="hu-HU" b="0" baseline="0" noProof="0" dirty="0"/>
              <a:t> egy konkrét példát az érintett hozzáférési jogának gyakorlására, akár a nemzeti felügyeleti hatóság gyakorlatának bemutatásával, akár </a:t>
            </a:r>
            <a:r>
              <a:rPr lang="hu-HU" b="0" noProof="0" dirty="0"/>
              <a:t>egy szervezet érintetti</a:t>
            </a:r>
            <a:r>
              <a:rPr lang="hu-HU" b="0" baseline="0" noProof="0" dirty="0"/>
              <a:t> hozzáférési kérelmek megválaszolására alkalmazott folyamatainak bemutatásával.</a:t>
            </a:r>
            <a:endParaRPr lang="hu-HU" b="0" noProof="0" dirty="0"/>
          </a:p>
          <a:p>
            <a:pPr defTabSz="990478">
              <a:defRPr/>
            </a:pPr>
            <a:r>
              <a:rPr lang="hu-HU" sz="1300" b="1" noProof="0" dirty="0"/>
              <a:t>Pedagógiai stratégia és útmutatás: </a:t>
            </a:r>
          </a:p>
          <a:p>
            <a:pPr defTabSz="990478">
              <a:defRPr/>
            </a:pPr>
            <a:r>
              <a:rPr lang="hu-HU" b="1" noProof="0" dirty="0"/>
              <a:t>Időterv (fontosság): </a:t>
            </a:r>
            <a:endParaRPr lang="hu-HU" b="0" noProof="0" dirty="0"/>
          </a:p>
          <a:p>
            <a:r>
              <a:rPr lang="hu-HU" sz="1300" b="1" noProof="0" dirty="0"/>
              <a:t>A képzésben résztvevők szükséges tapasztalata:  </a:t>
            </a:r>
          </a:p>
          <a:p>
            <a:r>
              <a:rPr lang="hu-HU" b="1" noProof="0" dirty="0"/>
              <a:t>Kinek releváns:  </a:t>
            </a:r>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noProof="0" dirty="0"/>
              <a:t>Amennyiben</a:t>
            </a:r>
            <a:r>
              <a:rPr lang="hu-HU" baseline="0" noProof="0" dirty="0"/>
              <a:t> nem világos, hogy a információs jog gyakorlására irányuló kérelem </a:t>
            </a:r>
            <a:r>
              <a:rPr lang="hu-HU" noProof="0" dirty="0"/>
              <a:t>nyilvánvalóan megalapozatlannak tekinthető-e,</a:t>
            </a:r>
            <a:r>
              <a:rPr lang="hu-HU" baseline="0" noProof="0" dirty="0"/>
              <a:t> </a:t>
            </a:r>
            <a:r>
              <a:rPr lang="hu-HU" noProof="0" dirty="0"/>
              <a:t>ajánlott információt nyújtani</a:t>
            </a:r>
            <a:r>
              <a:rPr lang="hu-HU" baseline="0" noProof="0" dirty="0"/>
              <a:t> </a:t>
            </a:r>
            <a:r>
              <a:rPr lang="hu-HU" noProof="0" dirty="0"/>
              <a:t>a</a:t>
            </a:r>
            <a:r>
              <a:rPr lang="hu-HU" baseline="0" noProof="0" dirty="0"/>
              <a:t> kétséges </a:t>
            </a:r>
            <a:r>
              <a:rPr lang="hu-HU" noProof="0" dirty="0"/>
              <a:t>esetekben is.</a:t>
            </a:r>
            <a:endParaRPr lang="en-GB" b="1" dirty="0"/>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30</a:t>
            </a:fld>
            <a:endParaRPr lang="en-GB" dirty="0"/>
          </a:p>
        </p:txBody>
      </p:sp>
    </p:spTree>
    <p:extLst>
      <p:ext uri="{BB962C8B-B14F-4D97-AF65-F5344CB8AC3E}">
        <p14:creationId xmlns:p14="http://schemas.microsoft.com/office/powerpoint/2010/main" val="2838561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pPr>
              <a:defRPr/>
            </a:pPr>
            <a:fld id="{EEAE1ED8-A20A-47BF-AD6C-9B601BC3AB8D}" type="slidenum">
              <a:rPr lang="en-GB" smtClean="0">
                <a:solidFill>
                  <a:prstClr val="black"/>
                </a:solidFill>
              </a:rPr>
              <a:pPr>
                <a:defRPr/>
              </a:pPr>
              <a:t>3</a:t>
            </a:fld>
            <a:endParaRPr lang="en-GB" dirty="0">
              <a:solidFill>
                <a:prstClr val="black"/>
              </a:solidFill>
            </a:endParaRPr>
          </a:p>
        </p:txBody>
      </p:sp>
    </p:spTree>
    <p:extLst>
      <p:ext uri="{BB962C8B-B14F-4D97-AF65-F5344CB8AC3E}">
        <p14:creationId xmlns:p14="http://schemas.microsoft.com/office/powerpoint/2010/main" val="2975311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478"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bemutatja a nemzeti felügyeleti hatóság /</a:t>
            </a:r>
            <a:r>
              <a:rPr lang="hu-HU" b="0" baseline="0" noProof="0" dirty="0"/>
              <a:t> adott szervezet </a:t>
            </a:r>
            <a:r>
              <a:rPr lang="hu-HU" b="0" noProof="0" dirty="0"/>
              <a:t>hozzáférési jog kapcsán kibocsátott iránymutatását.</a:t>
            </a:r>
          </a:p>
          <a:p>
            <a:pPr marL="0" marR="0" lvl="0" indent="0" algn="l" defTabSz="990478" rtl="0" eaLnBrk="1" fontAlgn="auto" latinLnBrk="0" hangingPunct="1">
              <a:lnSpc>
                <a:spcPct val="100000"/>
              </a:lnSpc>
              <a:spcBef>
                <a:spcPts val="0"/>
              </a:spcBef>
              <a:spcAft>
                <a:spcPts val="0"/>
              </a:spcAft>
              <a:buClrTx/>
              <a:buSzTx/>
              <a:buFontTx/>
              <a:buNone/>
              <a:tabLst/>
              <a:defRPr/>
            </a:pPr>
            <a:r>
              <a:rPr lang="hu-HU" sz="1300" b="1" noProof="0" dirty="0"/>
              <a:t>Pedagógiai stratégia és útmutatás: </a:t>
            </a:r>
            <a:r>
              <a:rPr lang="hu-HU" sz="1400" noProof="0" dirty="0"/>
              <a:t>Mutasson be példákat is</a:t>
            </a:r>
            <a:r>
              <a:rPr lang="hu-HU" sz="1200" b="0" i="0" kern="1200" dirty="0">
                <a:solidFill>
                  <a:schemeClr val="tx1"/>
                </a:solidFill>
                <a:effectLst/>
                <a:latin typeface="+mn-lt"/>
                <a:ea typeface="+mn-ea"/>
                <a:cs typeface="+mn-cs"/>
              </a:rPr>
              <a:t>!</a:t>
            </a:r>
            <a:endParaRPr lang="hu-HU" sz="1400" noProof="0" dirty="0"/>
          </a:p>
          <a:p>
            <a:pPr marL="0" marR="0" lvl="0" indent="0" algn="l" defTabSz="990478" rtl="0" eaLnBrk="1" fontAlgn="auto" latinLnBrk="0" hangingPunct="1">
              <a:lnSpc>
                <a:spcPct val="100000"/>
              </a:lnSpc>
              <a:spcBef>
                <a:spcPts val="0"/>
              </a:spcBef>
              <a:spcAft>
                <a:spcPts val="0"/>
              </a:spcAft>
              <a:buClrTx/>
              <a:buSzTx/>
              <a:buFontTx/>
              <a:buNone/>
              <a:tabLst/>
              <a:defRPr/>
            </a:pPr>
            <a:r>
              <a:rPr lang="hu-HU" b="1" noProof="0" dirty="0"/>
              <a:t>Időterv (fontosság): </a:t>
            </a:r>
            <a:endParaRPr lang="hu-HU" b="0" noProof="0" dirty="0"/>
          </a:p>
          <a:p>
            <a:r>
              <a:rPr lang="hu-HU" sz="1300" b="1" noProof="0" dirty="0"/>
              <a:t>A képzésben résztvevők szükséges tapasztalata:  </a:t>
            </a:r>
          </a:p>
          <a:p>
            <a:r>
              <a:rPr lang="hu-HU" b="1" noProof="0" dirty="0"/>
              <a:t>Kinek releváns:  </a:t>
            </a:r>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p>
          <a:p>
            <a:r>
              <a:rPr lang="hu-HU" sz="1200" kern="1200" noProof="0" dirty="0">
                <a:solidFill>
                  <a:schemeClr val="tx1"/>
                </a:solidFill>
                <a:latin typeface="+mn-lt"/>
                <a:ea typeface="+mn-ea"/>
                <a:cs typeface="+mn-cs"/>
              </a:rPr>
              <a:t>Az osztrák </a:t>
            </a:r>
            <a:r>
              <a:rPr lang="hu-HU" noProof="0" dirty="0"/>
              <a:t>adatvédelmi hatóság útmutatása:</a:t>
            </a:r>
            <a:r>
              <a:rPr lang="hu-HU" baseline="0" noProof="0" dirty="0"/>
              <a:t> </a:t>
            </a:r>
            <a:r>
              <a:rPr lang="hu-HU" noProof="0" dirty="0">
                <a:hlinkClick r:id="rId3"/>
              </a:rPr>
              <a:t>https://www.dsb.gv.at/at.gv.bka.liferay-app/web/datenschutzbehorde/fragen-und-antworten</a:t>
            </a:r>
            <a:endParaRPr lang="hu-HU" noProof="0" dirty="0"/>
          </a:p>
          <a:p>
            <a:r>
              <a:rPr lang="hu-HU" sz="1200" kern="1200" noProof="0" dirty="0">
                <a:solidFill>
                  <a:schemeClr val="tx1"/>
                </a:solidFill>
                <a:latin typeface="+mn-lt"/>
                <a:ea typeface="+mn-ea"/>
                <a:cs typeface="+mn-cs"/>
              </a:rPr>
              <a:t>A belga </a:t>
            </a:r>
            <a:r>
              <a:rPr lang="hu-HU" noProof="0" dirty="0"/>
              <a:t>adatvédelmi hatóság útmutatása:</a:t>
            </a:r>
            <a:r>
              <a:rPr lang="hu-HU" baseline="0" noProof="0" dirty="0"/>
              <a:t> </a:t>
            </a:r>
          </a:p>
          <a:p>
            <a:r>
              <a:rPr lang="hu-HU" noProof="0" dirty="0"/>
              <a:t>https://www.autoriteprotectiondonnees.be/node/19246</a:t>
            </a:r>
          </a:p>
          <a:p>
            <a:r>
              <a:rPr lang="hu-HU" sz="1200" kern="1200" noProof="0" dirty="0">
                <a:solidFill>
                  <a:schemeClr val="tx1"/>
                </a:solidFill>
                <a:latin typeface="+mn-lt"/>
                <a:ea typeface="+mn-ea"/>
                <a:cs typeface="+mn-cs"/>
              </a:rPr>
              <a:t>A német </a:t>
            </a:r>
            <a:r>
              <a:rPr lang="hu-HU" noProof="0" dirty="0"/>
              <a:t>adatvédelmi hatóság útmutatása:</a:t>
            </a:r>
            <a:r>
              <a:rPr lang="hu-HU" baseline="0" noProof="0" dirty="0"/>
              <a:t> </a:t>
            </a:r>
            <a:r>
              <a:rPr lang="hu-HU" noProof="0" dirty="0">
                <a:hlinkClick r:id="rId4"/>
              </a:rPr>
              <a:t>https://www.bfdi.bund.de/DE/Datenschutz/Ueberblick/MeineRechte/Artikel/Auskunftsrecht.html</a:t>
            </a:r>
            <a:endParaRPr lang="hu-HU" noProof="0" dirty="0"/>
          </a:p>
          <a:p>
            <a:r>
              <a:rPr lang="hu-HU" sz="1200" kern="1200" noProof="0" dirty="0">
                <a:solidFill>
                  <a:schemeClr val="tx1"/>
                </a:solidFill>
                <a:latin typeface="+mn-lt"/>
                <a:ea typeface="+mn-ea"/>
                <a:cs typeface="+mn-cs"/>
              </a:rPr>
              <a:t>Az ír </a:t>
            </a:r>
            <a:r>
              <a:rPr lang="hu-HU" noProof="0" dirty="0"/>
              <a:t>adatvédelmi hatóság útmutatása:</a:t>
            </a:r>
            <a:r>
              <a:rPr lang="hu-HU" baseline="0" noProof="0" dirty="0"/>
              <a:t> </a:t>
            </a:r>
            <a:r>
              <a:rPr lang="hu-HU" noProof="0" dirty="0"/>
              <a:t>https://www.dataprotection.ie/en/organisations/know-your-obligations/access-and-portability</a:t>
            </a:r>
          </a:p>
          <a:p>
            <a:r>
              <a:rPr lang="hu-HU" sz="1200" kern="1200" noProof="0" dirty="0">
                <a:solidFill>
                  <a:schemeClr val="tx1"/>
                </a:solidFill>
                <a:latin typeface="+mn-lt"/>
                <a:ea typeface="+mn-ea"/>
                <a:cs typeface="+mn-cs"/>
              </a:rPr>
              <a:t>Az Egyesült Királyság </a:t>
            </a:r>
            <a:r>
              <a:rPr lang="hu-HU" noProof="0" dirty="0"/>
              <a:t>adatvédelmi hatóságának útmutatása:</a:t>
            </a:r>
            <a:r>
              <a:rPr lang="hu-HU" baseline="0" noProof="0" dirty="0"/>
              <a:t> </a:t>
            </a:r>
            <a:r>
              <a:rPr lang="hu-HU" noProof="0" dirty="0"/>
              <a:t>– https://ico.org.uk/for-organisations/guide-to-data-protection/guide-to-the-general-data-protection-regulation-gdpr/individual-rights/right-of-access/</a:t>
            </a:r>
          </a:p>
          <a:p>
            <a:r>
              <a:rPr lang="hu-HU" sz="1200" kern="1200" noProof="0" dirty="0">
                <a:solidFill>
                  <a:schemeClr val="tx1"/>
                </a:solidFill>
                <a:latin typeface="+mn-lt"/>
                <a:ea typeface="+mn-ea"/>
                <a:cs typeface="+mn-cs"/>
              </a:rPr>
              <a:t>A francia </a:t>
            </a:r>
            <a:r>
              <a:rPr lang="hu-HU" noProof="0" dirty="0"/>
              <a:t>adatvédelmi hatóság útmutatása:</a:t>
            </a:r>
            <a:r>
              <a:rPr lang="hu-HU" baseline="0" noProof="0" dirty="0"/>
              <a:t> </a:t>
            </a:r>
            <a:r>
              <a:rPr lang="hu-HU" noProof="0" dirty="0"/>
              <a:t>- https://www.cnil.fr/fr/professionnels-comment-repondre-une-demande-de-droit-dacces.</a:t>
            </a:r>
          </a:p>
          <a:p>
            <a:endParaRPr lang="hu-HU" b="1" noProof="0" dirty="0"/>
          </a:p>
          <a:p>
            <a:r>
              <a:rPr lang="hu-HU" b="1" noProof="0" dirty="0"/>
              <a:t>Megjegyzések: </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31</a:t>
            </a:fld>
            <a:endParaRPr lang="en-GB" dirty="0"/>
          </a:p>
        </p:txBody>
      </p:sp>
    </p:spTree>
    <p:extLst>
      <p:ext uri="{BB962C8B-B14F-4D97-AF65-F5344CB8AC3E}">
        <p14:creationId xmlns:p14="http://schemas.microsoft.com/office/powerpoint/2010/main" val="2021236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a:t>
            </a:r>
            <a:r>
              <a:rPr lang="hu-HU" b="0" baseline="0" noProof="0" dirty="0"/>
              <a:t> dia b</a:t>
            </a:r>
            <a:r>
              <a:rPr lang="hu-HU" b="0" noProof="0" dirty="0"/>
              <a:t>emutatja a hozzáférési jog uniós vagy nemzeti</a:t>
            </a:r>
            <a:r>
              <a:rPr lang="hu-HU" b="0" baseline="0" noProof="0" dirty="0"/>
              <a:t> jog alapján történő </a:t>
            </a:r>
            <a:r>
              <a:rPr lang="hu-HU" b="0" noProof="0" dirty="0"/>
              <a:t>korlátozásának lehetőségeit.</a:t>
            </a:r>
          </a:p>
          <a:p>
            <a:pPr defTabSz="990478">
              <a:defRPr/>
            </a:pPr>
            <a:r>
              <a:rPr lang="hu-HU" sz="1300" b="1" noProof="0" dirty="0"/>
              <a:t>Pedagógiai stratégia és útmutatás: </a:t>
            </a:r>
          </a:p>
          <a:p>
            <a:pPr marL="285750" indent="-285750">
              <a:buFont typeface="Arial" panose="020B0604020202020204" pitchFamily="34" charset="0"/>
              <a:buChar char="•"/>
            </a:pPr>
            <a:r>
              <a:rPr lang="hu-HU" sz="1400" noProof="0" dirty="0"/>
              <a:t>A dia hasznos lehet, ha a résztvevők nem ismerik a GDPR-ban</a:t>
            </a:r>
            <a:r>
              <a:rPr lang="hu-HU" sz="1400" baseline="0" noProof="0" dirty="0"/>
              <a:t> foglalt</a:t>
            </a:r>
            <a:r>
              <a:rPr lang="hu-HU" sz="1400" noProof="0" dirty="0"/>
              <a:t> korlátozások általános jogi fogalmát – mert például elsősorban kommunikációs szakemberek.</a:t>
            </a:r>
          </a:p>
          <a:p>
            <a:pPr marL="285750" indent="-285750">
              <a:buFont typeface="Arial" panose="020B0604020202020204" pitchFamily="34" charset="0"/>
              <a:buChar char="•"/>
            </a:pPr>
            <a:r>
              <a:rPr lang="hu-HU" sz="1400" noProof="0" dirty="0"/>
              <a:t>Ha az adott képzésben résztvevők valamely fenti</a:t>
            </a:r>
            <a:r>
              <a:rPr lang="hu-HU" sz="1400" baseline="0" noProof="0" dirty="0"/>
              <a:t> </a:t>
            </a:r>
            <a:r>
              <a:rPr lang="hu-HU" sz="1400" noProof="0" dirty="0"/>
              <a:t>ágazatban tevékenykednek, akkor az oktatónak előzetesen meg kell vizsgálnia, hogy ezek a korlátozások alkalmazandók-e az adott</a:t>
            </a:r>
            <a:r>
              <a:rPr lang="hu-HU" sz="1400" baseline="0" noProof="0" dirty="0"/>
              <a:t> szektorban</a:t>
            </a:r>
            <a:r>
              <a:rPr lang="hu-HU" sz="1400" noProof="0" dirty="0"/>
              <a:t>, és fel kell erre hívni a hallgatók figyelmét.</a:t>
            </a:r>
          </a:p>
          <a:p>
            <a:pPr defTabSz="990478">
              <a:defRPr/>
            </a:pPr>
            <a:r>
              <a:rPr lang="hu-HU" b="1" noProof="0" dirty="0"/>
              <a:t>Időterv (fontosság): </a:t>
            </a:r>
            <a:endParaRPr lang="hu-HU" b="0" noProof="0" dirty="0"/>
          </a:p>
          <a:p>
            <a:r>
              <a:rPr lang="hu-HU" sz="1300" b="1" noProof="0" dirty="0"/>
              <a:t>A képzésben résztvevők szükséges tapasztalata:  </a:t>
            </a:r>
            <a:r>
              <a:rPr lang="hu-HU" sz="1300" b="0" noProof="0" dirty="0"/>
              <a:t>közepestől a magasig</a:t>
            </a:r>
          </a:p>
          <a:p>
            <a:r>
              <a:rPr lang="hu-HU" b="1" noProof="0" dirty="0"/>
              <a:t>Kinek releváns:  </a:t>
            </a:r>
          </a:p>
          <a:p>
            <a:r>
              <a:rPr lang="hu-HU" b="1" noProof="0" dirty="0"/>
              <a:t>Jogszabályi rendelkezések:</a:t>
            </a:r>
            <a:r>
              <a:rPr lang="hu-HU" b="0" noProof="0" dirty="0"/>
              <a:t>, GDPR 23. cikk., 5. szakasz, (73) Preambulumbekezdés</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32</a:t>
            </a:fld>
            <a:endParaRPr lang="en-GB" dirty="0"/>
          </a:p>
        </p:txBody>
      </p:sp>
    </p:spTree>
    <p:extLst>
      <p:ext uri="{BB962C8B-B14F-4D97-AF65-F5344CB8AC3E}">
        <p14:creationId xmlns:p14="http://schemas.microsoft.com/office/powerpoint/2010/main" val="934444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a:t>
            </a:r>
            <a:r>
              <a:rPr lang="hu-HU" b="0" baseline="0" noProof="0" dirty="0"/>
              <a:t> dia b</a:t>
            </a:r>
            <a:r>
              <a:rPr lang="hu-HU" b="0" noProof="0" dirty="0"/>
              <a:t>emutatja a hozzáférési jog uniós vagy nemzeti</a:t>
            </a:r>
            <a:r>
              <a:rPr lang="hu-HU" b="0" baseline="0" noProof="0" dirty="0"/>
              <a:t> jog alapján történő </a:t>
            </a:r>
            <a:r>
              <a:rPr lang="hu-HU" b="0" noProof="0" dirty="0"/>
              <a:t>korlátozásának lehetőségeit.</a:t>
            </a:r>
          </a:p>
          <a:p>
            <a:pPr defTabSz="990478">
              <a:defRPr/>
            </a:pPr>
            <a:r>
              <a:rPr lang="hu-HU" sz="1300" b="1" noProof="0" dirty="0"/>
              <a:t>Pedagógiai stratégia és útmutatás: </a:t>
            </a:r>
          </a:p>
          <a:p>
            <a:pPr marL="285750" indent="-285750">
              <a:buFont typeface="Arial" panose="020B0604020202020204" pitchFamily="34" charset="0"/>
              <a:buChar char="•"/>
            </a:pPr>
            <a:r>
              <a:rPr lang="hu-HU" sz="1400" noProof="0" dirty="0"/>
              <a:t>A dia hasznos lehet, ha a résztvevők nem ismerik a GDPR-ban</a:t>
            </a:r>
            <a:r>
              <a:rPr lang="hu-HU" sz="1400" baseline="0" noProof="0" dirty="0"/>
              <a:t> foglalt</a:t>
            </a:r>
            <a:r>
              <a:rPr lang="hu-HU" sz="1400" noProof="0" dirty="0"/>
              <a:t> korlátozások általános jogi fogalmát – mert például elsősorban kommunikációs szakemberek.</a:t>
            </a:r>
          </a:p>
          <a:p>
            <a:pPr marL="285750" indent="-285750">
              <a:buFont typeface="Arial" panose="020B0604020202020204" pitchFamily="34" charset="0"/>
              <a:buChar char="•"/>
            </a:pPr>
            <a:r>
              <a:rPr lang="hu-HU" sz="1400" noProof="0" dirty="0"/>
              <a:t>Ha az adott képzésben résztvevők valamely fenti</a:t>
            </a:r>
            <a:r>
              <a:rPr lang="hu-HU" sz="1400" baseline="0" noProof="0" dirty="0"/>
              <a:t> </a:t>
            </a:r>
            <a:r>
              <a:rPr lang="hu-HU" sz="1400" noProof="0" dirty="0"/>
              <a:t>ágazatban tevékenykednek, akkor az oktatónak előzetesen meg kell vizsgálnia, hogy ezek a korlátozások alkalmazandók-e az adott</a:t>
            </a:r>
            <a:r>
              <a:rPr lang="hu-HU" sz="1400" baseline="0" noProof="0" dirty="0"/>
              <a:t> szektorban</a:t>
            </a:r>
            <a:r>
              <a:rPr lang="hu-HU" sz="1400" noProof="0" dirty="0"/>
              <a:t>, és fel kell erre hívni a hallgatók figyelmét.</a:t>
            </a:r>
          </a:p>
          <a:p>
            <a:pPr defTabSz="990478">
              <a:defRPr/>
            </a:pPr>
            <a:r>
              <a:rPr lang="hu-HU" b="1" noProof="0" dirty="0"/>
              <a:t>Időterv (fontosság): </a:t>
            </a:r>
            <a:endParaRPr lang="hu-HU" b="0" noProof="0" dirty="0"/>
          </a:p>
          <a:p>
            <a:r>
              <a:rPr lang="hu-HU" sz="1300" b="1" noProof="0" dirty="0"/>
              <a:t>A képzésben résztvevők szükséges tapasztalata:  </a:t>
            </a:r>
            <a:r>
              <a:rPr lang="hu-HU" sz="1300" b="0" noProof="0" dirty="0"/>
              <a:t>közepestől a magasig</a:t>
            </a:r>
          </a:p>
          <a:p>
            <a:r>
              <a:rPr lang="hu-HU" b="1" noProof="0" dirty="0"/>
              <a:t>Kinek releváns:  </a:t>
            </a:r>
          </a:p>
          <a:p>
            <a:r>
              <a:rPr lang="hu-HU" b="1" noProof="0" dirty="0"/>
              <a:t>Jogszabályi rendelkezések:</a:t>
            </a:r>
            <a:r>
              <a:rPr lang="hu-HU" b="0" noProof="0" dirty="0"/>
              <a:t>, GDPR 23. cikk., 5. szakasz, (73) Preambulumbekezdés</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33</a:t>
            </a:fld>
            <a:endParaRPr lang="en-GB" dirty="0"/>
          </a:p>
        </p:txBody>
      </p:sp>
    </p:spTree>
    <p:extLst>
      <p:ext uri="{BB962C8B-B14F-4D97-AF65-F5344CB8AC3E}">
        <p14:creationId xmlns:p14="http://schemas.microsoft.com/office/powerpoint/2010/main" val="3008704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b="1" noProof="0" dirty="0"/>
              <a:t>A dia célja és tárgya: </a:t>
            </a:r>
            <a:r>
              <a:rPr lang="hu-HU" noProof="0" dirty="0"/>
              <a:t>A hozzáférési jog és az adatok hordozhatóságához való jog szorosan összekapcsolódik, de elkülönült jogok. Az adathordozhatósághoz való jog nagyobb ellenőrzést biztosít az érintett számára az őt érintő személyes adatok felett.</a:t>
            </a:r>
            <a:endParaRPr lang="hu-HU"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p>
          <a:p>
            <a:pPr defTabSz="990478">
              <a:defRPr/>
            </a:pPr>
            <a:r>
              <a:rPr lang="hu-HU" b="1" noProof="0" dirty="0"/>
              <a:t>Időterv (fontosság): </a:t>
            </a:r>
            <a:endParaRPr lang="hu-HU" b="0" noProof="0" dirty="0"/>
          </a:p>
          <a:p>
            <a:r>
              <a:rPr lang="hu-HU" sz="1300" b="1" noProof="0" dirty="0"/>
              <a:t>A képzésben résztvevők szükséges tapasztalata:  </a:t>
            </a:r>
          </a:p>
          <a:p>
            <a:r>
              <a:rPr lang="hu-HU" b="1" noProof="0" dirty="0"/>
              <a:t>Kinek releváns:  </a:t>
            </a:r>
          </a:p>
          <a:p>
            <a:r>
              <a:rPr lang="hu-HU" b="1" noProof="0" dirty="0"/>
              <a:t>Jogszabályi rendelkezések: </a:t>
            </a:r>
          </a:p>
          <a:p>
            <a:endParaRPr lang="en-GB" b="1" dirty="0"/>
          </a:p>
          <a:p>
            <a:r>
              <a:rPr lang="en-GB" dirty="0"/>
              <a:t>(68) Preambulumbekezdés</a:t>
            </a:r>
            <a:endParaRPr lang="hu-HU" dirty="0"/>
          </a:p>
          <a:p>
            <a:r>
              <a:rPr lang="hu-HU" sz="1200" b="0" i="0" kern="1200" dirty="0">
                <a:solidFill>
                  <a:schemeClr val="tx1"/>
                </a:solidFill>
                <a:effectLst/>
                <a:latin typeface="+mn-lt"/>
                <a:ea typeface="+mn-ea"/>
                <a:cs typeface="+mn-cs"/>
              </a:rPr>
              <a:t>Ha a személyes adatok kezelése automatizált módon történik, az érintettek számára – a saját adataik feletti rendelkezés további erősítése érdekében – lehetővé kell tenni azt is, hogy az általuk az adatkezelő rendelkezésére bocsátott, rájuk vonatkozó személyes adatokat tagolt, széles körben használt, géppel olvasható és interoperábilis formátumban megkapják, és azokat egy másik adatkezelő részére továbbítsák. Az adatkezelőket ösztönözni kell, hogy az adathordozhatóságot lehetővé tevő interoperábilis formátumokat fejlesszenek ki. Ez a jog abban az esetben gyakorolható, ha az érintett a személyes adatokat a hozzájárulása alapján bocsátotta rendelkezésre, illetve ha az adatkezelés szerződés teljesítéséhez szükséges. E jog nem gyakorolható akkor, ha az adatkezelés jogalapja a hozzájárulástól vagy szerződéstől eltérő egyéb jogalap. Ez a jog természeténél fogva nem állhat fenn olyan adatkezelőkkel szemben, akik a személyes adatok kezelését közhatalmi feladataik gyakorlása keretében végzik. Ennélfogva nem gyakorolható különösen akkor, ha a személyes adatok kezelésére valamely, az adatkezelőre alkalmazandó jogi kötelezettség teljesítéséhez, illetve közérdekből vagy az adatkezelőre ruházott közhatalmi jogosítvány gyakorlása keretében végzett feladat végrehajtásához szükséges. Az érintett azon joga, hogy továbbítsa, illetve megkapja a rá vonatkozóan kezelt személyes adatokat, nem teremthet olyan kötelezettséget az adatkezelők számára, hogy egymással műszakilag kompatibilis adatkezelő rendszereket vezessenek be vagy tartsanak fenn. Ha egy adott személyes adatállomány egynél több érintettre vonatkozik, a személyes adatok megszerzéséhez való jog nem sértheti az egyéb érintettek e rendelet szerinti jogait. Ez a jog nem érinti továbbá az érintettnek jogát arra, hogy a személyes adatainak törlését elérje, sem pedig az e jogra vonatkozóan e rendeletben megállapított korlátozásokat, továbbá nem járhat különösen az érintettre vonatkozó olyan személyes adatok törlésével, amelyeket az érintett valamely szerződés teljesítése céljából bocsátott rendelkezésre, ha és ameddig a szóban forgó személyes adatokra szükség van az adott szerződés teljesítéséhez. Az érintett jogosult arra, hogy az adatokat az adatkezelők egymás között közvetlenül továbbítsák, ha ez technikailag megvalósítható.</a:t>
            </a:r>
          </a:p>
          <a:p>
            <a:endParaRPr lang="en-GB" dirty="0"/>
          </a:p>
          <a:p>
            <a:r>
              <a:rPr lang="hu-HU" sz="1200" b="0" i="0" kern="1200" dirty="0">
                <a:solidFill>
                  <a:schemeClr val="tx1"/>
                </a:solidFill>
                <a:effectLst/>
                <a:latin typeface="+mn-lt"/>
                <a:ea typeface="+mn-ea"/>
                <a:cs typeface="+mn-cs"/>
              </a:rPr>
              <a:t>20. cikk</a:t>
            </a:r>
          </a:p>
          <a:p>
            <a:r>
              <a:rPr lang="hu-HU" sz="1200" b="0" i="0" kern="1200" dirty="0">
                <a:solidFill>
                  <a:schemeClr val="tx1"/>
                </a:solidFill>
                <a:effectLst/>
                <a:latin typeface="+mn-lt"/>
                <a:ea typeface="+mn-ea"/>
                <a:cs typeface="+mn-cs"/>
              </a:rPr>
              <a:t>(1) Az érintett jogosult arra, hogy a rá vonatkozó, általa egy adatkezelő rendelkezésére bocsátott személyes adatokat tagolt, széles körben használt, géppel olvasható formátumban megkapja, továbbá jogosult arra, hogy ezeket az adatokat egy másik adatkezelőnek továbbítsa anélkül, hogy ezt akadályozná az az adatkezelő, amelynek a személyes adatokat a rendelkezésére bocsátotta, ha:</a:t>
            </a:r>
          </a:p>
          <a:p>
            <a:r>
              <a:rPr lang="hu-HU" dirty="0">
                <a:effectLst/>
              </a:rPr>
              <a:t>a) az adatkezelés a 6. cikk (1) bekezdésének a) pontja vagy a 9. cikk (2) bekezdésének a) pontja szerinti hozzájáruláson, vagy a 6. cikk (1) bekezdésének b) pontja szerinti szerződésen alapul; és</a:t>
            </a:r>
          </a:p>
          <a:p>
            <a:r>
              <a:rPr lang="hu-HU" dirty="0">
                <a:effectLst/>
              </a:rPr>
              <a:t>b) az adatkezelés automatizált módon történik.</a:t>
            </a:r>
          </a:p>
          <a:p>
            <a:r>
              <a:rPr lang="hu-HU" sz="1200" b="0" i="0" kern="1200" dirty="0">
                <a:solidFill>
                  <a:schemeClr val="tx1"/>
                </a:solidFill>
                <a:effectLst/>
                <a:latin typeface="+mn-lt"/>
                <a:ea typeface="+mn-ea"/>
                <a:cs typeface="+mn-cs"/>
              </a:rPr>
              <a:t>(2) Az adatok hordozhatóságához való jog (1) bekezdés szerinti gyakorlása során az érintett jogosult arra, hogy – ha ez technikailag megvalósítható – kérje a személyes adatok adatkezelők közötti közvetlen továbbítását.</a:t>
            </a:r>
          </a:p>
          <a:p>
            <a:r>
              <a:rPr lang="hu-HU" sz="1200" b="0" i="0" kern="1200" dirty="0">
                <a:solidFill>
                  <a:schemeClr val="tx1"/>
                </a:solidFill>
                <a:effectLst/>
                <a:latin typeface="+mn-lt"/>
                <a:ea typeface="+mn-ea"/>
                <a:cs typeface="+mn-cs"/>
              </a:rPr>
              <a:t>(3) Az e cikk (1) bekezdésében említett jog gyakorlása nem sértheti a 17. cikket. Az említett jog nem alkalmazandó abban az esetben, ha az adatkezelés közérdekű vagy az adatkezelőre ruházott közhatalmi jogosítványai gyakorlásának keretében végzett feladat végrehajtásához szükséges.</a:t>
            </a:r>
          </a:p>
          <a:p>
            <a:r>
              <a:rPr lang="hu-HU" sz="1200" b="0" i="0" kern="1200" noProof="0" dirty="0">
                <a:solidFill>
                  <a:schemeClr val="tx1"/>
                </a:solidFill>
                <a:effectLst/>
                <a:latin typeface="+mn-lt"/>
                <a:ea typeface="+mn-ea"/>
                <a:cs typeface="+mn-cs"/>
              </a:rPr>
              <a:t>(4) Az (1) bekezdésben említett jog nem érintheti hátrányosan mások jogait és szabadságait.</a:t>
            </a:r>
          </a:p>
          <a:p>
            <a:endParaRPr lang="hu-HU" noProof="0" dirty="0"/>
          </a:p>
          <a:p>
            <a:r>
              <a:rPr lang="hu-HU" noProof="0" dirty="0"/>
              <a:t>(Nem abszolút jog - mivel sok területen az EU és a tagállamok korlátozásokat vezethetnek be - lásd a (73) </a:t>
            </a:r>
            <a:r>
              <a:rPr lang="hu-HU" noProof="0" dirty="0" err="1"/>
              <a:t>Preambulumbekezdés</a:t>
            </a:r>
            <a:r>
              <a:rPr lang="hu-HU" noProof="0" dirty="0"/>
              <a:t>)</a:t>
            </a:r>
          </a:p>
          <a:p>
            <a:endParaRPr lang="hu-HU" b="1" noProof="0" dirty="0"/>
          </a:p>
          <a:p>
            <a:r>
              <a:rPr lang="hu-HU" b="1" noProof="0" dirty="0"/>
              <a:t>Jogeset:  </a:t>
            </a:r>
            <a:r>
              <a:rPr lang="hu-HU" b="0" noProof="0" dirty="0"/>
              <a:t>-</a:t>
            </a:r>
            <a:endParaRPr lang="hu-HU" b="1" noProof="0" dirty="0"/>
          </a:p>
          <a:p>
            <a:r>
              <a:rPr lang="hu-HU" b="1" noProof="0" dirty="0"/>
              <a:t>További olvasmányok:</a:t>
            </a:r>
          </a:p>
          <a:p>
            <a:pPr marL="171450" indent="-171450">
              <a:buFont typeface="Arial" panose="020B0604020202020204" pitchFamily="34" charset="0"/>
              <a:buChar char="•"/>
            </a:pPr>
            <a:r>
              <a:rPr lang="hu-HU" b="0" noProof="0" dirty="0"/>
              <a:t>Engin Bozdag:</a:t>
            </a:r>
            <a:r>
              <a:rPr lang="hu-HU" b="0" baseline="0" noProof="0" dirty="0"/>
              <a:t> A</a:t>
            </a:r>
            <a:r>
              <a:rPr lang="hu-HU" b="0" noProof="0" dirty="0"/>
              <a:t>dathordozhatóság a GDPR értelmében: technikai kihívások - https://papers.ssrn.com/sol3/papers.cfm?abstract_id=3111866</a:t>
            </a:r>
          </a:p>
          <a:p>
            <a:r>
              <a:rPr lang="hu-HU" b="1" noProof="0" dirty="0"/>
              <a:t>Megjegyzések: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34</a:t>
            </a:fld>
            <a:endParaRPr lang="en-GB" dirty="0"/>
          </a:p>
        </p:txBody>
      </p:sp>
    </p:spTree>
    <p:extLst>
      <p:ext uri="{BB962C8B-B14F-4D97-AF65-F5344CB8AC3E}">
        <p14:creationId xmlns:p14="http://schemas.microsoft.com/office/powerpoint/2010/main" val="3754664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bemutatja az adatvédelmi jogokra vonatkozó összes korlátozást (pl. adathordozhatóság, törlés stb.).</a:t>
            </a:r>
          </a:p>
          <a:p>
            <a:pPr marL="285750" indent="-285750">
              <a:buFont typeface="Arial" panose="020B0604020202020204" pitchFamily="34" charset="0"/>
              <a:buChar char="•"/>
            </a:pPr>
            <a:r>
              <a:rPr lang="hu-HU" sz="1400" b="1" kern="1200" noProof="0" dirty="0">
                <a:solidFill>
                  <a:schemeClr val="tx1"/>
                </a:solidFill>
                <a:effectLst/>
                <a:latin typeface="+mn-lt"/>
                <a:ea typeface="+mn-ea"/>
                <a:cs typeface="+mn-cs"/>
              </a:rPr>
              <a:t>Pedagógiai stratégia és útmutatás:</a:t>
            </a:r>
            <a:r>
              <a:rPr lang="hu-HU" sz="1400" b="1" kern="1200" baseline="0" noProof="0" dirty="0">
                <a:solidFill>
                  <a:schemeClr val="tx1"/>
                </a:solidFill>
                <a:effectLst/>
                <a:latin typeface="+mn-lt"/>
                <a:ea typeface="+mn-ea"/>
                <a:cs typeface="+mn-cs"/>
              </a:rPr>
              <a:t> </a:t>
            </a:r>
            <a:r>
              <a:rPr lang="hu-HU" sz="1400" noProof="0" dirty="0"/>
              <a:t>A dia hasznos lehet, ha a résztvevők nem ismerik a GDPR-ban</a:t>
            </a:r>
            <a:r>
              <a:rPr lang="hu-HU" sz="1400" baseline="0" noProof="0" dirty="0"/>
              <a:t> foglalt</a:t>
            </a:r>
            <a:r>
              <a:rPr lang="hu-HU" sz="1400" noProof="0" dirty="0"/>
              <a:t> korlátozások általános jogi fogalmát – mert például elsősorban kommunikációs szakemberek.</a:t>
            </a:r>
          </a:p>
          <a:p>
            <a:pPr marL="285750" indent="-285750">
              <a:buFont typeface="Arial" panose="020B0604020202020204" pitchFamily="34" charset="0"/>
              <a:buChar char="•"/>
            </a:pPr>
            <a:r>
              <a:rPr lang="hu-HU" sz="1400" noProof="0" dirty="0"/>
              <a:t>Ha az adott képzésben résztvevők valamely fenti</a:t>
            </a:r>
            <a:r>
              <a:rPr lang="hu-HU" sz="1400" baseline="0" noProof="0" dirty="0"/>
              <a:t> </a:t>
            </a:r>
            <a:r>
              <a:rPr lang="hu-HU" sz="1400" noProof="0" dirty="0"/>
              <a:t>ágazatban tevékenykednek, akkor az oktatónak előzetesen meg kell vizsgálnia, hogy ezek a korlátozások alkalmazandók-e az adott</a:t>
            </a:r>
            <a:r>
              <a:rPr lang="hu-HU" sz="1400" baseline="0" noProof="0" dirty="0"/>
              <a:t> szektorban</a:t>
            </a:r>
            <a:r>
              <a:rPr lang="hu-HU" sz="1400" noProof="0" dirty="0"/>
              <a:t>, és fel kell erre hívni a hallgatók figyelmét.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400" noProof="0" dirty="0"/>
              <a:t>A legtöbb résztvevő</a:t>
            </a:r>
            <a:r>
              <a:rPr lang="hu-HU" sz="1400" baseline="0" noProof="0" dirty="0"/>
              <a:t> </a:t>
            </a:r>
            <a:r>
              <a:rPr lang="hu-HU" sz="1400" noProof="0" dirty="0"/>
              <a:t>számára fontos, hogy tisztában legyen</a:t>
            </a:r>
            <a:r>
              <a:rPr lang="hu-HU" sz="1400" baseline="0" noProof="0" dirty="0"/>
              <a:t> </a:t>
            </a:r>
            <a:r>
              <a:rPr lang="hu-HU" sz="1400" noProof="0" dirty="0"/>
              <a:t>azzal, hogy az adatvédelmi jogok esetenként korlátozhatók.</a:t>
            </a:r>
          </a:p>
          <a:p>
            <a:pPr defTabSz="990478">
              <a:defRPr/>
            </a:pPr>
            <a:r>
              <a:rPr lang="hu-HU" b="1" noProof="0" dirty="0"/>
              <a:t>Időterv (fontosság): </a:t>
            </a:r>
            <a:r>
              <a:rPr lang="hu-HU" b="0" noProof="0" dirty="0"/>
              <a:t>alacsony</a:t>
            </a:r>
          </a:p>
          <a:p>
            <a:r>
              <a:rPr lang="hu-HU" sz="1300" b="1" noProof="0" dirty="0"/>
              <a:t>A képzésben résztvevők szükséges tapasztalata:  </a:t>
            </a:r>
          </a:p>
          <a:p>
            <a:r>
              <a:rPr lang="hu-HU" b="1" noProof="0" dirty="0"/>
              <a:t>Kinek releváns: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Jogszabályi rendelkezések: </a:t>
            </a:r>
            <a:r>
              <a:rPr lang="hu-HU" b="0" noProof="0" dirty="0"/>
              <a:t>GDPR 23. cikk, 5. szakasz, (73) Preambulumbekezdés,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Jogeset:  </a:t>
            </a:r>
            <a:r>
              <a:rPr lang="hu-HU" b="0" noProof="0" dirty="0"/>
              <a:t>-</a:t>
            </a:r>
            <a:endParaRPr lang="hu-HU" b="1" noProof="0" dirty="0"/>
          </a:p>
          <a:p>
            <a:r>
              <a:rPr lang="hu-HU" b="1" noProof="0" dirty="0"/>
              <a:t>További olvasmányok:</a:t>
            </a:r>
          </a:p>
          <a:p>
            <a:r>
              <a:rPr lang="hu-HU" b="1" noProof="0" dirty="0"/>
              <a:t>Megjegyzések: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noProof="0" dirty="0"/>
              <a:t>Az adathordozhatósághoz való jog a</a:t>
            </a:r>
            <a:r>
              <a:rPr lang="hu-HU" baseline="0" noProof="0" dirty="0"/>
              <a:t> dián felsorolt </a:t>
            </a:r>
            <a:r>
              <a:rPr lang="hu-HU" noProof="0" dirty="0"/>
              <a:t>területeken az uniós vagy tagállami jogszabályok alapján korlátozható.</a:t>
            </a:r>
          </a:p>
          <a:p>
            <a:endParaRPr lang="en-GB" dirty="0"/>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35</a:t>
            </a:fld>
            <a:endParaRPr lang="en-GB" dirty="0"/>
          </a:p>
        </p:txBody>
      </p:sp>
    </p:spTree>
    <p:extLst>
      <p:ext uri="{BB962C8B-B14F-4D97-AF65-F5344CB8AC3E}">
        <p14:creationId xmlns:p14="http://schemas.microsoft.com/office/powerpoint/2010/main" val="102071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áttekintést nyújt a képzés tartalmáról.</a:t>
            </a:r>
            <a:r>
              <a:rPr lang="hu-HU" b="0" baseline="0" noProof="0" dirty="0"/>
              <a:t> A képzés előtt el kell távolítani azokat a témaköröket, melyeket nem fog érinteni.</a:t>
            </a:r>
            <a:endParaRPr lang="hu-HU" b="0" noProof="0" dirty="0"/>
          </a:p>
          <a:p>
            <a:pPr defTabSz="990478">
              <a:defRPr/>
            </a:pPr>
            <a:r>
              <a:rPr lang="hu-HU" sz="1300" b="1" noProof="0" dirty="0"/>
              <a:t>Pedagógiai stratégia és útmutatás: </a:t>
            </a:r>
            <a:r>
              <a:rPr lang="hu-HU" sz="1300" b="0" noProof="0" dirty="0"/>
              <a:t>K</a:t>
            </a:r>
            <a:r>
              <a:rPr lang="hu-HU" sz="1300" noProof="0" dirty="0"/>
              <a:t>észüljön fel a képzés tartalmára vonatkozó kérdésekre</a:t>
            </a:r>
            <a:r>
              <a:rPr lang="hu-HU" sz="1200" b="0" i="0" kern="1200" dirty="0">
                <a:solidFill>
                  <a:schemeClr val="tx1"/>
                </a:solidFill>
                <a:effectLst/>
                <a:latin typeface="+mn-lt"/>
                <a:ea typeface="+mn-ea"/>
                <a:cs typeface="+mn-cs"/>
              </a:rPr>
              <a:t>!</a:t>
            </a:r>
            <a:endParaRPr lang="hu-HU" sz="1300" noProof="0" dirty="0"/>
          </a:p>
          <a:p>
            <a:pPr defTabSz="990478">
              <a:defRPr/>
            </a:pPr>
            <a:r>
              <a:rPr lang="hu-HU" b="1" noProof="0" dirty="0"/>
              <a:t>Időterv (fontosság): </a:t>
            </a:r>
          </a:p>
          <a:p>
            <a:pPr defTabSz="990478">
              <a:defRPr/>
            </a:pPr>
            <a:r>
              <a:rPr lang="hu-HU" sz="1300" b="1" noProof="0" dirty="0"/>
              <a:t>A képzésben résztvevők szükséges tapasztalata:  </a:t>
            </a:r>
          </a:p>
          <a:p>
            <a:r>
              <a:rPr lang="hu-HU" b="1" noProof="0" dirty="0"/>
              <a:t>Kinek releváns: </a:t>
            </a:r>
            <a:r>
              <a:rPr lang="hu-HU" b="0" noProof="0" dirty="0"/>
              <a:t>mindenkinek</a:t>
            </a:r>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val="365060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478"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az algoritmusokon alapuló döntéshozatal és az adatvédelmi kommunikáció kapcsolatát mutatja be. </a:t>
            </a:r>
          </a:p>
          <a:p>
            <a:pPr marL="0" marR="0" lvl="0" indent="0" algn="l" defTabSz="990478" rtl="0" eaLnBrk="1" fontAlgn="auto" latinLnBrk="0" hangingPunct="1">
              <a:lnSpc>
                <a:spcPct val="100000"/>
              </a:lnSpc>
              <a:spcBef>
                <a:spcPts val="0"/>
              </a:spcBef>
              <a:spcAft>
                <a:spcPts val="0"/>
              </a:spcAft>
              <a:buClrTx/>
              <a:buSzTx/>
              <a:buFontTx/>
              <a:buNone/>
              <a:tabLst/>
              <a:defRPr/>
            </a:pPr>
            <a:r>
              <a:rPr lang="hu-HU" b="0" noProof="0" dirty="0"/>
              <a:t>A</a:t>
            </a:r>
            <a:r>
              <a:rPr lang="hu-HU" b="0" baseline="0" noProof="0" dirty="0"/>
              <a:t> dia a GDPR által megfogalmazott követelményekre összepontosít, de az algoritmusok alkalmazásának átláthatósága és kommunikációja ennél jóval szélesebb problémakört ölel fel.</a:t>
            </a:r>
            <a:endParaRPr lang="hu-HU" noProof="0" dirty="0"/>
          </a:p>
          <a:p>
            <a:pPr defTabSz="990478">
              <a:defRPr/>
            </a:pPr>
            <a:r>
              <a:rPr lang="hu-HU" sz="1300" b="1" noProof="0" dirty="0"/>
              <a:t>Pedagógiai stratégia és útmutatás: </a:t>
            </a:r>
            <a:r>
              <a:rPr lang="hu-HU" sz="1300" b="0" noProof="0" dirty="0"/>
              <a:t>Szánjon</a:t>
            </a:r>
            <a:r>
              <a:rPr lang="hu-HU" sz="1300" b="0" baseline="0" noProof="0" dirty="0"/>
              <a:t> rá elég időt, mert sok résztvevő számára újdonság.</a:t>
            </a:r>
            <a:endParaRPr lang="hu-HU" sz="1300" b="0" noProof="0" dirty="0"/>
          </a:p>
          <a:p>
            <a:pPr defTabSz="990478">
              <a:defRPr/>
            </a:pPr>
            <a:r>
              <a:rPr lang="hu-HU" b="1" noProof="0" dirty="0"/>
              <a:t>Időterv (fontosság): </a:t>
            </a:r>
            <a:r>
              <a:rPr lang="hu-HU" b="0" noProof="0" dirty="0"/>
              <a:t>magas</a:t>
            </a:r>
          </a:p>
          <a:p>
            <a:r>
              <a:rPr lang="hu-HU" sz="1300" b="1" noProof="0" dirty="0"/>
              <a:t>A képzésben résztvevők szükséges tapasztalata:  </a:t>
            </a:r>
            <a:r>
              <a:rPr lang="hu-HU" sz="1300" b="0" noProof="0" dirty="0"/>
              <a:t>alacsonytól a közepesig</a:t>
            </a:r>
          </a:p>
          <a:p>
            <a:r>
              <a:rPr lang="hu-HU" b="1" noProof="0" dirty="0"/>
              <a:t>Kinek releváns: mindenkinek</a:t>
            </a:r>
            <a:endParaRPr lang="hu-HU" b="0" noProof="0" dirty="0"/>
          </a:p>
          <a:p>
            <a:r>
              <a:rPr lang="hu-HU" b="1" noProof="0" dirty="0"/>
              <a:t>Jogszabályi</a:t>
            </a:r>
            <a:r>
              <a:rPr lang="hu-HU" b="1" baseline="0" noProof="0" dirty="0"/>
              <a:t> rendelkezések:</a:t>
            </a:r>
            <a:endParaRPr lang="hu-HU" b="1" noProof="0" dirty="0"/>
          </a:p>
          <a:p>
            <a:r>
              <a:rPr lang="hu-HU" sz="1200" noProof="0" dirty="0"/>
              <a:t>A (60) Preambulumbekezdés kimondja, hogy </a:t>
            </a:r>
            <a:r>
              <a:rPr lang="hu-HU" sz="1200" b="0" i="0" kern="1200" noProof="0" dirty="0">
                <a:solidFill>
                  <a:schemeClr val="tx1"/>
                </a:solidFill>
                <a:effectLst/>
                <a:latin typeface="+mn-lt"/>
                <a:ea typeface="+mn-ea"/>
                <a:cs typeface="+mn-cs"/>
              </a:rPr>
              <a:t>a</a:t>
            </a:r>
            <a:r>
              <a:rPr lang="hu-HU" sz="1200" b="0" i="0" kern="1200" dirty="0">
                <a:solidFill>
                  <a:schemeClr val="tx1"/>
                </a:solidFill>
                <a:effectLst/>
                <a:latin typeface="+mn-lt"/>
                <a:ea typeface="+mn-ea"/>
                <a:cs typeface="+mn-cs"/>
              </a:rPr>
              <a:t>z érintettet továbbá a profilalkotás tényéről és annak következményeiről tájékoztatni kell,</a:t>
            </a:r>
            <a:r>
              <a:rPr lang="hu-HU" sz="1200" b="0" i="0" kern="1200" baseline="0" dirty="0">
                <a:solidFill>
                  <a:schemeClr val="tx1"/>
                </a:solidFill>
                <a:effectLst/>
                <a:latin typeface="+mn-lt"/>
                <a:ea typeface="+mn-ea"/>
                <a:cs typeface="+mn-cs"/>
              </a:rPr>
              <a:t> </a:t>
            </a:r>
            <a:r>
              <a:rPr lang="hu-HU" sz="1200" baseline="0" noProof="0" dirty="0"/>
              <a:t>továbbá </a:t>
            </a:r>
            <a:r>
              <a:rPr lang="hu-HU" sz="1200" noProof="0" dirty="0"/>
              <a:t>bizonyos körülmények fennállása esetén joga van a „profilozás” elleni tiltakozáshoz, függetlenül attól, hogy kizárólag az automatizált döntéshozatal</a:t>
            </a:r>
            <a:r>
              <a:rPr lang="hu-HU" sz="1200" baseline="0" noProof="0" dirty="0"/>
              <a:t>on alapuló </a:t>
            </a:r>
            <a:r>
              <a:rPr lang="hu-HU" sz="1200" noProof="0" dirty="0"/>
              <a:t>profilozás</a:t>
            </a:r>
            <a:r>
              <a:rPr lang="hu-HU" sz="1200" baseline="0" noProof="0" dirty="0"/>
              <a:t> </a:t>
            </a:r>
            <a:r>
              <a:rPr lang="hu-HU" sz="1200" noProof="0" dirty="0"/>
              <a:t>történik-e. </a:t>
            </a:r>
          </a:p>
          <a:p>
            <a:r>
              <a:rPr lang="hu-HU" b="1" noProof="0" dirty="0"/>
              <a:t>Jogeset:  </a:t>
            </a:r>
            <a:r>
              <a:rPr lang="hu-HU" b="0" noProof="0" dirty="0"/>
              <a:t>-</a:t>
            </a:r>
            <a:endParaRPr lang="hu-HU" b="1" noProof="0" dirty="0"/>
          </a:p>
          <a:p>
            <a:r>
              <a:rPr lang="hu-HU" b="1" noProof="0" dirty="0"/>
              <a:t>További olvasmányok:</a:t>
            </a:r>
          </a:p>
          <a:p>
            <a:r>
              <a:rPr lang="hu-HU" noProof="0" dirty="0"/>
              <a:t>A WP29 szerinti iránymutatás</a:t>
            </a:r>
            <a:r>
              <a:rPr lang="hu-HU" baseline="0" noProof="0" dirty="0"/>
              <a:t> </a:t>
            </a:r>
            <a:r>
              <a:rPr lang="hu-HU" dirty="0"/>
              <a:t>az automatizált döntéshozatallal és a profilalkotással kapcsolatban a 2016/679 rendelet alkalmazásához</a:t>
            </a:r>
            <a:r>
              <a:rPr lang="hu-HU" baseline="0" dirty="0"/>
              <a:t> (</a:t>
            </a:r>
            <a:r>
              <a:rPr lang="hu-HU" noProof="0" dirty="0"/>
              <a:t>WP251rev.01), 2018. február  https://iapp.org/media/pdf/resource_center/W29-auto-decision_profiling_02-2018.pdf</a:t>
            </a:r>
          </a:p>
          <a:p>
            <a:endParaRPr lang="hu-HU" noProof="0" dirty="0"/>
          </a:p>
          <a:p>
            <a:r>
              <a:rPr lang="hu-HU" noProof="0" dirty="0"/>
              <a:t>Az iránymutatás megállapítja, hogy:</a:t>
            </a:r>
          </a:p>
          <a:p>
            <a:pPr marL="185715" indent="-185715">
              <a:buFont typeface="Arial" panose="020B0604020202020204" pitchFamily="34" charset="0"/>
              <a:buChar char="•"/>
            </a:pPr>
            <a:r>
              <a:rPr lang="hu-HU" dirty="0"/>
              <a:t>Főszabályként általános tilalom vonatkozik a joghatással vagy hasonlóképpen jelentős hatással járó, kizárólag automatizált egyedi döntéshozatalra; a szabály alól vannak kivételek:</a:t>
            </a:r>
            <a:r>
              <a:rPr lang="hu-HU" baseline="0" dirty="0"/>
              <a:t> </a:t>
            </a:r>
            <a:r>
              <a:rPr lang="hu-HU" dirty="0"/>
              <a:t>ha valamelyik ilyen kivétel fennáll, akkor intézkedéseket kell tenni az érintettek jogainak és szabadságainak, továbbá jogos érdekeinek védelmére.</a:t>
            </a:r>
          </a:p>
          <a:p>
            <a:pPr marL="185715" indent="-185715">
              <a:buFont typeface="Arial" panose="020B0604020202020204" pitchFamily="34" charset="0"/>
              <a:buChar char="•"/>
            </a:pPr>
            <a:r>
              <a:rPr lang="hu-HU" noProof="0" dirty="0"/>
              <a:t>“</a:t>
            </a:r>
            <a:r>
              <a:rPr lang="hu-HU" dirty="0"/>
              <a:t>Tekintettel a GDPR alapjául szolgáló átláthatósági alapelvre, az adatkezelőknek biztosítania kell, hogy világosan és egyszerűen elmagyarázzák a természetes személyeknek a profilalkotási vagy az automatizált döntéshozatali folyamat működését. Különösen ahol az adatkezelés profilalapú döntéshozatalt foglal magában (függetlenül attól, hogy arra kiterjednek-e a 22. cikk rendelkezései), az érintett számára egyértelművé kell tenni azt a tényt, hogy az adatkezelés célja mind a) a profilalkotás, mind b) a létrehozott profil alapján történő döntéshozatal</a:t>
            </a:r>
          </a:p>
          <a:p>
            <a:pPr marL="185715" indent="-185715">
              <a:buFont typeface="Arial" panose="020B0604020202020204" pitchFamily="34" charset="0"/>
              <a:buChar char="•"/>
            </a:pPr>
            <a:r>
              <a:rPr lang="hu-HU" dirty="0"/>
              <a:t>Ha az automatizált döntéshozatal és a profilalkotás nem felel meg a 22. cikk (1) bekezdésében szereplő meghatározásnak, akkor is helyes gyakorlat, ha megadják a fenti tájékoztatást. </a:t>
            </a:r>
          </a:p>
          <a:p>
            <a:pPr marL="185715" indent="-185715">
              <a:buFont typeface="Arial" panose="020B0604020202020204" pitchFamily="34" charset="0"/>
              <a:buChar char="•"/>
            </a:pPr>
            <a:endParaRPr lang="hu-HU" sz="1200" noProof="0" dirty="0"/>
          </a:p>
          <a:p>
            <a:pPr marL="0" indent="0">
              <a:buFont typeface="Arial" panose="020B0604020202020204" pitchFamily="34" charset="0"/>
              <a:buNone/>
            </a:pPr>
            <a:r>
              <a:rPr lang="hu-HU" sz="1200" noProof="0" dirty="0"/>
              <a:t>A WP29 munkacsoport iránymutatása további</a:t>
            </a:r>
            <a:r>
              <a:rPr lang="hu-HU" sz="1200" baseline="0" noProof="0" dirty="0"/>
              <a:t> hasznos információkat tartalmaz a</a:t>
            </a:r>
            <a:r>
              <a:rPr lang="hu-HU" sz="1200" noProof="0" dirty="0"/>
              <a:t> kizárólag automatizált adatkezelésen alapuló döntéshozatalról</a:t>
            </a:r>
            <a:r>
              <a:rPr lang="hu-HU" sz="1200" baseline="0" noProof="0" dirty="0"/>
              <a:t> </a:t>
            </a:r>
            <a:r>
              <a:rPr lang="hu-HU" sz="1200" noProof="0" dirty="0"/>
              <a:t>és a biztosítékokról, amik garantálják</a:t>
            </a:r>
            <a:r>
              <a:rPr lang="hu-HU" sz="1200" baseline="0" noProof="0" dirty="0"/>
              <a:t> </a:t>
            </a:r>
            <a:r>
              <a:rPr lang="hu-HU" sz="1200" noProof="0" dirty="0"/>
              <a:t>az emberi beavatkozás kéréséhez és döntések megtámadásához</a:t>
            </a:r>
            <a:r>
              <a:rPr lang="hu-HU" sz="1200" baseline="0" noProof="0" dirty="0"/>
              <a:t> való</a:t>
            </a:r>
            <a:r>
              <a:rPr lang="hu-HU" sz="1200" noProof="0" dirty="0"/>
              <a:t> jogot.</a:t>
            </a:r>
            <a:endParaRPr lang="hu-HU" b="1" noProof="0" dirty="0"/>
          </a:p>
          <a:p>
            <a:r>
              <a:rPr lang="hu-HU" b="1" noProof="0" dirty="0"/>
              <a:t>Megjegyzések: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38</a:t>
            </a:fld>
            <a:endParaRPr lang="en-GB" dirty="0"/>
          </a:p>
        </p:txBody>
      </p:sp>
    </p:spTree>
    <p:extLst>
      <p:ext uri="{BB962C8B-B14F-4D97-AF65-F5344CB8AC3E}">
        <p14:creationId xmlns:p14="http://schemas.microsoft.com/office/powerpoint/2010/main" val="55647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90478">
              <a:defRPr/>
            </a:pPr>
            <a:r>
              <a:rPr lang="hu-HU" b="1" noProof="0" dirty="0"/>
              <a:t>A dia célja és tárgya: </a:t>
            </a:r>
            <a:r>
              <a:rPr lang="hu-HU" b="0" noProof="0" dirty="0"/>
              <a:t>A dia egy példát mutat be az algoritmusok alkalmazásáról szóló kommunikációra.</a:t>
            </a:r>
          </a:p>
          <a:p>
            <a:pPr algn="just" defTabSz="990478">
              <a:defRPr/>
            </a:pPr>
            <a:r>
              <a:rPr lang="hu-HU" sz="1300" b="1" noProof="0" dirty="0"/>
              <a:t>Pedagógiai stratégia és útmutatás: </a:t>
            </a:r>
          </a:p>
          <a:p>
            <a:pPr algn="just" defTabSz="990478">
              <a:defRPr/>
            </a:pPr>
            <a:r>
              <a:rPr lang="hu-HU" b="1" noProof="0" dirty="0"/>
              <a:t>Időterv (fontosság): </a:t>
            </a:r>
            <a:r>
              <a:rPr lang="hu-HU" b="0" noProof="0" dirty="0"/>
              <a:t>magas</a:t>
            </a:r>
          </a:p>
          <a:p>
            <a:pPr algn="just"/>
            <a:r>
              <a:rPr lang="hu-HU" sz="1300" b="1" noProof="0" dirty="0"/>
              <a:t>A képzésben résztvevők szükséges tapasztalata:  </a:t>
            </a:r>
            <a:r>
              <a:rPr lang="hu-HU" sz="1300" b="0" noProof="0" dirty="0"/>
              <a:t>közepes</a:t>
            </a:r>
            <a:endParaRPr lang="hu-HU" sz="1300" b="1" noProof="0" dirty="0"/>
          </a:p>
          <a:p>
            <a:pPr algn="just"/>
            <a:r>
              <a:rPr lang="hu-HU" b="1" noProof="0" dirty="0"/>
              <a:t>Kinek releváns: </a:t>
            </a:r>
            <a:r>
              <a:rPr lang="hu-HU" b="0" noProof="0" dirty="0"/>
              <a:t>mindenkinek</a:t>
            </a:r>
          </a:p>
          <a:p>
            <a:pPr algn="just"/>
            <a:r>
              <a:rPr lang="hu-HU" b="1" noProof="0" dirty="0"/>
              <a:t>Jogszabályi rendelkezések: </a:t>
            </a:r>
          </a:p>
          <a:p>
            <a:r>
              <a:rPr lang="hu-HU" sz="1200" noProof="0" dirty="0"/>
              <a:t>A (60) Preambulumbekezdés kimondja, hogy </a:t>
            </a:r>
            <a:r>
              <a:rPr lang="hu-HU" sz="1200" b="0" i="0" kern="1200" noProof="0" dirty="0">
                <a:solidFill>
                  <a:schemeClr val="tx1"/>
                </a:solidFill>
                <a:effectLst/>
                <a:latin typeface="+mn-lt"/>
                <a:ea typeface="+mn-ea"/>
                <a:cs typeface="+mn-cs"/>
              </a:rPr>
              <a:t>a</a:t>
            </a:r>
            <a:r>
              <a:rPr lang="hu-HU" sz="1200" b="0" i="0" kern="1200" dirty="0">
                <a:solidFill>
                  <a:schemeClr val="tx1"/>
                </a:solidFill>
                <a:effectLst/>
                <a:latin typeface="+mn-lt"/>
                <a:ea typeface="+mn-ea"/>
                <a:cs typeface="+mn-cs"/>
              </a:rPr>
              <a:t>z érintettet továbbá a profilalkotás tényéről és annak következményeiről tájékoztatni kell,</a:t>
            </a:r>
            <a:r>
              <a:rPr lang="hu-HU" sz="1200" b="0" i="0" kern="1200" baseline="0" dirty="0">
                <a:solidFill>
                  <a:schemeClr val="tx1"/>
                </a:solidFill>
                <a:effectLst/>
                <a:latin typeface="+mn-lt"/>
                <a:ea typeface="+mn-ea"/>
                <a:cs typeface="+mn-cs"/>
              </a:rPr>
              <a:t> </a:t>
            </a:r>
            <a:r>
              <a:rPr lang="hu-HU" sz="1200" baseline="0" noProof="0" dirty="0"/>
              <a:t>továbbá </a:t>
            </a:r>
            <a:r>
              <a:rPr lang="hu-HU" sz="1200" noProof="0" dirty="0"/>
              <a:t>bizonyos körülmények fennállása esetén joga van a „profilozás” elleni tiltakozáshoz, függetlenül attól, hogy kizárólag az automatizált döntéshozatal</a:t>
            </a:r>
            <a:r>
              <a:rPr lang="hu-HU" sz="1200" baseline="0" noProof="0" dirty="0"/>
              <a:t>on alapuló </a:t>
            </a:r>
            <a:r>
              <a:rPr lang="hu-HU" sz="1200" noProof="0" dirty="0"/>
              <a:t>profilozás</a:t>
            </a:r>
            <a:r>
              <a:rPr lang="hu-HU" sz="1200" baseline="0" noProof="0" dirty="0"/>
              <a:t> </a:t>
            </a:r>
            <a:r>
              <a:rPr lang="hu-HU" sz="1200" noProof="0" dirty="0"/>
              <a:t>történik-e. </a:t>
            </a:r>
          </a:p>
          <a:p>
            <a:pPr algn="just"/>
            <a:r>
              <a:rPr lang="hu-HU" b="1" noProof="0" dirty="0"/>
              <a:t>Jogeset:  </a:t>
            </a:r>
            <a:r>
              <a:rPr lang="hu-HU" b="0" noProof="0" dirty="0"/>
              <a:t>-</a:t>
            </a:r>
            <a:endParaRPr lang="hu-HU" b="1" noProof="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hu-HU" b="1" noProof="0" dirty="0"/>
              <a:t>További olvasmányok: </a:t>
            </a:r>
            <a:r>
              <a:rPr lang="hu-HU" noProof="0" dirty="0"/>
              <a:t>A WP29 iránymutatása az</a:t>
            </a:r>
            <a:r>
              <a:rPr lang="hu-HU" dirty="0"/>
              <a:t> automatizált döntéshozatallal és a profilalkotással kapcsolatban a 2016/679 rendelet alkalmazásához</a:t>
            </a:r>
            <a:r>
              <a:rPr lang="hu-HU" sz="1200" noProof="0" dirty="0"/>
              <a:t> </a:t>
            </a:r>
          </a:p>
          <a:p>
            <a:pPr algn="just"/>
            <a:r>
              <a:rPr lang="hu-HU" b="1" noProof="0" dirty="0"/>
              <a:t>Megjegyzések: </a:t>
            </a:r>
          </a:p>
          <a:p>
            <a:pPr algn="just"/>
            <a:r>
              <a:rPr lang="hu-HU" sz="1200" noProof="0" dirty="0"/>
              <a:t>Példa (29.</a:t>
            </a:r>
            <a:r>
              <a:rPr lang="hu-HU" sz="1200" baseline="0" noProof="0" dirty="0"/>
              <a:t> cikk szerinti munkacsoport</a:t>
            </a:r>
            <a:r>
              <a:rPr lang="hu-HU" sz="1200" noProof="0" dirty="0"/>
              <a:t>, WP251rev01) </a:t>
            </a:r>
          </a:p>
          <a:p>
            <a:pPr algn="just"/>
            <a:endParaRPr lang="hu-HU" sz="1200" noProof="0" dirty="0"/>
          </a:p>
          <a:p>
            <a:pPr algn="just"/>
            <a:r>
              <a:rPr lang="hu-HU" sz="1200" noProof="0" dirty="0"/>
              <a:t>Egy adatkezelő hitelképességi pontozást alkalmaz egy természetes személy hitelkérelmének elbírálására és elutasítására. A pontszám származhat egy hitelinformációs intézettől, vagy az is lehet, hogy azt közvetlenül az adatkezelő birtokában levő információk alapján számolták ki. Függetlenül az információ forrásától (amelyről tájékoztatni kell az érintettet a 14. cikk (2) bekezdésének f) pontja alapján, ha a személyes adatokat nem az érintettől szerezték be), amennyiben az adatkezelő az ilyen pontszámra támaszkodik, képesnek kell lennie arról és a logikai alapról az érintett számára magyarázatot nyújtani. Az adatkezelő elmagyarázza, hogy ez a folyamat segít neki a tisztességes és felelős hitelezési döntések meghozatalában. Részletesen bemutatja a döntés meghozatala során figyelembe vett főbb jellemzőket, az ilyen információk forrását és relevanciáját. E körbe tartozhat például: • az érintett által a kérelemben megadott információk; • korábbi ügyfélmagatartásra vonatkozó információk, ideértve az esetleges fizetési hátralékokat; és • hivatalos állami nyilvántartásokból származó információk, például csalási nyilvántartási és fizetésképtelenségi nyilvántartási adatok. Az adatkezelő arról is tájékoztatja az érintettet, hogy az alkalmazott hitelképességi pontozási módszereket rendszeresen tesztelik annak biztosítása érdekében, hogy azok továbbra is tisztességesek, hatékonyak és pártatlanok legyenek. Az adatkezelő kapcsolattartási adatokat ad meg az érintettnek, ahol kérheti az elutasító döntés felülvizsgálatát, összhangban a 22. cikk (3) bekezdésével.</a:t>
            </a:r>
          </a:p>
        </p:txBody>
      </p:sp>
      <p:sp>
        <p:nvSpPr>
          <p:cNvPr id="4" name="Slide Number Placeholder 3"/>
          <p:cNvSpPr>
            <a:spLocks noGrp="1"/>
          </p:cNvSpPr>
          <p:nvPr>
            <p:ph type="sldNum" sz="quarter" idx="5"/>
          </p:nvPr>
        </p:nvSpPr>
        <p:spPr/>
        <p:txBody>
          <a:bodyPr/>
          <a:lstStyle/>
          <a:p>
            <a:fld id="{08354DD1-2611-4C94-BF96-173E74F837F6}" type="slidenum">
              <a:rPr lang="en-GB" smtClean="0"/>
              <a:t>39</a:t>
            </a:fld>
            <a:endParaRPr lang="en-GB" dirty="0"/>
          </a:p>
        </p:txBody>
      </p:sp>
    </p:spTree>
    <p:extLst>
      <p:ext uri="{BB962C8B-B14F-4D97-AF65-F5344CB8AC3E}">
        <p14:creationId xmlns:p14="http://schemas.microsoft.com/office/powerpoint/2010/main" val="2884069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90478">
              <a:defRPr/>
            </a:pPr>
            <a:r>
              <a:rPr lang="hu-HU" b="1" noProof="0" dirty="0"/>
              <a:t>A dia célja és tárgya: </a:t>
            </a:r>
            <a:r>
              <a:rPr lang="hu-HU" b="0" noProof="0" dirty="0"/>
              <a:t>A dia egy példát mutat be az algoritmusok alkalmazásáról szóló kommunikációra.</a:t>
            </a:r>
          </a:p>
          <a:p>
            <a:pPr defTabSz="990478">
              <a:defRPr/>
            </a:pPr>
            <a:r>
              <a:rPr lang="hu-HU" sz="1300" b="1" noProof="0" dirty="0"/>
              <a:t>Pedagógiai stratégia és útmutatás: </a:t>
            </a:r>
          </a:p>
          <a:p>
            <a:pPr defTabSz="990478">
              <a:defRPr/>
            </a:pPr>
            <a:r>
              <a:rPr lang="hu-HU" b="1" noProof="0" dirty="0"/>
              <a:t>Időterv (fontosság): </a:t>
            </a:r>
            <a:r>
              <a:rPr lang="hu-HU" b="0" noProof="0" dirty="0"/>
              <a:t>közepes</a:t>
            </a:r>
          </a:p>
          <a:p>
            <a:r>
              <a:rPr lang="hu-HU" sz="1300" b="1" noProof="0" dirty="0"/>
              <a:t>A képzésben résztvevők szükséges tapasztalata:  </a:t>
            </a:r>
            <a:r>
              <a:rPr lang="hu-HU" sz="1300" b="0" noProof="0" dirty="0"/>
              <a:t>alacsony</a:t>
            </a:r>
          </a:p>
          <a:p>
            <a:r>
              <a:rPr lang="hu-HU" b="1" noProof="0" dirty="0"/>
              <a:t>Kinek releváns: </a:t>
            </a:r>
            <a:r>
              <a:rPr lang="hu-HU" b="0" noProof="0" dirty="0"/>
              <a:t>mindenkinek</a:t>
            </a:r>
          </a:p>
          <a:p>
            <a:r>
              <a:rPr lang="hu-HU" b="1" noProof="0" dirty="0"/>
              <a:t>Jogszabályi rendelkezések: </a:t>
            </a:r>
            <a:r>
              <a:rPr lang="hu-HU" b="0" noProof="0" dirty="0"/>
              <a:t>A GDPR 13. cikk (2) bekezdésének f) pont</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noProof="0" dirty="0"/>
              <a:t>Példa (29.</a:t>
            </a:r>
            <a:r>
              <a:rPr lang="hu-HU" sz="1200" baseline="0" noProof="0" dirty="0"/>
              <a:t> cikk szerinti munkacsoport</a:t>
            </a:r>
            <a:r>
              <a:rPr lang="hu-HU" sz="1200" noProof="0" dirty="0"/>
              <a:t>, WP251rev01) </a:t>
            </a:r>
          </a:p>
          <a:p>
            <a:endParaRPr lang="hu-HU" dirty="0"/>
          </a:p>
          <a:p>
            <a:r>
              <a:rPr lang="hu-HU" dirty="0"/>
              <a:t>Egy biztosító társaság az ügyfelek járművezetési magatartásának figyelemmel kísérésén alapuló automatizált döntéshozatali eljárást alkalmaz. Az adatkezelés jelentőségének és várható következményeinek bemutatására kifejti, hogy a veszélyes járművezetés magasabb biztosítási díjakat eredményezhet, és egy fiktív járművezetőket összehasonlító alkalmazást biztosít, akik között van olyan, akinek veszélyes vezetési szokásai vannak, mint például erőteljes gyorsítás és hirtelen fékezés. Ábrákat használ, amely tippeket ad, hogyan lehet javítani ezeken a szokásokon és ennek következtében hogyan csökkenthetők a biztosítási díjak.</a:t>
            </a:r>
            <a:endParaRPr lang="hu-HU" b="1" noProof="0" dirty="0"/>
          </a:p>
          <a:p>
            <a:endParaRPr lang="hu-HU" noProof="0" dirty="0"/>
          </a:p>
        </p:txBody>
      </p:sp>
      <p:sp>
        <p:nvSpPr>
          <p:cNvPr id="4" name="Slide Number Placeholder 3"/>
          <p:cNvSpPr>
            <a:spLocks noGrp="1"/>
          </p:cNvSpPr>
          <p:nvPr>
            <p:ph type="sldNum" sz="quarter" idx="5"/>
          </p:nvPr>
        </p:nvSpPr>
        <p:spPr/>
        <p:txBody>
          <a:bodyPr/>
          <a:lstStyle/>
          <a:p>
            <a:fld id="{08354DD1-2611-4C94-BF96-173E74F837F6}" type="slidenum">
              <a:rPr lang="en-GB" smtClean="0"/>
              <a:t>40</a:t>
            </a:fld>
            <a:endParaRPr lang="en-GB" dirty="0"/>
          </a:p>
        </p:txBody>
      </p:sp>
    </p:spTree>
    <p:extLst>
      <p:ext uri="{BB962C8B-B14F-4D97-AF65-F5344CB8AC3E}">
        <p14:creationId xmlns:p14="http://schemas.microsoft.com/office/powerpoint/2010/main" val="2834686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ismerteti a profilozás fogalmát és példákat sorol fel. </a:t>
            </a:r>
          </a:p>
          <a:p>
            <a:pPr defTabSz="990478">
              <a:defRPr/>
            </a:pPr>
            <a:r>
              <a:rPr lang="hu-HU" sz="1300" b="1" noProof="0" dirty="0"/>
              <a:t>Pedagógiai stratégia és útmutatás: </a:t>
            </a:r>
            <a:r>
              <a:rPr lang="hu-HU" sz="1400" b="0" noProof="0" dirty="0"/>
              <a:t>Kapcsolja össze a profilozás fogalmát az automatizált döntéshozatallal</a:t>
            </a:r>
            <a:r>
              <a:rPr lang="hu-HU" sz="1200" b="0" i="0" kern="1200" dirty="0">
                <a:solidFill>
                  <a:schemeClr val="tx1"/>
                </a:solidFill>
                <a:effectLst/>
                <a:latin typeface="+mn-lt"/>
                <a:ea typeface="+mn-ea"/>
                <a:cs typeface="+mn-cs"/>
              </a:rPr>
              <a:t>!</a:t>
            </a:r>
            <a:endParaRPr lang="hu-HU" sz="1300" b="1" noProof="0" dirty="0"/>
          </a:p>
          <a:p>
            <a:pPr defTabSz="990478">
              <a:defRPr/>
            </a:pPr>
            <a:r>
              <a:rPr lang="hu-HU" b="1" noProof="0" dirty="0"/>
              <a:t>Időterv (fontosság): </a:t>
            </a:r>
            <a:endParaRPr lang="hu-HU" b="0" noProof="0" dirty="0"/>
          </a:p>
          <a:p>
            <a:r>
              <a:rPr lang="hu-HU" sz="1300" b="1" noProof="0" dirty="0"/>
              <a:t>A képzésben résztvevők szükséges tapasztalata:  </a:t>
            </a:r>
          </a:p>
          <a:p>
            <a:r>
              <a:rPr lang="hu-HU" b="1" noProof="0" dirty="0"/>
              <a:t>Kinek releváns:  </a:t>
            </a:r>
          </a:p>
          <a:p>
            <a:r>
              <a:rPr lang="hu-HU" b="1" noProof="0" dirty="0"/>
              <a:t>Jogszabályi rendelkezések: </a:t>
            </a:r>
            <a:r>
              <a:rPr lang="hu-HU" b="0" noProof="0" dirty="0"/>
              <a:t> GDPR 22. cikk (1) és (4) bekezdés</a:t>
            </a:r>
          </a:p>
          <a:p>
            <a:r>
              <a:rPr lang="hu-HU" b="1" noProof="0" dirty="0"/>
              <a:t>Jogeset:  </a:t>
            </a:r>
            <a:r>
              <a:rPr lang="hu-HU" b="0" noProof="0" dirty="0"/>
              <a:t>-</a:t>
            </a:r>
            <a:endParaRPr lang="hu-HU" b="1" noProof="0" dirty="0"/>
          </a:p>
          <a:p>
            <a:r>
              <a:rPr lang="hu-HU" b="1" noProof="0" dirty="0"/>
              <a:t>További olvasmányok: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noProof="0" dirty="0"/>
              <a:t>A WP29 szerinti iránymutatás</a:t>
            </a:r>
            <a:r>
              <a:rPr lang="hu-HU" baseline="0" noProof="0" dirty="0"/>
              <a:t> </a:t>
            </a:r>
            <a:r>
              <a:rPr lang="hu-HU" noProof="0" dirty="0"/>
              <a:t>(</a:t>
            </a:r>
            <a:r>
              <a:rPr lang="hu-HU" dirty="0"/>
              <a:t>Iránymutatás az automatizált döntéshozatallal és a profilalkotással kapcsolatban a 2016/679 rendelet alkalmazásához</a:t>
            </a:r>
            <a:r>
              <a:rPr lang="hu-HU" sz="1200" noProof="0" dirty="0"/>
              <a:t> </a:t>
            </a:r>
            <a:r>
              <a:rPr lang="hu-HU" b="0" noProof="0" dirty="0"/>
              <a:t>–(WP251.rev1) http://ec.europa.eu/newsroom/article29/document.cfm?doc_id=49826</a:t>
            </a:r>
          </a:p>
          <a:p>
            <a:pPr marL="171450" indent="-171450">
              <a:buFont typeface="Arial" panose="020B0604020202020204" pitchFamily="34" charset="0"/>
              <a:buChar char="•"/>
            </a:pPr>
            <a:endParaRPr lang="hu-HU" b="1" noProof="0" dirty="0"/>
          </a:p>
          <a:p>
            <a:r>
              <a:rPr lang="hu-HU" b="1" noProof="0" dirty="0"/>
              <a:t>Megjegyzések: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noProof="0" dirty="0"/>
              <a:t>A profilozás az automatizált döntéshozatali folyamat</a:t>
            </a:r>
            <a:r>
              <a:rPr lang="hu-HU" baseline="0" noProof="0" dirty="0"/>
              <a:t> </a:t>
            </a:r>
            <a:r>
              <a:rPr lang="hu-HU" noProof="0" dirty="0"/>
              <a:t>része lehet.</a:t>
            </a:r>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41</a:t>
            </a:fld>
            <a:endParaRPr lang="en-GB" dirty="0"/>
          </a:p>
        </p:txBody>
      </p:sp>
    </p:spTree>
    <p:extLst>
      <p:ext uri="{BB962C8B-B14F-4D97-AF65-F5344CB8AC3E}">
        <p14:creationId xmlns:p14="http://schemas.microsoft.com/office/powerpoint/2010/main" val="297834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defRPr/>
            </a:pPr>
            <a:r>
              <a:rPr lang="hu-HU" b="1" dirty="0"/>
              <a:t>A dia célja és tárgya: </a:t>
            </a:r>
            <a:r>
              <a:rPr lang="hu-HU" dirty="0"/>
              <a:t>Az előadó bemutatása a közönség számára.</a:t>
            </a:r>
          </a:p>
          <a:p>
            <a:pPr lvl="0" algn="just">
              <a:defRPr/>
            </a:pPr>
            <a:r>
              <a:rPr lang="hu-HU" b="1" dirty="0"/>
              <a:t>Pedagógiai stratégia és útmutatás:  </a:t>
            </a:r>
            <a:r>
              <a:rPr lang="hu-HU" dirty="0"/>
              <a:t>Hangsúlyozzuk, hogy az előadó – adatvédelmi tudása okán – a jövőben esetleges kapcsolattartási pont lehet a hallgatók számára!</a:t>
            </a:r>
          </a:p>
          <a:p>
            <a:pPr lvl="0" algn="just">
              <a:defRPr/>
            </a:pPr>
            <a:r>
              <a:rPr lang="hu-HU" b="1" dirty="0"/>
              <a:t>Időterv (fontosság): </a:t>
            </a:r>
            <a:r>
              <a:rPr lang="hu-HU" dirty="0"/>
              <a:t>közepes</a:t>
            </a:r>
          </a:p>
          <a:p>
            <a:pPr algn="just"/>
            <a:r>
              <a:rPr lang="hu-HU" b="1" dirty="0"/>
              <a:t>A képzésben résztvevők szükséges tapasztalata: </a:t>
            </a:r>
            <a:r>
              <a:rPr lang="hu-HU" dirty="0"/>
              <a:t>nincs</a:t>
            </a:r>
          </a:p>
          <a:p>
            <a:pPr algn="just"/>
            <a:r>
              <a:rPr lang="hu-HU" b="1" dirty="0"/>
              <a:t>Kinek releváns: </a:t>
            </a:r>
            <a:r>
              <a:rPr lang="hu-HU" dirty="0"/>
              <a:t>mindenkinek</a:t>
            </a:r>
          </a:p>
          <a:p>
            <a:pPr algn="just"/>
            <a:r>
              <a:rPr lang="hu-HU" b="1" dirty="0"/>
              <a:t>Jogszabályi rendelkezések: - </a:t>
            </a:r>
            <a:endParaRPr lang="hu-HU" dirty="0"/>
          </a:p>
          <a:p>
            <a:pPr algn="just"/>
            <a:r>
              <a:rPr lang="hu-HU" b="1" dirty="0"/>
              <a:t>Jogeset: -</a:t>
            </a:r>
          </a:p>
          <a:p>
            <a:pPr algn="just"/>
            <a:r>
              <a:rPr lang="hu-HU" b="1" dirty="0"/>
              <a:t>További olvasmányok: -</a:t>
            </a:r>
          </a:p>
          <a:p>
            <a:pPr algn="just"/>
            <a:r>
              <a:rPr lang="hu-HU" b="1" dirty="0"/>
              <a:t>Megjegyzések: -</a:t>
            </a:r>
          </a:p>
        </p:txBody>
      </p:sp>
      <p:sp>
        <p:nvSpPr>
          <p:cNvPr id="4" name="Slide Number Placeholder 3"/>
          <p:cNvSpPr>
            <a:spLocks noGrp="1"/>
          </p:cNvSpPr>
          <p:nvPr>
            <p:ph type="sldNum" sz="quarter" idx="5"/>
          </p:nvPr>
        </p:nvSpPr>
        <p:spPr/>
        <p:txBody>
          <a:bodyPr/>
          <a:lstStyle/>
          <a:p>
            <a:pPr>
              <a:defRPr/>
            </a:pPr>
            <a:fld id="{EEAE1ED8-A20A-47BF-AD6C-9B601BC3AB8D}" type="slidenum">
              <a:rPr lang="en-GB" smtClean="0">
                <a:solidFill>
                  <a:prstClr val="black"/>
                </a:solidFill>
              </a:rPr>
              <a:pPr>
                <a:defRPr/>
              </a:pPr>
              <a:t>4</a:t>
            </a:fld>
            <a:endParaRPr lang="en-GB" dirty="0">
              <a:solidFill>
                <a:prstClr val="black"/>
              </a:solidFill>
            </a:endParaRPr>
          </a:p>
        </p:txBody>
      </p:sp>
    </p:spTree>
    <p:extLst>
      <p:ext uri="{BB962C8B-B14F-4D97-AF65-F5344CB8AC3E}">
        <p14:creationId xmlns:p14="http://schemas.microsoft.com/office/powerpoint/2010/main" val="2735006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sz="1400" b="1" noProof="0" dirty="0"/>
              <a:t>A dia célja és tárgya: </a:t>
            </a:r>
            <a:r>
              <a:rPr lang="hu-HU" sz="1400" b="0" noProof="0" dirty="0"/>
              <a:t>A</a:t>
            </a:r>
            <a:r>
              <a:rPr lang="hu-HU" sz="1400" b="0" baseline="0" noProof="0" dirty="0"/>
              <a:t> dia bemutatja az</a:t>
            </a:r>
            <a:r>
              <a:rPr lang="hu-HU" sz="1400" b="0" noProof="0" dirty="0"/>
              <a:t> algoritmikusok és a kommunikáció újabb megközelítéseit.</a:t>
            </a:r>
          </a:p>
          <a:p>
            <a:pPr defTabSz="990478">
              <a:defRPr/>
            </a:pPr>
            <a:r>
              <a:rPr lang="hu-HU" sz="1600" b="1" noProof="0" dirty="0"/>
              <a:t>Pedagógiai stratégia és útmutatás: </a:t>
            </a:r>
            <a:r>
              <a:rPr lang="hu-HU" sz="1600" b="0" noProof="0" dirty="0"/>
              <a:t>Az algoritmikus módszerek alapján alkalmazott folyamatokról és ezek alapján meghozott döntésekről</a:t>
            </a:r>
            <a:r>
              <a:rPr lang="hu-HU" sz="1600" b="0" baseline="0" noProof="0" dirty="0"/>
              <a:t> mennyire átfogó tájékoztatást kell nyújtani, és biztosítani kell-e, hogy a felhasználók (és azok, akikre hatással van) megértsék ezeket a folyamatokat? A kérdés gyakran felmerül a téma kapcsán. </a:t>
            </a:r>
            <a:r>
              <a:rPr lang="hu-HU" sz="1600" b="0" noProof="0" dirty="0"/>
              <a:t>Ez a téma túlmutat a GDPR követelményein. A fenti megközelítések alkalmazását nem követeli meg</a:t>
            </a:r>
            <a:r>
              <a:rPr lang="hu-HU" sz="1600" b="0" baseline="0" noProof="0" dirty="0"/>
              <a:t> a GDPR</a:t>
            </a:r>
            <a:r>
              <a:rPr lang="hu-HU" sz="1600" b="0" noProof="0" dirty="0"/>
              <a:t>, de ezek biztosítják a GDPR-nak</a:t>
            </a:r>
            <a:r>
              <a:rPr lang="hu-HU" sz="1600" b="0" baseline="0" noProof="0" dirty="0"/>
              <a:t> való megfelelést</a:t>
            </a:r>
            <a:r>
              <a:rPr lang="hu-HU" sz="1600" b="0" noProof="0" dirty="0"/>
              <a:t>.</a:t>
            </a:r>
          </a:p>
          <a:p>
            <a:pPr defTabSz="990478">
              <a:defRPr/>
            </a:pPr>
            <a:r>
              <a:rPr lang="hu-HU" sz="1400" b="1" noProof="0" dirty="0"/>
              <a:t>Időterv (fontosság): </a:t>
            </a:r>
            <a:endParaRPr lang="hu-HU" sz="1400" b="0" noProof="0" dirty="0"/>
          </a:p>
          <a:p>
            <a:r>
              <a:rPr lang="hu-HU" sz="1600" b="1" noProof="0" dirty="0"/>
              <a:t>A képzésben résztvevők szükséges tapasztalata:  </a:t>
            </a:r>
            <a:r>
              <a:rPr lang="hu-HU" sz="1600" b="0" noProof="0" dirty="0"/>
              <a:t>magas - a megközelítések a gépi tanulás és a mesterséges intelligencia témakörének</a:t>
            </a:r>
            <a:r>
              <a:rPr lang="hu-HU" sz="1600" b="0" baseline="0" noProof="0" dirty="0"/>
              <a:t> részletesebb </a:t>
            </a:r>
            <a:r>
              <a:rPr lang="hu-HU" sz="1600" b="0" noProof="0" dirty="0"/>
              <a:t>kezdenek  részletesebben foglalkozni</a:t>
            </a:r>
            <a:endParaRPr lang="hu-HU" sz="1400" b="0" noProof="0" dirty="0"/>
          </a:p>
          <a:p>
            <a:r>
              <a:rPr lang="hu-HU" sz="1400" b="1" noProof="0" dirty="0"/>
              <a:t>Jogszabályi rendelkezések: n/a</a:t>
            </a:r>
          </a:p>
          <a:p>
            <a:r>
              <a:rPr lang="hu-HU" sz="1400" b="1" noProof="0" dirty="0"/>
              <a:t>Jogeset:  </a:t>
            </a:r>
            <a:r>
              <a:rPr lang="hu-HU" sz="1400" b="0" noProof="0" dirty="0"/>
              <a:t>-</a:t>
            </a:r>
            <a:endParaRPr lang="hu-HU" sz="1400" b="1" noProof="0" dirty="0"/>
          </a:p>
          <a:p>
            <a:r>
              <a:rPr lang="hu-HU" sz="1400" b="1" noProof="0" dirty="0"/>
              <a:t>További olvasmányok:</a:t>
            </a:r>
          </a:p>
          <a:p>
            <a:r>
              <a:rPr lang="hu-HU" sz="1300" noProof="0" dirty="0"/>
              <a:t>Lásd:</a:t>
            </a:r>
          </a:p>
          <a:p>
            <a:pPr marL="185715" indent="-185715">
              <a:buFont typeface="Arial" panose="020B0604020202020204" pitchFamily="34" charset="0"/>
              <a:buChar char="•"/>
            </a:pPr>
            <a:r>
              <a:rPr lang="hu-HU" sz="1300" noProof="0" dirty="0"/>
              <a:t>Brent Daniel Mittelstadt, Patrick Allo, Mariarosaria Taddeo, Sandra Wachter és Luciano Floridi,, 2016, "Az algoritmusok etikája: A vita feltérképezése", Big Data &amp; Society, 2016, 1-21.</a:t>
            </a:r>
          </a:p>
          <a:p>
            <a:pPr marL="185715" indent="-185715">
              <a:buFont typeface="Arial" panose="020B0604020202020204" pitchFamily="34" charset="0"/>
              <a:buChar char="•"/>
            </a:pPr>
            <a:r>
              <a:rPr lang="hu-HU" sz="1300" noProof="0" dirty="0"/>
              <a:t>The Royal Society, (2017), Gépi tanulás: a példák alapján tanulni képes számítógépek ereje és ígéretét</a:t>
            </a:r>
            <a:r>
              <a:rPr lang="hu-HU" sz="1300" baseline="0" noProof="0" dirty="0"/>
              <a:t> </a:t>
            </a:r>
            <a:r>
              <a:rPr lang="hu-HU" sz="1300" noProof="0" dirty="0"/>
              <a:t>https://royalsociety.org/~/media/policy/projects/machine-learning/publications/machine-learning-report.pdf</a:t>
            </a:r>
          </a:p>
          <a:p>
            <a:pPr marL="185715" indent="-185715">
              <a:buFont typeface="Arial" panose="020B0604020202020204" pitchFamily="34" charset="0"/>
              <a:buChar char="•"/>
            </a:pPr>
            <a:r>
              <a:rPr lang="hu-HU" sz="1300" noProof="0" dirty="0"/>
              <a:t>„Kritikus algoritmus tanulmányok" listája: https://socialmediacollective.org/reading-lists/critical-algorithm-studies/#3.0</a:t>
            </a:r>
          </a:p>
          <a:p>
            <a:r>
              <a:rPr lang="hu-HU" sz="1300" noProof="0" dirty="0"/>
              <a:t>Ez annak az aggodalomnak a következménye, hogy az algoritmikus döntéshozatal gyakran egy áthatolhatatlan „fekete doboz”, amelyet az érintettek, a felhasználók, alkalmazók vagy törvényalkotók nem érthetnek, valamint később nem vitathatnak.</a:t>
            </a:r>
          </a:p>
          <a:p>
            <a:pPr marL="185715" indent="-185715">
              <a:buFont typeface="Arial" panose="020B0604020202020204" pitchFamily="34" charset="0"/>
              <a:buChar char="•"/>
            </a:pPr>
            <a:r>
              <a:rPr lang="hu-HU" sz="1300" noProof="0" dirty="0"/>
              <a:t>Pasquale, Frank (2015), The Black Box Society: a pénzt és az információt ellenőrző titkos algoritmusok, Harvard University Press, Cambridge, MA. </a:t>
            </a:r>
            <a:endParaRPr lang="hu-HU" noProof="0" dirty="0"/>
          </a:p>
          <a:p>
            <a:pPr marL="185715" indent="-185715">
              <a:buFont typeface="Arial" panose="020B0604020202020204" pitchFamily="34" charset="0"/>
              <a:buChar char="•"/>
            </a:pPr>
            <a:r>
              <a:rPr lang="hu-HU" sz="1300" noProof="0" dirty="0"/>
              <a:t>Edwards, L. &amp; Veale, M. (2017), Az algoritmus rabszolgája? Miért nem a „magyarázathoz való jog” a keresett gyógyír. Duke Law and Technology Review. Available on SSRN: https://papers.ssrn.com/sol3/papers.cfm?abstract_id=2972855</a:t>
            </a:r>
          </a:p>
          <a:p>
            <a:pPr marL="185715" indent="-185715">
              <a:buFont typeface="Arial" panose="020B0604020202020204" pitchFamily="34" charset="0"/>
              <a:buChar char="•"/>
            </a:pPr>
            <a:r>
              <a:rPr lang="hu-HU" sz="1300" noProof="0" dirty="0"/>
              <a:t>Kroll et al, Elszámoltatható algoritmusok, University of Pennsylvania Law Review, 2017. https://scholarship.law.upenn.edu/cgi/viewcontent.cgi</a:t>
            </a:r>
          </a:p>
          <a:p>
            <a:pPr marL="185715" indent="-185715">
              <a:buFont typeface="Arial" panose="020B0604020202020204" pitchFamily="34" charset="0"/>
              <a:buChar char="•"/>
            </a:pPr>
            <a:r>
              <a:rPr lang="hu-HU" sz="1300" noProof="0" dirty="0"/>
              <a:t>A mesterséges intelligencia etikai forrásai, Rachel Thomas. https://www.fast.ai/2018/09/24/ai-ethics-resources/</a:t>
            </a:r>
          </a:p>
          <a:p>
            <a:pPr marL="0" indent="0">
              <a:buFont typeface="Arial" panose="020B0604020202020204" pitchFamily="34" charset="0"/>
              <a:buNone/>
            </a:pPr>
            <a:endParaRPr lang="hu-HU" noProof="0" dirty="0"/>
          </a:p>
          <a:p>
            <a:pPr marL="185715" indent="-185715">
              <a:buFont typeface="Arial" panose="020B0604020202020204" pitchFamily="34" charset="0"/>
              <a:buChar char="•"/>
            </a:pPr>
            <a:r>
              <a:rPr lang="hu-HU" noProof="0" dirty="0"/>
              <a:t>A mesterséges intelligencia úgy működik, hogy elemzi a döntési algoritmus által használt különféle bemeneteket, külön-külön és csoportokban mérlegeli az egyes bemenetek hatását, és végül jelenti azokat a bemeneti adatokat, amelyek a legnagyobb hatást gyakorolták a végső döntésre.</a:t>
            </a:r>
            <a:r>
              <a:rPr lang="hu-HU" baseline="0" noProof="0" dirty="0"/>
              <a:t> </a:t>
            </a:r>
            <a:r>
              <a:rPr lang="hu-HU" noProof="0" dirty="0"/>
              <a:t>(https://hbr.org/2018/07/we-need-transparency-in-algorithms-but-too-much-can-backfire)</a:t>
            </a:r>
          </a:p>
          <a:p>
            <a:pPr marL="185715" indent="-185715">
              <a:buFont typeface="Arial" panose="020B0604020202020204" pitchFamily="34" charset="0"/>
              <a:buChar char="•"/>
            </a:pPr>
            <a:r>
              <a:rPr lang="hu-HU" noProof="0" dirty="0"/>
              <a:t>Tények magyarázata, (Sandra Wachter, Brent Mittelstadt, Chris Russell) https://arxiv.org/abs/1711.00399 - Ha a magyarázatokat úgy tekintjük, mint az érintettek cselekedeteinek segítését, nem pedig pusztán a megértést, meg lehet határozni a magyarázatok terjedelmét és tartalmát az általuk támogatni kívánt konkrét cél vagy cselekvés alapján. Az automatizált döntéshozatal által érintett egyének szempontjából három magyarázási célt javasolunk: (1) tájékoztatni és segíteni az egyént annak megértésében, hogy miért hoztak egy adott döntést, (2) indokolni a döntést, ha az eredmény nem kívánatos, és (3) megérteni, hogy mit kell módosítani ahhoz, hogy a jövőben a kívánt eredményt kaphassák a jelenlegi döntéshozatali modell alapján. Felmérjük, hogy e célok mindegyike hogyan támogatja a GDPR-t. Javasoljuk, hogy az adatkezelőknek a fenti három cél támogatása érdekében bizonyos típusú magyarázatot, azaz feltétel nélküli tény magyarázatot</a:t>
            </a:r>
            <a:r>
              <a:rPr lang="hu-HU" baseline="0" noProof="0" dirty="0"/>
              <a:t> </a:t>
            </a:r>
            <a:r>
              <a:rPr lang="hu-HU" noProof="0" dirty="0"/>
              <a:t>kell kínálniuk. Ezek a tényszerű</a:t>
            </a:r>
            <a:r>
              <a:rPr lang="hu-HU" baseline="0" noProof="0" dirty="0"/>
              <a:t> </a:t>
            </a:r>
            <a:r>
              <a:rPr lang="hu-HU" noProof="0" dirty="0"/>
              <a:t>magyarázatok leírják a világ legkisebb változását, amely a kívánt eredmény elérése vagy a lehető legközelebbi világ elérése érdekében megtehető anélkül, hogy meg kellene magyarázni a rendszer belső logikáját.</a:t>
            </a:r>
          </a:p>
          <a:p>
            <a:pPr marL="185715" indent="-185715">
              <a:buFont typeface="Arial" panose="020B0604020202020204" pitchFamily="34" charset="0"/>
              <a:buChar char="•"/>
            </a:pPr>
            <a:r>
              <a:rPr lang="hu-HU" noProof="0" dirty="0"/>
              <a:t>A „ha” tervezési tanácsadó hasonló követelményeket javasolt az Egyesült Királyság parlamenti Tudományos és Technológiai Bizottságának benyújtott beadványban. Azt állították, hogy az algoritmusokat használó szolgáltatásoknak meg kell magyarázniuk döntéseiket a felhasználók által érthető módon, és világossá kell tenniük, ha egy döntés egy algoritmusból vagy egy algoritmus által támogatott emberből származik-e.</a:t>
            </a:r>
          </a:p>
          <a:p>
            <a:pPr lvl="1"/>
            <a:r>
              <a:rPr lang="hu-HU" sz="1300" noProof="0" dirty="0"/>
              <a:t>Adjon egyértelmű lehetőségeket a felhasználók számára, amikor aggódnak az algoritmus által meghozott döntés miatt</a:t>
            </a:r>
          </a:p>
          <a:p>
            <a:pPr lvl="1"/>
            <a:r>
              <a:rPr lang="hu-HU" sz="1300" noProof="0" dirty="0"/>
              <a:t>Olyan információkat tegyen közzé, amelyek lehetővé teszik mind a hatékony ellenőrzést, mind a harmadik felek támogatását</a:t>
            </a:r>
          </a:p>
          <a:p>
            <a:pPr lvl="1"/>
            <a:r>
              <a:rPr lang="hu-HU" sz="1300" noProof="0" dirty="0"/>
              <a:t>Gondoskodjon arról, hogy a szolgáltatásról szóló információkat a szakértők számára hozzáférhető módon kerüljenek közzétételre</a:t>
            </a:r>
          </a:p>
          <a:p>
            <a:r>
              <a:rPr lang="hu-HU" sz="1300" noProof="0" dirty="0"/>
              <a:t>Sheret, Mathew, (2017), „Egyértelművé</a:t>
            </a:r>
            <a:r>
              <a:rPr lang="hu-HU" sz="1300" baseline="0" noProof="0" dirty="0"/>
              <a:t> téve, ha a gép hozza a döntéseket</a:t>
            </a:r>
            <a:r>
              <a:rPr lang="hu-HU" sz="1300" noProof="0" dirty="0"/>
              <a:t>", </a:t>
            </a:r>
            <a:r>
              <a:rPr lang="hu-HU" sz="1300" i="1" noProof="0" dirty="0"/>
              <a:t>Medium</a:t>
            </a:r>
            <a:r>
              <a:rPr lang="hu-HU" sz="1300" noProof="0" dirty="0"/>
              <a:t>, https://medium.com/writing-by-if/making-it-clear-when-machines-make-decisions-a991115b7697</a:t>
            </a:r>
          </a:p>
          <a:p>
            <a:pPr marL="185715" indent="-185715" defTabSz="990478">
              <a:buFont typeface="Arial" panose="020B0604020202020204" pitchFamily="34" charset="0"/>
              <a:buChar char="•"/>
              <a:defRPr/>
            </a:pPr>
            <a:endParaRPr lang="hu-HU" noProof="0" dirty="0"/>
          </a:p>
          <a:p>
            <a:pPr marL="185715" indent="-185715">
              <a:buFont typeface="Arial" panose="020B0604020202020204" pitchFamily="34" charset="0"/>
              <a:buChar char="•"/>
            </a:pPr>
            <a:endParaRPr lang="hu-HU" noProof="0" dirty="0"/>
          </a:p>
        </p:txBody>
      </p:sp>
      <p:sp>
        <p:nvSpPr>
          <p:cNvPr id="4" name="Slide Number Placeholder 3"/>
          <p:cNvSpPr>
            <a:spLocks noGrp="1"/>
          </p:cNvSpPr>
          <p:nvPr>
            <p:ph type="sldNum" sz="quarter" idx="5"/>
          </p:nvPr>
        </p:nvSpPr>
        <p:spPr/>
        <p:txBody>
          <a:bodyPr/>
          <a:lstStyle/>
          <a:p>
            <a:fld id="{08354DD1-2611-4C94-BF96-173E74F837F6}" type="slidenum">
              <a:rPr lang="en-GB" smtClean="0"/>
              <a:t>42</a:t>
            </a:fld>
            <a:endParaRPr lang="en-GB" dirty="0"/>
          </a:p>
        </p:txBody>
      </p:sp>
    </p:spTree>
    <p:extLst>
      <p:ext uri="{BB962C8B-B14F-4D97-AF65-F5344CB8AC3E}">
        <p14:creationId xmlns:p14="http://schemas.microsoft.com/office/powerpoint/2010/main" val="36938727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áttekintést nyújt a képzés tartalmáról.</a:t>
            </a:r>
            <a:r>
              <a:rPr lang="hu-HU" b="0" baseline="0" noProof="0" dirty="0"/>
              <a:t> A képzés előtt el kell távolítani azokat a témaköröket, melyeket nem fog érinteni.</a:t>
            </a:r>
            <a:endParaRPr lang="hu-HU" b="0" noProof="0" dirty="0"/>
          </a:p>
          <a:p>
            <a:pPr defTabSz="990478">
              <a:defRPr/>
            </a:pPr>
            <a:r>
              <a:rPr lang="hu-HU" sz="1300" b="1" noProof="0" dirty="0"/>
              <a:t>Pedagógiai stratégia és útmutatás: </a:t>
            </a:r>
            <a:r>
              <a:rPr lang="hu-HU" sz="1300" b="0" noProof="0" dirty="0"/>
              <a:t>K</a:t>
            </a:r>
            <a:r>
              <a:rPr lang="hu-HU" sz="1300" noProof="0" dirty="0"/>
              <a:t>észüljön fel a képzés tartalmára vonatkozó kérdésekre</a:t>
            </a:r>
            <a:r>
              <a:rPr lang="hu-HU" sz="1200" b="0" i="0" kern="1200" dirty="0">
                <a:solidFill>
                  <a:schemeClr val="tx1"/>
                </a:solidFill>
                <a:effectLst/>
                <a:latin typeface="+mn-lt"/>
                <a:ea typeface="+mn-ea"/>
                <a:cs typeface="+mn-cs"/>
              </a:rPr>
              <a:t>!</a:t>
            </a:r>
            <a:endParaRPr lang="hu-HU" sz="1300" noProof="0" dirty="0"/>
          </a:p>
          <a:p>
            <a:pPr defTabSz="990478">
              <a:defRPr/>
            </a:pPr>
            <a:r>
              <a:rPr lang="hu-HU" b="1" noProof="0" dirty="0"/>
              <a:t>Időterv (fontosság): </a:t>
            </a:r>
          </a:p>
          <a:p>
            <a:pPr defTabSz="990478">
              <a:defRPr/>
            </a:pPr>
            <a:r>
              <a:rPr lang="hu-HU" sz="1300" b="1" noProof="0" dirty="0"/>
              <a:t>A képzésben résztvevők szükséges tapasztalata:  </a:t>
            </a:r>
          </a:p>
          <a:p>
            <a:r>
              <a:rPr lang="hu-HU" b="1" noProof="0" dirty="0"/>
              <a:t>Kinek releváns: </a:t>
            </a:r>
            <a:r>
              <a:rPr lang="hu-HU" b="0" noProof="0" dirty="0"/>
              <a:t>mindenkinek</a:t>
            </a:r>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solidFill>
                  <a:prstClr val="black"/>
                </a:solidFill>
              </a:rPr>
              <a:pPr/>
              <a:t>44</a:t>
            </a:fld>
            <a:endParaRPr lang="en-GB" dirty="0">
              <a:solidFill>
                <a:prstClr val="black"/>
              </a:solidFill>
            </a:endParaRPr>
          </a:p>
        </p:txBody>
      </p:sp>
    </p:spTree>
    <p:extLst>
      <p:ext uri="{BB962C8B-B14F-4D97-AF65-F5344CB8AC3E}">
        <p14:creationId xmlns:p14="http://schemas.microsoft.com/office/powerpoint/2010/main" val="27300513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ismerteti az adatvédelmi incidens fogalmát.</a:t>
            </a:r>
          </a:p>
          <a:p>
            <a:pPr defTabSz="990478">
              <a:defRPr/>
            </a:pPr>
            <a:r>
              <a:rPr lang="hu-HU" sz="1300" b="1" noProof="0" dirty="0"/>
              <a:t>Pedagógiai stratégia és útmutatás: </a:t>
            </a:r>
            <a:r>
              <a:rPr lang="hu-HU" sz="1300" b="0" noProof="0" dirty="0"/>
              <a:t>Magyarázza</a:t>
            </a:r>
            <a:r>
              <a:rPr lang="hu-HU" sz="1300" b="0" baseline="0" noProof="0" dirty="0"/>
              <a:t> el a fogalom elemeit</a:t>
            </a:r>
            <a:r>
              <a:rPr lang="hu-HU" sz="1200" b="0" i="0" kern="1200" dirty="0">
                <a:solidFill>
                  <a:schemeClr val="tx1"/>
                </a:solidFill>
                <a:effectLst/>
                <a:latin typeface="+mn-lt"/>
                <a:ea typeface="+mn-ea"/>
                <a:cs typeface="+mn-cs"/>
              </a:rPr>
              <a:t>!</a:t>
            </a:r>
            <a:endParaRPr lang="hu-HU" sz="1300" b="0" noProof="0" dirty="0"/>
          </a:p>
          <a:p>
            <a:pPr defTabSz="990478">
              <a:defRPr/>
            </a:pPr>
            <a:r>
              <a:rPr lang="hu-HU" b="1" noProof="0" dirty="0"/>
              <a:t>Időterv (fontosság): </a:t>
            </a:r>
            <a:r>
              <a:rPr lang="hu-HU" b="0" noProof="0" dirty="0"/>
              <a:t>magas </a:t>
            </a:r>
          </a:p>
          <a:p>
            <a:r>
              <a:rPr lang="hu-HU" sz="1300" b="1" noProof="0" dirty="0"/>
              <a:t>A képzésben résztvevők szükséges tapasztalata:  </a:t>
            </a:r>
            <a:r>
              <a:rPr lang="hu-HU" sz="1300" b="0" noProof="0" dirty="0"/>
              <a:t>alacsony</a:t>
            </a:r>
          </a:p>
          <a:p>
            <a:r>
              <a:rPr lang="hu-HU" b="1" noProof="0" dirty="0"/>
              <a:t>Kinek releváns: mindenkinek</a:t>
            </a:r>
            <a:endParaRPr lang="hu-HU" b="0" noProof="0" dirty="0"/>
          </a:p>
          <a:p>
            <a:r>
              <a:rPr lang="hu-HU" b="1" noProof="0" dirty="0"/>
              <a:t>Jogszabályi rendelkezések: </a:t>
            </a:r>
          </a:p>
          <a:p>
            <a:pPr marL="8598" indent="-8598"/>
            <a:r>
              <a:rPr lang="hu-HU" noProof="0" dirty="0"/>
              <a:t>GDPR 4. </a:t>
            </a:r>
            <a:r>
              <a:rPr lang="hu-HU" baseline="0" noProof="0" dirty="0"/>
              <a:t> cikk (</a:t>
            </a:r>
            <a:r>
              <a:rPr lang="hu-HU" noProof="0" dirty="0"/>
              <a:t>12) bekezdés;</a:t>
            </a:r>
            <a:r>
              <a:rPr lang="hu-HU" baseline="0" noProof="0" dirty="0"/>
              <a:t> </a:t>
            </a:r>
            <a:r>
              <a:rPr lang="hu-HU" noProof="0" dirty="0"/>
              <a:t>5. cikk, (1) bekezdés, f) pont; 32. –</a:t>
            </a:r>
            <a:r>
              <a:rPr lang="hu-HU" baseline="0" noProof="0" dirty="0"/>
              <a:t> 39. cikk; </a:t>
            </a:r>
            <a:r>
              <a:rPr lang="hu-HU" noProof="0" dirty="0"/>
              <a:t>(39),</a:t>
            </a:r>
            <a:r>
              <a:rPr lang="hu-HU" baseline="0" noProof="0" dirty="0"/>
              <a:t> (40), (81) – (88) </a:t>
            </a:r>
            <a:r>
              <a:rPr lang="hu-HU" noProof="0" dirty="0" err="1"/>
              <a:t>Preambulumbekezdések</a:t>
            </a:r>
            <a:endParaRPr lang="hu-HU" noProof="0" dirty="0"/>
          </a:p>
          <a:p>
            <a:pPr marL="8598" indent="-8598"/>
            <a:r>
              <a:rPr lang="hu-HU" b="1" noProof="0" dirty="0"/>
              <a:t>Jogeset:  </a:t>
            </a:r>
            <a:r>
              <a:rPr lang="hu-HU" b="0" noProof="0" dirty="0"/>
              <a:t>-</a:t>
            </a:r>
            <a:endParaRPr lang="hu-HU" b="1" noProof="0" dirty="0"/>
          </a:p>
          <a:p>
            <a:r>
              <a:rPr lang="hu-HU" b="1" noProof="0" dirty="0"/>
              <a:t>További olvasmányok:</a:t>
            </a:r>
          </a:p>
          <a:p>
            <a:pPr marL="8598" indent="-8598"/>
            <a:r>
              <a:rPr lang="hu-HU" noProof="0" dirty="0"/>
              <a:t>A WP29 munkacsoport i</a:t>
            </a:r>
            <a:r>
              <a:rPr lang="hu-HU" dirty="0"/>
              <a:t>ránymutatása az adatvédelmi incidensek (EU) 2016/679 rendelet szerinti bejelentéséről (</a:t>
            </a:r>
            <a:r>
              <a:rPr lang="hu-HU" noProof="0" dirty="0"/>
              <a:t>WP250 rev.1)</a:t>
            </a:r>
            <a:r>
              <a:rPr lang="hu-HU" baseline="0" noProof="0" dirty="0"/>
              <a:t> (</a:t>
            </a:r>
            <a:r>
              <a:rPr lang="hu-HU" noProof="0" dirty="0"/>
              <a:t>https://www.naih.hu/files/wp250rev01_hu.pdf)</a:t>
            </a:r>
            <a:endParaRPr lang="hu-HU" b="1" noProof="0" dirty="0"/>
          </a:p>
          <a:p>
            <a:r>
              <a:rPr lang="hu-HU" b="1" noProof="0" dirty="0"/>
              <a:t>Megjegyzések: </a:t>
            </a:r>
          </a:p>
          <a:p>
            <a:pPr marL="8598" marR="0" lvl="0" indent="-8598" algn="l" defTabSz="914400" rtl="0" eaLnBrk="1" fontAlgn="auto" latinLnBrk="0" hangingPunct="1">
              <a:lnSpc>
                <a:spcPct val="100000"/>
              </a:lnSpc>
              <a:spcBef>
                <a:spcPts val="0"/>
              </a:spcBef>
              <a:spcAft>
                <a:spcPts val="0"/>
              </a:spcAft>
              <a:buClrTx/>
              <a:buSzTx/>
              <a:buFontTx/>
              <a:buNone/>
              <a:tabLst/>
              <a:defRPr/>
            </a:pPr>
            <a:r>
              <a:rPr lang="hu-HU" sz="1200" b="0" i="0" kern="1200" dirty="0">
                <a:solidFill>
                  <a:schemeClr val="tx1"/>
                </a:solidFill>
                <a:effectLst/>
                <a:latin typeface="+mn-lt"/>
                <a:ea typeface="+mn-ea"/>
                <a:cs typeface="+mn-cs"/>
              </a:rPr>
              <a:t>A biztonság olyan sérülése, amely a továbbított, tárolt vagy más módon kezelt személyes adatok véletlen vagy jogellenes megsemmisítését, elvesztését, megváltoztatását, jogosulatlan közlését vagy az azokhoz való jogosulatlan hozzáférést eredményezi.</a:t>
            </a:r>
            <a:endParaRPr lang="hu-HU" noProof="0" dirty="0"/>
          </a:p>
        </p:txBody>
      </p:sp>
      <p:sp>
        <p:nvSpPr>
          <p:cNvPr id="4" name="Slide Number Placeholder 3"/>
          <p:cNvSpPr>
            <a:spLocks noGrp="1"/>
          </p:cNvSpPr>
          <p:nvPr>
            <p:ph type="sldNum" sz="quarter" idx="5"/>
          </p:nvPr>
        </p:nvSpPr>
        <p:spPr/>
        <p:txBody>
          <a:bodyPr/>
          <a:lstStyle/>
          <a:p>
            <a:fld id="{08354DD1-2611-4C94-BF96-173E74F837F6}" type="slidenum">
              <a:rPr lang="en-GB" smtClean="0"/>
              <a:t>45</a:t>
            </a:fld>
            <a:endParaRPr lang="en-GB" dirty="0"/>
          </a:p>
        </p:txBody>
      </p:sp>
    </p:spTree>
    <p:extLst>
      <p:ext uri="{BB962C8B-B14F-4D97-AF65-F5344CB8AC3E}">
        <p14:creationId xmlns:p14="http://schemas.microsoft.com/office/powerpoint/2010/main" val="1257978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a:t>
            </a:r>
            <a:r>
              <a:rPr lang="hu-HU" b="0" noProof="0" dirty="0"/>
              <a:t>: A dia egy</a:t>
            </a:r>
            <a:r>
              <a:rPr lang="hu-HU" b="0" baseline="0" noProof="0" dirty="0"/>
              <a:t> példán keresztül mutatja be.</a:t>
            </a:r>
            <a:r>
              <a:rPr lang="hu-HU" b="0" noProof="0" dirty="0"/>
              <a:t>, hogy egy esetleges incidens hogyan hat az információbiztonság három elemére, és milyen módon lehet a kárt enyhíteni.</a:t>
            </a:r>
            <a:endParaRPr lang="hu-HU" b="0" i="0" noProof="0" dirty="0"/>
          </a:p>
          <a:p>
            <a:pPr defTabSz="990478">
              <a:defRPr/>
            </a:pPr>
            <a:r>
              <a:rPr lang="hu-HU" sz="1300" b="1" noProof="0" dirty="0"/>
              <a:t>Pedagógiai stratégia és útmutatás: </a:t>
            </a:r>
            <a:r>
              <a:rPr lang="hu-HU" sz="1300" b="0" noProof="0" dirty="0"/>
              <a:t>Használja a példát vitaindítóként az adatvédelmi incidensek megvitatására</a:t>
            </a:r>
            <a:r>
              <a:rPr lang="hu-HU" sz="1200" b="0" i="0" kern="1200" dirty="0">
                <a:solidFill>
                  <a:schemeClr val="tx1"/>
                </a:solidFill>
                <a:effectLst/>
                <a:latin typeface="+mn-lt"/>
                <a:ea typeface="+mn-ea"/>
                <a:cs typeface="+mn-cs"/>
              </a:rPr>
              <a:t>!</a:t>
            </a:r>
            <a:endParaRPr lang="hu-HU" sz="1300" b="0" noProof="0" dirty="0"/>
          </a:p>
          <a:p>
            <a:pPr defTabSz="990478">
              <a:defRPr/>
            </a:pPr>
            <a:r>
              <a:rPr lang="hu-HU" b="1" noProof="0" dirty="0"/>
              <a:t>Időterv (fontosság): </a:t>
            </a:r>
            <a:r>
              <a:rPr lang="hu-HU" b="0" noProof="0" dirty="0"/>
              <a:t>közepes</a:t>
            </a:r>
          </a:p>
          <a:p>
            <a:r>
              <a:rPr lang="hu-HU" sz="1300" b="1" noProof="0" dirty="0"/>
              <a:t>A képzésben résztvevők szükséges tapasztalata:  </a:t>
            </a:r>
            <a:r>
              <a:rPr lang="hu-HU" sz="1300" b="0" noProof="0" dirty="0"/>
              <a:t>alacsony</a:t>
            </a:r>
          </a:p>
          <a:p>
            <a:r>
              <a:rPr lang="hu-HU" b="1" noProof="0" dirty="0"/>
              <a:t>Kinek releváns: mindenkinek</a:t>
            </a:r>
            <a:endParaRPr lang="hu-HU" b="0" noProof="0" dirty="0"/>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46</a:t>
            </a:fld>
            <a:endParaRPr lang="en-GB" dirty="0"/>
          </a:p>
        </p:txBody>
      </p:sp>
    </p:spTree>
    <p:extLst>
      <p:ext uri="{BB962C8B-B14F-4D97-AF65-F5344CB8AC3E}">
        <p14:creationId xmlns:p14="http://schemas.microsoft.com/office/powerpoint/2010/main" val="31687179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bemutatja az adatkezelők bejelentési kötelezettségét</a:t>
            </a:r>
            <a:r>
              <a:rPr lang="hu-HU" b="0" baseline="0" noProof="0" dirty="0"/>
              <a:t> a felügyeleti hatóság felé </a:t>
            </a:r>
            <a:r>
              <a:rPr lang="hu-HU" b="0" noProof="0" dirty="0"/>
              <a:t>adatvédelmi incidens esetén. </a:t>
            </a:r>
          </a:p>
          <a:p>
            <a:pPr defTabSz="990478">
              <a:defRPr/>
            </a:pPr>
            <a:r>
              <a:rPr lang="hu-HU" sz="1300" b="1" noProof="0" dirty="0"/>
              <a:t>Pedagógiai stratégia és útmutatás: </a:t>
            </a:r>
            <a:r>
              <a:rPr lang="hu-HU" sz="1300" b="0" noProof="0" dirty="0"/>
              <a:t>Magyarázza</a:t>
            </a:r>
            <a:r>
              <a:rPr lang="hu-HU" sz="1300" b="0" baseline="0" noProof="0" dirty="0"/>
              <a:t> el az indokolatlan késedelem fogalmát, valamint vitassa meg a résztevőkkel, hogy mi jelenthet kockázatot </a:t>
            </a:r>
            <a:r>
              <a:rPr lang="hu-HU" sz="1300" b="0" noProof="0" dirty="0"/>
              <a:t>a jogokra és szabadságokra</a:t>
            </a:r>
            <a:r>
              <a:rPr lang="hu-HU" sz="1300" b="0" baseline="0" noProof="0" dirty="0"/>
              <a:t> nézve</a:t>
            </a:r>
            <a:r>
              <a:rPr lang="hu-HU" sz="1300" b="0" noProof="0" dirty="0"/>
              <a:t>. </a:t>
            </a:r>
          </a:p>
          <a:p>
            <a:pPr defTabSz="990478">
              <a:defRPr/>
            </a:pPr>
            <a:r>
              <a:rPr lang="hu-HU" b="1" noProof="0" dirty="0"/>
              <a:t>Időterv (fontosság): </a:t>
            </a:r>
            <a:r>
              <a:rPr lang="hu-HU" b="0" noProof="0" dirty="0"/>
              <a:t>közepes</a:t>
            </a:r>
          </a:p>
          <a:p>
            <a:r>
              <a:rPr lang="hu-HU" sz="1300" b="1" noProof="0" dirty="0"/>
              <a:t>A képzésben résztvevők szükséges tapasztalata:  </a:t>
            </a:r>
            <a:r>
              <a:rPr lang="hu-HU" sz="1300" b="0" noProof="0" dirty="0"/>
              <a:t>alacsony</a:t>
            </a:r>
          </a:p>
          <a:p>
            <a:r>
              <a:rPr lang="hu-HU" b="1" noProof="0" dirty="0"/>
              <a:t>Kinek releváns: </a:t>
            </a:r>
            <a:r>
              <a:rPr lang="hu-HU" b="0" noProof="0" dirty="0"/>
              <a:t>mindenkinek</a:t>
            </a:r>
          </a:p>
          <a:p>
            <a:r>
              <a:rPr lang="hu-HU" b="1" noProof="0" dirty="0"/>
              <a:t>Jogszabályi rendelkezések: </a:t>
            </a:r>
          </a:p>
          <a:p>
            <a:r>
              <a:rPr lang="hu-HU" noProof="0" dirty="0"/>
              <a:t>(85)</a:t>
            </a:r>
            <a:r>
              <a:rPr lang="hu-HU" baseline="0" noProof="0" dirty="0"/>
              <a:t> perambulumbekezdés</a:t>
            </a:r>
            <a:endParaRPr lang="hu-HU" noProof="0" dirty="0"/>
          </a:p>
          <a:p>
            <a:r>
              <a:rPr lang="hu-HU" sz="1200" b="0" i="0" kern="1200" dirty="0">
                <a:solidFill>
                  <a:schemeClr val="tx1"/>
                </a:solidFill>
                <a:effectLst/>
                <a:latin typeface="+mn-lt"/>
                <a:ea typeface="+mn-ea"/>
                <a:cs typeface="+mn-cs"/>
              </a:rPr>
              <a:t>Az adatvédelmi incidens megfelelő és kellő idejű intézkedés hiányában fizikai, vagyoni vagy nem vagyoni károkat okozhat a természetes személyeknek, többek között a személyes adataik feletti rendelkezés elvesztését vagy a jogaik korlátozását, a hátrányos megkülönböztetést, a személyazonosság-lopást vagy a személyazonossággal való visszaélést, a pénzügyi veszteséget, az álnevesítés engedély nélküli feloldását, a jó hírnév sérelmét, a szakmai titoktartási kötelezettség által védett személyes adatok bizalmas jellegének sérülését, illetve a szóban forgó természetes személyeket sújtó egyéb jelentős gazdasági vagy szociális hátrányt. Következésképpen, amint az adatkezelő tudomására jut az adatvédelmi incidens, azt indokolatlan késedelem nélkül, és ha lehetséges, legkésőbb 72 órával azután, hogy az adatvédelmi incidens a tudomására jutott, bejelenteni köteles az illetékes felügyeleti hatóságnál, kivéve, ha az elszámoltathatóság elvével összhangban bizonyítani tudja, hogy az adatvédelmi incidens valószínűsíthetően nem jár kockázattal a természetes személyek jogaira és szabadságaira nézve. Ha a bejelentés 72 órán belül nem tehető meg, abban meg kell jelölni a késedelem okát, az előírt információkat pedig – további indokolatlan késedelem nélkül – részletekben is közölni lehet.</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r>
              <a:rPr lang="hu-HU" noProof="0" dirty="0"/>
              <a:t>A természetes személyek jogaira és szabadságaira</a:t>
            </a:r>
            <a:r>
              <a:rPr lang="hu-HU" baseline="0" noProof="0" dirty="0"/>
              <a:t> jelentett </a:t>
            </a:r>
            <a:r>
              <a:rPr lang="hu-HU" noProof="0" dirty="0"/>
              <a:t>kockázatok meghatározásával kapcsolatos további információk találhatók a</a:t>
            </a:r>
            <a:r>
              <a:rPr lang="hu-HU" baseline="0" noProof="0" dirty="0"/>
              <a:t> Kockázatalapú megközelítés című</a:t>
            </a:r>
            <a:r>
              <a:rPr lang="hu-HU" noProof="0" dirty="0"/>
              <a:t> STAR képzési anyagban.</a:t>
            </a:r>
          </a:p>
        </p:txBody>
      </p:sp>
      <p:sp>
        <p:nvSpPr>
          <p:cNvPr id="4" name="Slide Number Placeholder 3"/>
          <p:cNvSpPr>
            <a:spLocks noGrp="1"/>
          </p:cNvSpPr>
          <p:nvPr>
            <p:ph type="sldNum" sz="quarter" idx="5"/>
          </p:nvPr>
        </p:nvSpPr>
        <p:spPr/>
        <p:txBody>
          <a:bodyPr/>
          <a:lstStyle/>
          <a:p>
            <a:fld id="{08354DD1-2611-4C94-BF96-173E74F837F6}" type="slidenum">
              <a:rPr lang="en-GB" smtClean="0"/>
              <a:t>47</a:t>
            </a:fld>
            <a:endParaRPr lang="en-GB" dirty="0"/>
          </a:p>
        </p:txBody>
      </p:sp>
    </p:spTree>
    <p:extLst>
      <p:ext uri="{BB962C8B-B14F-4D97-AF65-F5344CB8AC3E}">
        <p14:creationId xmlns:p14="http://schemas.microsoft.com/office/powerpoint/2010/main" val="9355967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bemutatja, hogy milyen információkat kell az érintettek rendelkezésére bocsátani egy adatvédelmi incidens esetén.</a:t>
            </a:r>
          </a:p>
          <a:p>
            <a:pPr marL="0" marR="0" lvl="0" indent="0" algn="l" defTabSz="990478" rtl="0" eaLnBrk="1" fontAlgn="auto" latinLnBrk="0" hangingPunct="1">
              <a:lnSpc>
                <a:spcPct val="100000"/>
              </a:lnSpc>
              <a:spcBef>
                <a:spcPts val="0"/>
              </a:spcBef>
              <a:spcAft>
                <a:spcPts val="0"/>
              </a:spcAft>
              <a:buClrTx/>
              <a:buSzTx/>
              <a:buFontTx/>
              <a:buNone/>
              <a:tabLst/>
              <a:defRPr/>
            </a:pPr>
            <a:r>
              <a:rPr lang="hu-HU" sz="1300" b="1" noProof="0" dirty="0"/>
              <a:t>Pedagógiai stratégia és útmutatás: </a:t>
            </a:r>
            <a:r>
              <a:rPr lang="hu-HU" sz="1300" b="0" noProof="0" dirty="0"/>
              <a:t>Használjon</a:t>
            </a:r>
            <a:r>
              <a:rPr lang="hu-HU" sz="1300" b="0" baseline="0" noProof="0" dirty="0"/>
              <a:t> egyszerű nyelvezetet</a:t>
            </a:r>
            <a:r>
              <a:rPr lang="hu-HU" sz="1200" b="0" i="0" kern="1200" dirty="0">
                <a:solidFill>
                  <a:schemeClr val="tx1"/>
                </a:solidFill>
                <a:effectLst/>
                <a:latin typeface="+mn-lt"/>
                <a:ea typeface="+mn-ea"/>
                <a:cs typeface="+mn-cs"/>
              </a:rPr>
              <a:t>!</a:t>
            </a:r>
            <a:endParaRPr lang="hu-HU" sz="1300" b="0" noProof="0" dirty="0"/>
          </a:p>
          <a:p>
            <a:pPr marL="0" marR="0" lvl="0" indent="0" algn="l" defTabSz="990478"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közepestől a magasig</a:t>
            </a:r>
          </a:p>
          <a:p>
            <a:r>
              <a:rPr lang="hu-HU" sz="1300" b="1" noProof="0" dirty="0"/>
              <a:t>A képzésben résztvevők szükséges tapasztalata:  </a:t>
            </a:r>
            <a:r>
              <a:rPr lang="hu-HU" sz="1300" b="0" noProof="0" dirty="0"/>
              <a:t>alacsony</a:t>
            </a:r>
          </a:p>
          <a:p>
            <a:r>
              <a:rPr lang="hu-HU" b="1" noProof="0" dirty="0"/>
              <a:t>Kinek releváns: </a:t>
            </a:r>
            <a:r>
              <a:rPr lang="hu-HU" b="0" noProof="0" dirty="0"/>
              <a:t>mindenkinek, de kifejezetten az adatvédelmi incidensek kezelésért és az érintettekkel való kapcsolattartásért</a:t>
            </a:r>
            <a:r>
              <a:rPr lang="hu-HU" b="0" baseline="0" noProof="0" dirty="0"/>
              <a:t> felelős szakértők számára </a:t>
            </a:r>
          </a:p>
          <a:p>
            <a:r>
              <a:rPr lang="hu-HU" b="1" noProof="0" dirty="0"/>
              <a:t>Jogszabályi rendelkezések: </a:t>
            </a:r>
          </a:p>
          <a:p>
            <a:r>
              <a:rPr lang="hu-HU" sz="1200" b="0" i="0" kern="1200" dirty="0">
                <a:solidFill>
                  <a:schemeClr val="tx1"/>
                </a:solidFill>
                <a:effectLst/>
                <a:latin typeface="+mn-lt"/>
                <a:ea typeface="+mn-ea"/>
                <a:cs typeface="+mn-cs"/>
              </a:rPr>
              <a:t>34. cikk - Az érintett tájékoztatása az adatvédelmi incidensről</a:t>
            </a:r>
          </a:p>
          <a:p>
            <a:r>
              <a:rPr lang="hu-HU" sz="1200" b="0" i="0" kern="1200" dirty="0">
                <a:solidFill>
                  <a:schemeClr val="tx1"/>
                </a:solidFill>
                <a:effectLst/>
                <a:latin typeface="+mn-lt"/>
                <a:ea typeface="+mn-ea"/>
                <a:cs typeface="+mn-cs"/>
              </a:rPr>
              <a:t>(1)   Ha az adatvédelmi incidens valószínűsíthetően magas kockázattal jár a természetes személyek jogaira és szabadságaira nézve, az adatkezelő indokolatlan késedelem nélkül tájékoztatja az érintettet az adatvédelmi incidensről.</a:t>
            </a:r>
          </a:p>
          <a:p>
            <a:r>
              <a:rPr lang="hu-HU" sz="1200" b="0" i="0" kern="1200" dirty="0">
                <a:solidFill>
                  <a:schemeClr val="tx1"/>
                </a:solidFill>
                <a:effectLst/>
                <a:latin typeface="+mn-lt"/>
                <a:ea typeface="+mn-ea"/>
                <a:cs typeface="+mn-cs"/>
              </a:rPr>
              <a:t>(2)   Az (1) bekezdésben említett, az érintett részére adott tájékoztatásban világosan és közérthetően ismertetni kell az adatvédelmi incidens jellegét, és közölni kell legalább a 33. cikk (3) bekezdésének b), c) és d) pontjában említett információkat és intézkedéseket.</a:t>
            </a:r>
          </a:p>
          <a:p>
            <a:r>
              <a:rPr lang="hu-HU" sz="1200" b="0" i="0" kern="1200" dirty="0">
                <a:solidFill>
                  <a:schemeClr val="tx1"/>
                </a:solidFill>
                <a:effectLst/>
                <a:latin typeface="+mn-lt"/>
                <a:ea typeface="+mn-ea"/>
                <a:cs typeface="+mn-cs"/>
              </a:rPr>
              <a:t>(3)   Az érintettet nem kell az (1) bekezdésben említettek szerint tájékoztatni, ha a következő feltételek bármelyike teljesül:</a:t>
            </a:r>
          </a:p>
          <a:p>
            <a:r>
              <a:rPr lang="hu-HU" dirty="0">
                <a:effectLst/>
              </a:rPr>
              <a:t>a) az adatkezelő megfelelő technikai és szervezési védelmi intézkedéseket hajtott végre, és ezeket az intézkedéseket az adatvédelmi incidens által érintett adatok tekintetében alkalmazták, különösen azokat az intézkedéseket – mint például a titkosítás alkalmazása –, amelyek a személyes adatokhoz való hozzáférésre fel nem jogosított személyek számára értelmezhetetlenné teszik az adatokat;</a:t>
            </a:r>
          </a:p>
          <a:p>
            <a:r>
              <a:rPr lang="hu-HU" dirty="0">
                <a:effectLst/>
              </a:rPr>
              <a:t>b) az adatkezelő az adatvédelmi incidenst követően olyan további intézkedéseket tett, amelyek biztosítják, hogy az érintett jogaira és szabadságaira jelentett, az (1) bekezdésben említett magas kockázat a továbbiakban valószínűsíthetően nem valósul meg;</a:t>
            </a:r>
          </a:p>
          <a:p>
            <a:r>
              <a:rPr lang="hu-HU" dirty="0">
                <a:effectLst/>
              </a:rPr>
              <a:t>c) a tájékoztatás aránytalan erőfeszítést tenne szükségessé. Ilyen esetekben az érintetteket nyilvánosan közzétett információk útján kell tájékoztatni, vagy olyan hasonló intézkedést kell hozni, amely biztosítja az érintettek hasonlóan hatékony tájékoztatását.</a:t>
            </a:r>
          </a:p>
          <a:p>
            <a:r>
              <a:rPr lang="hu-HU" sz="1200" b="0" i="0" kern="1200" dirty="0">
                <a:solidFill>
                  <a:schemeClr val="tx1"/>
                </a:solidFill>
                <a:effectLst/>
                <a:latin typeface="+mn-lt"/>
                <a:ea typeface="+mn-ea"/>
                <a:cs typeface="+mn-cs"/>
              </a:rPr>
              <a:t>(4)   Ha az adatkezelő még nem értesítette az érintettet az adatvédelmi incidensről, a felügyeleti hatóság, miután mérlegelte, hogy az adatvédelmi incidens valószínűsíthetően magas kockázattal jár-e, elrendelheti az érintett tájékoztatását, vagy megállapíthatja a (3) bekezdésben említett feltételek valamelyikének teljesülését.</a:t>
            </a:r>
            <a:endParaRPr lang="hu-HU" b="1" noProof="0" dirty="0"/>
          </a:p>
          <a:p>
            <a:r>
              <a:rPr lang="hu-HU" b="1" noProof="0" dirty="0"/>
              <a:t>Jogeset:  </a:t>
            </a:r>
            <a:r>
              <a:rPr lang="hu-HU" b="0" noProof="0" dirty="0"/>
              <a:t>-</a:t>
            </a:r>
            <a:endParaRPr lang="hu-HU" b="1" noProof="0" dirty="0"/>
          </a:p>
          <a:p>
            <a:r>
              <a:rPr lang="hu-HU" b="1" noProof="0" dirty="0"/>
              <a:t>További olvasmányok:</a:t>
            </a:r>
          </a:p>
          <a:p>
            <a:r>
              <a:rPr lang="hu-HU" dirty="0"/>
              <a:t>Symposium</a:t>
            </a:r>
            <a:r>
              <a:rPr lang="hu-HU" baseline="0" dirty="0"/>
              <a:t> </a:t>
            </a:r>
            <a:r>
              <a:rPr lang="hu-HU" dirty="0"/>
              <a:t>on</a:t>
            </a:r>
            <a:r>
              <a:rPr lang="hu-HU" baseline="0" dirty="0"/>
              <a:t> </a:t>
            </a:r>
            <a:r>
              <a:rPr lang="hu-HU" dirty="0"/>
              <a:t>Digital</a:t>
            </a:r>
            <a:r>
              <a:rPr lang="hu-HU" baseline="0" dirty="0"/>
              <a:t> </a:t>
            </a:r>
            <a:r>
              <a:rPr lang="hu-HU" dirty="0"/>
              <a:t>Behaviour</a:t>
            </a:r>
            <a:r>
              <a:rPr lang="hu-HU" baseline="0" dirty="0"/>
              <a:t> – </a:t>
            </a:r>
            <a:r>
              <a:rPr lang="hu-HU" dirty="0"/>
              <a:t>Interventions</a:t>
            </a:r>
            <a:r>
              <a:rPr lang="hu-HU" baseline="0" dirty="0"/>
              <a:t> </a:t>
            </a:r>
            <a:r>
              <a:rPr lang="hu-HU" dirty="0"/>
              <a:t>for</a:t>
            </a:r>
            <a:r>
              <a:rPr lang="hu-HU" baseline="0" dirty="0"/>
              <a:t> </a:t>
            </a:r>
            <a:r>
              <a:rPr lang="hu-HU" dirty="0"/>
              <a:t>Cyber</a:t>
            </a:r>
            <a:r>
              <a:rPr lang="hu-HU" baseline="0" dirty="0"/>
              <a:t> </a:t>
            </a:r>
            <a:r>
              <a:rPr lang="hu-HU" dirty="0"/>
              <a:t>Security: </a:t>
            </a:r>
            <a:endParaRPr lang="hu-HU" noProof="0" dirty="0"/>
          </a:p>
          <a:p>
            <a:r>
              <a:rPr lang="hu-HU" noProof="0" dirty="0"/>
              <a:t>http://aisb2018.csc.liv.ac.uk/PROCEEDINGS%20AISB2018/Digital%20Behaviour%20Interventions%20for%20CyberSecurity%20-%20AISB2018.pdf</a:t>
            </a:r>
          </a:p>
          <a:p>
            <a:r>
              <a:rPr lang="hu-HU" b="1" noProof="0" dirty="0"/>
              <a:t>Megjegyzések: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noProof="0" dirty="0"/>
              <a:t>A természetes személyek jogaira és szabadságaira</a:t>
            </a:r>
            <a:r>
              <a:rPr lang="hu-HU" baseline="0" noProof="0" dirty="0"/>
              <a:t> jelentett </a:t>
            </a:r>
            <a:r>
              <a:rPr lang="hu-HU" noProof="0" dirty="0"/>
              <a:t>kockázatok meghatározásával kapcsolatos további információk találhatók a kapcsolódó Az adatvédelmi hatásvizsgálat című STAR képzési</a:t>
            </a:r>
            <a:r>
              <a:rPr lang="hu-HU" baseline="0" noProof="0" dirty="0"/>
              <a:t> </a:t>
            </a:r>
            <a:r>
              <a:rPr lang="hu-HU" noProof="0" dirty="0"/>
              <a:t>anyagban.</a:t>
            </a:r>
          </a:p>
        </p:txBody>
      </p:sp>
      <p:sp>
        <p:nvSpPr>
          <p:cNvPr id="4" name="Slide Number Placeholder 3"/>
          <p:cNvSpPr>
            <a:spLocks noGrp="1"/>
          </p:cNvSpPr>
          <p:nvPr>
            <p:ph type="sldNum" sz="quarter" idx="5"/>
          </p:nvPr>
        </p:nvSpPr>
        <p:spPr/>
        <p:txBody>
          <a:bodyPr/>
          <a:lstStyle/>
          <a:p>
            <a:fld id="{08354DD1-2611-4C94-BF96-173E74F837F6}" type="slidenum">
              <a:rPr lang="en-GB" smtClean="0"/>
              <a:t>48</a:t>
            </a:fld>
            <a:endParaRPr lang="en-GB" dirty="0"/>
          </a:p>
        </p:txBody>
      </p:sp>
    </p:spTree>
    <p:extLst>
      <p:ext uri="{BB962C8B-B14F-4D97-AF65-F5344CB8AC3E}">
        <p14:creationId xmlns:p14="http://schemas.microsoft.com/office/powerpoint/2010/main" val="840139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ismerteti azon körülményeket, melyek fennállása esetén az adatkezelő nem köteles tájékoztatni az érintettet az előző diákon szereplő</a:t>
            </a:r>
            <a:r>
              <a:rPr lang="hu-HU" b="0" baseline="0" noProof="0" dirty="0"/>
              <a:t> információkról.</a:t>
            </a:r>
          </a:p>
          <a:p>
            <a:pPr defTabSz="990478">
              <a:defRPr/>
            </a:pPr>
            <a:r>
              <a:rPr lang="hu-HU" sz="1300" b="1" noProof="0" dirty="0"/>
              <a:t>Pedagógiai stratégia és útmutatás:  </a:t>
            </a:r>
          </a:p>
          <a:p>
            <a:pPr defTabSz="990478">
              <a:defRPr/>
            </a:pPr>
            <a:r>
              <a:rPr lang="hu-HU" b="1" noProof="0" dirty="0"/>
              <a:t>Időterv (fontosság): </a:t>
            </a:r>
            <a:r>
              <a:rPr lang="hu-HU" b="0" noProof="0" dirty="0"/>
              <a:t>közepes</a:t>
            </a:r>
          </a:p>
          <a:p>
            <a:r>
              <a:rPr lang="hu-HU" sz="1300" b="1" noProof="0" dirty="0"/>
              <a:t>A képzésben résztvevők szükséges tapasztalata:  </a:t>
            </a:r>
            <a:r>
              <a:rPr lang="hu-HU" sz="1300" b="0" noProof="0" dirty="0"/>
              <a:t>közepestől a magasig</a:t>
            </a:r>
          </a:p>
          <a:p>
            <a:r>
              <a:rPr lang="hu-HU" b="1" noProof="0" dirty="0"/>
              <a:t>Kinek releváns:  </a:t>
            </a:r>
            <a:r>
              <a:rPr lang="hu-HU" b="0" noProof="0" dirty="0"/>
              <a:t>adatkezelők, adatvédelmi incidensek</a:t>
            </a:r>
            <a:r>
              <a:rPr lang="hu-HU" b="0" baseline="0" noProof="0" dirty="0"/>
              <a:t> kezeléséért felelős személyek</a:t>
            </a:r>
            <a:r>
              <a:rPr lang="hu-HU" b="0" noProof="0" dirty="0"/>
              <a:t> vagy az érintettek tájékoztatásáért felelős személyek.</a:t>
            </a:r>
            <a:r>
              <a:rPr lang="hu-HU" b="0" baseline="0" noProof="0" dirty="0"/>
              <a:t> A </a:t>
            </a:r>
            <a:r>
              <a:rPr lang="hu-HU" b="0" noProof="0" dirty="0"/>
              <a:t>c) pont értelmében ez rendkívül fontos információ</a:t>
            </a:r>
            <a:r>
              <a:rPr lang="hu-HU" b="0" baseline="0" noProof="0" dirty="0"/>
              <a:t> </a:t>
            </a:r>
            <a:r>
              <a:rPr lang="hu-HU" b="0" noProof="0" dirty="0"/>
              <a:t>a szervezeti kommunikációért felelős személyek számára is, akik a</a:t>
            </a:r>
            <a:r>
              <a:rPr lang="hu-HU" b="0" baseline="0" noProof="0" dirty="0"/>
              <a:t> </a:t>
            </a:r>
            <a:r>
              <a:rPr lang="hu-HU" b="0" noProof="0" dirty="0"/>
              <a:t>nyilvános kommunikációs csatornák</a:t>
            </a:r>
            <a:r>
              <a:rPr lang="hu-HU" b="0" baseline="0" noProof="0" dirty="0"/>
              <a:t> meghatározásáért felelősek.</a:t>
            </a:r>
          </a:p>
          <a:p>
            <a:r>
              <a:rPr lang="hu-HU" b="1" noProof="0" dirty="0"/>
              <a:t>Jogszabályi rendelkezések: </a:t>
            </a:r>
            <a:r>
              <a:rPr lang="hu-HU" b="0" noProof="0" dirty="0"/>
              <a:t>GDPR</a:t>
            </a:r>
            <a:r>
              <a:rPr lang="hu-HU" b="1" noProof="0" dirty="0"/>
              <a:t> </a:t>
            </a:r>
            <a:r>
              <a:rPr lang="hu-HU" b="0" noProof="0" dirty="0"/>
              <a:t>35. cikk (3)</a:t>
            </a:r>
            <a:r>
              <a:rPr lang="hu-HU" b="0" baseline="0" noProof="0" dirty="0"/>
              <a:t> bekezdés</a:t>
            </a:r>
            <a:endParaRPr lang="hu-HU" b="0" noProof="0" dirty="0"/>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endParaRPr lang="en-GB" b="1" dirty="0"/>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49</a:t>
            </a:fld>
            <a:endParaRPr lang="en-GB" dirty="0"/>
          </a:p>
        </p:txBody>
      </p:sp>
    </p:spTree>
    <p:extLst>
      <p:ext uri="{BB962C8B-B14F-4D97-AF65-F5344CB8AC3E}">
        <p14:creationId xmlns:p14="http://schemas.microsoft.com/office/powerpoint/2010/main" val="37011941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b="1" noProof="0" dirty="0"/>
              <a:t>A dia célja és tárgya: </a:t>
            </a:r>
            <a:r>
              <a:rPr lang="hu-HU" b="0" noProof="0" dirty="0"/>
              <a:t>Mutassa be a nemzeti felügyelet hatóság gyakorlatát / vagy</a:t>
            </a:r>
            <a:r>
              <a:rPr lang="hu-HU" b="0" baseline="0" noProof="0" dirty="0"/>
              <a:t> a szervezet gyakorlatát</a:t>
            </a:r>
            <a:r>
              <a:rPr lang="hu-HU" sz="1200" b="0" i="0" kern="1200" dirty="0">
                <a:solidFill>
                  <a:schemeClr val="tx1"/>
                </a:solidFill>
                <a:effectLst/>
                <a:latin typeface="+mn-lt"/>
                <a:ea typeface="+mn-ea"/>
                <a:cs typeface="+mn-cs"/>
              </a:rPr>
              <a:t>! </a:t>
            </a:r>
          </a:p>
          <a:p>
            <a:r>
              <a:rPr lang="hu-HU" sz="1200" b="0" i="0" kern="1200" dirty="0">
                <a:solidFill>
                  <a:schemeClr val="tx1"/>
                </a:solidFill>
                <a:effectLst/>
                <a:latin typeface="+mn-lt"/>
                <a:ea typeface="+mn-ea"/>
                <a:cs typeface="+mn-cs"/>
              </a:rPr>
              <a:t>https://www.naih.hu/adatvedelmi-incidensbejelent--rendszer.html </a:t>
            </a:r>
            <a:endParaRPr lang="hu-HU" b="0" noProof="0" dirty="0"/>
          </a:p>
          <a:p>
            <a:r>
              <a:rPr lang="hu-HU" sz="1300" b="1" noProof="0" dirty="0"/>
              <a:t>Pedagógiai stratégia és útmutatás: </a:t>
            </a:r>
            <a:r>
              <a:rPr lang="hu-HU" sz="1300" b="0" noProof="0" dirty="0"/>
              <a:t>Hangsúlyozza,</a:t>
            </a:r>
            <a:r>
              <a:rPr lang="hu-HU" sz="1300" b="0" baseline="0" noProof="0" dirty="0"/>
              <a:t> hogy a nemzeti incidensbejelentési-eljárás hogyan emelte át a GDPR incidensek bejelentésére vonatkozó rendelkezéseit a nemzeti szabályozásba. </a:t>
            </a:r>
          </a:p>
          <a:p>
            <a:r>
              <a:rPr lang="hu-HU" b="1" noProof="0" dirty="0"/>
              <a:t>Időterv (fontosság): </a:t>
            </a:r>
            <a:r>
              <a:rPr lang="hu-HU" b="0" noProof="0" dirty="0"/>
              <a:t>magas</a:t>
            </a:r>
          </a:p>
          <a:p>
            <a:r>
              <a:rPr lang="hu-HU" sz="1300" b="1" noProof="0" dirty="0"/>
              <a:t>A képzésben résztvevők szükséges tapasztalata:  </a:t>
            </a:r>
            <a:r>
              <a:rPr lang="hu-HU" sz="1300" b="0" noProof="0" dirty="0"/>
              <a:t>közepes</a:t>
            </a:r>
          </a:p>
          <a:p>
            <a:r>
              <a:rPr lang="hu-HU" b="1" noProof="0" dirty="0"/>
              <a:t>Kinek releváns: </a:t>
            </a:r>
            <a:r>
              <a:rPr lang="hu-HU" b="0" noProof="0" dirty="0"/>
              <a:t>mindenkinek</a:t>
            </a:r>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0" noProof="0" dirty="0"/>
              <a:t>https://www.naih.hu/adatvedelmi-incidensbejelent--rendszer.html</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50</a:t>
            </a:fld>
            <a:endParaRPr lang="en-GB" dirty="0"/>
          </a:p>
        </p:txBody>
      </p:sp>
    </p:spTree>
    <p:extLst>
      <p:ext uri="{BB962C8B-B14F-4D97-AF65-F5344CB8AC3E}">
        <p14:creationId xmlns:p14="http://schemas.microsoft.com/office/powerpoint/2010/main" val="7524319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b="1" noProof="0" dirty="0"/>
              <a:t>A dia célja és tárgya: </a:t>
            </a:r>
            <a:r>
              <a:rPr lang="hu-HU" b="0" noProof="0" dirty="0"/>
              <a:t>Mutassa be a nemzeti felügyelet hatóság gyakorlatát / vagy</a:t>
            </a:r>
            <a:r>
              <a:rPr lang="hu-HU" b="0" baseline="0" noProof="0" dirty="0"/>
              <a:t> a szervezet gyakorlatát</a:t>
            </a:r>
            <a:r>
              <a:rPr lang="hu-HU" sz="1100" b="0" i="0" kern="1200" dirty="0">
                <a:solidFill>
                  <a:schemeClr val="tx1"/>
                </a:solidFill>
                <a:effectLst/>
                <a:latin typeface="+mn-lt"/>
                <a:ea typeface="+mn-ea"/>
                <a:cs typeface="+mn-cs"/>
              </a:rPr>
              <a:t>!</a:t>
            </a:r>
            <a:endParaRPr lang="hu-HU" b="0" noProof="0" dirty="0"/>
          </a:p>
          <a:p>
            <a:r>
              <a:rPr lang="hu-HU" sz="1200" b="1" noProof="0" dirty="0"/>
              <a:t>Pedagógiai stratégia és útmutatás: </a:t>
            </a:r>
            <a:r>
              <a:rPr lang="hu-HU" sz="1200" b="0" noProof="0" dirty="0"/>
              <a:t>Hangsúlyozza,</a:t>
            </a:r>
            <a:r>
              <a:rPr lang="hu-HU" sz="1200" b="0" baseline="0" noProof="0" dirty="0"/>
              <a:t> hogy a nemzeti incidensbejelentési-eljárás hogyan emelte át a GDPR incidensek bejelentésére vonatkozó rendelkezéseit a nemzeti szabályozásba. </a:t>
            </a:r>
          </a:p>
          <a:p>
            <a:r>
              <a:rPr lang="hu-HU" b="1" noProof="0" dirty="0"/>
              <a:t>Időterv (fontosság): </a:t>
            </a:r>
            <a:r>
              <a:rPr lang="hu-HU" b="0" noProof="0" dirty="0"/>
              <a:t>magas</a:t>
            </a:r>
          </a:p>
          <a:p>
            <a:r>
              <a:rPr lang="hu-HU" sz="1200" b="1" noProof="0" dirty="0"/>
              <a:t>A képzésben résztvevők szükséges tapasztalata:  </a:t>
            </a:r>
            <a:r>
              <a:rPr lang="hu-HU" sz="1200" b="0" noProof="0" dirty="0"/>
              <a:t>közepes</a:t>
            </a:r>
          </a:p>
          <a:p>
            <a:r>
              <a:rPr lang="hu-HU" b="1" noProof="0" dirty="0"/>
              <a:t>Kinek releváns: </a:t>
            </a:r>
            <a:r>
              <a:rPr lang="hu-HU" b="0" noProof="0" dirty="0"/>
              <a:t>mindenkinek</a:t>
            </a:r>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pPr defTabSz="990478">
              <a:defRPr/>
            </a:pPr>
            <a:r>
              <a:rPr lang="hu-HU" b="0" noProof="0" dirty="0"/>
              <a:t>https://www.naih.hu/adatvedelmi-incidensbejelent--rendszer.html</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51</a:t>
            </a:fld>
            <a:endParaRPr lang="en-GB" dirty="0"/>
          </a:p>
        </p:txBody>
      </p:sp>
    </p:spTree>
    <p:extLst>
      <p:ext uri="{BB962C8B-B14F-4D97-AF65-F5344CB8AC3E}">
        <p14:creationId xmlns:p14="http://schemas.microsoft.com/office/powerpoint/2010/main" val="33544152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további nemzeti incidens-bejelentési tájékoztatókat</a:t>
            </a:r>
            <a:r>
              <a:rPr lang="hu-HU" b="0" baseline="0" noProof="0" dirty="0"/>
              <a:t> </a:t>
            </a:r>
            <a:r>
              <a:rPr lang="hu-HU" b="0" noProof="0" dirty="0"/>
              <a:t>sorol</a:t>
            </a:r>
            <a:r>
              <a:rPr lang="hu-HU" b="0" baseline="0" noProof="0" dirty="0"/>
              <a:t> fel.</a:t>
            </a:r>
            <a:endParaRPr lang="hu-HU" b="0" noProof="0" dirty="0"/>
          </a:p>
          <a:p>
            <a:pPr defTabSz="990478">
              <a:defRPr/>
            </a:pPr>
            <a:r>
              <a:rPr lang="hu-HU" sz="1300" b="1" noProof="0" dirty="0"/>
              <a:t>Pedagógiai stratégia és útmutatás: </a:t>
            </a:r>
            <a:r>
              <a:rPr lang="hu-HU" sz="1300" b="0" noProof="0" dirty="0"/>
              <a:t>Bátorítsa</a:t>
            </a:r>
            <a:r>
              <a:rPr lang="hu-HU" sz="1300" b="0" baseline="0" noProof="0" dirty="0"/>
              <a:t> a résztvevőket a</a:t>
            </a:r>
            <a:r>
              <a:rPr lang="hu-HU" sz="1300" b="0" noProof="0" dirty="0"/>
              <a:t> felsorolt források felhasználására</a:t>
            </a:r>
            <a:r>
              <a:rPr lang="hu-HU" sz="1200" b="0" i="0" kern="1200" dirty="0">
                <a:solidFill>
                  <a:schemeClr val="tx1"/>
                </a:solidFill>
                <a:effectLst/>
                <a:latin typeface="+mn-lt"/>
                <a:ea typeface="+mn-ea"/>
                <a:cs typeface="+mn-cs"/>
              </a:rPr>
              <a:t>!</a:t>
            </a:r>
            <a:endParaRPr lang="hu-HU" sz="1300" b="0" noProof="0" dirty="0"/>
          </a:p>
          <a:p>
            <a:pPr defTabSz="990478">
              <a:defRPr/>
            </a:pPr>
            <a:r>
              <a:rPr lang="hu-HU" b="1" noProof="0" dirty="0"/>
              <a:t>Időterv (fontosság): </a:t>
            </a:r>
            <a:r>
              <a:rPr lang="hu-HU" b="0" noProof="0" dirty="0"/>
              <a:t>rövid</a:t>
            </a:r>
          </a:p>
          <a:p>
            <a:r>
              <a:rPr lang="hu-HU" sz="1300" b="1" noProof="0" dirty="0"/>
              <a:t>A képzésben résztvevők szükséges tapasztalata:  </a:t>
            </a:r>
            <a:r>
              <a:rPr lang="hu-HU" sz="1300" b="0" noProof="0" dirty="0"/>
              <a:t>bármilyen</a:t>
            </a:r>
          </a:p>
          <a:p>
            <a:r>
              <a:rPr lang="hu-HU" b="1" noProof="0" dirty="0"/>
              <a:t>Kinek releváns:   </a:t>
            </a:r>
            <a:r>
              <a:rPr lang="hu-HU" b="0" noProof="0" dirty="0"/>
              <a:t>mindenkinek</a:t>
            </a:r>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r>
              <a:rPr lang="hu-HU" noProof="0" dirty="0"/>
              <a:t>AEPD (ES) – Útmutató az adatvédelmi incidens kezeléséhez</a:t>
            </a:r>
            <a:r>
              <a:rPr lang="hu-HU" baseline="0" noProof="0" dirty="0"/>
              <a:t> é</a:t>
            </a:r>
            <a:r>
              <a:rPr lang="hu-HU" noProof="0" dirty="0"/>
              <a:t>s bejelentéséhez: </a:t>
            </a:r>
            <a:r>
              <a:rPr lang="hu-HU" noProof="0" dirty="0">
                <a:hlinkClick r:id="rId3"/>
              </a:rPr>
              <a:t>https://www.aepd.es/media/guias/Guide-on-personal-data-breach.pdf</a:t>
            </a:r>
            <a:r>
              <a:rPr lang="hu-HU" noProof="0" dirty="0"/>
              <a:t> (angol és spanyol nyelven)</a:t>
            </a:r>
          </a:p>
          <a:p>
            <a:r>
              <a:rPr lang="hu-HU" noProof="0" dirty="0"/>
              <a:t>(SE) - https://www.datainspektionen.se/other-lang/in-english/the-general-data-protection-regulation-gdpr/notification-of-personal-data-breaches/ </a:t>
            </a:r>
          </a:p>
          <a:p>
            <a:r>
              <a:rPr lang="hu-HU" noProof="0" dirty="0"/>
              <a:t>CNIL (FR) - </a:t>
            </a:r>
            <a:r>
              <a:rPr lang="hu-HU" noProof="0" dirty="0">
                <a:hlinkClick r:id="rId4"/>
              </a:rPr>
              <a:t>https://www.cnil.fr/fr/notifications-dincidents-de-securite-aux-autorites-de-regulation-comment-sorganiser-et-qui-sadresser</a:t>
            </a:r>
            <a:endParaRPr lang="hu-HU" noProof="0" dirty="0"/>
          </a:p>
          <a:p>
            <a:r>
              <a:rPr lang="hu-HU" noProof="0" dirty="0"/>
              <a:t>DPC (IE) - https://www.dataprotection.ie/en/organisations/know-your-obligations/breach-notification</a:t>
            </a:r>
          </a:p>
          <a:p>
            <a:r>
              <a:rPr lang="hu-HU" noProof="0" dirty="0"/>
              <a:t>	</a:t>
            </a:r>
          </a:p>
        </p:txBody>
      </p:sp>
      <p:sp>
        <p:nvSpPr>
          <p:cNvPr id="4" name="Slide Number Placeholder 3"/>
          <p:cNvSpPr>
            <a:spLocks noGrp="1"/>
          </p:cNvSpPr>
          <p:nvPr>
            <p:ph type="sldNum" sz="quarter" idx="5"/>
          </p:nvPr>
        </p:nvSpPr>
        <p:spPr/>
        <p:txBody>
          <a:bodyPr/>
          <a:lstStyle/>
          <a:p>
            <a:fld id="{08354DD1-2611-4C94-BF96-173E74F837F6}" type="slidenum">
              <a:rPr lang="en-GB" smtClean="0"/>
              <a:t>52</a:t>
            </a:fld>
            <a:endParaRPr lang="en-GB" dirty="0"/>
          </a:p>
        </p:txBody>
      </p:sp>
    </p:spTree>
    <p:extLst>
      <p:ext uri="{BB962C8B-B14F-4D97-AF65-F5344CB8AC3E}">
        <p14:creationId xmlns:p14="http://schemas.microsoft.com/office/powerpoint/2010/main" val="3715725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érveket sorol fel a témakör önálló vizsgálata mellett.</a:t>
            </a:r>
          </a:p>
          <a:p>
            <a:pPr defTabSz="990478">
              <a:defRPr/>
            </a:pPr>
            <a:r>
              <a:rPr lang="hu-HU" sz="1300" b="1" noProof="0" dirty="0"/>
              <a:t>Pedagógiai stratégia és útmutatás: </a:t>
            </a:r>
            <a:r>
              <a:rPr lang="hu-HU" sz="1300" noProof="0" dirty="0"/>
              <a:t>Segítse</a:t>
            </a:r>
            <a:r>
              <a:rPr lang="hu-HU" sz="1300" baseline="0" noProof="0" dirty="0"/>
              <a:t> elő, hogy a résztvevők megértsék, hogy a kommunikáció az adatvédelem több területét is érinti és ezek összefüggenek és</a:t>
            </a:r>
            <a:r>
              <a:rPr lang="hu-HU" sz="1300" noProof="0" dirty="0"/>
              <a:t> közös funkciókkal rendelkezzenek, melynek következtében</a:t>
            </a:r>
            <a:r>
              <a:rPr lang="hu-HU" sz="1300" baseline="0" noProof="0" dirty="0"/>
              <a:t> </a:t>
            </a:r>
            <a:r>
              <a:rPr lang="hu-HU" sz="1300" noProof="0" dirty="0"/>
              <a:t>az egyik téma megértése elősegítheti a másik megértését</a:t>
            </a:r>
          </a:p>
          <a:p>
            <a:pPr defTabSz="990478">
              <a:defRPr/>
            </a:pPr>
            <a:r>
              <a:rPr lang="hu-HU" b="1" noProof="0" dirty="0"/>
              <a:t>Időterv (fontosság): </a:t>
            </a:r>
            <a:r>
              <a:rPr lang="hu-HU" b="0" noProof="0" dirty="0"/>
              <a:t>2-3 perc, magas</a:t>
            </a:r>
          </a:p>
          <a:p>
            <a:r>
              <a:rPr lang="hu-HU" sz="1300" b="1" noProof="0" dirty="0"/>
              <a:t>A képzésben résztvevők szükséges tapasztalata:  </a:t>
            </a:r>
            <a:r>
              <a:rPr lang="hu-HU" sz="1300" noProof="0" dirty="0"/>
              <a:t>alacsonytól</a:t>
            </a:r>
            <a:r>
              <a:rPr lang="hu-HU" sz="1300" baseline="0" noProof="0" dirty="0"/>
              <a:t> a közepesig</a:t>
            </a:r>
            <a:endParaRPr lang="hu-HU" sz="1300" noProof="0" dirty="0"/>
          </a:p>
          <a:p>
            <a:r>
              <a:rPr lang="hu-HU" b="1" noProof="0" dirty="0"/>
              <a:t>Kinek releváns: mindenkinek</a:t>
            </a:r>
            <a:r>
              <a:rPr lang="hu-HU" b="0" noProof="0" dirty="0"/>
              <a:t> - aki adatvédelmi kommunikációt folytat, különösen</a:t>
            </a:r>
            <a:r>
              <a:rPr lang="hu-HU" b="0" baseline="0" noProof="0" dirty="0"/>
              <a:t>, </a:t>
            </a:r>
            <a:r>
              <a:rPr lang="hu-HU" b="0" noProof="0" dirty="0"/>
              <a:t>akik az érintettekkel állnak kapcsolatban</a:t>
            </a:r>
            <a:endParaRPr lang="hu-HU" b="0" baseline="0" noProof="0" dirty="0"/>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pPr marL="185715" indent="-185715">
              <a:buFont typeface="Arial" panose="020B0604020202020204" pitchFamily="34" charset="0"/>
              <a:buChar char="•"/>
            </a:pPr>
            <a:r>
              <a:rPr lang="hu-HU" sz="1200" noProof="0" dirty="0"/>
              <a:t>A legtöbb adatvédelmi szabályozás tartalmaz a kommunikáció különféle formáira vonatkozó előírásokat, például az érintett felek és hatóságok értesítését adatvédelmi incidens esetén, vagy az érintettek megfelelő tájékoztatására vonatkozó követelményt, amennyiben</a:t>
            </a:r>
            <a:r>
              <a:rPr lang="hu-HU" sz="1200" baseline="0" noProof="0" dirty="0"/>
              <a:t> az adatkezelés jogalapja az érintett hozzájárulása</a:t>
            </a:r>
            <a:r>
              <a:rPr lang="hu-HU" sz="1200" noProof="0" dirty="0"/>
              <a:t>. A GDPR értelmében az adatkezelők kötelesek bizonyítani, hogy megfelelnek a rendeletnek.</a:t>
            </a:r>
          </a:p>
          <a:p>
            <a:pPr marL="185715" indent="-185715">
              <a:buFont typeface="Arial" panose="020B0604020202020204" pitchFamily="34" charset="0"/>
              <a:buChar char="•"/>
            </a:pPr>
            <a:r>
              <a:rPr lang="hu-HU" sz="1200" noProof="0" dirty="0"/>
              <a:t>Az</a:t>
            </a:r>
            <a:r>
              <a:rPr lang="hu-HU" sz="1200" baseline="0" noProof="0" dirty="0"/>
              <a:t> érintett </a:t>
            </a:r>
            <a:r>
              <a:rPr lang="hu-HU" sz="1200" noProof="0" dirty="0"/>
              <a:t>területek</a:t>
            </a:r>
            <a:r>
              <a:rPr lang="hu-HU" sz="1200" baseline="0" noProof="0" dirty="0"/>
              <a:t> </a:t>
            </a:r>
            <a:r>
              <a:rPr lang="hu-HU" sz="1200" noProof="0" dirty="0"/>
              <a:t>közötti hasonlóságok miatt ésszerű az adatvédelmi kommunikációt egy külön témakörként kezelni. A kommunikáció különböző területei együttes kihívásokkal néznek szembe.</a:t>
            </a:r>
          </a:p>
          <a:p>
            <a:pPr marL="185715" indent="-185715">
              <a:buFont typeface="Arial" panose="020B0604020202020204" pitchFamily="34" charset="0"/>
              <a:buChar char="•"/>
            </a:pPr>
            <a:r>
              <a:rPr lang="hu-HU" sz="1200" noProof="0" dirty="0"/>
              <a:t>A kommunikáció jól és rosszul is alkalmazható, ezért a </a:t>
            </a:r>
            <a:r>
              <a:rPr lang="hu-HU" sz="1200" baseline="0" noProof="0" dirty="0"/>
              <a:t>diasor </a:t>
            </a:r>
            <a:r>
              <a:rPr lang="hu-HU" sz="1200" noProof="0" dirty="0"/>
              <a:t>segíti a hallgatóságot a kommunikációs kötelezettségeik megértésében és azok helyes</a:t>
            </a:r>
            <a:r>
              <a:rPr lang="hu-HU" sz="1200" baseline="0" noProof="0" dirty="0"/>
              <a:t> </a:t>
            </a:r>
            <a:r>
              <a:rPr lang="hu-HU" sz="1200" noProof="0" dirty="0"/>
              <a:t>végrehajtásában.</a:t>
            </a:r>
          </a:p>
          <a:p>
            <a:pPr marL="185715" indent="-185715">
              <a:buFont typeface="Arial" panose="020B0604020202020204" pitchFamily="34" charset="0"/>
              <a:buChar char="•"/>
            </a:pPr>
            <a:r>
              <a:rPr lang="hu-HU" sz="1200" noProof="0" dirty="0"/>
              <a:t>A diasor a GDPR</a:t>
            </a:r>
            <a:r>
              <a:rPr lang="hu-HU" sz="1200" baseline="0" noProof="0" dirty="0"/>
              <a:t> rendelkezéseit veszi alapul</a:t>
            </a:r>
            <a:r>
              <a:rPr lang="hu-HU" sz="1200" noProof="0" dirty="0"/>
              <a:t>, és tartalmazza az EU adatvédelmi hatóságai által kiadott vonatkozó</a:t>
            </a:r>
            <a:r>
              <a:rPr lang="hu-HU" sz="1200" baseline="0" noProof="0" dirty="0"/>
              <a:t> </a:t>
            </a:r>
            <a:r>
              <a:rPr lang="hu-HU" sz="1200" noProof="0" dirty="0"/>
              <a:t>útmutatásokat</a:t>
            </a:r>
            <a:r>
              <a:rPr lang="hu-HU" sz="1200" baseline="0" noProof="0" dirty="0"/>
              <a:t> </a:t>
            </a:r>
            <a:r>
              <a:rPr lang="hu-HU" sz="1200" noProof="0" dirty="0"/>
              <a:t>is, továbbá példákat mutat be a legjobb gyakorlatokból.</a:t>
            </a:r>
          </a:p>
          <a:p>
            <a:endParaRPr lang="en-GB" b="0" dirty="0"/>
          </a:p>
        </p:txBody>
      </p:sp>
      <p:sp>
        <p:nvSpPr>
          <p:cNvPr id="4" name="Slide Number Placeholder 3"/>
          <p:cNvSpPr>
            <a:spLocks noGrp="1"/>
          </p:cNvSpPr>
          <p:nvPr>
            <p:ph type="sldNum" sz="quarter" idx="5"/>
          </p:nvPr>
        </p:nvSpPr>
        <p:spPr/>
        <p:txBody>
          <a:bodyPr/>
          <a:lstStyle/>
          <a:p>
            <a:fld id="{08354DD1-2611-4C94-BF96-173E74F837F6}" type="slidenum">
              <a:rPr lang="en-GB" smtClean="0"/>
              <a:t>5</a:t>
            </a:fld>
            <a:endParaRPr lang="en-GB" dirty="0"/>
          </a:p>
        </p:txBody>
      </p:sp>
    </p:spTree>
    <p:extLst>
      <p:ext uri="{BB962C8B-B14F-4D97-AF65-F5344CB8AC3E}">
        <p14:creationId xmlns:p14="http://schemas.microsoft.com/office/powerpoint/2010/main" val="38321683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bevezeti a az adatvédelem hatásvizsgálat során szükséges kommunikációt, valamint rövid áttekintést nyújt az adatvédelmi hatásvizsgálatról</a:t>
            </a:r>
            <a:r>
              <a:rPr lang="hu-HU" b="0" baseline="0" noProof="0" dirty="0"/>
              <a:t> is.</a:t>
            </a:r>
            <a:endParaRPr lang="hu-HU" b="0" noProof="0" dirty="0"/>
          </a:p>
          <a:p>
            <a:pPr defTabSz="990478">
              <a:defRPr/>
            </a:pPr>
            <a:r>
              <a:rPr lang="hu-HU" sz="1300" b="1" noProof="0" dirty="0"/>
              <a:t>Pedagógiai stratégia és útmutatás: </a:t>
            </a:r>
            <a:r>
              <a:rPr lang="hu-HU" sz="1300" b="0" noProof="0" dirty="0"/>
              <a:t>Magyarázza el az adatvédelmi hatásvizsgálat</a:t>
            </a:r>
            <a:r>
              <a:rPr lang="hu-HU" sz="1300" b="0" baseline="0" noProof="0" dirty="0"/>
              <a:t> </a:t>
            </a:r>
            <a:r>
              <a:rPr lang="hu-HU" sz="1300" b="0" noProof="0" dirty="0"/>
              <a:t>fogalmát és a kommunikációhoz való kapcsolatát. Az adatvédelmi hatásvizsgálat eredményét bizonyos</a:t>
            </a:r>
            <a:r>
              <a:rPr lang="hu-HU" sz="1300" b="0" baseline="0" noProof="0" dirty="0"/>
              <a:t> körülmények fennállása esetén kö</a:t>
            </a:r>
            <a:r>
              <a:rPr lang="hu-HU" sz="1300" b="0" noProof="0" dirty="0"/>
              <a:t>zölni kell a felügyeleti hatósággal.</a:t>
            </a:r>
          </a:p>
          <a:p>
            <a:pPr defTabSz="990478">
              <a:defRPr/>
            </a:pPr>
            <a:r>
              <a:rPr lang="hu-HU" b="1" noProof="0" dirty="0"/>
              <a:t>Időterv (fontosság): </a:t>
            </a:r>
            <a:r>
              <a:rPr lang="hu-HU" b="0" noProof="0" dirty="0"/>
              <a:t>közepes</a:t>
            </a:r>
          </a:p>
          <a:p>
            <a:r>
              <a:rPr lang="hu-HU" sz="1300" b="1" noProof="0" dirty="0"/>
              <a:t>A képzésben résztvevők szükséges tapasztalata:  </a:t>
            </a:r>
            <a:r>
              <a:rPr lang="hu-HU" sz="1300" b="0" noProof="0" dirty="0"/>
              <a:t>közepestől a magasig</a:t>
            </a:r>
          </a:p>
          <a:p>
            <a:r>
              <a:rPr lang="hu-HU" b="1" noProof="0" dirty="0"/>
              <a:t>Kinek releváns:  </a:t>
            </a:r>
            <a:r>
              <a:rPr lang="hu-HU" b="0" noProof="0" dirty="0"/>
              <a:t>adatkezelők számára,</a:t>
            </a:r>
            <a:r>
              <a:rPr lang="hu-HU" b="0" baseline="0" noProof="0" dirty="0"/>
              <a:t> akiknek esetleg </a:t>
            </a:r>
            <a:r>
              <a:rPr lang="hu-HU" b="0" noProof="0" dirty="0"/>
              <a:t>adatvédelmi hatásvizsgálatot kell lefolytatniuk.</a:t>
            </a:r>
          </a:p>
          <a:p>
            <a:r>
              <a:rPr lang="hu-HU" b="1" noProof="0" dirty="0"/>
              <a:t>Jogszabályi rendelkezések: </a:t>
            </a:r>
          </a:p>
          <a:p>
            <a:r>
              <a:rPr lang="hu-HU" b="0" noProof="0" dirty="0"/>
              <a:t>35. cikk - adatvédelmi hatásvizsgálat</a:t>
            </a:r>
          </a:p>
          <a:p>
            <a:r>
              <a:rPr lang="hu-HU" b="0" noProof="0" dirty="0"/>
              <a:t>36. cikk - előzetes konzultáció</a:t>
            </a:r>
          </a:p>
          <a:p>
            <a:r>
              <a:rPr lang="hu-HU" b="0" noProof="0" dirty="0"/>
              <a:t>(84) Preambulumbekezdés</a:t>
            </a:r>
          </a:p>
          <a:p>
            <a:r>
              <a:rPr lang="hu-HU" b="1" noProof="0" dirty="0"/>
              <a:t>Jogeset:  </a:t>
            </a:r>
            <a:r>
              <a:rPr lang="hu-HU" b="0" noProof="0" dirty="0"/>
              <a:t>-</a:t>
            </a:r>
            <a:endParaRPr lang="hu-HU" b="1" noProof="0" dirty="0"/>
          </a:p>
          <a:p>
            <a:r>
              <a:rPr lang="hu-HU" b="1" noProof="0" dirty="0"/>
              <a:t>További olvasmányok:</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0" noProof="0" dirty="0"/>
              <a:t>Az adatvédelmi hatásvizsgálat </a:t>
            </a:r>
            <a:r>
              <a:rPr lang="hu-HU" noProof="0" dirty="0"/>
              <a:t>lefolytatásának folyamatáról, követelményeiről és legjobb gyakorlatairól bővebb információt Az adatvédelmi hatásvizsgálat című képzési</a:t>
            </a:r>
            <a:r>
              <a:rPr lang="hu-HU" baseline="0" noProof="0" dirty="0"/>
              <a:t> anyagban talál (https://naih.hu/eredmenyek.html)</a:t>
            </a:r>
            <a:endParaRPr lang="hu-HU"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Megjegyzések:  </a:t>
            </a:r>
          </a:p>
          <a:p>
            <a:endParaRPr lang="en-GB" dirty="0"/>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53</a:t>
            </a:fld>
            <a:endParaRPr lang="en-GB" dirty="0"/>
          </a:p>
        </p:txBody>
      </p:sp>
    </p:spTree>
    <p:extLst>
      <p:ext uri="{BB962C8B-B14F-4D97-AF65-F5344CB8AC3E}">
        <p14:creationId xmlns:p14="http://schemas.microsoft.com/office/powerpoint/2010/main" val="10047679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áttekintést nyújt a képzés tartalmáról.</a:t>
            </a:r>
            <a:r>
              <a:rPr lang="hu-HU" b="0" baseline="0" noProof="0" dirty="0"/>
              <a:t> A képzés előtt el kell távolítani azokat a témaköröket, melyeket nem fog érinteni.</a:t>
            </a:r>
            <a:endParaRPr lang="hu-HU" b="0" noProof="0" dirty="0"/>
          </a:p>
          <a:p>
            <a:pPr defTabSz="990478">
              <a:defRPr/>
            </a:pPr>
            <a:r>
              <a:rPr lang="hu-HU" sz="1300" b="1" noProof="0" dirty="0"/>
              <a:t>Pedagógiai stratégia és útmutatás: </a:t>
            </a:r>
            <a:r>
              <a:rPr lang="hu-HU" sz="1300" b="0" noProof="0" dirty="0"/>
              <a:t>K</a:t>
            </a:r>
            <a:r>
              <a:rPr lang="hu-HU" sz="1300" noProof="0" dirty="0"/>
              <a:t>észüljön fel a képzés tartalmára vonatkozó kérdésekre</a:t>
            </a:r>
            <a:r>
              <a:rPr lang="hu-HU" sz="1200" b="0" i="0" kern="1200" dirty="0">
                <a:solidFill>
                  <a:schemeClr val="tx1"/>
                </a:solidFill>
                <a:effectLst/>
                <a:latin typeface="+mn-lt"/>
                <a:ea typeface="+mn-ea"/>
                <a:cs typeface="+mn-cs"/>
              </a:rPr>
              <a:t>!</a:t>
            </a:r>
            <a:endParaRPr lang="hu-HU" sz="1300" noProof="0" dirty="0"/>
          </a:p>
          <a:p>
            <a:pPr defTabSz="990478">
              <a:defRPr/>
            </a:pPr>
            <a:r>
              <a:rPr lang="hu-HU" b="1" noProof="0" dirty="0"/>
              <a:t>Időterv (fontosság): </a:t>
            </a:r>
          </a:p>
          <a:p>
            <a:pPr defTabSz="990478">
              <a:defRPr/>
            </a:pPr>
            <a:r>
              <a:rPr lang="hu-HU" sz="1300" b="1" noProof="0" dirty="0"/>
              <a:t>A képzésben résztvevők szükséges tapasztalata:  </a:t>
            </a:r>
          </a:p>
          <a:p>
            <a:r>
              <a:rPr lang="hu-HU" b="1" noProof="0" dirty="0"/>
              <a:t>Kinek releváns: </a:t>
            </a:r>
            <a:r>
              <a:rPr lang="hu-HU" b="0" noProof="0" dirty="0"/>
              <a:t>mindenkinek</a:t>
            </a:r>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solidFill>
                  <a:prstClr val="black"/>
                </a:solidFill>
              </a:rPr>
              <a:pPr/>
              <a:t>54</a:t>
            </a:fld>
            <a:endParaRPr lang="en-GB" dirty="0">
              <a:solidFill>
                <a:prstClr val="black"/>
              </a:solidFill>
            </a:endParaRPr>
          </a:p>
        </p:txBody>
      </p:sp>
    </p:spTree>
    <p:extLst>
      <p:ext uri="{BB962C8B-B14F-4D97-AF65-F5344CB8AC3E}">
        <p14:creationId xmlns:p14="http://schemas.microsoft.com/office/powerpoint/2010/main" val="29844128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478"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sz="1200" noProof="0" dirty="0"/>
              <a:t>A 36. cikk szerinti előzetes konzultáció</a:t>
            </a:r>
            <a:r>
              <a:rPr lang="hu-HU" sz="1200" baseline="0" noProof="0" dirty="0"/>
              <a:t> során</a:t>
            </a:r>
            <a:r>
              <a:rPr lang="hu-HU" sz="1200" noProof="0" dirty="0"/>
              <a:t> az adatkezelő a fenti információkat</a:t>
            </a:r>
            <a:r>
              <a:rPr lang="hu-HU" sz="1200" baseline="0" noProof="0" dirty="0"/>
              <a:t> kell a felügyeleti hatóság rendelkezésére bocsátania. </a:t>
            </a:r>
            <a:endParaRPr lang="hu-HU" b="1" noProof="0" dirty="0"/>
          </a:p>
          <a:p>
            <a:pPr defTabSz="990478">
              <a:defRPr/>
            </a:pPr>
            <a:r>
              <a:rPr lang="hu-HU" sz="1300" b="1" noProof="0" dirty="0"/>
              <a:t>Pedagógiai stratégia és útmutatás: </a:t>
            </a:r>
            <a:r>
              <a:rPr lang="hu-HU" sz="1300" b="0" noProof="0" dirty="0"/>
              <a:t>Részletesen mutassa be</a:t>
            </a:r>
            <a:r>
              <a:rPr lang="hu-HU" sz="1300" b="0" baseline="0" noProof="0" dirty="0"/>
              <a:t> a 36. cikket, a résztvevőknek lehetnek kérdései a fenti fogalmakkal (célok, intézkedések) kapcsolatban</a:t>
            </a:r>
            <a:r>
              <a:rPr lang="hu-HU" sz="1200" b="0" i="0" kern="1200" dirty="0">
                <a:solidFill>
                  <a:schemeClr val="tx1"/>
                </a:solidFill>
                <a:effectLst/>
                <a:latin typeface="+mn-lt"/>
                <a:ea typeface="+mn-ea"/>
                <a:cs typeface="+mn-cs"/>
              </a:rPr>
              <a:t>!</a:t>
            </a:r>
            <a:endParaRPr lang="hu-HU" sz="1300" b="0" noProof="0" dirty="0"/>
          </a:p>
          <a:p>
            <a:pPr defTabSz="990478">
              <a:defRPr/>
            </a:pPr>
            <a:r>
              <a:rPr lang="hu-HU" b="1" noProof="0" dirty="0"/>
              <a:t>Időterv (fontosság): </a:t>
            </a:r>
            <a:r>
              <a:rPr lang="hu-HU" b="0" noProof="0" dirty="0"/>
              <a:t>magas – részletekbe</a:t>
            </a:r>
            <a:r>
              <a:rPr lang="hu-HU" b="0" baseline="0" noProof="0" dirty="0"/>
              <a:t> menően ismertesse a dia tartalmát</a:t>
            </a:r>
            <a:r>
              <a:rPr lang="hu-HU" sz="1200" b="0" i="0" kern="1200" dirty="0">
                <a:solidFill>
                  <a:schemeClr val="tx1"/>
                </a:solidFill>
                <a:effectLst/>
                <a:latin typeface="+mn-lt"/>
                <a:ea typeface="+mn-ea"/>
                <a:cs typeface="+mn-cs"/>
              </a:rPr>
              <a:t>!</a:t>
            </a:r>
            <a:endParaRPr lang="hu-HU" b="0" noProof="0" dirty="0"/>
          </a:p>
          <a:p>
            <a:pPr defTabSz="990478">
              <a:defRPr/>
            </a:pPr>
            <a:r>
              <a:rPr lang="hu-HU" sz="1300" b="1" noProof="0" dirty="0"/>
              <a:t>A képzésben résztvevők szükséges tapasztalata:  </a:t>
            </a:r>
            <a:r>
              <a:rPr lang="hu-HU" sz="1300" b="0" noProof="0" dirty="0"/>
              <a:t>közepes</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Kinek releváns:  </a:t>
            </a:r>
            <a:r>
              <a:rPr lang="hu-HU" b="0" noProof="0" dirty="0"/>
              <a:t>adatkezelők számára,</a:t>
            </a:r>
            <a:r>
              <a:rPr lang="hu-HU" b="0" baseline="0" noProof="0" dirty="0"/>
              <a:t> akiknek esetleg </a:t>
            </a:r>
            <a:r>
              <a:rPr lang="hu-HU" b="0" noProof="0" dirty="0"/>
              <a:t>adatvédelmi hatásvizsgálatot kell lefolytatniuk, valamint az</a:t>
            </a:r>
            <a:r>
              <a:rPr lang="hu-HU" b="0" baseline="0" noProof="0" dirty="0"/>
              <a:t> adatvédelmi hatóságok kezdő munkatársai</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Jogszabályi rendelkezések: </a:t>
            </a:r>
            <a:r>
              <a:rPr lang="hu-HU" b="0" noProof="0" dirty="0"/>
              <a:t>GDPR</a:t>
            </a:r>
            <a:r>
              <a:rPr lang="hu-HU" b="1" noProof="0" dirty="0"/>
              <a:t> </a:t>
            </a:r>
            <a:r>
              <a:rPr lang="hu-HU" b="0" noProof="0" dirty="0"/>
              <a:t>36. cikk (3) bekezdés</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55</a:t>
            </a:fld>
            <a:endParaRPr lang="en-GB" dirty="0"/>
          </a:p>
        </p:txBody>
      </p:sp>
    </p:spTree>
    <p:extLst>
      <p:ext uri="{BB962C8B-B14F-4D97-AF65-F5344CB8AC3E}">
        <p14:creationId xmlns:p14="http://schemas.microsoft.com/office/powerpoint/2010/main" val="4353462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Az</a:t>
            </a:r>
            <a:r>
              <a:rPr lang="hu-HU" b="0" baseline="0" noProof="0" dirty="0"/>
              <a:t> adatvédelmi hatásvizsgálat során felmerülő </a:t>
            </a:r>
            <a:r>
              <a:rPr lang="hu-HU" b="0" noProof="0" dirty="0"/>
              <a:t>kommunikációs kötelezettségek</a:t>
            </a:r>
            <a:r>
              <a:rPr lang="hu-HU" b="0" baseline="0" noProof="0" dirty="0"/>
              <a:t> folyamatábrája.</a:t>
            </a:r>
            <a:r>
              <a:rPr lang="hu-HU" b="0" noProof="0" dirty="0"/>
              <a:t> </a:t>
            </a:r>
          </a:p>
          <a:p>
            <a:pPr marL="0" marR="0" lvl="0" indent="0" algn="l" defTabSz="990478" rtl="0" eaLnBrk="1" fontAlgn="auto" latinLnBrk="0" hangingPunct="1">
              <a:lnSpc>
                <a:spcPct val="100000"/>
              </a:lnSpc>
              <a:spcBef>
                <a:spcPts val="0"/>
              </a:spcBef>
              <a:spcAft>
                <a:spcPts val="0"/>
              </a:spcAft>
              <a:buClrTx/>
              <a:buSzTx/>
              <a:buFontTx/>
              <a:buNone/>
              <a:tabLst/>
              <a:defRPr/>
            </a:pPr>
            <a:r>
              <a:rPr lang="hu-HU" sz="1300" b="1" noProof="0" dirty="0"/>
              <a:t>Pedagógiai stratégia és útmutatás: </a:t>
            </a:r>
            <a:r>
              <a:rPr lang="hu-HU" sz="1300" b="0" noProof="0" dirty="0"/>
              <a:t>Igazítsa a dia tartalmát a nemzeti szabályozáshoz</a:t>
            </a:r>
            <a:r>
              <a:rPr lang="hu-HU" sz="1200" b="0" i="0" kern="1200" dirty="0">
                <a:solidFill>
                  <a:schemeClr val="tx1"/>
                </a:solidFill>
                <a:effectLst/>
                <a:latin typeface="+mn-lt"/>
                <a:ea typeface="+mn-ea"/>
                <a:cs typeface="+mn-cs"/>
              </a:rPr>
              <a:t>!</a:t>
            </a:r>
            <a:endParaRPr lang="hu-HU" sz="1300" b="0" baseline="0" noProof="0" dirty="0"/>
          </a:p>
          <a:p>
            <a:pPr marL="0" marR="0" lvl="0" indent="0" algn="l" defTabSz="990478"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közepes</a:t>
            </a:r>
          </a:p>
          <a:p>
            <a:r>
              <a:rPr lang="hu-HU" sz="1300" b="1" noProof="0" dirty="0"/>
              <a:t>A képzésben résztvevők szükséges tapasztalata:  </a:t>
            </a:r>
            <a:r>
              <a:rPr lang="hu-HU" sz="1300" b="0" noProof="0" dirty="0"/>
              <a:t>közepes</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Kinek releváns:  </a:t>
            </a:r>
            <a:r>
              <a:rPr lang="hu-HU" b="0" noProof="0" dirty="0"/>
              <a:t>adatkezelők számára,</a:t>
            </a:r>
            <a:r>
              <a:rPr lang="hu-HU" b="0" baseline="0" noProof="0" dirty="0"/>
              <a:t> akiknek esetleg </a:t>
            </a:r>
            <a:r>
              <a:rPr lang="hu-HU" b="0" noProof="0" dirty="0"/>
              <a:t>adatvédelmi hatásvizsgálatot kell lefolytatniuk, valamint az</a:t>
            </a:r>
            <a:r>
              <a:rPr lang="hu-HU" b="0" baseline="0" noProof="0" dirty="0"/>
              <a:t> adatvédelmi hatóságok kezdő munkatársai</a:t>
            </a:r>
          </a:p>
          <a:p>
            <a:r>
              <a:rPr lang="hu-HU" b="1" noProof="0" dirty="0"/>
              <a:t>Jogszabályi rendelkezések: </a:t>
            </a:r>
            <a:r>
              <a:rPr lang="hu-HU" b="0" noProof="0" dirty="0"/>
              <a:t>36. cikk</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Infotv. </a:t>
            </a:r>
            <a:r>
              <a:rPr lang="hu-HU" sz="1200" b="0" i="1" kern="1200" dirty="0">
                <a:solidFill>
                  <a:schemeClr val="tx1"/>
                </a:solidFill>
                <a:effectLst/>
                <a:latin typeface="+mn-lt"/>
                <a:ea typeface="+mn-ea"/>
                <a:cs typeface="+mn-cs"/>
              </a:rPr>
              <a:t>13. Az adatvédelmi hatásvizsgálat és az előzetes konzultáció</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(3) Az adatkezelő vagy tevékenysége keretei között az adatfeldolgozó az előzetes konzultáció kezdeményezésével egyidejűleg a Hatóság rendelkezésére bocsátja az adatvédelmi hatásvizsgálat eredményét, továbbá felvilágosítást nyújt a Hatóság részére minden olyan körülményről, amelynek tisztázását a Hatóság az előzetes konzultáció eredményes lefolytatása érdekében szükségesnek tartja.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(4) Ha a Hatóság az előzetes konzultáció során arra a megállapításra jut, hogy a tervezett adatkezelés vonatkozásában az arra irányadó jogszabályban meghatározott előírások nem érvényesülnek maradéktalanul - különösen, ha álláspontja szerint az adatkezelő az adatkezeléssel járó kockázatokat nem megfelelően azonosította vagy nem megfelelően mérsékelte -, a feladat- és hatáskörébe tartozó bármely egyéb intézkedés megtétele mellett vagy helyett a feltárt hiányosságok megszüntetésére alkalmas lépéseket határoz meg és azok végrehajtására tesz javaslatot az adatkezelő, illetve - annak tevékenységi körére korlátozva - az adatfeldolgozó részére.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(5) A (4) bekezdésben meghatározott javaslatot a Hatóság az előzetes konzultáció kezdeményezésétől számított hat héten belül, írásban teszi meg. E határidőt a Hatóság legfeljebb egy hónappal meghosszabbíthatja, ebben az esetben a meghosszabbítás tényéről és indokairól az előzetes konzultáció kezdeményezésétől számított egy hónapon belül tájékoztatja az adatkezelőt, illetve az adatfeldolgozót.</a:t>
            </a:r>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56</a:t>
            </a:fld>
            <a:endParaRPr lang="en-GB" dirty="0"/>
          </a:p>
        </p:txBody>
      </p:sp>
    </p:spTree>
    <p:extLst>
      <p:ext uri="{BB962C8B-B14F-4D97-AF65-F5344CB8AC3E}">
        <p14:creationId xmlns:p14="http://schemas.microsoft.com/office/powerpoint/2010/main" val="24962391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478"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ismerteti az</a:t>
            </a:r>
            <a:r>
              <a:rPr lang="hu-HU" b="0" baseline="0" noProof="0" dirty="0"/>
              <a:t> előzetes konzultáció nemzeti folyamatát.</a:t>
            </a:r>
          </a:p>
          <a:p>
            <a:pPr marL="0" marR="0" lvl="0" indent="0" algn="l" defTabSz="990478" rtl="0" eaLnBrk="1" fontAlgn="auto" latinLnBrk="0" hangingPunct="1">
              <a:lnSpc>
                <a:spcPct val="100000"/>
              </a:lnSpc>
              <a:spcBef>
                <a:spcPts val="0"/>
              </a:spcBef>
              <a:spcAft>
                <a:spcPts val="0"/>
              </a:spcAft>
              <a:buClrTx/>
              <a:buSzTx/>
              <a:buFontTx/>
              <a:buNone/>
              <a:tabLst/>
              <a:defRPr/>
            </a:pPr>
            <a:r>
              <a:rPr lang="hu-HU" sz="1300" b="1" noProof="0" dirty="0"/>
              <a:t>Pedagógiai stratégia és útmutatás: </a:t>
            </a:r>
            <a:r>
              <a:rPr lang="hu-HU" sz="1300" b="0" noProof="0" dirty="0"/>
              <a:t>Adja</a:t>
            </a:r>
            <a:r>
              <a:rPr lang="hu-HU" sz="1300" b="0" baseline="0" noProof="0" dirty="0"/>
              <a:t> meg a nemzeti adatvédelmi hatóság elérhetőségét</a:t>
            </a:r>
            <a:r>
              <a:rPr lang="hu-HU" sz="1200" b="0" i="0" kern="1200" dirty="0">
                <a:solidFill>
                  <a:schemeClr val="tx1"/>
                </a:solidFill>
                <a:effectLst/>
                <a:latin typeface="+mn-lt"/>
                <a:ea typeface="+mn-ea"/>
                <a:cs typeface="+mn-cs"/>
              </a:rPr>
              <a:t>!</a:t>
            </a:r>
            <a:endParaRPr lang="hu-HU" sz="1300" b="0" baseline="0" noProof="0" dirty="0"/>
          </a:p>
          <a:p>
            <a:pPr marL="0" marR="0" lvl="0" indent="0" algn="l" defTabSz="990478"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alacsony</a:t>
            </a:r>
          </a:p>
          <a:p>
            <a:r>
              <a:rPr lang="hu-HU" sz="1300" b="1" noProof="0" dirty="0"/>
              <a:t>A képzésben résztvevők szükséges tapasztalata:  </a:t>
            </a:r>
          </a:p>
          <a:p>
            <a:r>
              <a:rPr lang="hu-HU" b="1" noProof="0" dirty="0"/>
              <a:t>Kinek releváns: </a:t>
            </a:r>
            <a:r>
              <a:rPr lang="hu-HU" b="0" noProof="0" dirty="0"/>
              <a:t>mindenkinek</a:t>
            </a:r>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Vesd össze: </a:t>
            </a:r>
            <a:r>
              <a:rPr lang="hu-HU" dirty="0" err="1"/>
              <a:t>Infotv</a:t>
            </a:r>
            <a:r>
              <a:rPr lang="hu-HU" dirty="0"/>
              <a:t>. </a:t>
            </a:r>
            <a:r>
              <a:rPr lang="hu-HU" sz="1200" b="0" i="1" kern="1200" dirty="0">
                <a:solidFill>
                  <a:schemeClr val="tx1"/>
                </a:solidFill>
                <a:effectLst/>
                <a:latin typeface="+mn-lt"/>
                <a:ea typeface="+mn-ea"/>
                <a:cs typeface="+mn-cs"/>
              </a:rPr>
              <a:t>13. (Az adatvédelmi hatásvizsgálat és az előzetes konzultáció) 25/G</a:t>
            </a:r>
            <a:r>
              <a:rPr lang="hu-HU" sz="1200" b="0" i="1" kern="1200" baseline="0" dirty="0">
                <a:solidFill>
                  <a:schemeClr val="tx1"/>
                </a:solidFill>
                <a:effectLst/>
                <a:latin typeface="+mn-lt"/>
                <a:ea typeface="+mn-ea"/>
                <a:cs typeface="+mn-cs"/>
              </a:rPr>
              <a:t> § </a:t>
            </a:r>
            <a:r>
              <a:rPr lang="nl-NL" dirty="0"/>
              <a:t>(3), (4) és (6) bekezdés</a:t>
            </a:r>
            <a:r>
              <a:rPr lang="hu-HU" dirty="0"/>
              <a:t>t!</a:t>
            </a:r>
            <a:endParaRPr lang="hu-HU"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(3) Az adatkezelő vagy tevékenysége keretei között az adatfeldolgozó az előzetes konzultáció kezdeményezésével egyidejűleg a Hatóság rendelkezésére bocsátja az adatvédelmi hatásvizsgálat eredményét, továbbá felvilágosítást nyújt a Hatóság részére minden olyan körülményről, amelynek tisztázását a Hatóság az előzetes konzultáció eredményes lefolytatása érdekében szükségesnek tartja.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(4) Ha a Hatóság az előzetes konzultáció során arra a megállapításra jut, hogy a tervezett adatkezelés vonatkozásában az arra irányadó jogszabályban meghatározott előírások nem érvényesülnek maradéktalanul - különösen, ha álláspontja szerint az adatkezelő az adatkezeléssel járó kockázatokat nem megfelelően azonosította vagy nem megfelelően mérsékelte -, a feladat- és hatáskörébe tartozó bármely egyéb intézkedés megtétele mellett vagy helyett a feltárt hiányosságok megszüntetésére alkalmas lépéseket határoz meg és azok végrehajtására tesz javaslatot az adatkezelő, illetve - annak tevékenységi körére korlátozva - az adatfeldolgozó részére.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(6) Kötelező adatkezelés esetén - ideértve különösen a 2. § (3) bekezdésében meghatározott célokból folytatott kötelező adatkezeléseket - az (5) bekezdésben meghatározott tartalmú adatvédelmi hatásvizsgálatot az adatkezelést előíró jogszabály előkészítője folytatja le.</a:t>
            </a:r>
          </a:p>
          <a:p>
            <a:endParaRPr lang="hu-HU" b="1" noProof="0" dirty="0"/>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57</a:t>
            </a:fld>
            <a:endParaRPr lang="en-GB" dirty="0"/>
          </a:p>
        </p:txBody>
      </p:sp>
    </p:spTree>
    <p:extLst>
      <p:ext uri="{BB962C8B-B14F-4D97-AF65-F5344CB8AC3E}">
        <p14:creationId xmlns:p14="http://schemas.microsoft.com/office/powerpoint/2010/main" val="40109008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főként az adatvédelmi tisztviselők számára fontos, mert ők felelősek az adatvédelmi hatóságokkal való kapcsolattartásért.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Magyarázza el,</a:t>
            </a:r>
            <a:r>
              <a:rPr lang="hu-HU" sz="1200" b="0" kern="1200" baseline="0" noProof="0" dirty="0">
                <a:solidFill>
                  <a:schemeClr val="tx1"/>
                </a:solidFill>
                <a:effectLst/>
                <a:latin typeface="+mn-lt"/>
                <a:ea typeface="+mn-ea"/>
                <a:cs typeface="+mn-cs"/>
              </a:rPr>
              <a:t> </a:t>
            </a:r>
            <a:r>
              <a:rPr lang="hu-HU" sz="1200" b="0" kern="1200" noProof="0" dirty="0">
                <a:solidFill>
                  <a:schemeClr val="tx1"/>
                </a:solidFill>
                <a:effectLst/>
                <a:latin typeface="+mn-lt"/>
                <a:ea typeface="+mn-ea"/>
                <a:cs typeface="+mn-cs"/>
              </a:rPr>
              <a:t>hogy</a:t>
            </a:r>
            <a:r>
              <a:rPr lang="hu-HU" sz="1200" b="0" kern="1200" baseline="0" noProof="0" dirty="0">
                <a:solidFill>
                  <a:schemeClr val="tx1"/>
                </a:solidFill>
                <a:effectLst/>
                <a:latin typeface="+mn-lt"/>
                <a:ea typeface="+mn-ea"/>
                <a:cs typeface="+mn-cs"/>
              </a:rPr>
              <a:t> általában milyen szabályok vonatkoznak rá, és egészítse ki a nemzeti szabályozás részleteivel</a:t>
            </a:r>
            <a:r>
              <a:rPr lang="hu-HU" sz="1200" b="0" i="0" kern="1200" dirty="0">
                <a:solidFill>
                  <a:schemeClr val="tx1"/>
                </a:solidFill>
                <a:effectLst/>
                <a:latin typeface="+mn-lt"/>
                <a:ea typeface="+mn-ea"/>
                <a:cs typeface="+mn-cs"/>
              </a:rPr>
              <a:t>!</a:t>
            </a:r>
          </a:p>
          <a:p>
            <a:r>
              <a:rPr lang="hu-HU" b="1" noProof="0" dirty="0"/>
              <a:t>Időterv (fontosság):  </a:t>
            </a:r>
            <a:r>
              <a:rPr lang="hu-HU" b="0" noProof="0" dirty="0"/>
              <a:t>magas</a:t>
            </a:r>
          </a:p>
          <a:p>
            <a:r>
              <a:rPr lang="hu-HU" sz="1200" b="1" kern="1200" noProof="0" dirty="0">
                <a:solidFill>
                  <a:schemeClr val="tx1"/>
                </a:solidFill>
                <a:effectLst/>
                <a:latin typeface="+mn-lt"/>
                <a:ea typeface="+mn-ea"/>
                <a:cs typeface="+mn-cs"/>
              </a:rPr>
              <a:t>A képzésben résztvevők szükséges tapasztalata: </a:t>
            </a:r>
            <a:r>
              <a:rPr lang="hu-HU" b="0" noProof="0" dirty="0"/>
              <a:t>magas</a:t>
            </a:r>
          </a:p>
          <a:p>
            <a:r>
              <a:rPr lang="hu-HU" b="1" noProof="0" dirty="0"/>
              <a:t>Kinek releváns:  </a:t>
            </a:r>
            <a:r>
              <a:rPr lang="hu-HU" b="0" noProof="0" dirty="0"/>
              <a:t>adatvédelmi tisztviselők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a:p>
            <a:r>
              <a:rPr lang="hu-HU" b="0" noProof="0" dirty="0"/>
              <a:t>A</a:t>
            </a:r>
            <a:r>
              <a:rPr lang="hu-HU" b="0" baseline="0" noProof="0" dirty="0"/>
              <a:t> dia tartalmát a nemzeti szabályozáshoz kell igazítani, nézzen utána a tagállami felügyeleti hatósággal történő kapcsolattartás és konzultáció részleteinek</a:t>
            </a:r>
            <a:r>
              <a:rPr lang="hu-HU" sz="1200" b="0" i="0" kern="1200" dirty="0">
                <a:solidFill>
                  <a:schemeClr val="tx1"/>
                </a:solidFill>
                <a:effectLst/>
                <a:latin typeface="+mn-lt"/>
                <a:ea typeface="+mn-ea"/>
                <a:cs typeface="+mn-cs"/>
              </a:rPr>
              <a:t>!</a:t>
            </a:r>
            <a:endParaRPr lang="hu-HU" b="0" noProof="0" dirty="0"/>
          </a:p>
        </p:txBody>
      </p:sp>
      <p:sp>
        <p:nvSpPr>
          <p:cNvPr id="4" name="Slide Number Placeholder 3"/>
          <p:cNvSpPr>
            <a:spLocks noGrp="1"/>
          </p:cNvSpPr>
          <p:nvPr>
            <p:ph type="sldNum" sz="quarter" idx="5"/>
          </p:nvPr>
        </p:nvSpPr>
        <p:spPr/>
        <p:txBody>
          <a:bodyPr/>
          <a:lstStyle/>
          <a:p>
            <a:fld id="{EEAE1ED8-A20A-47BF-AD6C-9B601BC3AB8D}" type="slidenum">
              <a:rPr lang="en-GB" smtClean="0">
                <a:solidFill>
                  <a:prstClr val="black"/>
                </a:solidFill>
              </a:rPr>
              <a:pPr/>
              <a:t>58</a:t>
            </a:fld>
            <a:endParaRPr lang="en-GB" dirty="0">
              <a:solidFill>
                <a:prstClr val="black"/>
              </a:solidFill>
            </a:endParaRPr>
          </a:p>
        </p:txBody>
      </p:sp>
    </p:spTree>
    <p:extLst>
      <p:ext uri="{BB962C8B-B14F-4D97-AF65-F5344CB8AC3E}">
        <p14:creationId xmlns:p14="http://schemas.microsoft.com/office/powerpoint/2010/main" val="26567871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dia bemutatja, hogy az érdekelt felek bevonása pozitív hatással járhat.</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  </a:t>
            </a:r>
            <a:r>
              <a:rPr lang="hu-HU" sz="1200" b="0" kern="1200" noProof="0" dirty="0">
                <a:solidFill>
                  <a:schemeClr val="tx1"/>
                </a:solidFill>
                <a:effectLst/>
                <a:latin typeface="+mn-lt"/>
                <a:ea typeface="+mn-ea"/>
                <a:cs typeface="+mn-cs"/>
              </a:rPr>
              <a:t>A</a:t>
            </a:r>
            <a:r>
              <a:rPr lang="hu-HU" sz="1200" b="0" kern="1200" baseline="0" noProof="0" dirty="0">
                <a:solidFill>
                  <a:schemeClr val="tx1"/>
                </a:solidFill>
                <a:effectLst/>
                <a:latin typeface="+mn-lt"/>
                <a:ea typeface="+mn-ea"/>
                <a:cs typeface="+mn-cs"/>
              </a:rPr>
              <a:t> dia s</a:t>
            </a:r>
            <a:r>
              <a:rPr lang="hu-HU" sz="1200" b="0" kern="1200" noProof="0" dirty="0">
                <a:solidFill>
                  <a:schemeClr val="tx1"/>
                </a:solidFill>
                <a:effectLst/>
                <a:latin typeface="+mn-lt"/>
                <a:ea typeface="+mn-ea"/>
                <a:cs typeface="+mn-cs"/>
              </a:rPr>
              <a:t>egít a résztvevőknek, hogy mérlegeljék a hatásvizsgálat közzétételének előnyeit és hátrányait.</a:t>
            </a:r>
          </a:p>
          <a:p>
            <a:r>
              <a:rPr lang="hu-HU" b="1" noProof="0" dirty="0"/>
              <a:t>Időterv (fontosság):  </a:t>
            </a:r>
            <a:r>
              <a:rPr lang="hu-HU" b="0" noProof="0" dirty="0"/>
              <a:t>alacsony</a:t>
            </a:r>
          </a:p>
          <a:p>
            <a:r>
              <a:rPr lang="hu-HU" sz="1200" b="1" kern="1200" noProof="0" dirty="0">
                <a:solidFill>
                  <a:schemeClr val="tx1"/>
                </a:solidFill>
                <a:effectLst/>
                <a:latin typeface="+mn-lt"/>
                <a:ea typeface="+mn-ea"/>
                <a:cs typeface="+mn-cs"/>
              </a:rPr>
              <a:t>A képzésben résztvevők szükséges tapasztalata: </a:t>
            </a:r>
            <a:r>
              <a:rPr lang="hu-HU" sz="1200" b="0" kern="1200" noProof="0" dirty="0">
                <a:solidFill>
                  <a:schemeClr val="tx1"/>
                </a:solidFill>
                <a:effectLst/>
                <a:latin typeface="+mn-lt"/>
                <a:ea typeface="+mn-ea"/>
                <a:cs typeface="+mn-cs"/>
              </a:rPr>
              <a:t>nem szükséges</a:t>
            </a:r>
            <a:endParaRPr lang="hu-HU" b="0" noProof="0" dirty="0"/>
          </a:p>
          <a:p>
            <a:r>
              <a:rPr lang="hu-HU" b="1" noProof="0" dirty="0"/>
              <a:t>Kinek releváns:  </a:t>
            </a:r>
            <a:r>
              <a:rPr lang="hu-HU" b="0" noProof="0" dirty="0"/>
              <a:t>adatvédelmi tisztviselők</a:t>
            </a:r>
          </a:p>
          <a:p>
            <a:r>
              <a:rPr lang="hu-HU" b="1" noProof="0" dirty="0"/>
              <a:t>Jogszabályi rendelkezések:  </a:t>
            </a:r>
            <a:endParaRPr lang="hu-HU" b="0" noProof="0" dirty="0"/>
          </a:p>
          <a:p>
            <a:r>
              <a:rPr lang="hu-HU" b="1" noProof="0" dirty="0"/>
              <a:t>Jogeset: </a:t>
            </a:r>
          </a:p>
          <a:p>
            <a:r>
              <a:rPr lang="hu-HU" b="1" noProof="0" dirty="0"/>
              <a:t>További olvasmányok:</a:t>
            </a:r>
          </a:p>
          <a:p>
            <a:r>
              <a:rPr lang="hu-HU" b="1" noProof="0" dirty="0"/>
              <a:t>Megjegyzések:</a:t>
            </a:r>
          </a:p>
          <a:p>
            <a:r>
              <a:rPr lang="hu-HU" noProof="0" dirty="0"/>
              <a:t>Az adatvédelmi hatásvizsgálatokra vonatkozó szakmai iránymutatások nagy része (valamint elődei,</a:t>
            </a:r>
            <a:r>
              <a:rPr lang="hu-HU" baseline="0" noProof="0" dirty="0"/>
              <a:t> a</a:t>
            </a:r>
            <a:r>
              <a:rPr lang="hu-HU" noProof="0" dirty="0"/>
              <a:t> környezeti hatásvizsgálatok) az adatvédelmi hatásvizsgálatok közzétételét támogatják,</a:t>
            </a:r>
            <a:r>
              <a:rPr lang="hu-HU" baseline="0" noProof="0" dirty="0"/>
              <a:t> a </a:t>
            </a:r>
            <a:r>
              <a:rPr lang="hu-HU" noProof="0" dirty="0"/>
              <a:t>gyakorlatban azonban ezeket ritkán teszik</a:t>
            </a:r>
            <a:r>
              <a:rPr lang="hu-HU" baseline="0" noProof="0" dirty="0"/>
              <a:t> közzé</a:t>
            </a:r>
            <a:r>
              <a:rPr lang="hu-HU" noProof="0" dirty="0"/>
              <a:t>.</a:t>
            </a:r>
          </a:p>
          <a:p>
            <a:r>
              <a:rPr lang="hu-HU" noProof="0" dirty="0"/>
              <a:t>Jelen esetben a „közzététel” azt jelenti, hogy valahol nyilvánosan elérhetővé tesszük az adatvédelmi hatásvizsgálat eredményét (például</a:t>
            </a:r>
            <a:r>
              <a:rPr lang="hu-HU" baseline="0" noProof="0" dirty="0"/>
              <a:t> a szervezet honlapján)</a:t>
            </a:r>
            <a:r>
              <a:rPr lang="hu-HU" noProof="0" dirty="0"/>
              <a:t>.</a:t>
            </a:r>
          </a:p>
          <a:p>
            <a:endParaRPr lang="hu-HU" noProof="0" dirty="0"/>
          </a:p>
          <a:p>
            <a:r>
              <a:rPr lang="hu-HU" noProof="0" dirty="0"/>
              <a:t>Az ICO javasolja a közzétételt, szükség esetén akár</a:t>
            </a:r>
            <a:r>
              <a:rPr lang="hu-HU" baseline="0" noProof="0" dirty="0"/>
              <a:t> a különleges </a:t>
            </a:r>
            <a:r>
              <a:rPr lang="hu-HU" noProof="0" dirty="0"/>
              <a:t>adatok eltávolításával is. Készülhet nyilvános és bizalmas verzió</a:t>
            </a:r>
            <a:r>
              <a:rPr lang="hu-HU" baseline="0" noProof="0" dirty="0"/>
              <a:t> is</a:t>
            </a:r>
            <a:r>
              <a:rPr lang="hu-HU" noProof="0" dirty="0"/>
              <a:t>. További konzultáció válhat szükségessé a többi szervezeti egységgel, annak meghatározása</a:t>
            </a:r>
            <a:r>
              <a:rPr lang="hu-HU" baseline="0" noProof="0" dirty="0"/>
              <a:t> érdekében, hogy mely információk hozhatók nyilvánosságra.</a:t>
            </a:r>
          </a:p>
          <a:p>
            <a:endParaRPr lang="hu-HU" baseline="0" noProof="0" dirty="0"/>
          </a:p>
          <a:p>
            <a:endParaRPr lang="en-GB" dirty="0"/>
          </a:p>
        </p:txBody>
      </p:sp>
      <p:sp>
        <p:nvSpPr>
          <p:cNvPr id="4" name="Slide Number Placeholder 3"/>
          <p:cNvSpPr>
            <a:spLocks noGrp="1"/>
          </p:cNvSpPr>
          <p:nvPr>
            <p:ph type="sldNum" sz="quarter" idx="5"/>
          </p:nvPr>
        </p:nvSpPr>
        <p:spPr/>
        <p:txBody>
          <a:bodyPr/>
          <a:lstStyle/>
          <a:p>
            <a:fld id="{EEAE1ED8-A20A-47BF-AD6C-9B601BC3AB8D}" type="slidenum">
              <a:rPr lang="en-GB" smtClean="0">
                <a:solidFill>
                  <a:prstClr val="black"/>
                </a:solidFill>
              </a:rPr>
              <a:pPr/>
              <a:t>59</a:t>
            </a:fld>
            <a:endParaRPr lang="en-GB" dirty="0">
              <a:solidFill>
                <a:prstClr val="black"/>
              </a:solidFill>
            </a:endParaRPr>
          </a:p>
        </p:txBody>
      </p:sp>
    </p:spTree>
    <p:extLst>
      <p:ext uri="{BB962C8B-B14F-4D97-AF65-F5344CB8AC3E}">
        <p14:creationId xmlns:p14="http://schemas.microsoft.com/office/powerpoint/2010/main" val="5563457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áttekintést nyújt a képzés tartalmáról.</a:t>
            </a:r>
            <a:r>
              <a:rPr lang="hu-HU" b="0" baseline="0" noProof="0" dirty="0"/>
              <a:t> A képzés előtt el kell távolítani azokat a témaköröket, melyeket nem fog érinteni.</a:t>
            </a:r>
            <a:endParaRPr lang="hu-HU" b="0" noProof="0" dirty="0"/>
          </a:p>
          <a:p>
            <a:pPr defTabSz="990478">
              <a:defRPr/>
            </a:pPr>
            <a:r>
              <a:rPr lang="hu-HU" sz="1300" b="1" noProof="0" dirty="0"/>
              <a:t>Pedagógiai stratégia és útmutatás: </a:t>
            </a:r>
            <a:r>
              <a:rPr lang="hu-HU" sz="1300" b="0" noProof="0" dirty="0"/>
              <a:t>K</a:t>
            </a:r>
            <a:r>
              <a:rPr lang="hu-HU" sz="1300" noProof="0" dirty="0"/>
              <a:t>észüljön fel a képzés tartalmára vonatkozó kérdésekre</a:t>
            </a:r>
            <a:r>
              <a:rPr lang="hu-HU" sz="1200" b="0" i="0" kern="1200" dirty="0">
                <a:solidFill>
                  <a:schemeClr val="tx1"/>
                </a:solidFill>
                <a:effectLst/>
                <a:latin typeface="+mn-lt"/>
                <a:ea typeface="+mn-ea"/>
                <a:cs typeface="+mn-cs"/>
              </a:rPr>
              <a:t>!</a:t>
            </a:r>
            <a:endParaRPr lang="hu-HU" sz="1300" noProof="0" dirty="0"/>
          </a:p>
          <a:p>
            <a:pPr defTabSz="990478">
              <a:defRPr/>
            </a:pPr>
            <a:r>
              <a:rPr lang="hu-HU" b="1" noProof="0" dirty="0"/>
              <a:t>Időterv (fontosság): </a:t>
            </a:r>
          </a:p>
          <a:p>
            <a:pPr defTabSz="990478">
              <a:defRPr/>
            </a:pPr>
            <a:r>
              <a:rPr lang="hu-HU" sz="1300" b="1" noProof="0" dirty="0"/>
              <a:t>A képzésben résztvevők szükséges tapasztalata:  </a:t>
            </a:r>
          </a:p>
          <a:p>
            <a:r>
              <a:rPr lang="hu-HU" b="1" noProof="0" dirty="0"/>
              <a:t>Kinek releváns: </a:t>
            </a:r>
            <a:r>
              <a:rPr lang="hu-HU" b="0" noProof="0" dirty="0"/>
              <a:t>mindenkinek</a:t>
            </a:r>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solidFill>
                  <a:prstClr val="black"/>
                </a:solidFill>
              </a:rPr>
              <a:pPr/>
              <a:t>61</a:t>
            </a:fld>
            <a:endParaRPr lang="en-GB" dirty="0">
              <a:solidFill>
                <a:prstClr val="black"/>
              </a:solidFill>
            </a:endParaRPr>
          </a:p>
        </p:txBody>
      </p:sp>
    </p:spTree>
    <p:extLst>
      <p:ext uri="{BB962C8B-B14F-4D97-AF65-F5344CB8AC3E}">
        <p14:creationId xmlns:p14="http://schemas.microsoft.com/office/powerpoint/2010/main" val="31027521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478" rtl="0" eaLnBrk="1" fontAlgn="auto" latinLnBrk="0" hangingPunct="1">
              <a:lnSpc>
                <a:spcPct val="100000"/>
              </a:lnSpc>
              <a:spcBef>
                <a:spcPts val="0"/>
              </a:spcBef>
              <a:spcAft>
                <a:spcPts val="0"/>
              </a:spcAft>
              <a:buClrTx/>
              <a:buSzTx/>
              <a:buFontTx/>
              <a:buNone/>
              <a:tabLst/>
              <a:defRPr/>
            </a:pPr>
            <a:r>
              <a:rPr lang="hu-HU" b="1" noProof="0" dirty="0"/>
              <a:t>A dia célja és tárgya: </a:t>
            </a:r>
            <a:r>
              <a:rPr lang="hu-HU" b="0" noProof="0" dirty="0"/>
              <a:t>A </a:t>
            </a:r>
            <a:r>
              <a:rPr lang="hu-HU" noProof="0" dirty="0"/>
              <a:t>dia bemutatja</a:t>
            </a:r>
            <a:r>
              <a:rPr lang="hu-HU" baseline="0" noProof="0" dirty="0"/>
              <a:t> </a:t>
            </a:r>
            <a:r>
              <a:rPr lang="hu-HU" noProof="0" dirty="0"/>
              <a:t>az adatvédelmi nyilvántartásokra vonatkozó 30. cikk szerinti követelményeket. Bevezeti a következő diát, amely az adatvédelmi kommunikáció szempontjából vizsgálja a</a:t>
            </a:r>
            <a:r>
              <a:rPr lang="hu-HU" baseline="0" noProof="0" dirty="0"/>
              <a:t> nyilvántartásokat</a:t>
            </a:r>
            <a:r>
              <a:rPr lang="hu-HU" noProof="0" dirty="0"/>
              <a:t>.</a:t>
            </a:r>
          </a:p>
          <a:p>
            <a:pPr marL="0" marR="0" lvl="0" indent="0" algn="l" defTabSz="990478" rtl="0" eaLnBrk="1" fontAlgn="auto" latinLnBrk="0" hangingPunct="1">
              <a:lnSpc>
                <a:spcPct val="100000"/>
              </a:lnSpc>
              <a:spcBef>
                <a:spcPts val="0"/>
              </a:spcBef>
              <a:spcAft>
                <a:spcPts val="0"/>
              </a:spcAft>
              <a:buClrTx/>
              <a:buSzTx/>
              <a:buFontTx/>
              <a:buNone/>
              <a:tabLst/>
              <a:defRPr/>
            </a:pPr>
            <a:r>
              <a:rPr lang="hu-HU" sz="1300" b="1" noProof="0" dirty="0"/>
              <a:t>Pedagógiai stratégia és útmutatás: </a:t>
            </a:r>
          </a:p>
          <a:p>
            <a:pPr defTabSz="990478">
              <a:defRPr/>
            </a:pPr>
            <a:r>
              <a:rPr lang="hu-HU" b="1" noProof="0" dirty="0"/>
              <a:t>Időterv (fontosság): magas</a:t>
            </a:r>
            <a:endParaRPr lang="hu-HU" b="0" noProof="0" dirty="0"/>
          </a:p>
          <a:p>
            <a:r>
              <a:rPr lang="hu-HU" sz="1300" b="1" noProof="0" dirty="0"/>
              <a:t>A képzésben résztvevők szükséges tapasztalata:  </a:t>
            </a:r>
            <a:r>
              <a:rPr lang="hu-HU" sz="1300" b="0" noProof="0" dirty="0"/>
              <a:t>alacsony</a:t>
            </a:r>
          </a:p>
          <a:p>
            <a:r>
              <a:rPr lang="hu-HU" b="1" noProof="0" dirty="0"/>
              <a:t>Kinek releváns: mindenkinek</a:t>
            </a:r>
          </a:p>
          <a:p>
            <a:r>
              <a:rPr lang="hu-HU" b="1" noProof="0" dirty="0"/>
              <a:t>Jogszabályi rendelkezések: </a:t>
            </a:r>
          </a:p>
          <a:p>
            <a:endParaRPr lang="hu-HU" noProof="0" dirty="0"/>
          </a:p>
          <a:p>
            <a:r>
              <a:rPr lang="hu-HU" noProof="0" dirty="0"/>
              <a:t>A GDPR 30. cikke,</a:t>
            </a:r>
            <a:r>
              <a:rPr lang="hu-HU" baseline="0" noProof="0" dirty="0"/>
              <a:t> </a:t>
            </a:r>
            <a:r>
              <a:rPr lang="hu-HU" noProof="0" dirty="0"/>
              <a:t>az</a:t>
            </a:r>
            <a:r>
              <a:rPr lang="hu-HU" baseline="0" noProof="0" dirty="0"/>
              <a:t> adatkezelési </a:t>
            </a:r>
            <a:r>
              <a:rPr lang="hu-HU" noProof="0" dirty="0"/>
              <a:t>tevékenységek nyilvántartására</a:t>
            </a:r>
            <a:r>
              <a:rPr lang="hu-HU" baseline="0" noProof="0" dirty="0"/>
              <a:t> vonatkozó rendelkezések</a:t>
            </a:r>
            <a:r>
              <a:rPr lang="hu-HU" noProof="0" dirty="0"/>
              <a:t> megkövetelik az adatkezelőktől és az adatfeldolgozóktól, hogy nyilvántartást vezessenek</a:t>
            </a:r>
            <a:r>
              <a:rPr lang="hu-HU" baseline="0" noProof="0" dirty="0"/>
              <a:t> </a:t>
            </a:r>
            <a:r>
              <a:rPr lang="hu-HU" noProof="0" dirty="0"/>
              <a:t>az általuk végzett adatkezelési tevékenységekről.</a:t>
            </a:r>
          </a:p>
          <a:p>
            <a:endParaRPr lang="hu-HU" noProof="0" dirty="0"/>
          </a:p>
          <a:p>
            <a:r>
              <a:rPr lang="hu-HU" noProof="0" dirty="0"/>
              <a:t>Ezek </a:t>
            </a:r>
            <a:r>
              <a:rPr lang="hu-HU" sz="1200" b="0" i="0" kern="1200" dirty="0">
                <a:solidFill>
                  <a:schemeClr val="tx1"/>
                </a:solidFill>
                <a:effectLst/>
                <a:latin typeface="+mn-lt"/>
                <a:ea typeface="+mn-ea"/>
                <a:cs typeface="+mn-cs"/>
              </a:rPr>
              <a:t>kötelezettségek </a:t>
            </a:r>
            <a:r>
              <a:rPr lang="hu-HU" sz="1200" b="1" i="0" kern="1200" dirty="0">
                <a:solidFill>
                  <a:schemeClr val="tx1"/>
                </a:solidFill>
                <a:effectLst/>
                <a:latin typeface="+mn-lt"/>
                <a:ea typeface="+mn-ea"/>
                <a:cs typeface="+mn-cs"/>
              </a:rPr>
              <a:t>nem vonatkoznak </a:t>
            </a:r>
            <a:r>
              <a:rPr lang="hu-HU" sz="1200" b="0" i="0" kern="1200" dirty="0">
                <a:solidFill>
                  <a:schemeClr val="tx1"/>
                </a:solidFill>
                <a:effectLst/>
                <a:latin typeface="+mn-lt"/>
                <a:ea typeface="+mn-ea"/>
                <a:cs typeface="+mn-cs"/>
              </a:rPr>
              <a:t>a 250 főnél kevesebb személyt foglalkoztató vállalkozásra vagy szervezetre, </a:t>
            </a:r>
            <a:r>
              <a:rPr lang="hu-HU" sz="1200" b="1" i="0" kern="1200" dirty="0">
                <a:solidFill>
                  <a:schemeClr val="tx1"/>
                </a:solidFill>
                <a:effectLst/>
                <a:latin typeface="+mn-lt"/>
                <a:ea typeface="+mn-ea"/>
                <a:cs typeface="+mn-cs"/>
              </a:rPr>
              <a:t>kivéve, </a:t>
            </a:r>
          </a:p>
          <a:p>
            <a:pPr marL="228600" indent="-228600">
              <a:buFont typeface="+mj-lt"/>
              <a:buAutoNum type="arabicPeriod"/>
            </a:pPr>
            <a:r>
              <a:rPr lang="hu-HU" sz="1200" b="0" i="0" kern="1200" dirty="0">
                <a:solidFill>
                  <a:schemeClr val="tx1"/>
                </a:solidFill>
                <a:effectLst/>
                <a:latin typeface="+mn-lt"/>
                <a:ea typeface="+mn-ea"/>
                <a:cs typeface="+mn-cs"/>
              </a:rPr>
              <a:t>ha az általa végzett adatkezelés az érintettek jogaira és szabadságaira nézve valószínűsíthetően kockázattal jár, </a:t>
            </a:r>
          </a:p>
          <a:p>
            <a:pPr marL="228600" indent="-228600">
              <a:buFont typeface="+mj-lt"/>
              <a:buAutoNum type="arabicPeriod"/>
            </a:pPr>
            <a:r>
              <a:rPr lang="hu-HU" sz="1200" b="0" i="0" kern="1200" dirty="0">
                <a:solidFill>
                  <a:schemeClr val="tx1"/>
                </a:solidFill>
                <a:effectLst/>
                <a:latin typeface="+mn-lt"/>
                <a:ea typeface="+mn-ea"/>
                <a:cs typeface="+mn-cs"/>
              </a:rPr>
              <a:t>ha az adatkezelés nem alkalmi jellegű, vagy </a:t>
            </a:r>
          </a:p>
          <a:p>
            <a:pPr marL="228600" indent="-228600">
              <a:buFont typeface="+mj-lt"/>
              <a:buAutoNum type="arabicPeriod"/>
            </a:pPr>
            <a:r>
              <a:rPr lang="hu-HU" sz="1200" b="0" i="0" kern="1200" dirty="0">
                <a:solidFill>
                  <a:schemeClr val="tx1"/>
                </a:solidFill>
                <a:effectLst/>
                <a:latin typeface="+mn-lt"/>
                <a:ea typeface="+mn-ea"/>
                <a:cs typeface="+mn-cs"/>
              </a:rPr>
              <a:t>ha az adatkezelés kiterjed a személyes adatok 9. cikk (1) bekezdésében említett különleges kategóriáinak vagy </a:t>
            </a:r>
          </a:p>
          <a:p>
            <a:pPr marL="228600" indent="-228600">
              <a:buFont typeface="+mj-lt"/>
              <a:buAutoNum type="arabicPeriod"/>
            </a:pPr>
            <a:r>
              <a:rPr lang="hu-HU" sz="1200" b="0" i="0" kern="1200" dirty="0">
                <a:solidFill>
                  <a:schemeClr val="tx1"/>
                </a:solidFill>
                <a:effectLst/>
                <a:latin typeface="+mn-lt"/>
                <a:ea typeface="+mn-ea"/>
                <a:cs typeface="+mn-cs"/>
              </a:rPr>
              <a:t>a 10. cikkben említett, büntetőjogi felelősség megállapítására vonatkozó határozatokra és bűncselekményekre vonatkozó személyes adatoknak a kezelésére.</a:t>
            </a:r>
          </a:p>
          <a:p>
            <a:endParaRPr lang="hu-HU" sz="1200" b="0" i="0" kern="1200" noProof="0" dirty="0">
              <a:solidFill>
                <a:schemeClr val="tx1"/>
              </a:solidFill>
              <a:effectLst/>
              <a:latin typeface="+mn-lt"/>
              <a:ea typeface="+mn-ea"/>
              <a:cs typeface="+mn-cs"/>
            </a:endParaRPr>
          </a:p>
          <a:p>
            <a:r>
              <a:rPr lang="hu-HU" noProof="0" dirty="0"/>
              <a:t>A WP29. munkacsoport állásfoglalást adott ki a kivételekről, és felszólította a felügyeleti hatóságokat, hogy dolgozzanak ki iránymutatást és támogatást a kkv-k számára.</a:t>
            </a:r>
          </a:p>
          <a:p>
            <a:r>
              <a:rPr lang="hu-HU" noProof="0" dirty="0"/>
              <a:t>https://ec.europa.eu/newsroom/article29/document.cfm?action=display&amp;doc_id=51422</a:t>
            </a:r>
          </a:p>
          <a:p>
            <a:pPr marL="247620" indent="-247620">
              <a:buFont typeface="+mj-lt"/>
              <a:buAutoNum type="arabicPeriod"/>
            </a:pPr>
            <a:endParaRPr lang="hu-HU" noProof="0" dirty="0"/>
          </a:p>
          <a:p>
            <a:r>
              <a:rPr lang="hu-HU" noProof="0" dirty="0"/>
              <a:t>A</a:t>
            </a:r>
            <a:r>
              <a:rPr lang="hu-HU" baseline="0" noProof="0" dirty="0"/>
              <a:t> kivételszabály célja, hogy azon kkv-kra, melyek nem kezelnek különleges adatokat, ne rójon terhet a nyilvántartási kötelezettség Fontos, hogy ez nem</a:t>
            </a:r>
            <a:r>
              <a:rPr lang="hu-HU" noProof="0" dirty="0"/>
              <a:t> általánosságban mentesíti a kisvállalkozásokat a rendeletnek</a:t>
            </a:r>
            <a:r>
              <a:rPr lang="hu-HU" baseline="0" noProof="0" dirty="0"/>
              <a:t> való megfelelés </a:t>
            </a:r>
            <a:r>
              <a:rPr lang="hu-HU" noProof="0" dirty="0"/>
              <a:t>alól.</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pPr marL="0" indent="0">
              <a:buFont typeface="+mj-lt"/>
              <a:buNone/>
            </a:pPr>
            <a:r>
              <a:rPr lang="hu-HU" noProof="0" dirty="0"/>
              <a:t>A nyilvántartásokat írott formában</a:t>
            </a:r>
            <a:r>
              <a:rPr lang="hu-HU" baseline="0" noProof="0" dirty="0"/>
              <a:t> kell vezetni, de megfelelő az elektronikus forma is.</a:t>
            </a:r>
            <a:endParaRPr lang="hu-HU" noProof="0" dirty="0"/>
          </a:p>
          <a:p>
            <a:pPr marL="0" indent="0">
              <a:buFont typeface="+mj-lt"/>
              <a:buNone/>
            </a:pPr>
            <a:r>
              <a:rPr lang="hu-HU" noProof="0" dirty="0"/>
              <a:t>Dr. Annette Demmel előadása részletesebben is bemutatja</a:t>
            </a:r>
            <a:r>
              <a:rPr lang="hu-HU" baseline="0" noProof="0" dirty="0"/>
              <a:t> az adatkezelési nyilvántartásokra vonatkozó követelményeket </a:t>
            </a:r>
            <a:r>
              <a:rPr lang="hu-HU" noProof="0" dirty="0"/>
              <a:t>(példákkal alátámasztva) :</a:t>
            </a:r>
          </a:p>
          <a:p>
            <a:pPr marL="0" indent="0">
              <a:buFont typeface="+mj-lt"/>
              <a:buNone/>
            </a:pPr>
            <a:r>
              <a:rPr lang="hu-HU" noProof="0" dirty="0"/>
              <a:t>https://iapp.org/media/pdf/resource_center/SPB-GDPRrecord-of-processing-activities.pdf</a:t>
            </a:r>
          </a:p>
          <a:p>
            <a:endParaRPr lang="hu-HU" noProof="0" dirty="0"/>
          </a:p>
        </p:txBody>
      </p:sp>
      <p:sp>
        <p:nvSpPr>
          <p:cNvPr id="4" name="Slide Number Placeholder 3"/>
          <p:cNvSpPr>
            <a:spLocks noGrp="1"/>
          </p:cNvSpPr>
          <p:nvPr>
            <p:ph type="sldNum" sz="quarter" idx="5"/>
          </p:nvPr>
        </p:nvSpPr>
        <p:spPr/>
        <p:txBody>
          <a:bodyPr/>
          <a:lstStyle/>
          <a:p>
            <a:fld id="{08354DD1-2611-4C94-BF96-173E74F837F6}" type="slidenum">
              <a:rPr lang="en-GB" smtClean="0"/>
              <a:t>62</a:t>
            </a:fld>
            <a:endParaRPr lang="en-GB" dirty="0"/>
          </a:p>
        </p:txBody>
      </p:sp>
    </p:spTree>
    <p:extLst>
      <p:ext uri="{BB962C8B-B14F-4D97-AF65-F5344CB8AC3E}">
        <p14:creationId xmlns:p14="http://schemas.microsoft.com/office/powerpoint/2010/main" val="28837888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bemutatja, hogy az adatvédelmi nyilvántartás milyen módon szolgálhatja</a:t>
            </a:r>
            <a:r>
              <a:rPr lang="hu-HU" b="0" baseline="0" noProof="0" dirty="0"/>
              <a:t> az adatvédelmi kommunikációt.</a:t>
            </a:r>
            <a:endParaRPr lang="hu-HU" b="0" noProof="0" dirty="0"/>
          </a:p>
          <a:p>
            <a:pPr defTabSz="990478">
              <a:defRPr/>
            </a:pPr>
            <a:r>
              <a:rPr lang="hu-HU" sz="1300" b="1" noProof="0" dirty="0"/>
              <a:t>Pedagógiai stratégia és útmutatás: </a:t>
            </a:r>
            <a:r>
              <a:rPr lang="hu-HU" sz="1300" b="0" noProof="0" dirty="0"/>
              <a:t>A 30. cikk (4) bekezdése előírja, hogy az adatkezelő vagy az adatkezelő képviselője a felügyeleti hatóság kérésre rendelkezésére bocsátja ezeket a nyilvántartásokat,</a:t>
            </a:r>
            <a:r>
              <a:rPr lang="hu-HU" sz="1300" b="0" baseline="0" noProof="0" dirty="0"/>
              <a:t> ezért a nyilvántartások témaköre is bekerült az adatvédelmi kommunikáció témakörébe. A rendelkezésre bocsátás </a:t>
            </a:r>
            <a:r>
              <a:rPr lang="hu-HU" sz="1300" b="0" noProof="0" dirty="0"/>
              <a:t>történhet egy vizsgálat vagy ellenőrzés részeként (58. cikk szerinti hatáskör gyakorlása).</a:t>
            </a:r>
          </a:p>
          <a:p>
            <a:pPr defTabSz="990478">
              <a:defRPr/>
            </a:pPr>
            <a:endParaRPr lang="hu-HU" sz="1300" b="0" noProof="0" dirty="0"/>
          </a:p>
          <a:p>
            <a:pPr defTabSz="990478">
              <a:defRPr/>
            </a:pPr>
            <a:r>
              <a:rPr lang="hu-HU" sz="1300" b="0" noProof="0" dirty="0"/>
              <a:t>Ha az adatvédelmi nyilvántartást naprakészen, jól strukturált formátumban vezetik, akkor megkönnyíti</a:t>
            </a:r>
            <a:r>
              <a:rPr lang="hu-HU" sz="1300" b="0" baseline="0" noProof="0" dirty="0"/>
              <a:t> </a:t>
            </a:r>
            <a:r>
              <a:rPr lang="hu-HU" sz="1300" b="0" noProof="0" dirty="0"/>
              <a:t>az adatkezelő számára</a:t>
            </a:r>
            <a:r>
              <a:rPr lang="hu-HU" sz="1300" b="0" baseline="0" noProof="0" dirty="0"/>
              <a:t> a GDPR-nak való megfelelés bizonyítását. </a:t>
            </a:r>
            <a:r>
              <a:rPr lang="hu-HU" sz="1300" b="0" noProof="0" dirty="0"/>
              <a:t>Egy jól szervezett adatkezelés / feldolgozás</a:t>
            </a:r>
            <a:r>
              <a:rPr lang="hu-HU" sz="1300" b="0" baseline="0" noProof="0" dirty="0"/>
              <a:t> esetén a felügyeleti hatóság kérésére könnyen rendelkezésre bocsátható az adatkezelési nyilvántartás. </a:t>
            </a:r>
            <a:r>
              <a:rPr lang="hu-HU" sz="1300" b="0" noProof="0" dirty="0"/>
              <a:t> előre látja ezt a kérést, és képes lesz ezeket a nyilvántartásokat megadni, amennyiben ilyen kérés érkezik be. Azt a lehetőséget</a:t>
            </a:r>
            <a:r>
              <a:rPr lang="hu-HU" sz="1300" b="0" baseline="0" noProof="0" dirty="0"/>
              <a:t> is észben kell tartani, hogy nem csak az adatkezelő székhelye szerinti nemzeti felügyeleti hatóság kérheti az adatkezelési nyilvántartás megküldését, így szükséges lehet a nyilvántartást lefordítani.</a:t>
            </a:r>
          </a:p>
          <a:p>
            <a:pPr defTabSz="990478">
              <a:defRPr/>
            </a:pPr>
            <a:endParaRPr lang="hu-HU" sz="1300" b="0" noProof="0" dirty="0"/>
          </a:p>
          <a:p>
            <a:pPr defTabSz="990478">
              <a:defRPr/>
            </a:pPr>
            <a:r>
              <a:rPr lang="hu-HU" sz="1300" b="0" noProof="0" dirty="0"/>
              <a:t>Másodszor</a:t>
            </a:r>
            <a:r>
              <a:rPr lang="hu-HU" sz="1300" b="0" baseline="0" noProof="0" dirty="0"/>
              <a:t> </a:t>
            </a:r>
            <a:r>
              <a:rPr lang="hu-HU" sz="1300" b="0" noProof="0" dirty="0"/>
              <a:t>az adatvédelmi nyilvántartások azért tekinthetőek a kommunikáció</a:t>
            </a:r>
            <a:r>
              <a:rPr lang="hu-HU" sz="1300" b="0" baseline="0" noProof="0" dirty="0"/>
              <a:t> egyik formájának</a:t>
            </a:r>
            <a:r>
              <a:rPr lang="hu-HU" sz="1300" b="0" noProof="0" dirty="0"/>
              <a:t>, mert egy megfelelően vezetett nyilvántartás</a:t>
            </a:r>
            <a:r>
              <a:rPr lang="hu-HU" sz="1300" b="0" baseline="0" noProof="0" dirty="0"/>
              <a:t> </a:t>
            </a:r>
            <a:r>
              <a:rPr lang="hu-HU" sz="1300" b="0" noProof="0" dirty="0"/>
              <a:t>lehetővé teszi az adatkezelő számára, hogy megismerje adatkezelési tevékenységeit, ami szilárd alapként szolgál az adatvédelemi</a:t>
            </a:r>
            <a:r>
              <a:rPr lang="hu-HU" sz="1300" b="0" baseline="0" noProof="0" dirty="0"/>
              <a:t> kommunikációja </a:t>
            </a:r>
            <a:r>
              <a:rPr lang="hu-HU" sz="1300" b="0" noProof="0" dirty="0"/>
              <a:t>minden formájához. A adatkezelési tevékenységek egyértelmű</a:t>
            </a:r>
            <a:r>
              <a:rPr lang="hu-HU" sz="1300" b="0" baseline="0" noProof="0" dirty="0"/>
              <a:t> </a:t>
            </a:r>
            <a:r>
              <a:rPr lang="hu-HU" sz="1300" b="0" noProof="0" dirty="0"/>
              <a:t>nyilvántartása lehetővé teszi az érintetti</a:t>
            </a:r>
            <a:r>
              <a:rPr lang="hu-HU" sz="1300" b="0" baseline="0" noProof="0" dirty="0"/>
              <a:t> kérelmek gyorsabb megválaszolását</a:t>
            </a:r>
            <a:r>
              <a:rPr lang="hu-HU" sz="1300" b="0" noProof="0" dirty="0"/>
              <a:t> (például az érintett hozzáférési jogának gyakorlása vagy az</a:t>
            </a:r>
            <a:r>
              <a:rPr lang="hu-HU" sz="1300" b="0" baseline="0" noProof="0" dirty="0"/>
              <a:t> adatkezelés </a:t>
            </a:r>
            <a:r>
              <a:rPr lang="hu-HU" sz="1300" b="0" noProof="0" dirty="0"/>
              <a:t>korlátozása). Habár jelenleg kevés GDPR adatkezelési tanúsítás áll rendelkezésre, ezek a jövőben elérhetőek</a:t>
            </a:r>
            <a:r>
              <a:rPr lang="hu-HU" sz="1300" b="0" baseline="0" noProof="0" dirty="0"/>
              <a:t> lesznek</a:t>
            </a:r>
            <a:r>
              <a:rPr lang="hu-HU" sz="1300" b="0" noProof="0" dirty="0"/>
              <a:t>. A</a:t>
            </a:r>
            <a:r>
              <a:rPr lang="hu-HU" sz="1300" b="0" baseline="0" noProof="0" dirty="0"/>
              <a:t> megfelelő nyilvántartás vezetése </a:t>
            </a:r>
            <a:r>
              <a:rPr lang="hu-HU" sz="1300" b="0" noProof="0" dirty="0"/>
              <a:t>támogathatja a tanúsítások megszerzését.</a:t>
            </a:r>
          </a:p>
          <a:p>
            <a:pPr defTabSz="990478">
              <a:defRPr/>
            </a:pPr>
            <a:endParaRPr lang="hu-HU" sz="1300" b="0" noProof="0" dirty="0"/>
          </a:p>
          <a:p>
            <a:pPr defTabSz="990478">
              <a:defRPr/>
            </a:pPr>
            <a:r>
              <a:rPr lang="hu-HU" sz="1300" b="0" noProof="0" dirty="0"/>
              <a:t>Az adatkezelőknek meg kell határozniuk az adatkezelési nyilvántartás megfelelő részletességét. Ha az adatkezelés</a:t>
            </a:r>
            <a:r>
              <a:rPr lang="hu-HU" sz="1300" b="0" baseline="0" noProof="0" dirty="0"/>
              <a:t> </a:t>
            </a:r>
            <a:r>
              <a:rPr lang="hu-HU" sz="1300" b="0" noProof="0" dirty="0"/>
              <a:t>nagyon részletes, akkor ezek a nyilvántartások túlságosan összetetté és aránytalanná</a:t>
            </a:r>
            <a:r>
              <a:rPr lang="hu-HU" sz="1300" b="0" baseline="0" noProof="0" dirty="0"/>
              <a:t> válhatnak</a:t>
            </a:r>
            <a:r>
              <a:rPr lang="hu-HU" sz="1300" b="0" noProof="0" dirty="0"/>
              <a:t>. Ha túl bonyolult a rendszer, akkor a külső felhasználók számára nem különösebben hasznos.</a:t>
            </a:r>
          </a:p>
          <a:p>
            <a:pPr defTabSz="990478">
              <a:defRPr/>
            </a:pPr>
            <a:endParaRPr lang="hu-HU" sz="1300" b="0" noProof="0" dirty="0"/>
          </a:p>
          <a:p>
            <a:r>
              <a:rPr lang="hu-HU" sz="1400" noProof="0" dirty="0"/>
              <a:t>Az adatfeldolgozók számára előnyös lehet, ha az adatfeldolgozásról az adatkezelőkhöz hasonlóan vezetnek nyilvántartást.</a:t>
            </a:r>
          </a:p>
          <a:p>
            <a:r>
              <a:rPr lang="hu-HU" sz="1400" noProof="0" dirty="0"/>
              <a:t>A nyilvántartások más szervezeti dokumentumokra is vonatkozhatnak - pl. megőrzési szabályok, tanúsítások vagy szervezeti szintű adatvédelmi szabályzatok.</a:t>
            </a:r>
            <a:r>
              <a:rPr lang="hu-HU" sz="1400" baseline="0" noProof="0" dirty="0"/>
              <a:t> A </a:t>
            </a:r>
            <a:r>
              <a:rPr lang="hu-HU" sz="1400" noProof="0" dirty="0"/>
              <a:t>nyilvántartásoknak ideális esetben rögzíteniük</a:t>
            </a:r>
            <a:r>
              <a:rPr lang="hu-HU" sz="1400" baseline="0" noProof="0" dirty="0"/>
              <a:t> kell a változtatásokat is, ami </a:t>
            </a:r>
            <a:r>
              <a:rPr lang="hu-HU" sz="1400" noProof="0" dirty="0"/>
              <a:t>lehetővé teszi módosítások</a:t>
            </a:r>
            <a:r>
              <a:rPr lang="hu-HU" sz="1400" baseline="0" noProof="0" dirty="0"/>
              <a:t> követését (ki és mikor módosította a nyilvántartás tartalmát).</a:t>
            </a:r>
            <a:endParaRPr lang="hu-HU" sz="1400" noProof="0" dirty="0"/>
          </a:p>
          <a:p>
            <a:pPr defTabSz="990478">
              <a:defRPr/>
            </a:pPr>
            <a:endParaRPr lang="hu-HU" b="1" noProof="0" dirty="0"/>
          </a:p>
          <a:p>
            <a:pPr defTabSz="990478">
              <a:defRPr/>
            </a:pPr>
            <a:r>
              <a:rPr lang="hu-HU" b="1" noProof="0" dirty="0"/>
              <a:t>Időterv (fontosság): </a:t>
            </a:r>
            <a:r>
              <a:rPr lang="hu-HU" b="0" noProof="0" dirty="0"/>
              <a:t>magas</a:t>
            </a:r>
          </a:p>
          <a:p>
            <a:r>
              <a:rPr lang="hu-HU" sz="1300" b="1" noProof="0" dirty="0"/>
              <a:t>A képzésben résztvevők szükséges tapasztalata: </a:t>
            </a:r>
            <a:r>
              <a:rPr lang="hu-HU" sz="1300" b="0" noProof="0" dirty="0"/>
              <a:t>közepes</a:t>
            </a:r>
          </a:p>
          <a:p>
            <a:r>
              <a:rPr lang="hu-HU" b="1" noProof="0" dirty="0"/>
              <a:t>Kinek releváns:  </a:t>
            </a:r>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endParaRPr lang="hu-HU" noProof="0" dirty="0"/>
          </a:p>
          <a:p>
            <a:r>
              <a:rPr lang="hu-HU" noProof="0" dirty="0"/>
              <a:t>Adatvédelmi</a:t>
            </a:r>
            <a:r>
              <a:rPr lang="hu-HU" baseline="0" noProof="0" dirty="0"/>
              <a:t> nyilvántartások mintái:</a:t>
            </a:r>
          </a:p>
          <a:p>
            <a:pPr marL="185715" indent="-185715">
              <a:buFont typeface="Arial" panose="020B0604020202020204" pitchFamily="34" charset="0"/>
              <a:buChar char="•"/>
            </a:pPr>
            <a:r>
              <a:rPr lang="hu-HU" noProof="0" dirty="0"/>
              <a:t>német adatvédelmi hatóság - https://datenschutz.sachsen-anhalt.de/informationen/internationales/datenschutz-grundverordnung/verzeichnis-der-verarbeitungstaetigkeiten-nach-artikel-30-ds-gvo/ </a:t>
            </a:r>
          </a:p>
          <a:p>
            <a:pPr marL="0" indent="0">
              <a:buFont typeface="Arial" panose="020B0604020202020204" pitchFamily="34" charset="0"/>
              <a:buNone/>
            </a:pPr>
            <a:r>
              <a:rPr lang="hu-HU" baseline="0" noProof="0" dirty="0"/>
              <a:t>(</a:t>
            </a:r>
            <a:r>
              <a:rPr lang="hu-HU" noProof="0" dirty="0"/>
              <a:t>Nem hivatalos angol fordítás: https://www.alstonprivacy.com/german-dpas-publish-model-gdpr-processing-records-translations-provided/ (Alston-Bird LLP)</a:t>
            </a:r>
          </a:p>
          <a:p>
            <a:pPr marL="185715" indent="-185715">
              <a:buFont typeface="Arial" panose="020B0604020202020204" pitchFamily="34" charset="0"/>
              <a:buChar char="•"/>
            </a:pPr>
            <a:r>
              <a:rPr lang="hu-HU" noProof="0" dirty="0"/>
              <a:t>belga adatvédelmi hatóság sablonjai (holland és francia nyelven elérhető Excel formátumban):</a:t>
            </a:r>
          </a:p>
          <a:p>
            <a:pPr marL="0" indent="0">
              <a:buFont typeface="Arial" panose="020B0604020202020204" pitchFamily="34" charset="0"/>
              <a:buNone/>
            </a:pPr>
            <a:r>
              <a:rPr lang="hu-HU" noProof="0" dirty="0"/>
              <a:t>https://www.gegevensbeschermingsautoriteit.be/model-voor-een-register-van-de-verwerkingsactiviteiten </a:t>
            </a:r>
          </a:p>
        </p:txBody>
      </p:sp>
      <p:sp>
        <p:nvSpPr>
          <p:cNvPr id="4" name="Slide Number Placeholder 3"/>
          <p:cNvSpPr>
            <a:spLocks noGrp="1"/>
          </p:cNvSpPr>
          <p:nvPr>
            <p:ph type="sldNum" sz="quarter" idx="5"/>
          </p:nvPr>
        </p:nvSpPr>
        <p:spPr/>
        <p:txBody>
          <a:bodyPr/>
          <a:lstStyle/>
          <a:p>
            <a:fld id="{08354DD1-2611-4C94-BF96-173E74F837F6}" type="slidenum">
              <a:rPr lang="en-GB" smtClean="0"/>
              <a:t>63</a:t>
            </a:fld>
            <a:endParaRPr lang="en-GB" dirty="0"/>
          </a:p>
        </p:txBody>
      </p:sp>
    </p:spTree>
    <p:extLst>
      <p:ext uri="{BB962C8B-B14F-4D97-AF65-F5344CB8AC3E}">
        <p14:creationId xmlns:p14="http://schemas.microsoft.com/office/powerpoint/2010/main" val="212377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áttekintést nyújt a képzés tartalmáról.</a:t>
            </a:r>
            <a:r>
              <a:rPr lang="hu-HU" b="0" baseline="0" noProof="0" dirty="0"/>
              <a:t> A képzés előtt el kell távolítani azokat a témaköröket, melyeket nem fog érinteni.</a:t>
            </a:r>
            <a:endParaRPr lang="hu-HU" b="0" noProof="0" dirty="0"/>
          </a:p>
          <a:p>
            <a:pPr defTabSz="990478">
              <a:defRPr/>
            </a:pPr>
            <a:r>
              <a:rPr lang="hu-HU" sz="1300" b="1" noProof="0" dirty="0"/>
              <a:t>Pedagógiai stratégia és útmutatás: </a:t>
            </a:r>
            <a:r>
              <a:rPr lang="hu-HU" sz="1300" b="0" noProof="0" dirty="0"/>
              <a:t>K</a:t>
            </a:r>
            <a:r>
              <a:rPr lang="hu-HU" sz="1300" noProof="0" dirty="0"/>
              <a:t>észüljön fel a képzés tartalmára vonatkozó kérdésekre</a:t>
            </a:r>
            <a:r>
              <a:rPr lang="hu-HU" sz="1200" b="0" i="0" kern="1200" dirty="0">
                <a:solidFill>
                  <a:schemeClr val="tx1"/>
                </a:solidFill>
                <a:effectLst/>
                <a:latin typeface="+mn-lt"/>
                <a:ea typeface="+mn-ea"/>
                <a:cs typeface="+mn-cs"/>
              </a:rPr>
              <a:t>!</a:t>
            </a:r>
            <a:endParaRPr lang="hu-HU" sz="1300" noProof="0" dirty="0"/>
          </a:p>
          <a:p>
            <a:pPr defTabSz="990478">
              <a:defRPr/>
            </a:pPr>
            <a:r>
              <a:rPr lang="hu-HU" b="1" noProof="0" dirty="0"/>
              <a:t>Időterv (fontosság): </a:t>
            </a:r>
          </a:p>
          <a:p>
            <a:pPr defTabSz="990478">
              <a:defRPr/>
            </a:pPr>
            <a:r>
              <a:rPr lang="hu-HU" sz="1300" b="1" noProof="0" dirty="0"/>
              <a:t>A képzésben résztvevők szükséges tapasztalata:  </a:t>
            </a:r>
          </a:p>
          <a:p>
            <a:r>
              <a:rPr lang="hu-HU" b="1" noProof="0" dirty="0"/>
              <a:t>Kinek releváns: </a:t>
            </a:r>
            <a:r>
              <a:rPr lang="hu-HU" b="0" noProof="0" dirty="0"/>
              <a:t>mindenkinek</a:t>
            </a:r>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1129633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áttekintést nyújt a képzés tartalmáról.</a:t>
            </a:r>
            <a:r>
              <a:rPr lang="hu-HU" b="0" baseline="0" noProof="0" dirty="0"/>
              <a:t> A képzés előtt el kell távolítani azokat a témaköröket, melyeket nem fog érinteni.</a:t>
            </a:r>
            <a:endParaRPr lang="hu-HU" b="0" noProof="0" dirty="0"/>
          </a:p>
          <a:p>
            <a:pPr defTabSz="990478">
              <a:defRPr/>
            </a:pPr>
            <a:r>
              <a:rPr lang="hu-HU" sz="1300" b="1" noProof="0" dirty="0"/>
              <a:t>Pedagógiai stratégia és útmutatás: </a:t>
            </a:r>
            <a:r>
              <a:rPr lang="hu-HU" sz="1300" b="0" noProof="0" dirty="0"/>
              <a:t>K</a:t>
            </a:r>
            <a:r>
              <a:rPr lang="hu-HU" sz="1300" noProof="0" dirty="0"/>
              <a:t>észüljön fel a képzés tartalmára vonatkozó kérdésekre</a:t>
            </a:r>
            <a:r>
              <a:rPr lang="hu-HU" sz="1200" b="0" i="0" kern="1200" dirty="0">
                <a:solidFill>
                  <a:schemeClr val="tx1"/>
                </a:solidFill>
                <a:effectLst/>
                <a:latin typeface="+mn-lt"/>
                <a:ea typeface="+mn-ea"/>
                <a:cs typeface="+mn-cs"/>
              </a:rPr>
              <a:t>!</a:t>
            </a:r>
            <a:endParaRPr lang="hu-HU" sz="1300" noProof="0" dirty="0"/>
          </a:p>
          <a:p>
            <a:pPr defTabSz="990478">
              <a:defRPr/>
            </a:pPr>
            <a:r>
              <a:rPr lang="hu-HU" b="1" noProof="0" dirty="0"/>
              <a:t>Időterv (fontosság): </a:t>
            </a:r>
          </a:p>
          <a:p>
            <a:pPr defTabSz="990478">
              <a:defRPr/>
            </a:pPr>
            <a:r>
              <a:rPr lang="hu-HU" sz="1300" b="1" noProof="0" dirty="0"/>
              <a:t>A képzésben résztvevők szükséges tapasztalata:  </a:t>
            </a:r>
          </a:p>
          <a:p>
            <a:r>
              <a:rPr lang="hu-HU" b="1" noProof="0" dirty="0"/>
              <a:t>Kinek releváns: </a:t>
            </a:r>
            <a:r>
              <a:rPr lang="hu-HU" b="0" noProof="0" dirty="0"/>
              <a:t>mindenkinek</a:t>
            </a:r>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solidFill>
                  <a:prstClr val="black"/>
                </a:solidFill>
              </a:rPr>
              <a:pPr/>
              <a:t>65</a:t>
            </a:fld>
            <a:endParaRPr lang="en-GB" dirty="0">
              <a:solidFill>
                <a:prstClr val="black"/>
              </a:solidFill>
            </a:endParaRPr>
          </a:p>
        </p:txBody>
      </p:sp>
    </p:spTree>
    <p:extLst>
      <p:ext uri="{BB962C8B-B14F-4D97-AF65-F5344CB8AC3E}">
        <p14:creationId xmlns:p14="http://schemas.microsoft.com/office/powerpoint/2010/main" val="9920235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ismerteti a magatartási kódexek szerepét a </a:t>
            </a:r>
            <a:r>
              <a:rPr lang="hu-HU" b="0" noProof="0" dirty="0" err="1"/>
              <a:t>GDPR-ban</a:t>
            </a:r>
            <a:r>
              <a:rPr lang="hu-HU" b="0" noProof="0" dirty="0"/>
              <a:t>.</a:t>
            </a:r>
          </a:p>
          <a:p>
            <a:pPr defTabSz="990478">
              <a:defRPr/>
            </a:pPr>
            <a:r>
              <a:rPr lang="hu-HU" sz="1300" b="1" noProof="0" dirty="0"/>
              <a:t>Pedagógiai stratégia és útmutatás: </a:t>
            </a:r>
          </a:p>
          <a:p>
            <a:pPr defTabSz="990478">
              <a:defRPr/>
            </a:pPr>
            <a:r>
              <a:rPr lang="hu-HU" sz="1300" b="0" noProof="0" dirty="0"/>
              <a:t>A magatartási kódexeket az adatvédelmi kommunikációról szóló képzés azért tartalmazza, mert:</a:t>
            </a:r>
          </a:p>
          <a:p>
            <a:pPr marL="285750" indent="-285750" defTabSz="990478">
              <a:buFont typeface="Arial" panose="020B0604020202020204" pitchFamily="34" charset="0"/>
              <a:buChar char="•"/>
              <a:defRPr/>
            </a:pPr>
            <a:r>
              <a:rPr lang="hu-HU" sz="1300" b="0" noProof="0" dirty="0"/>
              <a:t>Az elfogadott kódexek betartása a alkalmas lehet megfelelés bizonyítására (pl. az érintett számára).</a:t>
            </a:r>
          </a:p>
          <a:p>
            <a:pPr marL="285750" indent="-285750" defTabSz="990478">
              <a:buFont typeface="Arial" panose="020B0604020202020204" pitchFamily="34" charset="0"/>
              <a:buChar char="•"/>
              <a:defRPr/>
            </a:pPr>
            <a:r>
              <a:rPr lang="hu-HU" sz="1300" b="0" noProof="0" dirty="0"/>
              <a:t>A kódexek az átláthatóság részét képezik, mert információt szolgáltatnak az adatvédelmi gyakorlatokról.</a:t>
            </a:r>
          </a:p>
          <a:p>
            <a:pPr marL="285750" indent="-285750" defTabSz="990478">
              <a:buFont typeface="Arial" panose="020B0604020202020204" pitchFamily="34" charset="0"/>
              <a:buChar char="•"/>
              <a:defRPr/>
            </a:pPr>
            <a:r>
              <a:rPr lang="hu-HU" sz="1300" b="0" noProof="0" dirty="0"/>
              <a:t>A kódexek egy szervezet (és egy szektor) részét képezik, alátámasztják, hogy a szervezet komolyan veszi az adatvédelmi előírásokat.</a:t>
            </a:r>
          </a:p>
          <a:p>
            <a:pPr marL="285750" indent="-285750" defTabSz="990478">
              <a:buFont typeface="Arial" panose="020B0604020202020204" pitchFamily="34" charset="0"/>
              <a:buChar char="•"/>
              <a:defRPr/>
            </a:pPr>
            <a:r>
              <a:rPr lang="hu-HU" sz="1300" b="0" noProof="0" dirty="0"/>
              <a:t>Lehetővé teszik,</a:t>
            </a:r>
            <a:r>
              <a:rPr lang="hu-HU" sz="1300" b="0" baseline="0" noProof="0" dirty="0"/>
              <a:t> hogy </a:t>
            </a:r>
            <a:r>
              <a:rPr lang="hu-HU" sz="1300" b="0" noProof="0" dirty="0"/>
              <a:t>a legjobb gyakorlatot alkalmazó adatkezelők bizonyítsák,</a:t>
            </a:r>
            <a:r>
              <a:rPr lang="hu-HU" sz="1300" b="0" baseline="0" noProof="0" dirty="0"/>
              <a:t> hogy az adatkezelésük megfelelő és </a:t>
            </a:r>
            <a:r>
              <a:rPr lang="hu-HU" sz="1300" b="0" noProof="0" dirty="0"/>
              <a:t>kihasználják ennek előnyeit.</a:t>
            </a:r>
          </a:p>
          <a:p>
            <a:pPr marL="0" indent="0" defTabSz="990478">
              <a:buFont typeface="Arial" panose="020B0604020202020204" pitchFamily="34" charset="0"/>
              <a:buNone/>
              <a:defRPr/>
            </a:pPr>
            <a:r>
              <a:rPr lang="hu-HU" b="1" noProof="0" dirty="0"/>
              <a:t>Időterv (fontosság): </a:t>
            </a:r>
            <a:endParaRPr lang="hu-HU" b="0" noProof="0" dirty="0"/>
          </a:p>
          <a:p>
            <a:r>
              <a:rPr lang="hu-HU" sz="1300" b="1" noProof="0" dirty="0"/>
              <a:t>A képzésben résztvevők szükséges tapasztalata:  </a:t>
            </a:r>
          </a:p>
          <a:p>
            <a:r>
              <a:rPr lang="hu-HU" b="1" noProof="0" dirty="0"/>
              <a:t>Kinek releváns:  </a:t>
            </a:r>
            <a:r>
              <a:rPr lang="hu-HU" b="0" noProof="0" dirty="0"/>
              <a:t>az adatvédelmi hatóságok</a:t>
            </a:r>
            <a:r>
              <a:rPr lang="hu-HU" b="0" baseline="0" noProof="0" dirty="0"/>
              <a:t> kezdő munkatársai, adatkezelők, mindenki más</a:t>
            </a:r>
          </a:p>
          <a:p>
            <a:r>
              <a:rPr lang="hu-HU" b="1" noProof="0" dirty="0"/>
              <a:t>Jogszabályi rendelkezések: </a:t>
            </a:r>
            <a:r>
              <a:rPr lang="hu-HU" b="0" noProof="0" dirty="0"/>
              <a:t>GDPR</a:t>
            </a:r>
            <a:r>
              <a:rPr lang="hu-HU" b="0" baseline="0" noProof="0" dirty="0"/>
              <a:t> </a:t>
            </a:r>
            <a:r>
              <a:rPr lang="hu-HU" b="0" noProof="0" dirty="0"/>
              <a:t>40. cikk</a:t>
            </a:r>
            <a:r>
              <a:rPr lang="hu-HU" b="0" baseline="0" noProof="0" dirty="0"/>
              <a:t> - </a:t>
            </a:r>
            <a:r>
              <a:rPr lang="hu-HU" noProof="0" dirty="0"/>
              <a:t>Magatartási kódexek, (</a:t>
            </a:r>
            <a:r>
              <a:rPr lang="hu-HU" b="0" noProof="0" dirty="0"/>
              <a:t>98) Preambulumbekezdés,</a:t>
            </a:r>
            <a:endParaRPr lang="hu-HU" noProof="0" dirty="0"/>
          </a:p>
          <a:p>
            <a:r>
              <a:rPr lang="hu-HU" noProof="0" dirty="0"/>
              <a:t>továbbá: </a:t>
            </a:r>
          </a:p>
          <a:p>
            <a:pPr marL="171450" indent="-171450">
              <a:buFont typeface="Arial" panose="020B0604020202020204" pitchFamily="34" charset="0"/>
              <a:buChar char="•"/>
            </a:pPr>
            <a:r>
              <a:rPr lang="hu-HU" noProof="0" dirty="0"/>
              <a:t>24. cikk (3) - </a:t>
            </a:r>
            <a:r>
              <a:rPr lang="hu-HU" sz="1200" b="0" i="0" kern="1200" dirty="0">
                <a:solidFill>
                  <a:schemeClr val="tx1"/>
                </a:solidFill>
                <a:effectLst/>
                <a:latin typeface="+mn-lt"/>
                <a:ea typeface="+mn-ea"/>
                <a:cs typeface="+mn-cs"/>
              </a:rPr>
              <a:t>A 40. cikk szerinti jóváhagyott magatartási kódexekhez vagy a 42. cikk szerinti jóváhagyott tanúsítási mechanizmushoz való csatlakozás felhasználható annak bizonyítása részeként, hogy az adatkezelő teljesíti kötelezettségeit.</a:t>
            </a:r>
          </a:p>
          <a:p>
            <a:pPr marL="171450" indent="-171450">
              <a:buFont typeface="Arial" panose="020B0604020202020204" pitchFamily="34" charset="0"/>
              <a:buChar char="•"/>
            </a:pPr>
            <a:r>
              <a:rPr lang="hu-HU" noProof="0" dirty="0"/>
              <a:t>35. cikk (8) bekezdés</a:t>
            </a:r>
            <a:r>
              <a:rPr lang="hu-HU" sz="1200" b="0" i="0" kern="1200" dirty="0">
                <a:solidFill>
                  <a:schemeClr val="tx1"/>
                </a:solidFill>
                <a:effectLst/>
                <a:latin typeface="+mn-lt"/>
                <a:ea typeface="+mn-ea"/>
                <a:cs typeface="+mn-cs"/>
              </a:rPr>
              <a:t> -  Az adatkezelők, illetve adatfeldolgozók által végzett adatkezelési műveletek hatásainak értékelése – különösen az adatvédelmi hatásvizsgálatok – során megfelelően figyelembe kell venni, hogy a szóban forgó adatkezelők, illetve adatfeldolgozók teljesítik-e a 40. cikkben említett jóváhagyott magatartási kódexek előírásait.</a:t>
            </a:r>
            <a:endParaRPr lang="hu-HU" b="1" noProof="0" dirty="0"/>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r>
              <a:rPr lang="hu-HU" sz="1200" b="0" i="0" kern="1200" dirty="0">
                <a:solidFill>
                  <a:schemeClr val="tx1"/>
                </a:solidFill>
                <a:effectLst/>
                <a:latin typeface="+mn-lt"/>
                <a:ea typeface="+mn-ea"/>
                <a:cs typeface="+mn-cs"/>
              </a:rPr>
              <a:t>40. cikk (1) bekezdés</a:t>
            </a:r>
          </a:p>
          <a:p>
            <a:r>
              <a:rPr lang="hu-HU" sz="1200" b="0" i="0" kern="1200" dirty="0">
                <a:solidFill>
                  <a:schemeClr val="tx1"/>
                </a:solidFill>
                <a:effectLst/>
                <a:latin typeface="+mn-lt"/>
                <a:ea typeface="+mn-ea"/>
                <a:cs typeface="+mn-cs"/>
              </a:rPr>
              <a:t>A tagállamok, a felügyeleti hatóságok, a Testület és a Bizottság ösztönzik olyan magatartási kódexek kidolgozását, amelyek – a különböző adatkezelő ágazatok egyedi jellemzőinek, valamint a mikro-, kis- és középvállalkozások sajátos igényeinek figyelembevételével – segítik e rendelet helyes alkalmazását.</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0" i="0" kern="1200" dirty="0">
                <a:solidFill>
                  <a:schemeClr val="tx1"/>
                </a:solidFill>
                <a:effectLst/>
                <a:latin typeface="+mn-lt"/>
                <a:ea typeface="+mn-ea"/>
                <a:cs typeface="+mn-cs"/>
              </a:rPr>
              <a:t>40. cikk (2) bekezdés</a:t>
            </a:r>
          </a:p>
          <a:p>
            <a:r>
              <a:rPr lang="hu-HU" sz="1200" b="0" i="0" kern="1200" dirty="0">
                <a:solidFill>
                  <a:schemeClr val="tx1"/>
                </a:solidFill>
                <a:effectLst/>
                <a:latin typeface="+mn-lt"/>
                <a:ea typeface="+mn-ea"/>
                <a:cs typeface="+mn-cs"/>
              </a:rPr>
              <a:t>Az adatkezelők vagy az adatfeldolgozók kategóriáit képviselő egyesületek és egyéb szervezetek magatartási kódexeket dolgozhatnak ki, illetve a már meglévő magatartási kódexeket módosíthatják vagy bővíthetik abból a célból, hogy pontosítsák e rendelet alkalmazását.</a:t>
            </a:r>
          </a:p>
          <a:p>
            <a:endParaRPr lang="hu-HU" noProof="0" dirty="0"/>
          </a:p>
          <a:p>
            <a:r>
              <a:rPr lang="hu-HU" noProof="0" dirty="0"/>
              <a:t>(98) Preambulumbekezdés: </a:t>
            </a:r>
            <a:r>
              <a:rPr lang="hu-HU" sz="1200" b="0" i="0" kern="1200" dirty="0">
                <a:solidFill>
                  <a:schemeClr val="tx1"/>
                </a:solidFill>
                <a:effectLst/>
                <a:latin typeface="+mn-lt"/>
                <a:ea typeface="+mn-ea"/>
                <a:cs typeface="+mn-cs"/>
              </a:rPr>
              <a:t>Az adatkezelők, illetve adatfeldolgozók kategóriáit képviselő egyesületeket vagy egyéb szerveket az e rendelet által szabott határokon belül, az e rendelet hatékony alkalmazásának az elősegítése érdekében magatartási kódexek létrehozására kell ösztönözni, adatkezelés sajátosságaira, valamint a mikro-, kis- és középvállalkozások sajátos szükségleteire figyelemmel. E magatartási kódexek keretében meg lehetne határozni az adatkezelők és az adatfeldolgozók kötelezettségeit, figyelembe véve azt a kockázatot, amellyel az adatkezelés a természetes személyek jogaira és szabadságaira nézve valószínűsíthetően jár.</a:t>
            </a:r>
            <a:endParaRPr lang="hu-HU" noProof="0" dirty="0"/>
          </a:p>
          <a:p>
            <a:endParaRPr lang="hu-HU" noProof="0" dirty="0"/>
          </a:p>
          <a:p>
            <a:r>
              <a:rPr lang="hu-HU" sz="1200" b="0" i="0" kern="1200" noProof="0" dirty="0">
                <a:solidFill>
                  <a:schemeClr val="tx1"/>
                </a:solidFill>
                <a:effectLst/>
                <a:latin typeface="+mn-lt"/>
                <a:ea typeface="+mn-ea"/>
                <a:cs typeface="+mn-cs"/>
              </a:rPr>
              <a:t>A</a:t>
            </a:r>
            <a:r>
              <a:rPr lang="hu-HU" sz="1200" b="0" i="0" kern="1200" baseline="0" noProof="0" dirty="0">
                <a:solidFill>
                  <a:schemeClr val="tx1"/>
                </a:solidFill>
                <a:effectLst/>
                <a:latin typeface="+mn-lt"/>
                <a:ea typeface="+mn-ea"/>
                <a:cs typeface="+mn-cs"/>
              </a:rPr>
              <a:t> jóváhagyott </a:t>
            </a:r>
            <a:r>
              <a:rPr lang="hu-HU" sz="1200" b="0" i="0" kern="1200" dirty="0">
                <a:solidFill>
                  <a:schemeClr val="tx1"/>
                </a:solidFill>
                <a:effectLst/>
                <a:latin typeface="+mn-lt"/>
                <a:ea typeface="+mn-ea"/>
                <a:cs typeface="+mn-cs"/>
              </a:rPr>
              <a:t>magatartási kódex</a:t>
            </a:r>
            <a:r>
              <a:rPr lang="hu-HU" sz="1200" b="0" i="0" kern="1200" baseline="0" dirty="0">
                <a:solidFill>
                  <a:schemeClr val="tx1"/>
                </a:solidFill>
                <a:effectLst/>
                <a:latin typeface="+mn-lt"/>
                <a:ea typeface="+mn-ea"/>
                <a:cs typeface="+mn-cs"/>
              </a:rPr>
              <a:t> </a:t>
            </a:r>
            <a:r>
              <a:rPr lang="hu-HU" noProof="0" dirty="0"/>
              <a:t>olyan magatartási kódexekre utal, amelyeket egy felügyeleti hatóság, vagy ha az adatkezelés több tagállamban zajlik, akkor a vezető felügyeleti hatóság, majd az Adatvédelmi Testület, és végül az Európai Bizottság jóváhagyott.</a:t>
            </a:r>
          </a:p>
          <a:p>
            <a:r>
              <a:rPr lang="hu-HU" noProof="0" dirty="0"/>
              <a:t>A Testület</a:t>
            </a:r>
            <a:r>
              <a:rPr lang="hu-HU" baseline="0" noProof="0" dirty="0"/>
              <a:t> </a:t>
            </a:r>
            <a:r>
              <a:rPr lang="hu-HU" noProof="0" dirty="0"/>
              <a:t>végül nyilvántartást vezet a</a:t>
            </a:r>
            <a:r>
              <a:rPr lang="hu-HU" baseline="0" noProof="0" dirty="0"/>
              <a:t> jóváhagyott kódexekről</a:t>
            </a:r>
            <a:r>
              <a:rPr lang="hu-HU" noProof="0" dirty="0"/>
              <a:t>.</a:t>
            </a:r>
          </a:p>
          <a:p>
            <a:endParaRPr lang="hu-HU" noProof="0" dirty="0"/>
          </a:p>
        </p:txBody>
      </p:sp>
      <p:sp>
        <p:nvSpPr>
          <p:cNvPr id="4" name="Slide Number Placeholder 3"/>
          <p:cNvSpPr>
            <a:spLocks noGrp="1"/>
          </p:cNvSpPr>
          <p:nvPr>
            <p:ph type="sldNum" sz="quarter" idx="5"/>
          </p:nvPr>
        </p:nvSpPr>
        <p:spPr/>
        <p:txBody>
          <a:bodyPr/>
          <a:lstStyle/>
          <a:p>
            <a:fld id="{08354DD1-2611-4C94-BF96-173E74F837F6}" type="slidenum">
              <a:rPr lang="en-GB" smtClean="0"/>
              <a:t>66</a:t>
            </a:fld>
            <a:endParaRPr lang="en-GB" dirty="0"/>
          </a:p>
        </p:txBody>
      </p:sp>
    </p:spTree>
    <p:extLst>
      <p:ext uri="{BB962C8B-B14F-4D97-AF65-F5344CB8AC3E}">
        <p14:creationId xmlns:p14="http://schemas.microsoft.com/office/powerpoint/2010/main" val="11969620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bemutatja, hogy a magatartási kódexek milyen területeket fedhetnek le.</a:t>
            </a:r>
          </a:p>
          <a:p>
            <a:pPr defTabSz="990478">
              <a:defRPr/>
            </a:pPr>
            <a:r>
              <a:rPr lang="hu-HU" sz="1300" b="1" noProof="0" dirty="0"/>
              <a:t>Pedagógiai stratégia és útmutatás: </a:t>
            </a:r>
            <a:r>
              <a:rPr lang="hu-HU" sz="1300" b="0" baseline="0" noProof="0" dirty="0"/>
              <a:t> </a:t>
            </a:r>
            <a:r>
              <a:rPr lang="hu-HU" sz="1300" b="0" noProof="0" dirty="0"/>
              <a:t>A magatartási</a:t>
            </a:r>
            <a:r>
              <a:rPr lang="hu-HU" sz="1300" b="0" baseline="0" noProof="0" dirty="0"/>
              <a:t> kódexek célja, hogy </a:t>
            </a:r>
            <a:r>
              <a:rPr lang="hu-HU" sz="1300" b="0" noProof="0" dirty="0"/>
              <a:t> részletezzék a GDPR általános előírásait, például azzal, hogy bemutatja, hogy egy</a:t>
            </a:r>
            <a:r>
              <a:rPr lang="hu-HU" sz="1300" b="0" baseline="0" noProof="0" dirty="0"/>
              <a:t> </a:t>
            </a:r>
            <a:r>
              <a:rPr lang="hu-HU" sz="1300" b="0" noProof="0" dirty="0"/>
              <a:t>adott iparág vagy ágazat melyik álnevesítési módszert tartja a legjobbnak. Iránymutató útmutatást kell adniuk. Ezeket a kódexeket</a:t>
            </a:r>
            <a:r>
              <a:rPr lang="hu-HU" sz="1300" b="0" baseline="0" noProof="0" dirty="0"/>
              <a:t> </a:t>
            </a:r>
            <a:r>
              <a:rPr lang="hu-HU" sz="1300" b="0" noProof="0" dirty="0"/>
              <a:t>idővel érdemes frissíteni, ahogy a fejlődnek</a:t>
            </a:r>
            <a:r>
              <a:rPr lang="hu-HU" sz="1300" b="0" baseline="0" noProof="0" dirty="0"/>
              <a:t> a legjobb gyakorlatok.</a:t>
            </a:r>
            <a:endParaRPr lang="hu-HU" sz="1300" b="1" noProof="0" dirty="0"/>
          </a:p>
          <a:p>
            <a:pPr defTabSz="990478">
              <a:defRPr/>
            </a:pPr>
            <a:r>
              <a:rPr lang="hu-HU" b="1" noProof="0" dirty="0"/>
              <a:t>Időterv (fontosság): </a:t>
            </a:r>
            <a:endParaRPr lang="hu-HU" b="0" noProof="0" dirty="0"/>
          </a:p>
          <a:p>
            <a:r>
              <a:rPr lang="hu-HU" sz="1300" b="1" noProof="0" dirty="0"/>
              <a:t>A képzésben résztvevők szükséges tapasztalata:  </a:t>
            </a:r>
            <a:r>
              <a:rPr lang="hu-HU" sz="1300" b="0" noProof="0" dirty="0"/>
              <a:t>közepestől a magasig (a leginkább azoknak hasznos, akik már ismerik ezeket az elemeket)</a:t>
            </a:r>
          </a:p>
          <a:p>
            <a:r>
              <a:rPr lang="hu-HU" b="1" noProof="0" dirty="0"/>
              <a:t>Kinek releváns:  </a:t>
            </a:r>
            <a:r>
              <a:rPr lang="hu-HU" b="0" noProof="0" dirty="0"/>
              <a:t>adatvédelmi tisztviselő</a:t>
            </a:r>
          </a:p>
          <a:p>
            <a:r>
              <a:rPr lang="hu-HU" b="1" noProof="0" dirty="0"/>
              <a:t>Jogszabályi rendelkezések: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0" i="0" kern="1200" dirty="0">
                <a:solidFill>
                  <a:schemeClr val="tx1"/>
                </a:solidFill>
                <a:effectLst/>
                <a:latin typeface="+mn-lt"/>
                <a:ea typeface="+mn-ea"/>
                <a:cs typeface="+mn-cs"/>
              </a:rPr>
              <a:t>40. cikk (2) bekezdés</a:t>
            </a:r>
          </a:p>
          <a:p>
            <a:r>
              <a:rPr lang="hu-HU" sz="1200" b="0" i="0" kern="1200" dirty="0">
                <a:solidFill>
                  <a:schemeClr val="tx1"/>
                </a:solidFill>
                <a:effectLst/>
                <a:latin typeface="+mn-lt"/>
                <a:ea typeface="+mn-ea"/>
                <a:cs typeface="+mn-cs"/>
              </a:rPr>
              <a:t>Az adatkezelők vagy az adatfeldolgozók kategóriáit képviselő egyesületek és egyéb szervezetek magatartási kódexeket dolgozhatnak ki, illetve a már meglévő magatartási kódexeket módosíthatják vagy bővíthetik abból a célból, hogy pontosítsák e rendelet alkalmazását,</a:t>
            </a:r>
            <a:r>
              <a:rPr lang="hu-HU" sz="1200" b="0" i="0" kern="1200" baseline="0" dirty="0">
                <a:solidFill>
                  <a:schemeClr val="tx1"/>
                </a:solidFill>
                <a:effectLst/>
                <a:latin typeface="+mn-lt"/>
                <a:ea typeface="+mn-ea"/>
                <a:cs typeface="+mn-cs"/>
              </a:rPr>
              <a:t> </a:t>
            </a:r>
            <a:r>
              <a:rPr lang="hu-HU" sz="1200" b="0" i="0" kern="1200" dirty="0">
                <a:solidFill>
                  <a:schemeClr val="tx1"/>
                </a:solidFill>
                <a:effectLst/>
                <a:latin typeface="+mn-lt"/>
                <a:ea typeface="+mn-ea"/>
                <a:cs typeface="+mn-cs"/>
              </a:rPr>
              <a:t>így például az alábbiakkal kapcsolatban (a dián felsorol kategóriák)</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67</a:t>
            </a:fld>
            <a:endParaRPr lang="en-GB" dirty="0"/>
          </a:p>
        </p:txBody>
      </p:sp>
    </p:spTree>
    <p:extLst>
      <p:ext uri="{BB962C8B-B14F-4D97-AF65-F5344CB8AC3E}">
        <p14:creationId xmlns:p14="http://schemas.microsoft.com/office/powerpoint/2010/main" val="9233825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a:t>
            </a:r>
            <a:r>
              <a:rPr lang="hu-HU" b="0" baseline="0" noProof="0" dirty="0"/>
              <a:t> dia </a:t>
            </a:r>
            <a:r>
              <a:rPr lang="hu-HU" b="0" noProof="0" dirty="0"/>
              <a:t>példákat mutat be a magatartási kódex</a:t>
            </a:r>
            <a:r>
              <a:rPr lang="hu-HU" b="0" baseline="0" noProof="0" dirty="0"/>
              <a:t> alkalmazására.</a:t>
            </a:r>
            <a:endParaRPr lang="hu-HU" b="0" noProof="0" dirty="0"/>
          </a:p>
          <a:p>
            <a:pPr marL="0" marR="0" lvl="0" indent="0" algn="l" defTabSz="990478" rtl="0" eaLnBrk="1" fontAlgn="auto" latinLnBrk="0" hangingPunct="1">
              <a:lnSpc>
                <a:spcPct val="100000"/>
              </a:lnSpc>
              <a:spcBef>
                <a:spcPts val="0"/>
              </a:spcBef>
              <a:spcAft>
                <a:spcPts val="0"/>
              </a:spcAft>
              <a:buClrTx/>
              <a:buSzTx/>
              <a:buFontTx/>
              <a:buNone/>
              <a:tabLst/>
              <a:defRPr/>
            </a:pPr>
            <a:r>
              <a:rPr lang="hu-HU" sz="1300" b="1" noProof="0" dirty="0"/>
              <a:t>Pedagógiai stratégia és útmutatás: </a:t>
            </a:r>
            <a:r>
              <a:rPr lang="hu-HU" sz="1300" b="0" noProof="0" dirty="0"/>
              <a:t>A </a:t>
            </a:r>
            <a:r>
              <a:rPr lang="hu-HU" sz="1400" noProof="0" dirty="0"/>
              <a:t>dia felhasználható arra, hogy a példákat mutasson be a hallgatóság számára a</a:t>
            </a:r>
            <a:r>
              <a:rPr lang="hu-HU" sz="1400" baseline="0" noProof="0" dirty="0"/>
              <a:t>z adott szektorban releváns, j</a:t>
            </a:r>
            <a:r>
              <a:rPr lang="hu-HU" sz="1400" noProof="0" dirty="0"/>
              <a:t>óváhagyott magatartási kódexekről.</a:t>
            </a:r>
            <a:r>
              <a:rPr lang="hu-HU" sz="1400" baseline="0" noProof="0" dirty="0"/>
              <a:t> </a:t>
            </a:r>
          </a:p>
          <a:p>
            <a:pPr marL="0" marR="0" lvl="0" indent="0" algn="l" defTabSz="990478" rtl="0" eaLnBrk="1" fontAlgn="auto" latinLnBrk="0" hangingPunct="1">
              <a:lnSpc>
                <a:spcPct val="100000"/>
              </a:lnSpc>
              <a:spcBef>
                <a:spcPts val="0"/>
              </a:spcBef>
              <a:spcAft>
                <a:spcPts val="0"/>
              </a:spcAft>
              <a:buClrTx/>
              <a:buSzTx/>
              <a:buFontTx/>
              <a:buNone/>
              <a:tabLst/>
              <a:defRPr/>
            </a:pPr>
            <a:r>
              <a:rPr lang="hu-HU" b="1" noProof="0" dirty="0"/>
              <a:t>Időterv (fontosság): </a:t>
            </a:r>
            <a:r>
              <a:rPr lang="hu-HU" b="0" noProof="0" dirty="0"/>
              <a:t>Jelenleg nincs sok magatartási kódex.</a:t>
            </a:r>
          </a:p>
          <a:p>
            <a:pPr defTabSz="990478">
              <a:defRPr/>
            </a:pPr>
            <a:r>
              <a:rPr lang="hu-HU" sz="1300" b="1" noProof="0" dirty="0"/>
              <a:t>A képzésben résztvevők szükséges tapasztalata:  </a:t>
            </a:r>
          </a:p>
          <a:p>
            <a:r>
              <a:rPr lang="hu-HU" b="1" noProof="0" dirty="0"/>
              <a:t>Kinek releváns:  </a:t>
            </a:r>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p>
          <a:p>
            <a:r>
              <a:rPr lang="hu-HU" noProof="0" dirty="0"/>
              <a:t>A</a:t>
            </a:r>
            <a:r>
              <a:rPr lang="hu-HU" baseline="0" noProof="0" dirty="0"/>
              <a:t>z Adatvédelmi Testület az elfogadott magatartási kódexekről nyilvántartást fog vezetni, de a magyar nyelvű diasor összeállításakor (2020. március) még nem tett közzé egyet sem. (</a:t>
            </a:r>
            <a:r>
              <a:rPr lang="hu-HU" noProof="0" dirty="0"/>
              <a:t>https://edpb.europa.eu/our-work-tools/accountability-tools_en)</a:t>
            </a:r>
          </a:p>
          <a:p>
            <a:endParaRPr lang="hu-HU" noProof="0" dirty="0"/>
          </a:p>
          <a:p>
            <a:r>
              <a:rPr lang="hu-HU" sz="1200" b="0" i="0" kern="1200" dirty="0">
                <a:solidFill>
                  <a:schemeClr val="tx1"/>
                </a:solidFill>
                <a:effectLst/>
                <a:latin typeface="+mn-lt"/>
                <a:ea typeface="+mn-ea"/>
                <a:cs typeface="+mn-cs"/>
              </a:rPr>
              <a:t>Magyar példa jelenleg sajnos nem áll rendelkezésre.</a:t>
            </a:r>
          </a:p>
          <a:p>
            <a:endParaRPr lang="hu-HU" sz="1200" b="0" i="0" kern="1200">
              <a:solidFill>
                <a:schemeClr val="tx1"/>
              </a:solidFill>
              <a:effectLst/>
              <a:latin typeface="+mn-lt"/>
              <a:ea typeface="+mn-ea"/>
              <a:cs typeface="+mn-cs"/>
            </a:endParaRPr>
          </a:p>
          <a:p>
            <a:r>
              <a:rPr lang="hu-HU" sz="1200" b="0" i="0" kern="1200">
                <a:solidFill>
                  <a:schemeClr val="tx1"/>
                </a:solidFill>
                <a:effectLst/>
                <a:latin typeface="+mn-lt"/>
                <a:ea typeface="+mn-ea"/>
                <a:cs typeface="+mn-cs"/>
              </a:rPr>
              <a:t>Az </a:t>
            </a:r>
            <a:r>
              <a:rPr lang="hu-HU" sz="1200" b="0" i="0" kern="1200" dirty="0">
                <a:solidFill>
                  <a:schemeClr val="tx1"/>
                </a:solidFill>
                <a:effectLst/>
                <a:latin typeface="+mn-lt"/>
                <a:ea typeface="+mn-ea"/>
                <a:cs typeface="+mn-cs"/>
              </a:rPr>
              <a:t>Egyesült Királyságban parlamenti egyeztetés alatt van a gyerekek által igénybevett online szolgáltatásokra vonatkozó magatartási</a:t>
            </a:r>
            <a:r>
              <a:rPr lang="hu-HU" sz="1200" b="0" i="0" kern="1200" baseline="0" dirty="0">
                <a:solidFill>
                  <a:schemeClr val="tx1"/>
                </a:solidFill>
                <a:effectLst/>
                <a:latin typeface="+mn-lt"/>
                <a:ea typeface="+mn-ea"/>
                <a:cs typeface="+mn-cs"/>
              </a:rPr>
              <a:t> </a:t>
            </a:r>
            <a:r>
              <a:rPr lang="hu-HU" sz="1200" b="0" i="0" kern="1200" dirty="0">
                <a:solidFill>
                  <a:schemeClr val="tx1"/>
                </a:solidFill>
                <a:effectLst/>
                <a:latin typeface="+mn-lt"/>
                <a:ea typeface="+mn-ea"/>
                <a:cs typeface="+mn-cs"/>
              </a:rPr>
              <a:t>kódex:  </a:t>
            </a:r>
            <a:r>
              <a:rPr lang="hu-HU" sz="1200" b="0" i="0" u="none" strike="noStrike" kern="1200" dirty="0">
                <a:solidFill>
                  <a:schemeClr val="tx1"/>
                </a:solidFill>
                <a:effectLst/>
                <a:latin typeface="+mn-lt"/>
                <a:ea typeface="+mn-ea"/>
                <a:cs typeface="+mn-cs"/>
                <a:hlinkClick r:id="rId3"/>
              </a:rPr>
              <a:t>https://www.natlawreview.com/article/uk-ico-finalizes-rules-children-s-content</a:t>
            </a:r>
            <a:r>
              <a:rPr lang="hu-HU" sz="1200" b="0" i="0" kern="1200" dirty="0">
                <a:solidFill>
                  <a:schemeClr val="tx1"/>
                </a:solidFill>
                <a:effectLst/>
                <a:latin typeface="+mn-lt"/>
                <a:ea typeface="+mn-ea"/>
                <a:cs typeface="+mn-cs"/>
              </a:rPr>
              <a:t> </a:t>
            </a:r>
            <a:endParaRPr lang="hu-HU" noProof="0" dirty="0"/>
          </a:p>
          <a:p>
            <a:endParaRPr lang="hu-HU" noProof="0" dirty="0"/>
          </a:p>
          <a:p>
            <a:r>
              <a:rPr lang="hu-HU" noProof="0" dirty="0"/>
              <a:t>Miért lenne hasznos magatartási kódex kidolgozása a kutatási ágazatban</a:t>
            </a:r>
            <a:r>
              <a:rPr lang="hu-HU" baseline="0" noProof="0" dirty="0"/>
              <a:t> is?</a:t>
            </a:r>
            <a:r>
              <a:rPr lang="hu-HU" noProof="0" dirty="0"/>
              <a:t> (https://www.research-live.com/article/opinion/towards-a-gdpr-code-of-conduct-for-the-research-sector/id/5045562)</a:t>
            </a:r>
          </a:p>
          <a:p>
            <a:endParaRPr lang="hu-HU"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International Association of Privacy Professionals</a:t>
            </a:r>
            <a:r>
              <a:rPr lang="hu-HU" sz="1200" b="0" i="0" kern="1200" dirty="0">
                <a:solidFill>
                  <a:schemeClr val="tx1"/>
                </a:solidFill>
                <a:effectLst/>
                <a:latin typeface="+mn-lt"/>
                <a:ea typeface="+mn-ea"/>
                <a:cs typeface="+mn-cs"/>
              </a:rPr>
              <a:t>: A</a:t>
            </a:r>
            <a:r>
              <a:rPr lang="hu-HU" b="0" noProof="0" dirty="0"/>
              <a:t>z ágazati magatartási kódexekben</a:t>
            </a:r>
            <a:r>
              <a:rPr lang="hu-HU" b="0" baseline="0" noProof="0" dirty="0"/>
              <a:t> rejlő lehetőségek (</a:t>
            </a:r>
            <a:r>
              <a:rPr lang="hu-HU" b="0" noProof="0" dirty="0"/>
              <a:t>https://iapp.org/news/a/will-the-gdpr-incite-sectoral-codes-of-conduct/#)</a:t>
            </a:r>
          </a:p>
          <a:p>
            <a:endParaRPr lang="hu-HU" b="1" noProof="0" dirty="0"/>
          </a:p>
          <a:p>
            <a:r>
              <a:rPr lang="hu-HU" b="1" noProof="0" dirty="0"/>
              <a:t>Megjegyzések: </a:t>
            </a:r>
          </a:p>
          <a:p>
            <a:endParaRPr lang="hu-HU" noProof="0" dirty="0"/>
          </a:p>
          <a:p>
            <a:endParaRPr lang="hu-HU" noProof="0" dirty="0"/>
          </a:p>
          <a:p>
            <a:pPr defTabSz="990478">
              <a:defRPr/>
            </a:pPr>
            <a:r>
              <a:rPr lang="hu-HU" noProof="0" dirty="0"/>
              <a:t>CODIM – </a:t>
            </a:r>
            <a:r>
              <a:rPr lang="hu-HU" noProof="0" dirty="0">
                <a:sym typeface="Wingdings" panose="05000000000000000000" pitchFamily="2" charset="2"/>
              </a:rPr>
              <a:t>“Ennek a magatartási kódexnek az a célja, hogy piackutatási szolgáltatásokat nyújtó vállalkozások számára keretet biztosítson a személyes adatok kezelését magában foglaló tevékenységekre vonatkozó szabványok meghatározására. Meghatározza továbbá az adatvédelem iránti elkötelezettséget és a GDPR betartását. A CODIM-et az Aneimo és az Aedemo kezdeményezésére fejlesztették ki, és 2018 márciusában jóváhagyta a Spanyol Adatvédelmi Ügynökség (AGPD), ahogyan azt a GDPR IV. fejezetének 5. szakasza meghatározta. Mivel a piackutatás gyakran megköveteli a személyes adatok gyűjtését és felhasználását, a CODIM további garanciákat nyújt az adatvédelmi rendeletben és a CCI / ESOMAR nemzetközi kódexben megállapítottak</a:t>
            </a:r>
            <a:r>
              <a:rPr lang="hu-HU" baseline="0" noProof="0" dirty="0">
                <a:sym typeface="Wingdings" panose="05000000000000000000" pitchFamily="2" charset="2"/>
              </a:rPr>
              <a:t> mellett</a:t>
            </a:r>
            <a:r>
              <a:rPr lang="hu-HU" noProof="0" dirty="0"/>
              <a:t>.”</a:t>
            </a:r>
          </a:p>
          <a:p>
            <a:pPr defTabSz="990478">
              <a:defRPr/>
            </a:pPr>
            <a:endParaRPr lang="hu-HU" noProof="0" dirty="0"/>
          </a:p>
          <a:p>
            <a:endParaRPr lang="hu-HU" noProof="0" dirty="0"/>
          </a:p>
        </p:txBody>
      </p:sp>
      <p:sp>
        <p:nvSpPr>
          <p:cNvPr id="4" name="Slide Number Placeholder 3"/>
          <p:cNvSpPr>
            <a:spLocks noGrp="1"/>
          </p:cNvSpPr>
          <p:nvPr>
            <p:ph type="sldNum" sz="quarter" idx="5"/>
          </p:nvPr>
        </p:nvSpPr>
        <p:spPr/>
        <p:txBody>
          <a:bodyPr/>
          <a:lstStyle/>
          <a:p>
            <a:fld id="{08354DD1-2611-4C94-BF96-173E74F837F6}" type="slidenum">
              <a:rPr lang="en-GB" smtClean="0"/>
              <a:t>68</a:t>
            </a:fld>
            <a:endParaRPr lang="en-GB" dirty="0"/>
          </a:p>
        </p:txBody>
      </p:sp>
    </p:spTree>
    <p:extLst>
      <p:ext uri="{BB962C8B-B14F-4D97-AF65-F5344CB8AC3E}">
        <p14:creationId xmlns:p14="http://schemas.microsoft.com/office/powerpoint/2010/main" val="11174337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áttekintést nyújt a képzés tartalmáról.</a:t>
            </a:r>
            <a:r>
              <a:rPr lang="hu-HU" b="0" baseline="0" noProof="0" dirty="0"/>
              <a:t> A képzés előtt el kell távolítani azokat a témaköröket, melyeket nem fog érinteni.</a:t>
            </a:r>
            <a:endParaRPr lang="hu-HU" b="0" noProof="0" dirty="0"/>
          </a:p>
          <a:p>
            <a:pPr defTabSz="990478">
              <a:defRPr/>
            </a:pPr>
            <a:r>
              <a:rPr lang="hu-HU" sz="1300" b="1" noProof="0" dirty="0"/>
              <a:t>Pedagógiai stratégia és útmutatás: </a:t>
            </a:r>
            <a:r>
              <a:rPr lang="hu-HU" sz="1300" b="0" noProof="0" dirty="0"/>
              <a:t>K</a:t>
            </a:r>
            <a:r>
              <a:rPr lang="hu-HU" sz="1300" noProof="0" dirty="0"/>
              <a:t>észüljön fel a képzés tartalmára vonatkozó kérdésekre</a:t>
            </a:r>
            <a:r>
              <a:rPr lang="hu-HU" sz="1200" b="0" i="0" kern="1200" dirty="0">
                <a:solidFill>
                  <a:schemeClr val="tx1"/>
                </a:solidFill>
                <a:effectLst/>
                <a:latin typeface="+mn-lt"/>
                <a:ea typeface="+mn-ea"/>
                <a:cs typeface="+mn-cs"/>
              </a:rPr>
              <a:t>!</a:t>
            </a:r>
            <a:endParaRPr lang="hu-HU" sz="1300" noProof="0" dirty="0"/>
          </a:p>
          <a:p>
            <a:pPr defTabSz="990478">
              <a:defRPr/>
            </a:pPr>
            <a:r>
              <a:rPr lang="hu-HU" b="1" noProof="0" dirty="0"/>
              <a:t>Időterv (fontosság): </a:t>
            </a:r>
          </a:p>
          <a:p>
            <a:pPr defTabSz="990478">
              <a:defRPr/>
            </a:pPr>
            <a:r>
              <a:rPr lang="hu-HU" sz="1300" b="1" noProof="0" dirty="0"/>
              <a:t>A képzésben résztvevők szükséges tapasztalata:  </a:t>
            </a:r>
          </a:p>
          <a:p>
            <a:r>
              <a:rPr lang="hu-HU" b="1" noProof="0" dirty="0"/>
              <a:t>Kinek releváns: </a:t>
            </a:r>
            <a:r>
              <a:rPr lang="hu-HU" b="0" noProof="0" dirty="0"/>
              <a:t>mindenkinek</a:t>
            </a:r>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70</a:t>
            </a:fld>
            <a:endParaRPr lang="en-GB" dirty="0"/>
          </a:p>
        </p:txBody>
      </p:sp>
    </p:spTree>
    <p:extLst>
      <p:ext uri="{BB962C8B-B14F-4D97-AF65-F5344CB8AC3E}">
        <p14:creationId xmlns:p14="http://schemas.microsoft.com/office/powerpoint/2010/main" val="19462796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sz="1400" b="1" noProof="0" dirty="0"/>
              <a:t>A dia célja és tárgya</a:t>
            </a:r>
            <a:r>
              <a:rPr lang="hu-HU" sz="1400" b="0" noProof="0" dirty="0"/>
              <a:t>: A dia áttekintést</a:t>
            </a:r>
            <a:r>
              <a:rPr lang="hu-HU" sz="1400" b="0" baseline="0" noProof="0" dirty="0"/>
              <a:t> </a:t>
            </a:r>
            <a:r>
              <a:rPr lang="hu-HU" sz="1400" b="0" noProof="0" dirty="0"/>
              <a:t>nyújt</a:t>
            </a:r>
            <a:r>
              <a:rPr lang="hu-HU" sz="1400" b="0" baseline="0" noProof="0" dirty="0"/>
              <a:t> </a:t>
            </a:r>
            <a:r>
              <a:rPr lang="hu-HU" sz="1400" b="0" noProof="0" dirty="0"/>
              <a:t>az adatvédelmi tanúsítás GDPR-ban betöltött szerepéről, valamint a kommunikációval való kapcsolatáról.</a:t>
            </a:r>
          </a:p>
          <a:p>
            <a:pPr marL="0" marR="0" lvl="0" indent="0" algn="l" defTabSz="990478" rtl="0" eaLnBrk="1" fontAlgn="auto" latinLnBrk="0" hangingPunct="1">
              <a:lnSpc>
                <a:spcPct val="100000"/>
              </a:lnSpc>
              <a:spcBef>
                <a:spcPts val="0"/>
              </a:spcBef>
              <a:spcAft>
                <a:spcPts val="0"/>
              </a:spcAft>
              <a:buClrTx/>
              <a:buSzTx/>
              <a:buFontTx/>
              <a:buNone/>
              <a:tabLst/>
              <a:defRPr/>
            </a:pPr>
            <a:r>
              <a:rPr lang="hu-HU" sz="1600" b="1" noProof="0" dirty="0"/>
              <a:t>Pedagógiai stratégia és útmutatás: </a:t>
            </a:r>
            <a:r>
              <a:rPr lang="hu-HU" sz="1600" b="0" noProof="0" dirty="0"/>
              <a:t>Az adatvédelmi tanúsítási mechanizmusok, adatvédelmi bélyegzők és jelölések létrehozására vonatkozó szabályozás a GDPR egyik új</a:t>
            </a:r>
            <a:r>
              <a:rPr lang="hu-HU" sz="1600" b="0" baseline="0" noProof="0" dirty="0"/>
              <a:t> eleme</a:t>
            </a:r>
            <a:r>
              <a:rPr lang="hu-HU" sz="1600" b="0" noProof="0" dirty="0"/>
              <a:t>, amely elősegíti az átláthatóság elvének való</a:t>
            </a:r>
            <a:r>
              <a:rPr lang="hu-HU" sz="1600" b="0" baseline="0" noProof="0" dirty="0"/>
              <a:t> megfelelést</a:t>
            </a:r>
            <a:r>
              <a:rPr lang="hu-HU" sz="1600" b="0" noProof="0" dirty="0"/>
              <a:t>,</a:t>
            </a:r>
            <a:r>
              <a:rPr lang="hu-HU" sz="1600" b="0" baseline="0" noProof="0" dirty="0"/>
              <a:t> és </a:t>
            </a:r>
            <a:r>
              <a:rPr lang="hu-HU" sz="1600" b="0" noProof="0" dirty="0"/>
              <a:t>a rendelet betartást, továbbá lehetővé teszi az érintettek számára, hogy gyorsan felmérjék bizonyos</a:t>
            </a:r>
            <a:r>
              <a:rPr lang="hu-HU" sz="1600" b="0" baseline="0" noProof="0" dirty="0"/>
              <a:t> </a:t>
            </a:r>
            <a:r>
              <a:rPr lang="hu-HU" sz="1600" b="0" noProof="0" dirty="0"/>
              <a:t>termékek és szolgáltatások adatvédelmi biztonsági szintjét.</a:t>
            </a:r>
          </a:p>
          <a:p>
            <a:pPr marL="0" marR="0" lvl="0" indent="0" algn="l" defTabSz="990478" rtl="0" eaLnBrk="1" fontAlgn="auto" latinLnBrk="0" hangingPunct="1">
              <a:lnSpc>
                <a:spcPct val="100000"/>
              </a:lnSpc>
              <a:spcBef>
                <a:spcPts val="0"/>
              </a:spcBef>
              <a:spcAft>
                <a:spcPts val="0"/>
              </a:spcAft>
              <a:buClrTx/>
              <a:buSzTx/>
              <a:buFontTx/>
              <a:buNone/>
              <a:tabLst/>
              <a:defRPr/>
            </a:pPr>
            <a:r>
              <a:rPr lang="hu-HU" sz="1400" b="1" noProof="0" dirty="0"/>
              <a:t>Időterv (fontosság): </a:t>
            </a:r>
            <a:r>
              <a:rPr lang="hu-HU" sz="1400" b="0" noProof="0" dirty="0"/>
              <a:t>alacsonytól a közepesig – további információk állnak rendelkezésre erről a témáról, bélyegzők alkalmazásának gyakorlata még nem forrott ki.</a:t>
            </a:r>
          </a:p>
          <a:p>
            <a:pPr marL="0" marR="0" lvl="0" indent="0" algn="l" defTabSz="990478" rtl="0" eaLnBrk="1" fontAlgn="auto" latinLnBrk="0" hangingPunct="1">
              <a:lnSpc>
                <a:spcPct val="100000"/>
              </a:lnSpc>
              <a:spcBef>
                <a:spcPts val="0"/>
              </a:spcBef>
              <a:spcAft>
                <a:spcPts val="0"/>
              </a:spcAft>
              <a:buClrTx/>
              <a:buSzTx/>
              <a:buFontTx/>
              <a:buNone/>
              <a:tabLst/>
              <a:defRPr/>
            </a:pPr>
            <a:r>
              <a:rPr lang="hu-HU" sz="1600" b="1" noProof="0" dirty="0"/>
              <a:t>A képzésben résztvevők szükséges tapasztalata:  </a:t>
            </a:r>
            <a:r>
              <a:rPr lang="hu-HU" sz="1600" b="0" noProof="0" dirty="0"/>
              <a:t>közepes</a:t>
            </a:r>
          </a:p>
          <a:p>
            <a:r>
              <a:rPr lang="hu-HU" sz="1400" b="1" noProof="0" dirty="0"/>
              <a:t>Kinek releváns: </a:t>
            </a:r>
            <a:r>
              <a:rPr lang="hu-HU" sz="1400" b="0" noProof="0" dirty="0"/>
              <a:t>mindenkinek</a:t>
            </a:r>
          </a:p>
          <a:p>
            <a:r>
              <a:rPr lang="hu-HU" sz="1400" b="1" noProof="0" dirty="0"/>
              <a:t>Jogszabályi rendelkezések: </a:t>
            </a:r>
            <a:r>
              <a:rPr lang="hu-HU" sz="1400" dirty="0">
                <a:effectLst/>
              </a:rPr>
              <a:t>(100) Preambulumbekezdés</a:t>
            </a:r>
          </a:p>
          <a:p>
            <a:r>
              <a:rPr lang="hu-HU" sz="1400" dirty="0">
                <a:effectLst/>
              </a:rPr>
              <a:t>Az átláthatóság és az e rendeletnek való megfelelés elősegítése érdekében ösztönözni kell olyan tanúsítási mechanizmusok, és adatvédelmi bélyegzők illetve jelölések létrehozását, amelyek lehetővé teszik az érintettek számára, hogy gyorsan értékelni tudják az adott termékek és szolgáltatások adatvédelmi szintjét.</a:t>
            </a:r>
          </a:p>
          <a:p>
            <a:r>
              <a:rPr lang="hu-HU" sz="1400" b="1" noProof="0" dirty="0"/>
              <a:t>Jogeset:  </a:t>
            </a:r>
            <a:r>
              <a:rPr lang="hu-HU" sz="1400" b="0" noProof="0" dirty="0"/>
              <a:t>-</a:t>
            </a:r>
            <a:endParaRPr lang="hu-HU" sz="1400" b="1" noProof="0" dirty="0"/>
          </a:p>
          <a:p>
            <a:r>
              <a:rPr lang="hu-HU" sz="1400" b="1" noProof="0" dirty="0"/>
              <a:t>További olvasmányok:</a:t>
            </a:r>
          </a:p>
          <a:p>
            <a:r>
              <a:rPr lang="hu-HU" sz="1400" b="0" noProof="0" dirty="0"/>
              <a:t>Az adatvédelmi pecsét/bélyegző alkalmazásának előnyeit nagyrészt abban látják, hogy alátámasztja bizonyos elvek betartását, és ezt viszonylag alacsony költséggel és önkéntes módon biztosítja. A</a:t>
            </a:r>
            <a:r>
              <a:rPr lang="hu-HU" sz="1400" b="0" baseline="0" noProof="0" dirty="0"/>
              <a:t> bélyegzők alkalmazása azt a problémát kívánja megoldani, hogy </a:t>
            </a:r>
            <a:r>
              <a:rPr lang="hu-HU" sz="1400" b="0" noProof="0" dirty="0"/>
              <a:t>sem az adatfeldolgozók (gyakran webhelyek és más online szolgáltatások, például felhőszolgáltatók), sem a szolgáltatások felhasználói nem tudják önállóan meghatározni az</a:t>
            </a:r>
            <a:r>
              <a:rPr lang="hu-HU" sz="1400" b="0" baseline="0" noProof="0" dirty="0"/>
              <a:t> adatkezelők adatvédelmi tevékenységét</a:t>
            </a:r>
            <a:r>
              <a:rPr lang="hu-HU" sz="1400" b="0" noProof="0" dirty="0"/>
              <a:t>. Az adatvédelmi szabályzatokat</a:t>
            </a:r>
            <a:r>
              <a:rPr lang="hu-HU" sz="1400" b="0" baseline="0" noProof="0" dirty="0"/>
              <a:t> senki sem olvassa el, mert jogi szaknyelven íródnak.</a:t>
            </a:r>
            <a:r>
              <a:rPr lang="hu-HU" sz="1400" b="0" noProof="0" dirty="0"/>
              <a:t> Az</a:t>
            </a:r>
            <a:r>
              <a:rPr lang="hu-HU" sz="1400" b="0" baseline="0" noProof="0" dirty="0"/>
              <a:t> adatvédelmi bélyegző </a:t>
            </a:r>
            <a:r>
              <a:rPr lang="hu-HU" sz="1400" b="0" noProof="0" dirty="0"/>
              <a:t>gyorsan, erőfeszítés képes</a:t>
            </a:r>
            <a:r>
              <a:rPr lang="hu-HU" sz="1400" b="0" baseline="0" noProof="0" dirty="0"/>
              <a:t> </a:t>
            </a:r>
            <a:r>
              <a:rPr lang="hu-HU" sz="1400" b="0" noProof="0" dirty="0"/>
              <a:t>bizonyítani, hogy a tanúsított szervezet adatvédelmi gyakorlata megfelel az egyes szabványoknak. Az</a:t>
            </a:r>
            <a:r>
              <a:rPr lang="hu-HU" sz="1400" b="0" baseline="0" noProof="0" dirty="0"/>
              <a:t> adatvédelmi bélyegzők </a:t>
            </a:r>
            <a:r>
              <a:rPr lang="hu-HU" sz="1400" b="0" noProof="0" dirty="0"/>
              <a:t>előnyei a következők lehetnek: a magánélet védelme,</a:t>
            </a:r>
            <a:r>
              <a:rPr lang="hu-HU" sz="1400" b="0" baseline="0" noProof="0" dirty="0"/>
              <a:t> </a:t>
            </a:r>
            <a:r>
              <a:rPr lang="hu-HU" sz="1400" b="0" noProof="0" dirty="0"/>
              <a:t>az adatvédelem elszámoltathatósága és átláthatósága; adatvédelmi garanciák biztosítása (Connolly 2008); a szabályozási és végrehajtási terhek csökkentése a megfelelés veszélyeztetése nélkül; a bizalom fokozása (McKnight és Chervany 2001); hírnév, versenyképesség</a:t>
            </a:r>
            <a:r>
              <a:rPr lang="hu-HU" sz="1400" b="0" baseline="0" noProof="0" dirty="0"/>
              <a:t> </a:t>
            </a:r>
            <a:r>
              <a:rPr lang="hu-HU" sz="1400" b="0" noProof="0" dirty="0"/>
              <a:t>és piaci előny</a:t>
            </a:r>
            <a:r>
              <a:rPr lang="hu-HU" sz="1400" b="0" baseline="0" noProof="0" dirty="0"/>
              <a:t> növelése</a:t>
            </a:r>
            <a:r>
              <a:rPr lang="hu-HU" sz="1400" b="0" noProof="0" dirty="0"/>
              <a:t>; a kereskedelem fellendülése; az adatvédelmi tudatosság fokozása; segítség</a:t>
            </a:r>
            <a:r>
              <a:rPr lang="hu-HU" sz="1400" b="0" baseline="0" noProof="0" dirty="0"/>
              <a:t> </a:t>
            </a:r>
            <a:r>
              <a:rPr lang="hu-HU" sz="1400" b="0" noProof="0" dirty="0"/>
              <a:t>az adatvédelemmel kapcsolatos kötelezettségek teljesítésének bizonyításában; a magánélet védelmét szolgáló intézkedések végrehajtásának és fenntartásának ösztönzése; valamint gyors és hozzáférhető eszköz az adatvédelemi</a:t>
            </a:r>
            <a:r>
              <a:rPr lang="hu-HU" sz="1400" b="0" baseline="0" noProof="0" dirty="0"/>
              <a:t> kötelezettségvállalások </a:t>
            </a:r>
            <a:r>
              <a:rPr lang="hu-HU" sz="1400" b="0" noProof="0" dirty="0"/>
              <a:t>teljesítésének ellenőrzésére</a:t>
            </a:r>
          </a:p>
          <a:p>
            <a:r>
              <a:rPr lang="hu-HU" sz="1400" b="0" noProof="0" dirty="0"/>
              <a:t>(Európai Bizottság 2012). </a:t>
            </a:r>
          </a:p>
          <a:p>
            <a:endParaRPr lang="hu-HU" sz="1400" b="0" noProof="0" dirty="0"/>
          </a:p>
          <a:p>
            <a:r>
              <a:rPr lang="hu-HU" sz="1400" b="0" noProof="0" dirty="0"/>
              <a:t>A politikai döntéshozók számára lehetővé teszi a digitális gazdaság fejlesztését</a:t>
            </a:r>
            <a:r>
              <a:rPr lang="hu-HU" sz="1400" b="0" baseline="0" noProof="0" dirty="0"/>
              <a:t> </a:t>
            </a:r>
            <a:r>
              <a:rPr lang="hu-HU" sz="1400" b="0" noProof="0" dirty="0"/>
              <a:t>anélkül, hogy különösebb</a:t>
            </a:r>
            <a:r>
              <a:rPr lang="hu-HU" sz="1400" b="0" baseline="0" noProof="0" dirty="0"/>
              <a:t> intézkedéseket kellene hozniuk</a:t>
            </a:r>
            <a:r>
              <a:rPr lang="hu-HU" sz="1400" b="0" noProof="0" dirty="0"/>
              <a:t>. </a:t>
            </a:r>
            <a:r>
              <a:rPr lang="hu-HU" sz="1400" noProof="0" dirty="0"/>
              <a:t>- Rowena Rodrigues, David Barnard-Wills, Paul De Hert &amp; Vagelis Papakonstantinou (2016): Az adatvédelmi tanúsítás jövője Európában: a GDPR 42. cikke szerinti lehetőségek feltárása, International Review of Law, Computers &amp; Technology, DOI: 10.1080/13600869.2016.1189737</a:t>
            </a:r>
          </a:p>
          <a:p>
            <a:endParaRPr lang="hu-HU" sz="1400" b="1" noProof="0" dirty="0"/>
          </a:p>
          <a:p>
            <a:r>
              <a:rPr lang="hu-HU" sz="1400" b="1" noProof="0" dirty="0"/>
              <a:t>Megjegyzések: </a:t>
            </a:r>
          </a:p>
          <a:p>
            <a:endParaRPr lang="hu-HU" sz="1300" noProof="0" dirty="0"/>
          </a:p>
          <a:p>
            <a:endParaRPr lang="hu-HU" sz="1300" noProof="0" dirty="0"/>
          </a:p>
          <a:p>
            <a:endParaRPr lang="hu-HU" sz="1300" noProof="0" dirty="0"/>
          </a:p>
          <a:p>
            <a:endParaRPr lang="hu-HU" sz="1300" noProof="0" dirty="0"/>
          </a:p>
          <a:p>
            <a:endParaRPr lang="hu-HU" noProof="0" dirty="0"/>
          </a:p>
        </p:txBody>
      </p:sp>
      <p:sp>
        <p:nvSpPr>
          <p:cNvPr id="4" name="Slide Number Placeholder 3"/>
          <p:cNvSpPr>
            <a:spLocks noGrp="1"/>
          </p:cNvSpPr>
          <p:nvPr>
            <p:ph type="sldNum" sz="quarter" idx="5"/>
          </p:nvPr>
        </p:nvSpPr>
        <p:spPr/>
        <p:txBody>
          <a:bodyPr/>
          <a:lstStyle/>
          <a:p>
            <a:fld id="{08354DD1-2611-4C94-BF96-173E74F837F6}" type="slidenum">
              <a:rPr lang="en-GB" smtClean="0"/>
              <a:t>71</a:t>
            </a:fld>
            <a:endParaRPr lang="en-GB" dirty="0"/>
          </a:p>
        </p:txBody>
      </p:sp>
    </p:spTree>
    <p:extLst>
      <p:ext uri="{BB962C8B-B14F-4D97-AF65-F5344CB8AC3E}">
        <p14:creationId xmlns:p14="http://schemas.microsoft.com/office/powerpoint/2010/main" val="34436673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a:t>
            </a:r>
            <a:r>
              <a:rPr lang="hu-HU" b="0" baseline="0" noProof="0" dirty="0"/>
              <a:t> dia p</a:t>
            </a:r>
            <a:r>
              <a:rPr lang="hu-HU" b="0" noProof="0" dirty="0"/>
              <a:t>éldákat mutat be</a:t>
            </a:r>
            <a:r>
              <a:rPr lang="hu-HU" b="0" baseline="0" noProof="0" dirty="0"/>
              <a:t> </a:t>
            </a:r>
            <a:r>
              <a:rPr lang="hu-HU" b="0" noProof="0" dirty="0"/>
              <a:t>a GDPR-nak megfelelő tanúsításokról, bélyegzőkről és jelölésekről.</a:t>
            </a:r>
            <a:endParaRPr lang="hu-HU" sz="1300" b="0" noProof="0" dirty="0"/>
          </a:p>
          <a:p>
            <a:pPr marL="0" marR="0" lvl="0" indent="0" algn="l" defTabSz="990478" rtl="0" eaLnBrk="1" fontAlgn="auto" latinLnBrk="0" hangingPunct="1">
              <a:lnSpc>
                <a:spcPct val="100000"/>
              </a:lnSpc>
              <a:spcBef>
                <a:spcPts val="0"/>
              </a:spcBef>
              <a:spcAft>
                <a:spcPts val="0"/>
              </a:spcAft>
              <a:buClrTx/>
              <a:buSzTx/>
              <a:buFontTx/>
              <a:buNone/>
              <a:tabLst/>
              <a:defRPr/>
            </a:pPr>
            <a:r>
              <a:rPr lang="hu-HU" sz="1300" b="1" noProof="0" dirty="0"/>
              <a:t>Pedagógiai stratégia és útmutatás: </a:t>
            </a:r>
            <a:r>
              <a:rPr lang="hu-HU" sz="1300" b="0" noProof="0" dirty="0"/>
              <a:t>Sajnos jelenleg még nem állnak</a:t>
            </a:r>
            <a:r>
              <a:rPr lang="hu-HU" sz="1300" b="0" baseline="0" noProof="0" dirty="0"/>
              <a:t> rendelkezésre </a:t>
            </a:r>
            <a:r>
              <a:rPr lang="hu-HU" sz="1300" b="0" noProof="0" dirty="0"/>
              <a:t>GDPR-kompatibilis bélyegzők, tanúsítványok vagy jelölések. Ez a dia felhasználható arra, hogy példákat mutasson be a hallgatóság számára a jóváhagyott tanúsítási rendszerekről, amelyek relevánsak az adott ágazatban vagy ágazatokban </a:t>
            </a:r>
            <a:r>
              <a:rPr lang="hu-HU" sz="1400" noProof="0" dirty="0"/>
              <a:t>(amint azok rendelkezésre állnak). </a:t>
            </a:r>
            <a:r>
              <a:rPr lang="hu-HU" sz="1200" noProof="0" dirty="0"/>
              <a:t>Általánosabb képzés</a:t>
            </a:r>
            <a:r>
              <a:rPr lang="hu-HU" sz="1200" baseline="0" noProof="0" dirty="0"/>
              <a:t> esetén pedig a </a:t>
            </a:r>
            <a:r>
              <a:rPr lang="hu-HU" sz="1200" noProof="0" dirty="0"/>
              <a:t>tanúsítási mechanizmusok</a:t>
            </a:r>
            <a:r>
              <a:rPr lang="hu-HU" sz="1200" baseline="0" noProof="0" dirty="0"/>
              <a:t> </a:t>
            </a:r>
            <a:r>
              <a:rPr lang="hu-HU" sz="1200" noProof="0" dirty="0"/>
              <a:t>mutathatja be (amint azok rendelkezésre állnak).</a:t>
            </a:r>
            <a:endParaRPr lang="hu-HU" sz="1200" b="1" noProof="0" dirty="0"/>
          </a:p>
          <a:p>
            <a:pPr defTabSz="990478">
              <a:defRPr/>
            </a:pPr>
            <a:r>
              <a:rPr lang="hu-HU" b="1" noProof="0" dirty="0"/>
              <a:t>Időterv (fontosság): </a:t>
            </a:r>
            <a:r>
              <a:rPr lang="hu-HU" b="0" noProof="0" dirty="0"/>
              <a:t>alacsony</a:t>
            </a:r>
          </a:p>
          <a:p>
            <a:r>
              <a:rPr lang="hu-HU" sz="1300" b="1" noProof="0" dirty="0"/>
              <a:t>A képzésben résztvevők szükséges tapasztalata:  </a:t>
            </a:r>
            <a:r>
              <a:rPr lang="hu-HU" sz="1300" b="0" noProof="0" dirty="0"/>
              <a:t>közepes</a:t>
            </a:r>
          </a:p>
          <a:p>
            <a:r>
              <a:rPr lang="hu-HU" b="1" noProof="0" dirty="0"/>
              <a:t>Kinek releváns:  </a:t>
            </a:r>
            <a:r>
              <a:rPr lang="hu-HU" b="0" noProof="0" dirty="0"/>
              <a:t>adatkezelők, adatvédelmi tisztviselők</a:t>
            </a:r>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endParaRPr lang="hu-HU" noProof="0"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72</a:t>
            </a:fld>
            <a:endParaRPr lang="en-GB" dirty="0"/>
          </a:p>
        </p:txBody>
      </p:sp>
    </p:spTree>
    <p:extLst>
      <p:ext uri="{BB962C8B-B14F-4D97-AF65-F5344CB8AC3E}">
        <p14:creationId xmlns:p14="http://schemas.microsoft.com/office/powerpoint/2010/main" val="11579949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a:t>
            </a:r>
            <a:r>
              <a:rPr lang="hu-HU" b="0" baseline="0" noProof="0" dirty="0"/>
              <a:t> dia </a:t>
            </a:r>
            <a:r>
              <a:rPr lang="hu-HU" b="0" noProof="0" dirty="0"/>
              <a:t>adatvédelmi hatóságok </a:t>
            </a:r>
            <a:r>
              <a:rPr lang="hu-HU" b="0" baseline="0" noProof="0" dirty="0"/>
              <a:t>á</a:t>
            </a:r>
            <a:r>
              <a:rPr lang="hu-HU" b="0" noProof="0" dirty="0"/>
              <a:t>ltalános útmutatásait</a:t>
            </a:r>
            <a:r>
              <a:rPr lang="hu-HU" b="0" baseline="0" noProof="0" dirty="0"/>
              <a:t> mutatja be az </a:t>
            </a:r>
            <a:r>
              <a:rPr lang="hu-HU" b="0" noProof="0" dirty="0"/>
              <a:t>adatvédelmi kommunikáció témakörében.</a:t>
            </a:r>
          </a:p>
          <a:p>
            <a:pPr defTabSz="990478">
              <a:defRPr/>
            </a:pPr>
            <a:r>
              <a:rPr lang="hu-HU" sz="1300" b="1" noProof="0" dirty="0"/>
              <a:t>Pedagógiai stratégia és útmutatás: </a:t>
            </a:r>
            <a:r>
              <a:rPr lang="hu-HU" sz="1300" b="0" noProof="0" dirty="0"/>
              <a:t>rámutat az ilyen útmutatások létezésére.</a:t>
            </a:r>
          </a:p>
          <a:p>
            <a:pPr defTabSz="990478">
              <a:defRPr/>
            </a:pPr>
            <a:r>
              <a:rPr lang="hu-HU" b="1" noProof="0" dirty="0"/>
              <a:t>Időterv(fontosság): </a:t>
            </a:r>
            <a:r>
              <a:rPr lang="hu-HU" b="0" noProof="0" dirty="0"/>
              <a:t>rövid/alacsony</a:t>
            </a:r>
          </a:p>
          <a:p>
            <a:r>
              <a:rPr lang="hu-HU" sz="1300" b="1" noProof="0" dirty="0"/>
              <a:t>A képzésben résztvevők szükséges tapasztalata:  </a:t>
            </a:r>
          </a:p>
          <a:p>
            <a:r>
              <a:rPr lang="hu-HU" b="1" noProof="0" dirty="0"/>
              <a:t>Kinek releváns:  </a:t>
            </a:r>
            <a:r>
              <a:rPr lang="hu-HU" b="0" noProof="0" dirty="0"/>
              <a:t>mindenkinek</a:t>
            </a:r>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74</a:t>
            </a:fld>
            <a:endParaRPr lang="en-GB" dirty="0"/>
          </a:p>
        </p:txBody>
      </p:sp>
    </p:spTree>
    <p:extLst>
      <p:ext uri="{BB962C8B-B14F-4D97-AF65-F5344CB8AC3E}">
        <p14:creationId xmlns:p14="http://schemas.microsoft.com/office/powerpoint/2010/main" val="38261033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A dia célja és tárgya:</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chemeClr val="tx1"/>
                </a:solidFill>
                <a:effectLst/>
                <a:latin typeface="+mn-lt"/>
                <a:ea typeface="+mn-ea"/>
                <a:cs typeface="+mn-cs"/>
              </a:rPr>
              <a:t>Pedagógiai stratégia és útmutatás:</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Időterv(fontosság):</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1" kern="1200" noProof="0" dirty="0">
                <a:solidFill>
                  <a:srgbClr val="FF0000"/>
                </a:solidFill>
                <a:effectLst/>
                <a:latin typeface="+mn-lt"/>
                <a:ea typeface="+mn-ea"/>
                <a:cs typeface="+mn-cs"/>
              </a:rPr>
              <a:t>A képzésben</a:t>
            </a:r>
            <a:r>
              <a:rPr lang="hu-HU" sz="1200" b="1" kern="1200" baseline="0" noProof="0" dirty="0">
                <a:solidFill>
                  <a:srgbClr val="FF0000"/>
                </a:solidFill>
                <a:effectLst/>
                <a:latin typeface="+mn-lt"/>
                <a:ea typeface="+mn-ea"/>
                <a:cs typeface="+mn-cs"/>
              </a:rPr>
              <a:t> résztvevők szükséges tapasztalata:</a:t>
            </a:r>
            <a:endParaRPr lang="hu-HU" sz="1200" b="1" kern="1200" noProof="0" dirty="0">
              <a:solidFill>
                <a:schemeClr val="tx1"/>
              </a:solidFill>
              <a:effectLst/>
              <a:latin typeface="+mn-lt"/>
              <a:ea typeface="+mn-ea"/>
              <a:cs typeface="+mn-cs"/>
            </a:endParaRPr>
          </a:p>
          <a:p>
            <a:r>
              <a:rPr lang="hu-HU" b="1" noProof="0" dirty="0"/>
              <a:t>Kinek releváns:</a:t>
            </a:r>
          </a:p>
          <a:p>
            <a:r>
              <a:rPr lang="hu-HU" b="1" noProof="0" dirty="0"/>
              <a:t>Jogszabályi rendelkezések:</a:t>
            </a:r>
          </a:p>
          <a:p>
            <a:r>
              <a:rPr lang="hu-HU" b="1" noProof="0" dirty="0"/>
              <a:t>Jogeset:</a:t>
            </a:r>
          </a:p>
          <a:p>
            <a:r>
              <a:rPr lang="hu-HU" b="1" noProof="0" dirty="0"/>
              <a:t>További olvasmányok:</a:t>
            </a:r>
          </a:p>
          <a:p>
            <a:r>
              <a:rPr lang="hu-HU" b="1" noProof="0" dirty="0"/>
              <a:t>Megjegyzések:</a:t>
            </a:r>
          </a:p>
          <a:p>
            <a:endParaRPr lang="en-GB" dirty="0"/>
          </a:p>
        </p:txBody>
      </p:sp>
      <p:sp>
        <p:nvSpPr>
          <p:cNvPr id="4" name="Slide Number Placeholder 3"/>
          <p:cNvSpPr>
            <a:spLocks noGrp="1"/>
          </p:cNvSpPr>
          <p:nvPr>
            <p:ph type="sldNum" sz="quarter" idx="5"/>
          </p:nvPr>
        </p:nvSpPr>
        <p:spPr/>
        <p:txBody>
          <a:bodyPr/>
          <a:lstStyle/>
          <a:p>
            <a:fld id="{EEAE1ED8-A20A-47BF-AD6C-9B601BC3AB8D}" type="slidenum">
              <a:rPr lang="en-GB" smtClean="0"/>
              <a:t>75</a:t>
            </a:fld>
            <a:endParaRPr lang="en-GB" dirty="0"/>
          </a:p>
        </p:txBody>
      </p:sp>
    </p:spTree>
    <p:extLst>
      <p:ext uri="{BB962C8B-B14F-4D97-AF65-F5344CB8AC3E}">
        <p14:creationId xmlns:p14="http://schemas.microsoft.com/office/powerpoint/2010/main" val="23392892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EEAE1ED8-A20A-47BF-AD6C-9B601BC3AB8D}" type="slidenum">
              <a:rPr lang="en-GB" smtClean="0">
                <a:solidFill>
                  <a:prstClr val="black"/>
                </a:solidFill>
              </a:rPr>
              <a:pPr/>
              <a:t>76</a:t>
            </a:fld>
            <a:endParaRPr lang="en-GB" dirty="0">
              <a:solidFill>
                <a:prstClr val="black"/>
              </a:solidFill>
            </a:endParaRPr>
          </a:p>
        </p:txBody>
      </p:sp>
    </p:spTree>
    <p:extLst>
      <p:ext uri="{BB962C8B-B14F-4D97-AF65-F5344CB8AC3E}">
        <p14:creationId xmlns:p14="http://schemas.microsoft.com/office/powerpoint/2010/main" val="2777452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a:t>
            </a:r>
            <a:r>
              <a:rPr lang="hu-HU" b="0" baseline="0" noProof="0" dirty="0"/>
              <a:t>dia áttekintést nyújt az adatvédelemi kommunikáció kihívásairól a GDPR különböző területein.</a:t>
            </a:r>
          </a:p>
          <a:p>
            <a:pPr defTabSz="990478">
              <a:defRPr/>
            </a:pPr>
            <a:r>
              <a:rPr lang="hu-HU" sz="1300" b="1" noProof="0" dirty="0"/>
              <a:t>Pedagógiai stratégia és útmutatás: </a:t>
            </a:r>
            <a:r>
              <a:rPr lang="hu-HU" sz="1300" b="0" noProof="0" dirty="0"/>
              <a:t>A</a:t>
            </a:r>
            <a:r>
              <a:rPr lang="hu-HU" sz="1300" b="0" baseline="0" noProof="0" dirty="0"/>
              <a:t> kihívások hangsúlyozásával </a:t>
            </a:r>
            <a:r>
              <a:rPr lang="hu-HU" sz="1300" b="0" noProof="0" dirty="0"/>
              <a:t>új szempontokat</a:t>
            </a:r>
            <a:r>
              <a:rPr lang="hu-HU" sz="1300" b="0" baseline="0" noProof="0" dirty="0"/>
              <a:t> </a:t>
            </a:r>
            <a:r>
              <a:rPr lang="hu-HU" sz="1300" b="0" noProof="0" dirty="0"/>
              <a:t>biztosítunk a jogi követelmények vizsgálatához. Miért igényel</a:t>
            </a:r>
            <a:r>
              <a:rPr lang="hu-HU" sz="1300" b="0" baseline="0" noProof="0" dirty="0"/>
              <a:t> erőfeszítést és gondolkodást a </a:t>
            </a:r>
            <a:r>
              <a:rPr lang="hu-HU" sz="1300" b="0" noProof="0" dirty="0"/>
              <a:t>GDPR követelményeinek való megfelelés</a:t>
            </a:r>
            <a:r>
              <a:rPr lang="hu-HU" sz="1300" b="0" baseline="0" noProof="0" dirty="0"/>
              <a:t> </a:t>
            </a:r>
            <a:r>
              <a:rPr lang="hu-HU" sz="1300" b="0" noProof="0" dirty="0"/>
              <a:t>(vagy</a:t>
            </a:r>
            <a:r>
              <a:rPr lang="hu-HU" sz="1300" b="0" baseline="0" noProof="0" dirty="0"/>
              <a:t> annak felülteljesítése</a:t>
            </a:r>
            <a:r>
              <a:rPr lang="hu-HU" sz="1300" b="0" noProof="0" dirty="0"/>
              <a:t>)?</a:t>
            </a:r>
          </a:p>
          <a:p>
            <a:pPr defTabSz="990478">
              <a:defRPr/>
            </a:pPr>
            <a:r>
              <a:rPr lang="hu-HU" b="1" noProof="0" dirty="0"/>
              <a:t>Időterv (fontosság): </a:t>
            </a:r>
          </a:p>
          <a:p>
            <a:r>
              <a:rPr lang="hu-HU" sz="1300" b="1" noProof="0" dirty="0"/>
              <a:t>A képzésben résztvevők szükséges tapasztalata:  </a:t>
            </a:r>
            <a:r>
              <a:rPr lang="hu-HU" sz="1300" noProof="0" dirty="0"/>
              <a:t>közepestől a magasig </a:t>
            </a:r>
          </a:p>
          <a:p>
            <a:r>
              <a:rPr lang="hu-HU" b="1" noProof="0" dirty="0"/>
              <a:t>Kinek releváns:  </a:t>
            </a:r>
            <a:r>
              <a:rPr lang="hu-HU" b="0" noProof="0" dirty="0"/>
              <a:t>Különösen azok számára, akik adatvédelmi kommunikációs</a:t>
            </a:r>
            <a:r>
              <a:rPr lang="hu-HU" b="0" baseline="0" noProof="0" dirty="0"/>
              <a:t> módszereket</a:t>
            </a:r>
            <a:r>
              <a:rPr lang="hu-HU" b="0" noProof="0" dirty="0"/>
              <a:t> fejlesztenek, terveznek vagy értékelnek.</a:t>
            </a:r>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pPr marL="171450" indent="-171450">
              <a:buFont typeface="Arial" panose="020B0604020202020204" pitchFamily="34" charset="0"/>
              <a:buChar char="•"/>
            </a:pPr>
            <a:r>
              <a:rPr lang="hu-HU" noProof="0" dirty="0"/>
              <a:t>Az uniós adatvédelmi szabályozás (GDPR) szigorú követelményeket támaszt a kommunikációval szemben.</a:t>
            </a:r>
          </a:p>
          <a:p>
            <a:pPr marL="628650" lvl="1" indent="-171450">
              <a:buFont typeface="Arial" panose="020B0604020202020204" pitchFamily="34" charset="0"/>
              <a:buChar char="•"/>
            </a:pPr>
            <a:r>
              <a:rPr lang="hu-HU" noProof="0" dirty="0"/>
              <a:t>Ezek a követelmények szigorúbbak, mint más jogterületeken, mert az érintetteket részletesebben kell tájékoztatni,</a:t>
            </a:r>
            <a:r>
              <a:rPr lang="hu-HU" baseline="0" noProof="0" dirty="0"/>
              <a:t> ezért nem lehet a más területeken alkalmazott stratégiákat és legjobb gyakorlatokat egyszerűen átemelni az adatvédelmi kommunikációba. </a:t>
            </a:r>
            <a:r>
              <a:rPr lang="hu-HU" noProof="0" dirty="0"/>
              <a:t> </a:t>
            </a:r>
          </a:p>
          <a:p>
            <a:pPr marL="628650" lvl="1" indent="-171450">
              <a:buFont typeface="Arial" panose="020B0604020202020204" pitchFamily="34" charset="0"/>
              <a:buChar char="•"/>
            </a:pPr>
            <a:r>
              <a:rPr lang="hu-HU" noProof="0" dirty="0"/>
              <a:t>Kommunikáció az adatvédelmi szereplőkkel (az érintetten kívül) - például még nem zárult le azon információk körének meghatározása, melyeket a</a:t>
            </a:r>
            <a:r>
              <a:rPr lang="hu-HU" baseline="0" noProof="0" dirty="0"/>
              <a:t> </a:t>
            </a:r>
            <a:r>
              <a:rPr lang="hu-HU" noProof="0" dirty="0"/>
              <a:t>felügyeleti hatóságok</a:t>
            </a:r>
            <a:r>
              <a:rPr lang="hu-HU" baseline="0" noProof="0" dirty="0"/>
              <a:t> számára elérhetővé kell tenni</a:t>
            </a:r>
            <a:r>
              <a:rPr lang="hu-HU" noProof="0" dirty="0"/>
              <a:t>.</a:t>
            </a:r>
          </a:p>
          <a:p>
            <a:pPr marL="171450" indent="-171450">
              <a:buFont typeface="Arial" panose="020B0604020202020204" pitchFamily="34" charset="0"/>
              <a:buChar char="•"/>
            </a:pPr>
            <a:r>
              <a:rPr lang="hu-HU" noProof="0" dirty="0"/>
              <a:t>Az adatvédelemmel kapcsolatos információk közlését</a:t>
            </a:r>
            <a:r>
              <a:rPr lang="hu-HU" baseline="0" noProof="0" dirty="0"/>
              <a:t> </a:t>
            </a:r>
            <a:r>
              <a:rPr lang="hu-HU" noProof="0" dirty="0"/>
              <a:t>szolgáló módszerek még nem elég fejlettek, és megrekedtek az</a:t>
            </a:r>
            <a:r>
              <a:rPr lang="hu-HU" baseline="0" noProof="0" dirty="0"/>
              <a:t> adatvédelmi tájékoztatók(ban közzétett információk) </a:t>
            </a:r>
            <a:r>
              <a:rPr lang="hu-HU" noProof="0" dirty="0"/>
              <a:t>szintjén. Habár kutatások</a:t>
            </a:r>
            <a:r>
              <a:rPr lang="hu-HU" baseline="0" noProof="0" dirty="0"/>
              <a:t> folynak az adatvédelmi kommunikáció területén, további </a:t>
            </a:r>
            <a:r>
              <a:rPr lang="hu-HU" noProof="0" dirty="0"/>
              <a:t>fejlesztések</a:t>
            </a:r>
            <a:r>
              <a:rPr lang="hu-HU" baseline="0" noProof="0" dirty="0"/>
              <a:t> </a:t>
            </a:r>
            <a:r>
              <a:rPr lang="hu-HU" noProof="0" dirty="0"/>
              <a:t>szükségesek.</a:t>
            </a:r>
          </a:p>
          <a:p>
            <a:pPr marL="171450" indent="-171450">
              <a:buFont typeface="Arial" panose="020B0604020202020204" pitchFamily="34" charset="0"/>
              <a:buChar char="•"/>
            </a:pPr>
            <a:r>
              <a:rPr lang="hu-HU" noProof="0" dirty="0"/>
              <a:t>Noha a GDPR előírja, hogy bizonyos információkat az érintettek rendelkezésére kell bocsátani, nem minden érintettet érdeklik</a:t>
            </a:r>
            <a:r>
              <a:rPr lang="hu-HU" baseline="0" noProof="0" dirty="0"/>
              <a:t> </a:t>
            </a:r>
            <a:r>
              <a:rPr lang="hu-HU" noProof="0" dirty="0"/>
              <a:t>ezek az információk. Közismert, hogy az adatvédelmi szabályzatokat ritkán olvassák</a:t>
            </a:r>
            <a:r>
              <a:rPr lang="hu-HU" baseline="0" noProof="0" dirty="0"/>
              <a:t> </a:t>
            </a:r>
            <a:r>
              <a:rPr lang="hu-HU" noProof="0" dirty="0"/>
              <a:t>el a felhasználók. Ez azt jelenti, hogy bizonyos esetben csak az érintettek egy részéhez jutnak el </a:t>
            </a:r>
            <a:r>
              <a:rPr lang="hu-HU" baseline="0" noProof="0" dirty="0"/>
              <a:t>a </a:t>
            </a:r>
            <a:r>
              <a:rPr lang="hu-HU" noProof="0" dirty="0"/>
              <a:t> tájékoztatók. Néhány szervezet aggodalmát fejezte</a:t>
            </a:r>
            <a:r>
              <a:rPr lang="hu-HU" baseline="0" noProof="0" dirty="0"/>
              <a:t> </a:t>
            </a:r>
            <a:r>
              <a:rPr lang="hu-HU" noProof="0" dirty="0"/>
              <a:t>ki amiatt, hogy a szükséges tájékoztatás zavarja</a:t>
            </a:r>
            <a:r>
              <a:rPr lang="hu-HU" baseline="0" noProof="0" dirty="0"/>
              <a:t> vagy elriasztja a</a:t>
            </a:r>
            <a:r>
              <a:rPr lang="hu-HU" noProof="0" dirty="0"/>
              <a:t> felhasználóit.</a:t>
            </a:r>
          </a:p>
          <a:p>
            <a:pPr marL="171450" indent="-171450">
              <a:buFont typeface="Arial" panose="020B0604020202020204" pitchFamily="34" charset="0"/>
              <a:buChar char="•"/>
            </a:pPr>
            <a:r>
              <a:rPr lang="hu-HU" noProof="0" dirty="0"/>
              <a:t>Számos adatvédelmi kommunikáció gyengesége</a:t>
            </a:r>
            <a:r>
              <a:rPr lang="hu-HU" baseline="0" noProof="0" dirty="0"/>
              <a:t> az</a:t>
            </a:r>
            <a:r>
              <a:rPr lang="hu-HU" noProof="0" dirty="0"/>
              <a:t>, hogy a jogi kötelezettségek teljesítése</a:t>
            </a:r>
            <a:r>
              <a:rPr lang="hu-HU" baseline="0" noProof="0" dirty="0"/>
              <a:t> a szervezet érdekeit szolgálja. E</a:t>
            </a:r>
            <a:r>
              <a:rPr lang="hu-HU" noProof="0" dirty="0"/>
              <a:t>z olyan kommunikációt eredményez, amely nem az érintett érdekeit védi.</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7</a:t>
            </a:fld>
            <a:endParaRPr lang="en-GB" dirty="0"/>
          </a:p>
        </p:txBody>
      </p:sp>
    </p:spTree>
    <p:extLst>
      <p:ext uri="{BB962C8B-B14F-4D97-AF65-F5344CB8AC3E}">
        <p14:creationId xmlns:p14="http://schemas.microsoft.com/office/powerpoint/2010/main" val="2329966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jogi szempontból mutatja be az adatvédelmi kommunikáció két</a:t>
            </a:r>
            <a:r>
              <a:rPr lang="hu-HU" b="0" baseline="0" noProof="0" dirty="0"/>
              <a:t> fontos megfontolását.</a:t>
            </a:r>
          </a:p>
          <a:p>
            <a:pPr marL="0" marR="0" lvl="0" indent="0" algn="l" defTabSz="990478" rtl="0" eaLnBrk="1" fontAlgn="auto" latinLnBrk="0" hangingPunct="1">
              <a:lnSpc>
                <a:spcPct val="100000"/>
              </a:lnSpc>
              <a:spcBef>
                <a:spcPts val="0"/>
              </a:spcBef>
              <a:spcAft>
                <a:spcPts val="0"/>
              </a:spcAft>
              <a:buClrTx/>
              <a:buSzTx/>
              <a:buFontTx/>
              <a:buNone/>
              <a:tabLst/>
              <a:defRPr/>
            </a:pPr>
            <a:r>
              <a:rPr lang="hu-HU" sz="1300" b="1" noProof="0" dirty="0"/>
              <a:t>Pedagógiai stratégia és útmutatás: </a:t>
            </a:r>
            <a:r>
              <a:rPr lang="hu-HU" sz="1300" b="0" noProof="0" dirty="0"/>
              <a:t>Mutassa be a szabályozás célját, és</a:t>
            </a:r>
            <a:r>
              <a:rPr lang="hu-HU" sz="1300" b="0" baseline="0" noProof="0" dirty="0"/>
              <a:t> helyezze el</a:t>
            </a:r>
            <a:r>
              <a:rPr lang="hu-HU" sz="1300" b="0" noProof="0" dirty="0"/>
              <a:t> szélesebb összefüggésben a gyakorlati követelményeket</a:t>
            </a:r>
            <a:r>
              <a:rPr lang="hu-HU" sz="1200" b="0" i="0" kern="1200" dirty="0">
                <a:solidFill>
                  <a:schemeClr val="tx1"/>
                </a:solidFill>
                <a:effectLst/>
                <a:latin typeface="+mn-lt"/>
                <a:ea typeface="+mn-ea"/>
                <a:cs typeface="+mn-cs"/>
              </a:rPr>
              <a:t>!</a:t>
            </a:r>
            <a:endParaRPr lang="hu-HU" sz="1300" b="1" noProof="0" dirty="0"/>
          </a:p>
          <a:p>
            <a:pPr marL="0" marR="0" lvl="0" indent="0" algn="l" defTabSz="990478" rtl="0" eaLnBrk="1" fontAlgn="auto" latinLnBrk="0" hangingPunct="1">
              <a:lnSpc>
                <a:spcPct val="100000"/>
              </a:lnSpc>
              <a:spcBef>
                <a:spcPts val="0"/>
              </a:spcBef>
              <a:spcAft>
                <a:spcPts val="0"/>
              </a:spcAft>
              <a:buClrTx/>
              <a:buSzTx/>
              <a:buFontTx/>
              <a:buNone/>
              <a:tabLst/>
              <a:defRPr/>
            </a:pPr>
            <a:r>
              <a:rPr lang="hu-HU" b="1" noProof="0" dirty="0"/>
              <a:t>Időterv (fontosság): </a:t>
            </a:r>
          </a:p>
          <a:p>
            <a:r>
              <a:rPr lang="hu-HU" sz="1300" b="1" noProof="0" dirty="0"/>
              <a:t>A képzésben résztvevők szükséges tapasztalata:  </a:t>
            </a:r>
          </a:p>
          <a:p>
            <a:r>
              <a:rPr lang="hu-HU" b="1" noProof="0" dirty="0"/>
              <a:t>Kinek releváns: mindenkinek</a:t>
            </a:r>
            <a:endParaRPr lang="hu-HU" b="0" noProof="0" dirty="0"/>
          </a:p>
          <a:p>
            <a:r>
              <a:rPr lang="hu-HU" b="1" noProof="0" dirty="0"/>
              <a:t>Jogszabályi rendelkezések: </a:t>
            </a:r>
          </a:p>
          <a:p>
            <a:r>
              <a:rPr lang="hu-HU" b="1" noProof="0" dirty="0"/>
              <a:t>Jogeset:  </a:t>
            </a:r>
            <a:r>
              <a:rPr lang="hu-HU" b="0" noProof="0" dirty="0"/>
              <a:t>-</a:t>
            </a:r>
            <a:endParaRPr lang="hu-HU" b="1" noProof="0" dirty="0"/>
          </a:p>
          <a:p>
            <a:r>
              <a:rPr lang="hu-HU" b="1" noProof="0" dirty="0"/>
              <a:t>További olvasmányok:</a:t>
            </a:r>
          </a:p>
          <a:p>
            <a:r>
              <a:rPr lang="hu-HU" b="1" noProof="0" dirty="0"/>
              <a:t>Megjegyzések: </a:t>
            </a:r>
          </a:p>
          <a:p>
            <a:endParaRPr lang="en-GB" dirty="0"/>
          </a:p>
        </p:txBody>
      </p:sp>
      <p:sp>
        <p:nvSpPr>
          <p:cNvPr id="4" name="Slide Number Placeholder 3"/>
          <p:cNvSpPr>
            <a:spLocks noGrp="1"/>
          </p:cNvSpPr>
          <p:nvPr>
            <p:ph type="sldNum" sz="quarter" idx="5"/>
          </p:nvPr>
        </p:nvSpPr>
        <p:spPr/>
        <p:txBody>
          <a:bodyPr/>
          <a:lstStyle/>
          <a:p>
            <a:fld id="{08354DD1-2611-4C94-BF96-173E74F837F6}" type="slidenum">
              <a:rPr lang="en-GB" smtClean="0"/>
              <a:t>8</a:t>
            </a:fld>
            <a:endParaRPr lang="en-GB" dirty="0"/>
          </a:p>
        </p:txBody>
      </p:sp>
    </p:spTree>
    <p:extLst>
      <p:ext uri="{BB962C8B-B14F-4D97-AF65-F5344CB8AC3E}">
        <p14:creationId xmlns:p14="http://schemas.microsoft.com/office/powerpoint/2010/main" val="192861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hu-HU" b="1" noProof="0" dirty="0"/>
              <a:t>A dia célja és tárgya: </a:t>
            </a:r>
            <a:r>
              <a:rPr lang="hu-HU" b="0" noProof="0" dirty="0"/>
              <a:t>A dia ismerteti az átláthatóság elvét.</a:t>
            </a:r>
          </a:p>
          <a:p>
            <a:pPr defTabSz="990478">
              <a:defRPr/>
            </a:pPr>
            <a:r>
              <a:rPr lang="hu-HU" sz="1300" b="1" noProof="0" dirty="0"/>
              <a:t>Pedagógiai stratégia és útmutatás: </a:t>
            </a:r>
          </a:p>
          <a:p>
            <a:pPr defTabSz="990478">
              <a:defRPr/>
            </a:pPr>
            <a:r>
              <a:rPr lang="hu-HU" b="1" noProof="0" dirty="0"/>
              <a:t>Időterv (fontosság): </a:t>
            </a:r>
            <a:endParaRPr lang="hu-HU" b="0" noProof="0" dirty="0"/>
          </a:p>
          <a:p>
            <a:r>
              <a:rPr lang="hu-HU" sz="1300" b="1" noProof="0" dirty="0"/>
              <a:t>A képzésben résztvevők szükséges tapasztalata:  </a:t>
            </a:r>
          </a:p>
          <a:p>
            <a:r>
              <a:rPr lang="hu-HU" b="1" noProof="0" dirty="0"/>
              <a:t>Kinek releváns: mindenkinek</a:t>
            </a:r>
            <a:endParaRPr lang="hu-HU" b="0" noProof="0" dirty="0"/>
          </a:p>
          <a:p>
            <a:r>
              <a:rPr lang="hu-HU" b="1" noProof="0" dirty="0"/>
              <a:t>Jogszabályi rendelkezések: </a:t>
            </a:r>
            <a:r>
              <a:rPr lang="hu-HU" noProof="0" dirty="0"/>
              <a:t>(39), (58), (60)</a:t>
            </a:r>
            <a:r>
              <a:rPr lang="hu-HU" baseline="0" noProof="0" dirty="0"/>
              <a:t> Preambulumbekezdés: </a:t>
            </a:r>
            <a:r>
              <a:rPr lang="hu-HU" sz="1200" b="0" i="0" kern="1200" dirty="0">
                <a:solidFill>
                  <a:schemeClr val="tx1"/>
                </a:solidFill>
                <a:effectLst/>
                <a:latin typeface="+mn-lt"/>
                <a:ea typeface="+mn-ea"/>
                <a:cs typeface="+mn-cs"/>
              </a:rPr>
              <a:t>Az adatkezelő olyan további információt is az érintett rendelkezésére bocsát, amelyek a tisztességes és átlátható adatkezelés biztosításához szükségesek, figyelembe véve a személyes adatok kezelésének konkrét körülményeit és kontextusát.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b="1" noProof="0" dirty="0"/>
              <a:t>Jogeset:  </a:t>
            </a:r>
          </a:p>
          <a:p>
            <a:r>
              <a:rPr lang="hu-HU" b="1" noProof="0" dirty="0"/>
              <a:t>További olvasmányok:</a:t>
            </a:r>
          </a:p>
          <a:p>
            <a:r>
              <a:rPr lang="hu-HU" b="1" noProof="0" dirty="0"/>
              <a:t>Megjegyzések: </a:t>
            </a:r>
          </a:p>
          <a:p>
            <a:pPr marL="185715" indent="-185715">
              <a:buFont typeface="Arial" panose="020B0604020202020204" pitchFamily="34" charset="0"/>
              <a:buChar char="•"/>
            </a:pPr>
            <a:r>
              <a:rPr lang="hu-HU" noProof="0" dirty="0"/>
              <a:t>A GDPR egyik alapelve az átláthatóság elve - a személyes adatok kezelésének átláthatónak kell lennie az érintett számára. Az érintetteknek tisztában kell lenniük</a:t>
            </a:r>
            <a:r>
              <a:rPr lang="hu-HU" baseline="0" noProof="0" dirty="0"/>
              <a:t> azzal, hogy melyik adataikat, ki és milyen célból kezeli.</a:t>
            </a:r>
            <a:endParaRPr lang="hu-HU" noProof="0" dirty="0"/>
          </a:p>
          <a:p>
            <a:pPr marL="185715" indent="-185715">
              <a:buFont typeface="Arial" panose="020B0604020202020204" pitchFamily="34" charset="0"/>
              <a:buChar char="•"/>
            </a:pPr>
            <a:r>
              <a:rPr lang="hu-HU" noProof="0" dirty="0"/>
              <a:t>Az adatkezelő és az érintett közötti kommunikáció tipikusan a hozzájárulás megadásánál</a:t>
            </a:r>
            <a:r>
              <a:rPr lang="hu-HU" baseline="0" noProof="0" dirty="0"/>
              <a:t> válik szükségessé.</a:t>
            </a:r>
            <a:endParaRPr lang="hu-HU" noProof="0" dirty="0"/>
          </a:p>
          <a:p>
            <a:pPr marL="185715" indent="-185715">
              <a:buFont typeface="Arial" panose="020B0604020202020204" pitchFamily="34" charset="0"/>
              <a:buChar char="•"/>
            </a:pPr>
            <a:r>
              <a:rPr lang="hu-HU" noProof="0" dirty="0"/>
              <a:t>Az érintettek hozzájárulása a GDPR alapján a személyes adatok kezelésének egyik jogalapja.</a:t>
            </a:r>
          </a:p>
          <a:p>
            <a:pPr marL="185715" indent="-185715">
              <a:buFont typeface="Arial" panose="020B0604020202020204" pitchFamily="34" charset="0"/>
              <a:buChar char="•"/>
            </a:pPr>
            <a:r>
              <a:rPr lang="hu-HU" noProof="0" dirty="0"/>
              <a:t>Biztosítani kell, hogy az érintettek</a:t>
            </a:r>
            <a:r>
              <a:rPr lang="hu-HU" baseline="0" noProof="0" dirty="0"/>
              <a:t> megfelelő információk alapján járulnak hozzá személyes adataik kezeléséhez, és tisztában legyenek azzal, hogy az adataik megadása és azok kezelése milyen következményekkel jár.</a:t>
            </a:r>
            <a:endParaRPr lang="hu-HU" noProof="0" dirty="0"/>
          </a:p>
          <a:p>
            <a:pPr marL="185715" indent="-185715">
              <a:buFont typeface="Arial" panose="020B0604020202020204" pitchFamily="34" charset="0"/>
              <a:buChar char="•"/>
            </a:pPr>
            <a:r>
              <a:rPr lang="hu-HU" noProof="0" dirty="0"/>
              <a:t>Az érintettek legyenek</a:t>
            </a:r>
            <a:r>
              <a:rPr lang="hu-HU" baseline="0" noProof="0" dirty="0"/>
              <a:t> t</a:t>
            </a:r>
            <a:r>
              <a:rPr lang="hu-HU" noProof="0" dirty="0"/>
              <a:t>isztában az adataik gyűjtésének, tárolásának, megosztásának és felhasználásának részleteivel.</a:t>
            </a:r>
          </a:p>
          <a:p>
            <a:endParaRPr lang="hu-HU" b="1" noProof="0" dirty="0"/>
          </a:p>
          <a:p>
            <a:endParaRPr lang="hu-HU" noProof="0" dirty="0"/>
          </a:p>
        </p:txBody>
      </p:sp>
      <p:sp>
        <p:nvSpPr>
          <p:cNvPr id="4" name="Slide Number Placeholder 3"/>
          <p:cNvSpPr>
            <a:spLocks noGrp="1"/>
          </p:cNvSpPr>
          <p:nvPr>
            <p:ph type="sldNum" sz="quarter" idx="5"/>
          </p:nvPr>
        </p:nvSpPr>
        <p:spPr/>
        <p:txBody>
          <a:bodyPr/>
          <a:lstStyle/>
          <a:p>
            <a:fld id="{08354DD1-2611-4C94-BF96-173E74F837F6}" type="slidenum">
              <a:rPr lang="en-GB" smtClean="0"/>
              <a:t>9</a:t>
            </a:fld>
            <a:endParaRPr lang="en-GB" dirty="0"/>
          </a:p>
        </p:txBody>
      </p:sp>
    </p:spTree>
    <p:extLst>
      <p:ext uri="{BB962C8B-B14F-4D97-AF65-F5344CB8AC3E}">
        <p14:creationId xmlns:p14="http://schemas.microsoft.com/office/powerpoint/2010/main" val="1897382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project-star.eu/"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u-HU"/>
              <a:t>Mintacím szerkesztése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22" name="Footer Placeholder 8">
            <a:extLst>
              <a:ext uri="{FF2B5EF4-FFF2-40B4-BE49-F238E27FC236}">
                <a16:creationId xmlns:a16="http://schemas.microsoft.com/office/drawing/2014/main" id="{2188554F-6D1A-1D49-A0B0-3AE6B8EC456E}"/>
              </a:ext>
            </a:extLst>
          </p:cNvPr>
          <p:cNvSpPr txBox="1">
            <a:spLocks/>
          </p:cNvSpPr>
          <p:nvPr userDrawn="1"/>
        </p:nvSpPr>
        <p:spPr bwMode="auto">
          <a:xfrm>
            <a:off x="2187296" y="6004294"/>
            <a:ext cx="661006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0" fontAlgn="base" hangingPunct="0">
              <a:spcBef>
                <a:spcPct val="0"/>
              </a:spcBef>
              <a:spcAft>
                <a:spcPct val="0"/>
              </a:spcAft>
            </a:pPr>
            <a:r>
              <a:rPr lang="en-GB" altLang="en-US" sz="1000" dirty="0">
                <a:latin typeface="Cambria" panose="02040503050406030204" pitchFamily="18" charset="0"/>
                <a:ea typeface="Cambria" panose="02040503050406030204" pitchFamily="18" charset="0"/>
                <a:cs typeface="Times New Roman" panose="02020603050405020304" pitchFamily="18" charset="0"/>
              </a:rPr>
              <a:t>This guide was produced by the STAR project</a:t>
            </a:r>
            <a:r>
              <a:rPr lang="en-GB" altLang="en-US" sz="1000" u="sng" dirty="0">
                <a:solidFill>
                  <a:srgbClr val="008080"/>
                </a:solidFill>
                <a:latin typeface="Cambria" panose="02040503050406030204" pitchFamily="18" charset="0"/>
                <a:ea typeface="Cambria" panose="02040503050406030204" pitchFamily="18" charset="0"/>
                <a:cs typeface="Times New Roman" panose="02020603050405020304" pitchFamily="18" charset="0"/>
              </a:rPr>
              <a:t> </a:t>
            </a:r>
            <a:r>
              <a:rPr lang="en-GB" altLang="en-US" sz="1000" dirty="0">
                <a:latin typeface="Cambria" panose="02040503050406030204" pitchFamily="18" charset="0"/>
                <a:ea typeface="Cambria" panose="02040503050406030204" pitchFamily="18" charset="0"/>
                <a:cs typeface="Times New Roman" panose="02020603050405020304" pitchFamily="18" charset="0"/>
              </a:rPr>
              <a:t>(</a:t>
            </a:r>
            <a:r>
              <a:rPr lang="en-GB" altLang="en-US" sz="1000" i="1" dirty="0">
                <a:latin typeface="Cambria" panose="02040503050406030204" pitchFamily="18" charset="0"/>
                <a:ea typeface="Cambria" panose="02040503050406030204" pitchFamily="18" charset="0"/>
                <a:cs typeface="Times New Roman" panose="02020603050405020304" pitchFamily="18" charset="0"/>
              </a:rPr>
              <a:t>Support Training Activities on the data protection Reform</a:t>
            </a:r>
            <a:r>
              <a:rPr lang="en-GB" altLang="en-US" sz="1000" dirty="0">
                <a:latin typeface="Cambria" panose="02040503050406030204" pitchFamily="18" charset="0"/>
                <a:ea typeface="Cambria" panose="02040503050406030204" pitchFamily="18" charset="0"/>
                <a:cs typeface="Times New Roman" panose="02020603050405020304" pitchFamily="18" charset="0"/>
              </a:rPr>
              <a:t>; 2017-2019), which is co-funded by the European Union under the Rights, Equality and Citizenship Programme 2014-2020 (REC-RDAT-TRAI-AG-2016) under Grant Agreement No. 769138.</a:t>
            </a:r>
          </a:p>
          <a:p>
            <a:pPr algn="just" eaLnBrk="0" fontAlgn="base" hangingPunct="0">
              <a:spcBef>
                <a:spcPct val="0"/>
              </a:spcBef>
              <a:spcAft>
                <a:spcPct val="0"/>
              </a:spcAft>
            </a:pPr>
            <a:r>
              <a:rPr lang="en-GB" altLang="en-US" sz="1000" dirty="0">
                <a:latin typeface="Cambria" panose="02040503050406030204" pitchFamily="18" charset="0"/>
                <a:ea typeface="Cambria" panose="02040503050406030204" pitchFamily="18" charset="0"/>
                <a:cs typeface="Times New Roman" panose="02020603050405020304" pitchFamily="18" charset="0"/>
              </a:rPr>
              <a:t>More information, and other GDPR training resources can be found at: </a:t>
            </a:r>
            <a:r>
              <a:rPr lang="en-GB" altLang="en-US" sz="1000" b="1" dirty="0">
                <a:latin typeface="Cambria" panose="02040503050406030204" pitchFamily="18" charset="0"/>
                <a:ea typeface="Cambria" panose="02040503050406030204" pitchFamily="18" charset="0"/>
                <a:cs typeface="Times New Roman" panose="02020603050405020304" pitchFamily="18" charset="0"/>
              </a:rPr>
              <a:t>www.project-star.eu</a:t>
            </a:r>
            <a:endParaRPr lang="en-GB" altLang="en-US" sz="1800" dirty="0">
              <a:latin typeface="Arial" panose="020B0604020202020204" pitchFamily="34" charset="0"/>
            </a:endParaRPr>
          </a:p>
        </p:txBody>
      </p:sp>
      <p:pic>
        <p:nvPicPr>
          <p:cNvPr id="14" name="Picture 13">
            <a:extLst>
              <a:ext uri="{FF2B5EF4-FFF2-40B4-BE49-F238E27FC236}">
                <a16:creationId xmlns:a16="http://schemas.microsoft.com/office/drawing/2014/main" id="{B543CA8B-5BDA-7544-9E48-FACCF7AF24C7}"/>
              </a:ext>
            </a:extLst>
          </p:cNvPr>
          <p:cNvPicPr>
            <a:picLocks noChangeAspect="1"/>
          </p:cNvPicPr>
          <p:nvPr userDrawn="1"/>
        </p:nvPicPr>
        <p:blipFill>
          <a:blip r:embed="rId2"/>
          <a:stretch>
            <a:fillRect/>
          </a:stretch>
        </p:blipFill>
        <p:spPr>
          <a:xfrm>
            <a:off x="1573165" y="597485"/>
            <a:ext cx="7634739" cy="3170358"/>
          </a:xfrm>
          <a:prstGeom prst="rect">
            <a:avLst/>
          </a:prstGeom>
        </p:spPr>
      </p:pic>
    </p:spTree>
    <p:extLst>
      <p:ext uri="{BB962C8B-B14F-4D97-AF65-F5344CB8AC3E}">
        <p14:creationId xmlns:p14="http://schemas.microsoft.com/office/powerpoint/2010/main" val="2808812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689C5C6C-2A5B-DD45-94A7-7BA2F214E57D}"/>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1" name="Date Placeholder 3">
            <a:extLst>
              <a:ext uri="{FF2B5EF4-FFF2-40B4-BE49-F238E27FC236}">
                <a16:creationId xmlns:a16="http://schemas.microsoft.com/office/drawing/2014/main" id="{519967AF-5D93-704B-A1E4-23EF0A64EA2F}"/>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177996903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
        <p:nvSpPr>
          <p:cNvPr id="13" name="Slide Number Placeholder 5">
            <a:extLst>
              <a:ext uri="{FF2B5EF4-FFF2-40B4-BE49-F238E27FC236}">
                <a16:creationId xmlns:a16="http://schemas.microsoft.com/office/drawing/2014/main" id="{C3D02B16-B45C-8048-816A-20819E04FA41}"/>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4" name="Date Placeholder 3">
            <a:extLst>
              <a:ext uri="{FF2B5EF4-FFF2-40B4-BE49-F238E27FC236}">
                <a16:creationId xmlns:a16="http://schemas.microsoft.com/office/drawing/2014/main" id="{62A0EF36-4CF1-7C48-AF31-D4A9BAF2211C}"/>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150046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04E22C51-6886-F449-98D7-2A62D2C3CB51}"/>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1" name="Date Placeholder 3">
            <a:extLst>
              <a:ext uri="{FF2B5EF4-FFF2-40B4-BE49-F238E27FC236}">
                <a16:creationId xmlns:a16="http://schemas.microsoft.com/office/drawing/2014/main" id="{ACAC1253-255F-F645-A028-50F6C7B23C83}"/>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79297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3" name="Slide Number Placeholder 5">
            <a:extLst>
              <a:ext uri="{FF2B5EF4-FFF2-40B4-BE49-F238E27FC236}">
                <a16:creationId xmlns:a16="http://schemas.microsoft.com/office/drawing/2014/main" id="{9349A0A6-8F5D-D347-A3C4-E5D35A550FF9}"/>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4" name="Date Placeholder 3">
            <a:extLst>
              <a:ext uri="{FF2B5EF4-FFF2-40B4-BE49-F238E27FC236}">
                <a16:creationId xmlns:a16="http://schemas.microsoft.com/office/drawing/2014/main" id="{5B1C6966-9A92-064A-AC0D-48D7FA0A979F}"/>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331002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1" name="Slide Number Placeholder 5">
            <a:extLst>
              <a:ext uri="{FF2B5EF4-FFF2-40B4-BE49-F238E27FC236}">
                <a16:creationId xmlns:a16="http://schemas.microsoft.com/office/drawing/2014/main" id="{9A9B6215-BF4F-DD44-BDF8-16457060E80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2" name="Date Placeholder 3">
            <a:extLst>
              <a:ext uri="{FF2B5EF4-FFF2-40B4-BE49-F238E27FC236}">
                <a16:creationId xmlns:a16="http://schemas.microsoft.com/office/drawing/2014/main" id="{D1266839-6CEF-2743-91EE-62A423EEA803}"/>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309951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1" name="Slide Number Placeholder 5">
            <a:extLst>
              <a:ext uri="{FF2B5EF4-FFF2-40B4-BE49-F238E27FC236}">
                <a16:creationId xmlns:a16="http://schemas.microsoft.com/office/drawing/2014/main" id="{7D012C9C-36AF-6947-9AA6-230F1F06B39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2" name="Date Placeholder 3">
            <a:extLst>
              <a:ext uri="{FF2B5EF4-FFF2-40B4-BE49-F238E27FC236}">
                <a16:creationId xmlns:a16="http://schemas.microsoft.com/office/drawing/2014/main" id="{A8D172DA-0831-544E-AC7B-9C959A93A011}"/>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1999186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9" name="Date Placeholder 18">
            <a:extLst>
              <a:ext uri="{FF2B5EF4-FFF2-40B4-BE49-F238E27FC236}">
                <a16:creationId xmlns:a16="http://schemas.microsoft.com/office/drawing/2014/main" id="{78BB51ED-C799-7749-8F90-67E5C0E9059C}"/>
              </a:ext>
            </a:extLst>
          </p:cNvPr>
          <p:cNvSpPr>
            <a:spLocks noGrp="1"/>
          </p:cNvSpPr>
          <p:nvPr>
            <p:ph type="dt" sz="half" idx="10"/>
          </p:nvPr>
        </p:nvSpPr>
        <p:spPr/>
        <p:txBody>
          <a:bodyPr/>
          <a:lstStyle/>
          <a:p>
            <a:fld id="{5B52FFB4-0626-D14E-A3AC-858E7FDB9B78}" type="datetimeFigureOut">
              <a:rPr lang="en-US" smtClean="0"/>
              <a:t>3/11/2020</a:t>
            </a:fld>
            <a:endParaRPr lang="en-US" dirty="0"/>
          </a:p>
        </p:txBody>
      </p:sp>
      <p:sp>
        <p:nvSpPr>
          <p:cNvPr id="20" name="Footer Placeholder 19">
            <a:extLst>
              <a:ext uri="{FF2B5EF4-FFF2-40B4-BE49-F238E27FC236}">
                <a16:creationId xmlns:a16="http://schemas.microsoft.com/office/drawing/2014/main" id="{8F5528E0-AF36-7E4C-9B7F-1DA729C1CC01}"/>
              </a:ext>
            </a:extLst>
          </p:cNvPr>
          <p:cNvSpPr>
            <a:spLocks noGrp="1"/>
          </p:cNvSpPr>
          <p:nvPr>
            <p:ph type="ftr" sz="quarter" idx="11"/>
          </p:nvPr>
        </p:nvSpPr>
        <p:spPr>
          <a:xfrm>
            <a:off x="2132880" y="6206354"/>
            <a:ext cx="4598662" cy="584775"/>
          </a:xfrm>
          <a:prstGeom prst="rect">
            <a:avLst/>
          </a:prstGeom>
        </p:spPr>
        <p:txBody>
          <a:bodyPr/>
          <a:lstStyle/>
          <a:p>
            <a:pPr eaLnBrk="0" fontAlgn="base" hangingPunct="0">
              <a:spcBef>
                <a:spcPct val="0"/>
              </a:spcBef>
              <a:spcAft>
                <a:spcPct val="0"/>
              </a:spcAft>
            </a:pPr>
            <a:r>
              <a:rPr lang="en-GB" altLang="en-US" dirty="0">
                <a:latin typeface="Cambria" panose="02040503050406030204" pitchFamily="18" charset="0"/>
                <a:ea typeface="Cambria" panose="02040503050406030204" pitchFamily="18" charset="0"/>
                <a:cs typeface="Times New Roman" panose="02020603050405020304" pitchFamily="18" charset="0"/>
              </a:rPr>
              <a:t>This guide was produced by the STAR project</a:t>
            </a:r>
            <a:r>
              <a:rPr lang="en-GB" altLang="en-US" u="sng" dirty="0">
                <a:solidFill>
                  <a:srgbClr val="008080"/>
                </a:solidFill>
                <a:latin typeface="Cambria" panose="02040503050406030204" pitchFamily="18" charset="0"/>
                <a:ea typeface="Cambria" panose="02040503050406030204" pitchFamily="18" charset="0"/>
                <a:cs typeface="Times New Roman" panose="02020603050405020304" pitchFamily="18" charset="0"/>
              </a:rPr>
              <a:t> </a:t>
            </a:r>
            <a:r>
              <a:rPr lang="en-GB" altLang="en-US" dirty="0">
                <a:latin typeface="Cambria" panose="02040503050406030204" pitchFamily="18" charset="0"/>
                <a:ea typeface="Cambria" panose="02040503050406030204" pitchFamily="18" charset="0"/>
                <a:cs typeface="Times New Roman" panose="02020603050405020304" pitchFamily="18" charset="0"/>
              </a:rPr>
              <a:t>(</a:t>
            </a:r>
            <a:r>
              <a:rPr lang="en-GB" altLang="en-US" i="1" dirty="0">
                <a:latin typeface="Cambria" panose="02040503050406030204" pitchFamily="18" charset="0"/>
                <a:ea typeface="Cambria" panose="02040503050406030204" pitchFamily="18" charset="0"/>
                <a:cs typeface="Times New Roman" panose="02020603050405020304" pitchFamily="18" charset="0"/>
              </a:rPr>
              <a:t>Support Training Activities on the data protection Reform</a:t>
            </a:r>
            <a:r>
              <a:rPr lang="en-GB" altLang="en-US" dirty="0">
                <a:latin typeface="Cambria" panose="02040503050406030204" pitchFamily="18" charset="0"/>
                <a:ea typeface="Cambria" panose="02040503050406030204" pitchFamily="18" charset="0"/>
                <a:cs typeface="Times New Roman" panose="02020603050405020304" pitchFamily="18" charset="0"/>
              </a:rPr>
              <a:t>; 2017-2019), which is co-funded by the European Union under the Rights, Equality and Citizenship Programme 2014-2020 (REC-RDAT-TRAI-AG-2016) under Grant Agreement No. 769138. More information, and other GDPR training resources can be found at: </a:t>
            </a:r>
            <a:r>
              <a:rPr lang="en-GB" altLang="en-US" b="1" dirty="0">
                <a:latin typeface="Cambria" panose="02040503050406030204" pitchFamily="18" charset="0"/>
                <a:ea typeface="Cambria" panose="02040503050406030204" pitchFamily="18" charset="0"/>
                <a:cs typeface="Times New Roman" panose="02020603050405020304" pitchFamily="18" charset="0"/>
              </a:rPr>
              <a:t>www.project-star.eu</a:t>
            </a:r>
            <a:endParaRPr lang="en-GB" altLang="en-US" sz="1400" dirty="0">
              <a:latin typeface="Arial" panose="020B0604020202020204" pitchFamily="34" charset="0"/>
            </a:endParaRPr>
          </a:p>
        </p:txBody>
      </p:sp>
      <p:sp>
        <p:nvSpPr>
          <p:cNvPr id="21" name="Slide Number Placeholder 20">
            <a:extLst>
              <a:ext uri="{FF2B5EF4-FFF2-40B4-BE49-F238E27FC236}">
                <a16:creationId xmlns:a16="http://schemas.microsoft.com/office/drawing/2014/main" id="{B7E95907-7B8F-884B-AF77-BCD8C331BD2C}"/>
              </a:ext>
            </a:extLst>
          </p:cNvPr>
          <p:cNvSpPr>
            <a:spLocks noGrp="1"/>
          </p:cNvSpPr>
          <p:nvPr>
            <p:ph type="sldNum" sz="quarter" idx="12"/>
          </p:nvPr>
        </p:nvSpPr>
        <p:spPr/>
        <p:txBody>
          <a:bodyPr/>
          <a:lstStyle/>
          <a:p>
            <a:fld id="{65F0A310-DF0E-6745-8572-F40CB56C6BD2}" type="slidenum">
              <a:rPr lang="en-US" smtClean="0"/>
              <a:t>‹#›</a:t>
            </a:fld>
            <a:endParaRPr lang="en-US" dirty="0"/>
          </a:p>
        </p:txBody>
      </p:sp>
    </p:spTree>
    <p:extLst>
      <p:ext uri="{BB962C8B-B14F-4D97-AF65-F5344CB8AC3E}">
        <p14:creationId xmlns:p14="http://schemas.microsoft.com/office/powerpoint/2010/main" val="3582449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u-HU"/>
              <a:t>Mintacím szerkesztése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22" name="Footer Placeholder 8">
            <a:extLst>
              <a:ext uri="{FF2B5EF4-FFF2-40B4-BE49-F238E27FC236}">
                <a16:creationId xmlns:a16="http://schemas.microsoft.com/office/drawing/2014/main" id="{2188554F-6D1A-1D49-A0B0-3AE6B8EC456E}"/>
              </a:ext>
            </a:extLst>
          </p:cNvPr>
          <p:cNvSpPr txBox="1">
            <a:spLocks/>
          </p:cNvSpPr>
          <p:nvPr userDrawn="1"/>
        </p:nvSpPr>
        <p:spPr bwMode="auto">
          <a:xfrm>
            <a:off x="2440789" y="5857885"/>
            <a:ext cx="646129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u-HU" sz="1000" dirty="0">
                <a:solidFill>
                  <a:prstClr val="black"/>
                </a:solidFill>
              </a:rPr>
              <a:t>Jelen képzési anyag a STAR </a:t>
            </a:r>
            <a:r>
              <a:rPr lang="hu-HU" sz="1000" i="1" dirty="0">
                <a:solidFill>
                  <a:prstClr val="black"/>
                </a:solidFill>
              </a:rPr>
              <a:t>(Support Training Activities on the data protection Reform) </a:t>
            </a:r>
            <a:r>
              <a:rPr lang="hu-HU" sz="1000" dirty="0">
                <a:solidFill>
                  <a:prstClr val="black"/>
                </a:solidFill>
              </a:rPr>
              <a:t>projekt keretében kidolgozott egységes képzési anyagokon alapul. A projekt az Európai Unió Jogok, Egyenlőség és Polgárság 2014-2020 programjának (REC-RDAT-TRAI-AG-2016 ) társfinanszírozásában, a 769138 számú Grant Agreement alatt futott. A képzési anyagok elérhetőek angol nyelven a STAR projekt honlapján (</a:t>
            </a:r>
            <a:r>
              <a:rPr lang="hu-HU" sz="1000" dirty="0">
                <a:solidFill>
                  <a:prstClr val="black"/>
                </a:solidFill>
                <a:hlinkClick r:id="rId2"/>
              </a:rPr>
              <a:t>http://www.project-star.eu/</a:t>
            </a:r>
            <a:r>
              <a:rPr lang="hu-HU" sz="1000" dirty="0">
                <a:solidFill>
                  <a:prstClr val="black"/>
                </a:solidFill>
              </a:rPr>
              <a:t>). A projekt tartalma kizárólag a szerzők álláspontját tükrözi, az Európai Bizottság semmilyen felelősséget nem vállal a képzési anyagokban szereplő információk felhasználását illetően.</a:t>
            </a:r>
          </a:p>
        </p:txBody>
      </p:sp>
      <p:pic>
        <p:nvPicPr>
          <p:cNvPr id="14" name="Picture 13">
            <a:extLst>
              <a:ext uri="{FF2B5EF4-FFF2-40B4-BE49-F238E27FC236}">
                <a16:creationId xmlns:a16="http://schemas.microsoft.com/office/drawing/2014/main" id="{B543CA8B-5BDA-7544-9E48-FACCF7AF24C7}"/>
              </a:ext>
            </a:extLst>
          </p:cNvPr>
          <p:cNvPicPr>
            <a:picLocks noChangeAspect="1"/>
          </p:cNvPicPr>
          <p:nvPr userDrawn="1"/>
        </p:nvPicPr>
        <p:blipFill>
          <a:blip r:embed="rId3"/>
          <a:stretch>
            <a:fillRect/>
          </a:stretch>
        </p:blipFill>
        <p:spPr>
          <a:xfrm>
            <a:off x="1573165" y="597485"/>
            <a:ext cx="7634739" cy="3170358"/>
          </a:xfrm>
          <a:prstGeom prst="rect">
            <a:avLst/>
          </a:prstGeom>
        </p:spPr>
      </p:pic>
    </p:spTree>
    <p:extLst>
      <p:ext uri="{BB962C8B-B14F-4D97-AF65-F5344CB8AC3E}">
        <p14:creationId xmlns:p14="http://schemas.microsoft.com/office/powerpoint/2010/main" val="4128005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0" name="Date Placeholder 3">
            <a:extLst>
              <a:ext uri="{FF2B5EF4-FFF2-40B4-BE49-F238E27FC236}">
                <a16:creationId xmlns:a16="http://schemas.microsoft.com/office/drawing/2014/main" id="{84292A73-1DA6-E241-AC98-DEED05C10B2D}"/>
              </a:ext>
            </a:extLst>
          </p:cNvPr>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
        <p:nvSpPr>
          <p:cNvPr id="11" name="Slide Number Placeholder 5">
            <a:extLst>
              <a:ext uri="{FF2B5EF4-FFF2-40B4-BE49-F238E27FC236}">
                <a16:creationId xmlns:a16="http://schemas.microsoft.com/office/drawing/2014/main" id="{3E7AB952-3591-AD48-AC06-DFB83A072AFD}"/>
              </a:ext>
            </a:extLst>
          </p:cNvPr>
          <p:cNvSpPr>
            <a:spLocks noGrp="1"/>
          </p:cNvSpPr>
          <p:nvPr>
            <p:ph type="sldNum" sz="quarter" idx="4"/>
          </p:nvPr>
        </p:nvSpPr>
        <p:spPr>
          <a:xfrm>
            <a:off x="8590663" y="6049383"/>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19964870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80C9EC62-20C1-F74D-9F15-0E3FD8D36BEA}"/>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Date Placeholder 3">
            <a:extLst>
              <a:ext uri="{FF2B5EF4-FFF2-40B4-BE49-F238E27FC236}">
                <a16:creationId xmlns:a16="http://schemas.microsoft.com/office/drawing/2014/main" id="{AF896EFB-05C0-AD49-B2F2-0C953E47E1A7}"/>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00953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0" name="Date Placeholder 3">
            <a:extLst>
              <a:ext uri="{FF2B5EF4-FFF2-40B4-BE49-F238E27FC236}">
                <a16:creationId xmlns:a16="http://schemas.microsoft.com/office/drawing/2014/main" id="{84292A73-1DA6-E241-AC98-DEED05C10B2D}"/>
              </a:ext>
            </a:extLst>
          </p:cNvPr>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
        <p:nvSpPr>
          <p:cNvPr id="11" name="Slide Number Placeholder 5">
            <a:extLst>
              <a:ext uri="{FF2B5EF4-FFF2-40B4-BE49-F238E27FC236}">
                <a16:creationId xmlns:a16="http://schemas.microsoft.com/office/drawing/2014/main" id="{3E7AB952-3591-AD48-AC06-DFB83A072AFD}"/>
              </a:ext>
            </a:extLst>
          </p:cNvPr>
          <p:cNvSpPr>
            <a:spLocks noGrp="1"/>
          </p:cNvSpPr>
          <p:nvPr>
            <p:ph type="sldNum" sz="quarter" idx="4"/>
          </p:nvPr>
        </p:nvSpPr>
        <p:spPr>
          <a:xfrm>
            <a:off x="8590663" y="6049383"/>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Tree>
    <p:extLst>
      <p:ext uri="{BB962C8B-B14F-4D97-AF65-F5344CB8AC3E}">
        <p14:creationId xmlns:p14="http://schemas.microsoft.com/office/powerpoint/2010/main" val="8490933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1" name="Slide Number Placeholder 5">
            <a:extLst>
              <a:ext uri="{FF2B5EF4-FFF2-40B4-BE49-F238E27FC236}">
                <a16:creationId xmlns:a16="http://schemas.microsoft.com/office/drawing/2014/main" id="{917F3CF5-E7A7-6B4E-9AC9-644C0BF6B194}"/>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B243A035-BB6C-5E47-B9B5-A85119AB0B2A}"/>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184774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3" name="Slide Number Placeholder 5">
            <a:extLst>
              <a:ext uri="{FF2B5EF4-FFF2-40B4-BE49-F238E27FC236}">
                <a16:creationId xmlns:a16="http://schemas.microsoft.com/office/drawing/2014/main" id="{E7F16133-F9CC-B84D-ADE9-FDD4C8216F50}"/>
              </a:ext>
            </a:extLst>
          </p:cNvPr>
          <p:cNvSpPr>
            <a:spLocks noGrp="1"/>
          </p:cNvSpPr>
          <p:nvPr>
            <p:ph type="sldNum" sz="quarter" idx="10"/>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4" name="Date Placeholder 3">
            <a:extLst>
              <a:ext uri="{FF2B5EF4-FFF2-40B4-BE49-F238E27FC236}">
                <a16:creationId xmlns:a16="http://schemas.microsoft.com/office/drawing/2014/main" id="{D587F17F-DEA8-2C40-B572-E0D0040E33B4}"/>
              </a:ext>
            </a:extLst>
          </p:cNvPr>
          <p:cNvSpPr>
            <a:spLocks noGrp="1"/>
          </p:cNvSpPr>
          <p:nvPr>
            <p:ph type="dt" sz="half" idx="11"/>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986428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u-HU"/>
              <a:t>Mintacím szerkesztése</a:t>
            </a:r>
            <a:endParaRPr lang="en-US" dirty="0"/>
          </a:p>
        </p:txBody>
      </p:sp>
      <p:sp>
        <p:nvSpPr>
          <p:cNvPr id="9" name="Slide Number Placeholder 5">
            <a:extLst>
              <a:ext uri="{FF2B5EF4-FFF2-40B4-BE49-F238E27FC236}">
                <a16:creationId xmlns:a16="http://schemas.microsoft.com/office/drawing/2014/main" id="{B57E7767-2AA7-8844-8172-68C326517EC7}"/>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0" name="Date Placeholder 3">
            <a:extLst>
              <a:ext uri="{FF2B5EF4-FFF2-40B4-BE49-F238E27FC236}">
                <a16:creationId xmlns:a16="http://schemas.microsoft.com/office/drawing/2014/main" id="{1C4AACD6-9373-4445-9A6B-B0F09AEDE5DB}"/>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512246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B68C918-F9E8-2441-8937-71D029D43F85}"/>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9" name="Date Placeholder 3">
            <a:extLst>
              <a:ext uri="{FF2B5EF4-FFF2-40B4-BE49-F238E27FC236}">
                <a16:creationId xmlns:a16="http://schemas.microsoft.com/office/drawing/2014/main" id="{592FE213-8D2B-4E4D-A4D1-037729B6EA65}"/>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508018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u-HU"/>
              <a:t>Mintacím szerkesztése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u-HU"/>
              <a:t>Mintaszöveg szerkesztése</a:t>
            </a:r>
          </a:p>
        </p:txBody>
      </p:sp>
      <p:sp>
        <p:nvSpPr>
          <p:cNvPr id="11" name="Slide Number Placeholder 5">
            <a:extLst>
              <a:ext uri="{FF2B5EF4-FFF2-40B4-BE49-F238E27FC236}">
                <a16:creationId xmlns:a16="http://schemas.microsoft.com/office/drawing/2014/main" id="{B5E88C49-8638-1540-B66F-7B158A00FAD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E1CF150E-E405-A245-9B2D-E5A9A25A037B}"/>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2535355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dirty="0"/>
              <a:t>Kép beszúrásához kattintson az ikonra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1" name="Slide Number Placeholder 5">
            <a:extLst>
              <a:ext uri="{FF2B5EF4-FFF2-40B4-BE49-F238E27FC236}">
                <a16:creationId xmlns:a16="http://schemas.microsoft.com/office/drawing/2014/main" id="{E6FF6662-250A-0945-9FF6-BC099F788769}"/>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BAD4F148-88E2-504E-A24A-E24736152951}"/>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3737037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689C5C6C-2A5B-DD45-94A7-7BA2F214E57D}"/>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Date Placeholder 3">
            <a:extLst>
              <a:ext uri="{FF2B5EF4-FFF2-40B4-BE49-F238E27FC236}">
                <a16:creationId xmlns:a16="http://schemas.microsoft.com/office/drawing/2014/main" id="{519967AF-5D93-704B-A1E4-23EF0A64EA2F}"/>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109908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endParaRPr lang="en-US" dirty="0">
              <a:solidFill>
                <a:srgbClr val="4A66AC">
                  <a:lumMod val="60000"/>
                  <a:lumOff val="40000"/>
                </a:srgbClr>
              </a:solidFill>
              <a:latin typeface="Arial"/>
            </a:endParaRPr>
          </a:p>
        </p:txBody>
      </p:sp>
      <p:sp>
        <p:nvSpPr>
          <p:cNvPr id="13" name="Slide Number Placeholder 5">
            <a:extLst>
              <a:ext uri="{FF2B5EF4-FFF2-40B4-BE49-F238E27FC236}">
                <a16:creationId xmlns:a16="http://schemas.microsoft.com/office/drawing/2014/main" id="{C3D02B16-B45C-8048-816A-20819E04FA41}"/>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4" name="Date Placeholder 3">
            <a:extLst>
              <a:ext uri="{FF2B5EF4-FFF2-40B4-BE49-F238E27FC236}">
                <a16:creationId xmlns:a16="http://schemas.microsoft.com/office/drawing/2014/main" id="{62A0EF36-4CF1-7C48-AF31-D4A9BAF2211C}"/>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3719947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04E22C51-6886-F449-98D7-2A62D2C3CB51}"/>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Date Placeholder 3">
            <a:extLst>
              <a:ext uri="{FF2B5EF4-FFF2-40B4-BE49-F238E27FC236}">
                <a16:creationId xmlns:a16="http://schemas.microsoft.com/office/drawing/2014/main" id="{ACAC1253-255F-F645-A028-50F6C7B23C83}"/>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3535322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13" name="Slide Number Placeholder 5">
            <a:extLst>
              <a:ext uri="{FF2B5EF4-FFF2-40B4-BE49-F238E27FC236}">
                <a16:creationId xmlns:a16="http://schemas.microsoft.com/office/drawing/2014/main" id="{9349A0A6-8F5D-D347-A3C4-E5D35A550FF9}"/>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4" name="Date Placeholder 3">
            <a:extLst>
              <a:ext uri="{FF2B5EF4-FFF2-40B4-BE49-F238E27FC236}">
                <a16:creationId xmlns:a16="http://schemas.microsoft.com/office/drawing/2014/main" id="{5B1C6966-9A92-064A-AC0D-48D7FA0A979F}"/>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3449610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u-HU"/>
              <a:t>Mintacím szerkesztése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0" name="Slide Number Placeholder 5">
            <a:extLst>
              <a:ext uri="{FF2B5EF4-FFF2-40B4-BE49-F238E27FC236}">
                <a16:creationId xmlns:a16="http://schemas.microsoft.com/office/drawing/2014/main" id="{80C9EC62-20C1-F74D-9F15-0E3FD8D36BEA}"/>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1" name="Date Placeholder 3">
            <a:extLst>
              <a:ext uri="{FF2B5EF4-FFF2-40B4-BE49-F238E27FC236}">
                <a16:creationId xmlns:a16="http://schemas.microsoft.com/office/drawing/2014/main" id="{AF896EFB-05C0-AD49-B2F2-0C953E47E1A7}"/>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3729693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u-HU"/>
              <a:t>Mintacím szerkesztése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a:t>Mintaszöveg szerkesztése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11" name="Slide Number Placeholder 5">
            <a:extLst>
              <a:ext uri="{FF2B5EF4-FFF2-40B4-BE49-F238E27FC236}">
                <a16:creationId xmlns:a16="http://schemas.microsoft.com/office/drawing/2014/main" id="{9A9B6215-BF4F-DD44-BDF8-16457060E80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D1266839-6CEF-2743-91EE-62A423EEA803}"/>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4032706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1" name="Slide Number Placeholder 5">
            <a:extLst>
              <a:ext uri="{FF2B5EF4-FFF2-40B4-BE49-F238E27FC236}">
                <a16:creationId xmlns:a16="http://schemas.microsoft.com/office/drawing/2014/main" id="{7D012C9C-36AF-6947-9AA6-230F1F06B39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2" name="Date Placeholder 3">
            <a:extLst>
              <a:ext uri="{FF2B5EF4-FFF2-40B4-BE49-F238E27FC236}">
                <a16:creationId xmlns:a16="http://schemas.microsoft.com/office/drawing/2014/main" id="{A8D172DA-0831-544E-AC7B-9C959A93A011}"/>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Tree>
    <p:extLst>
      <p:ext uri="{BB962C8B-B14F-4D97-AF65-F5344CB8AC3E}">
        <p14:creationId xmlns:p14="http://schemas.microsoft.com/office/powerpoint/2010/main" val="77891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u-HU"/>
              <a:t>Mintacím szerkesztése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9" name="Date Placeholder 18">
            <a:extLst>
              <a:ext uri="{FF2B5EF4-FFF2-40B4-BE49-F238E27FC236}">
                <a16:creationId xmlns:a16="http://schemas.microsoft.com/office/drawing/2014/main" id="{78BB51ED-C799-7749-8F90-67E5C0E9059C}"/>
              </a:ext>
            </a:extLst>
          </p:cNvPr>
          <p:cNvSpPr>
            <a:spLocks noGrp="1"/>
          </p:cNvSpPr>
          <p:nvPr>
            <p:ph type="dt" sz="half" idx="10"/>
          </p:nvPr>
        </p:nvSpPr>
        <p:spPr/>
        <p:txBody>
          <a:body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
        <p:nvSpPr>
          <p:cNvPr id="20" name="Footer Placeholder 19">
            <a:extLst>
              <a:ext uri="{FF2B5EF4-FFF2-40B4-BE49-F238E27FC236}">
                <a16:creationId xmlns:a16="http://schemas.microsoft.com/office/drawing/2014/main" id="{8F5528E0-AF36-7E4C-9B7F-1DA729C1CC01}"/>
              </a:ext>
            </a:extLst>
          </p:cNvPr>
          <p:cNvSpPr>
            <a:spLocks noGrp="1"/>
          </p:cNvSpPr>
          <p:nvPr>
            <p:ph type="ftr" sz="quarter" idx="11"/>
          </p:nvPr>
        </p:nvSpPr>
        <p:spPr>
          <a:xfrm>
            <a:off x="2132880" y="6206354"/>
            <a:ext cx="4598662" cy="584775"/>
          </a:xfrm>
          <a:prstGeom prst="rect">
            <a:avLst/>
          </a:prstGeom>
        </p:spPr>
        <p:txBody>
          <a:bodyPr/>
          <a:lstStyle/>
          <a:p>
            <a:pPr eaLnBrk="0" fontAlgn="base" hangingPunct="0">
              <a:spcBef>
                <a:spcPct val="0"/>
              </a:spcBef>
              <a:spcAft>
                <a:spcPct val="0"/>
              </a:spcAft>
            </a:pPr>
            <a:r>
              <a:rPr lang="en-GB" altLang="en-US" dirty="0">
                <a:solidFill>
                  <a:prstClr val="black">
                    <a:tint val="75000"/>
                  </a:prstClr>
                </a:solidFill>
                <a:latin typeface="Cambria" panose="02040503050406030204" pitchFamily="18" charset="0"/>
                <a:ea typeface="Cambria" panose="02040503050406030204" pitchFamily="18" charset="0"/>
                <a:cs typeface="Times New Roman" panose="02020603050405020304" pitchFamily="18" charset="0"/>
              </a:rPr>
              <a:t>This guide was produced by the STAR project</a:t>
            </a:r>
            <a:r>
              <a:rPr lang="en-GB" altLang="en-US" u="sng" dirty="0">
                <a:solidFill>
                  <a:srgbClr val="008080"/>
                </a:solidFill>
                <a:latin typeface="Cambria" panose="02040503050406030204" pitchFamily="18" charset="0"/>
                <a:ea typeface="Cambria" panose="02040503050406030204" pitchFamily="18" charset="0"/>
                <a:cs typeface="Times New Roman" panose="02020603050405020304" pitchFamily="18" charset="0"/>
              </a:rPr>
              <a:t> </a:t>
            </a:r>
            <a:r>
              <a:rPr lang="en-GB" altLang="en-US" dirty="0">
                <a:solidFill>
                  <a:prstClr val="black">
                    <a:tint val="75000"/>
                  </a:prstClr>
                </a:solidFill>
                <a:latin typeface="Cambria" panose="02040503050406030204" pitchFamily="18" charset="0"/>
                <a:ea typeface="Cambria" panose="02040503050406030204" pitchFamily="18" charset="0"/>
                <a:cs typeface="Times New Roman" panose="02020603050405020304" pitchFamily="18" charset="0"/>
              </a:rPr>
              <a:t>(</a:t>
            </a:r>
            <a:r>
              <a:rPr lang="en-GB" altLang="en-US" i="1" dirty="0">
                <a:solidFill>
                  <a:prstClr val="black">
                    <a:tint val="75000"/>
                  </a:prstClr>
                </a:solidFill>
                <a:latin typeface="Cambria" panose="02040503050406030204" pitchFamily="18" charset="0"/>
                <a:ea typeface="Cambria" panose="02040503050406030204" pitchFamily="18" charset="0"/>
                <a:cs typeface="Times New Roman" panose="02020603050405020304" pitchFamily="18" charset="0"/>
              </a:rPr>
              <a:t>Support Training Activities on the data protection Reform</a:t>
            </a:r>
            <a:r>
              <a:rPr lang="en-GB" altLang="en-US" dirty="0">
                <a:solidFill>
                  <a:prstClr val="black">
                    <a:tint val="75000"/>
                  </a:prstClr>
                </a:solidFill>
                <a:latin typeface="Cambria" panose="02040503050406030204" pitchFamily="18" charset="0"/>
                <a:ea typeface="Cambria" panose="02040503050406030204" pitchFamily="18" charset="0"/>
                <a:cs typeface="Times New Roman" panose="02020603050405020304" pitchFamily="18" charset="0"/>
              </a:rPr>
              <a:t>; 2017-2019), which is co-funded by the European Union under the Rights, Equality and Citizenship Programme 2014-2020 (REC-RDAT-TRAI-AG-2016) under Grant Agreement No. 769138. More information, and other GDPR training resources can be found at: </a:t>
            </a:r>
            <a:r>
              <a:rPr lang="en-GB" altLang="en-US" b="1" dirty="0">
                <a:solidFill>
                  <a:prstClr val="black">
                    <a:tint val="75000"/>
                  </a:prstClr>
                </a:solidFill>
                <a:latin typeface="Cambria" panose="02040503050406030204" pitchFamily="18" charset="0"/>
                <a:ea typeface="Cambria" panose="02040503050406030204" pitchFamily="18" charset="0"/>
                <a:cs typeface="Times New Roman" panose="02020603050405020304" pitchFamily="18" charset="0"/>
              </a:rPr>
              <a:t>www.project-star.eu</a:t>
            </a:r>
            <a:endParaRPr lang="en-GB" altLang="en-US" sz="1400" dirty="0">
              <a:solidFill>
                <a:prstClr val="black">
                  <a:tint val="75000"/>
                </a:prstClr>
              </a:solidFill>
              <a:latin typeface="Arial" panose="020B0604020202020204" pitchFamily="34" charset="0"/>
            </a:endParaRPr>
          </a:p>
        </p:txBody>
      </p:sp>
      <p:sp>
        <p:nvSpPr>
          <p:cNvPr id="21" name="Slide Number Placeholder 20">
            <a:extLst>
              <a:ext uri="{FF2B5EF4-FFF2-40B4-BE49-F238E27FC236}">
                <a16:creationId xmlns:a16="http://schemas.microsoft.com/office/drawing/2014/main" id="{B7E95907-7B8F-884B-AF77-BCD8C331BD2C}"/>
              </a:ext>
            </a:extLst>
          </p:cNvPr>
          <p:cNvSpPr>
            <a:spLocks noGrp="1"/>
          </p:cNvSpPr>
          <p:nvPr>
            <p:ph type="sldNum" sz="quarter" idx="12"/>
          </p:nvPr>
        </p:nvSpPr>
        <p:spPr/>
        <p:txBody>
          <a:bodyPr/>
          <a:lstStyle/>
          <a:p>
            <a:fld id="{65F0A310-DF0E-6745-8572-F40CB56C6BD2}" type="slidenum">
              <a:rPr lang="en-US" smtClean="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275924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1" name="Slide Number Placeholder 5">
            <a:extLst>
              <a:ext uri="{FF2B5EF4-FFF2-40B4-BE49-F238E27FC236}">
                <a16:creationId xmlns:a16="http://schemas.microsoft.com/office/drawing/2014/main" id="{917F3CF5-E7A7-6B4E-9AC9-644C0BF6B194}"/>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2" name="Date Placeholder 3">
            <a:extLst>
              <a:ext uri="{FF2B5EF4-FFF2-40B4-BE49-F238E27FC236}">
                <a16:creationId xmlns:a16="http://schemas.microsoft.com/office/drawing/2014/main" id="{B243A035-BB6C-5E47-B9B5-A85119AB0B2A}"/>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254442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a:t>Mintacím szerkesztése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3" name="Slide Number Placeholder 5">
            <a:extLst>
              <a:ext uri="{FF2B5EF4-FFF2-40B4-BE49-F238E27FC236}">
                <a16:creationId xmlns:a16="http://schemas.microsoft.com/office/drawing/2014/main" id="{E7F16133-F9CC-B84D-ADE9-FDD4C8216F50}"/>
              </a:ext>
            </a:extLst>
          </p:cNvPr>
          <p:cNvSpPr>
            <a:spLocks noGrp="1"/>
          </p:cNvSpPr>
          <p:nvPr>
            <p:ph type="sldNum" sz="quarter" idx="10"/>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4" name="Date Placeholder 3">
            <a:extLst>
              <a:ext uri="{FF2B5EF4-FFF2-40B4-BE49-F238E27FC236}">
                <a16:creationId xmlns:a16="http://schemas.microsoft.com/office/drawing/2014/main" id="{D587F17F-DEA8-2C40-B572-E0D0040E33B4}"/>
              </a:ext>
            </a:extLst>
          </p:cNvPr>
          <p:cNvSpPr>
            <a:spLocks noGrp="1"/>
          </p:cNvSpPr>
          <p:nvPr>
            <p:ph type="dt" sz="half" idx="11"/>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99721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u-HU"/>
              <a:t>Mintacím szerkesztése</a:t>
            </a:r>
            <a:endParaRPr lang="en-US" dirty="0"/>
          </a:p>
        </p:txBody>
      </p:sp>
      <p:sp>
        <p:nvSpPr>
          <p:cNvPr id="9" name="Slide Number Placeholder 5">
            <a:extLst>
              <a:ext uri="{FF2B5EF4-FFF2-40B4-BE49-F238E27FC236}">
                <a16:creationId xmlns:a16="http://schemas.microsoft.com/office/drawing/2014/main" id="{B57E7767-2AA7-8844-8172-68C326517EC7}"/>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0" name="Date Placeholder 3">
            <a:extLst>
              <a:ext uri="{FF2B5EF4-FFF2-40B4-BE49-F238E27FC236}">
                <a16:creationId xmlns:a16="http://schemas.microsoft.com/office/drawing/2014/main" id="{1C4AACD6-9373-4445-9A6B-B0F09AEDE5DB}"/>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229635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B68C918-F9E8-2441-8937-71D029D43F85}"/>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9" name="Date Placeholder 3">
            <a:extLst>
              <a:ext uri="{FF2B5EF4-FFF2-40B4-BE49-F238E27FC236}">
                <a16:creationId xmlns:a16="http://schemas.microsoft.com/office/drawing/2014/main" id="{592FE213-8D2B-4E4D-A4D1-037729B6EA65}"/>
              </a:ext>
            </a:extLst>
          </p:cNvPr>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93118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u-HU"/>
              <a:t>Mintacím szerkesztése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u-HU"/>
              <a:t>Mintaszöveg szerkesztése</a:t>
            </a:r>
          </a:p>
        </p:txBody>
      </p:sp>
      <p:sp>
        <p:nvSpPr>
          <p:cNvPr id="11" name="Slide Number Placeholder 5">
            <a:extLst>
              <a:ext uri="{FF2B5EF4-FFF2-40B4-BE49-F238E27FC236}">
                <a16:creationId xmlns:a16="http://schemas.microsoft.com/office/drawing/2014/main" id="{B5E88C49-8638-1540-B66F-7B158A00FAD3}"/>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2" name="Date Placeholder 3">
            <a:extLst>
              <a:ext uri="{FF2B5EF4-FFF2-40B4-BE49-F238E27FC236}">
                <a16:creationId xmlns:a16="http://schemas.microsoft.com/office/drawing/2014/main" id="{E1CF150E-E405-A245-9B2D-E5A9A25A037B}"/>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85742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u-HU"/>
              <a:t>Mintacím szerkesztése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dirty="0"/>
              <a:t>Kép beszúrásához kattintson az ikonra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1" name="Slide Number Placeholder 5">
            <a:extLst>
              <a:ext uri="{FF2B5EF4-FFF2-40B4-BE49-F238E27FC236}">
                <a16:creationId xmlns:a16="http://schemas.microsoft.com/office/drawing/2014/main" id="{E6FF6662-250A-0945-9FF6-BC099F788769}"/>
              </a:ext>
            </a:extLst>
          </p:cNvPr>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2" name="Date Placeholder 3">
            <a:extLst>
              <a:ext uri="{FF2B5EF4-FFF2-40B4-BE49-F238E27FC236}">
                <a16:creationId xmlns:a16="http://schemas.microsoft.com/office/drawing/2014/main" id="{BAD4F148-88E2-504E-A24A-E24736152951}"/>
              </a:ext>
            </a:extLst>
          </p:cNvPr>
          <p:cNvSpPr>
            <a:spLocks noGrp="1"/>
          </p:cNvSpPr>
          <p:nvPr>
            <p:ph type="dt" sz="half" idx="10"/>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Tree>
    <p:extLst>
      <p:ext uri="{BB962C8B-B14F-4D97-AF65-F5344CB8AC3E}">
        <p14:creationId xmlns:p14="http://schemas.microsoft.com/office/powerpoint/2010/main" val="215692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t>3/11/2020</a:t>
            </a:fld>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t>‹#›</a:t>
            </a:fld>
            <a:endParaRPr lang="en-US" dirty="0"/>
          </a:p>
        </p:txBody>
      </p:sp>
      <p:sp>
        <p:nvSpPr>
          <p:cNvPr id="11" name="Rectangle 3">
            <a:extLst>
              <a:ext uri="{FF2B5EF4-FFF2-40B4-BE49-F238E27FC236}">
                <a16:creationId xmlns:a16="http://schemas.microsoft.com/office/drawing/2014/main" id="{91A4F869-6D94-0245-8B7C-0C84A6D8E2CE}"/>
              </a:ext>
            </a:extLst>
          </p:cNvPr>
          <p:cNvSpPr>
            <a:spLocks noChangeArrowheads="1"/>
          </p:cNvSpPr>
          <p:nvPr userDrawn="1"/>
        </p:nvSpPr>
        <p:spPr bwMode="auto">
          <a:xfrm>
            <a:off x="0" y="1143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7" name="Picture 16">
            <a:extLst>
              <a:ext uri="{FF2B5EF4-FFF2-40B4-BE49-F238E27FC236}">
                <a16:creationId xmlns:a16="http://schemas.microsoft.com/office/drawing/2014/main" id="{CB414861-1E85-474C-9899-99D89BF5A2EC}"/>
              </a:ext>
            </a:extLst>
          </p:cNvPr>
          <p:cNvPicPr>
            <a:picLocks noChangeAspect="1"/>
          </p:cNvPicPr>
          <p:nvPr userDrawn="1"/>
        </p:nvPicPr>
        <p:blipFill>
          <a:blip r:embed="rId18"/>
          <a:stretch>
            <a:fillRect/>
          </a:stretch>
        </p:blipFill>
        <p:spPr>
          <a:xfrm>
            <a:off x="677334" y="6079133"/>
            <a:ext cx="1796383" cy="745956"/>
          </a:xfrm>
          <a:prstGeom prst="rect">
            <a:avLst/>
          </a:prstGeom>
        </p:spPr>
      </p:pic>
      <p:sp>
        <p:nvSpPr>
          <p:cNvPr id="18" name="Footer Placeholder 17">
            <a:extLst>
              <a:ext uri="{FF2B5EF4-FFF2-40B4-BE49-F238E27FC236}">
                <a16:creationId xmlns:a16="http://schemas.microsoft.com/office/drawing/2014/main" id="{C041812E-774C-C240-8F97-68BB2BE0BE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42983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u-HU"/>
              <a:t>Mintacím szerkesztése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5740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52FFB4-0626-D14E-A3AC-858E7FDB9B78}" type="datetimeFigureOut">
              <a:rPr lang="en-US" smtClean="0">
                <a:solidFill>
                  <a:prstClr val="black">
                    <a:tint val="75000"/>
                  </a:prstClr>
                </a:solidFill>
              </a:rPr>
              <a:pPr/>
              <a:t>3/11/2020</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F0A310-DF0E-6745-8572-F40CB56C6BD2}" type="slidenum">
              <a:rPr lang="en-US" smtClean="0">
                <a:solidFill>
                  <a:srgbClr val="4A66AC"/>
                </a:solidFill>
              </a:rPr>
              <a:pPr/>
              <a:t>‹#›</a:t>
            </a:fld>
            <a:endParaRPr lang="en-US" dirty="0">
              <a:solidFill>
                <a:srgbClr val="4A66AC"/>
              </a:solidFill>
            </a:endParaRPr>
          </a:p>
        </p:txBody>
      </p:sp>
      <p:sp>
        <p:nvSpPr>
          <p:cNvPr id="11" name="Rectangle 3">
            <a:extLst>
              <a:ext uri="{FF2B5EF4-FFF2-40B4-BE49-F238E27FC236}">
                <a16:creationId xmlns:a16="http://schemas.microsoft.com/office/drawing/2014/main" id="{91A4F869-6D94-0245-8B7C-0C84A6D8E2CE}"/>
              </a:ext>
            </a:extLst>
          </p:cNvPr>
          <p:cNvSpPr>
            <a:spLocks noChangeArrowheads="1"/>
          </p:cNvSpPr>
          <p:nvPr userDrawn="1"/>
        </p:nvSpPr>
        <p:spPr bwMode="auto">
          <a:xfrm>
            <a:off x="0" y="1143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pic>
        <p:nvPicPr>
          <p:cNvPr id="17" name="Picture 16">
            <a:extLst>
              <a:ext uri="{FF2B5EF4-FFF2-40B4-BE49-F238E27FC236}">
                <a16:creationId xmlns:a16="http://schemas.microsoft.com/office/drawing/2014/main" id="{CB414861-1E85-474C-9899-99D89BF5A2EC}"/>
              </a:ext>
            </a:extLst>
          </p:cNvPr>
          <p:cNvPicPr>
            <a:picLocks noChangeAspect="1"/>
          </p:cNvPicPr>
          <p:nvPr userDrawn="1"/>
        </p:nvPicPr>
        <p:blipFill>
          <a:blip r:embed="rId18"/>
          <a:stretch>
            <a:fillRect/>
          </a:stretch>
        </p:blipFill>
        <p:spPr>
          <a:xfrm>
            <a:off x="677334" y="6079133"/>
            <a:ext cx="1796383" cy="745956"/>
          </a:xfrm>
          <a:prstGeom prst="rect">
            <a:avLst/>
          </a:prstGeom>
        </p:spPr>
      </p:pic>
      <p:sp>
        <p:nvSpPr>
          <p:cNvPr id="18" name="Footer Placeholder 17">
            <a:extLst>
              <a:ext uri="{FF2B5EF4-FFF2-40B4-BE49-F238E27FC236}">
                <a16:creationId xmlns:a16="http://schemas.microsoft.com/office/drawing/2014/main" id="{C041812E-774C-C240-8F97-68BB2BE0BE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8587483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naih.hu/online-uegyinditas.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mailto:ugyfelszolgalat@naih.hu?subject=&amp;body="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aepd.es/media/guias/Guide-on-personal-data-breach.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www.dataprotection.ie/en/organisations/know-your-obligations/breach-notification" TargetMode="External"/><Relationship Id="rId5" Type="http://schemas.openxmlformats.org/officeDocument/2006/relationships/hyperlink" Target="https://www.cnil.fr/fr/notifications-dincidents-de-securite-aux-autorites-de-regulation-comment-sorganiser-et-qui-sadresser" TargetMode="External"/><Relationship Id="rId4" Type="http://schemas.openxmlformats.org/officeDocument/2006/relationships/hyperlink" Target="https://www.datainspektionen.se/other-lang/in-english/the-general-data-protection-regulation-gdpr/notification-of-personal-data-breaches"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www.aepd.es/media/guias/guia-modelo-clausula-informativa.pdf"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www.autoriteprotectiondonnees.be/information-renforcee#overlay-context"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project-star.eu/"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E06D-94D0-0A4C-BB9B-F35BF4782C06}"/>
              </a:ext>
            </a:extLst>
          </p:cNvPr>
          <p:cNvSpPr>
            <a:spLocks noGrp="1"/>
          </p:cNvSpPr>
          <p:nvPr>
            <p:ph type="ctrTitle"/>
          </p:nvPr>
        </p:nvSpPr>
        <p:spPr>
          <a:xfrm>
            <a:off x="-605061" y="3998066"/>
            <a:ext cx="11467556" cy="661481"/>
          </a:xfrm>
        </p:spPr>
        <p:txBody>
          <a:bodyPr/>
          <a:lstStyle/>
          <a:p>
            <a:pPr algn="ctr"/>
            <a:br>
              <a:rPr lang="hu-HU" sz="2400" dirty="0"/>
            </a:br>
            <a:br>
              <a:rPr lang="hu-HU" sz="2400" dirty="0"/>
            </a:br>
            <a:r>
              <a:rPr lang="hu-HU" sz="2400" b="1" dirty="0"/>
              <a:t>10. témakör – Adatvédelmi kommunikáció</a:t>
            </a:r>
          </a:p>
        </p:txBody>
      </p:sp>
      <p:sp>
        <p:nvSpPr>
          <p:cNvPr id="4" name="Ellipszis 3">
            <a:extLst>
              <a:ext uri="{FF2B5EF4-FFF2-40B4-BE49-F238E27FC236}">
                <a16:creationId xmlns:a16="http://schemas.microsoft.com/office/drawing/2014/main" id="{D909D330-5BBE-4EAA-B5DD-A5F501E012A7}"/>
              </a:ext>
            </a:extLst>
          </p:cNvPr>
          <p:cNvSpPr/>
          <p:nvPr/>
        </p:nvSpPr>
        <p:spPr>
          <a:xfrm>
            <a:off x="11650436" y="0"/>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en-GB" dirty="0">
              <a:solidFill>
                <a:prstClr val="white"/>
              </a:solidFill>
            </a:endParaRPr>
          </a:p>
        </p:txBody>
      </p:sp>
      <p:pic>
        <p:nvPicPr>
          <p:cNvPr id="5" name="Picture 4">
            <a:extLst>
              <a:ext uri="{FF2B5EF4-FFF2-40B4-BE49-F238E27FC236}">
                <a16:creationId xmlns:a16="http://schemas.microsoft.com/office/drawing/2014/main" id="{B6DD7043-A802-436A-90E8-4EB589A7EACA}"/>
              </a:ext>
            </a:extLst>
          </p:cNvPr>
          <p:cNvPicPr>
            <a:picLocks noChangeAspect="1"/>
          </p:cNvPicPr>
          <p:nvPr/>
        </p:nvPicPr>
        <p:blipFill>
          <a:blip r:embed="rId3"/>
          <a:stretch>
            <a:fillRect/>
          </a:stretch>
        </p:blipFill>
        <p:spPr>
          <a:xfrm>
            <a:off x="11053919" y="6098958"/>
            <a:ext cx="1138081" cy="759042"/>
          </a:xfrm>
          <a:prstGeom prst="rect">
            <a:avLst/>
          </a:prstGeom>
        </p:spPr>
      </p:pic>
    </p:spTree>
    <p:extLst>
      <p:ext uri="{BB962C8B-B14F-4D97-AF65-F5344CB8AC3E}">
        <p14:creationId xmlns:p14="http://schemas.microsoft.com/office/powerpoint/2010/main" val="3352121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D1B321EF-082F-4039-B655-3F58BFFA7B50}"/>
              </a:ext>
            </a:extLst>
          </p:cNvPr>
          <p:cNvSpPr>
            <a:spLocks noGrp="1"/>
          </p:cNvSpPr>
          <p:nvPr>
            <p:ph type="title"/>
          </p:nvPr>
        </p:nvSpPr>
        <p:spPr>
          <a:xfrm>
            <a:off x="677333" y="315752"/>
            <a:ext cx="8596668" cy="729343"/>
          </a:xfrm>
        </p:spPr>
        <p:txBody>
          <a:bodyPr/>
          <a:lstStyle/>
          <a:p>
            <a:r>
              <a:rPr lang="hu-HU" dirty="0"/>
              <a:t>GDPR (</a:t>
            </a:r>
            <a:r>
              <a:rPr lang="en-GB" dirty="0"/>
              <a:t>39) </a:t>
            </a:r>
            <a:r>
              <a:rPr lang="hu-HU" dirty="0"/>
              <a:t>Preambulumbekezdés</a:t>
            </a:r>
            <a:endParaRPr lang="en-GB" dirty="0"/>
          </a:p>
        </p:txBody>
      </p:sp>
      <p:sp>
        <p:nvSpPr>
          <p:cNvPr id="3" name="Content Placeholder 2">
            <a:extLst>
              <a:ext uri="{FF2B5EF4-FFF2-40B4-BE49-F238E27FC236}">
                <a16:creationId xmlns:a16="http://schemas.microsoft.com/office/drawing/2014/main" id="{74BE9B1E-171D-49E8-9766-2FFF317EB08F}"/>
              </a:ext>
            </a:extLst>
          </p:cNvPr>
          <p:cNvSpPr>
            <a:spLocks noGrp="1"/>
          </p:cNvSpPr>
          <p:nvPr>
            <p:ph idx="1"/>
          </p:nvPr>
        </p:nvSpPr>
        <p:spPr>
          <a:xfrm>
            <a:off x="677333" y="1257300"/>
            <a:ext cx="9397396" cy="4849586"/>
          </a:xfrm>
        </p:spPr>
        <p:txBody>
          <a:bodyPr>
            <a:noAutofit/>
          </a:bodyPr>
          <a:lstStyle/>
          <a:p>
            <a:pPr marL="0" indent="0" algn="just">
              <a:buNone/>
            </a:pPr>
            <a:r>
              <a:rPr lang="hu-HU" dirty="0"/>
              <a:t>„A személyes adatok kezelésének jogszerűnek és tisztességesnek kell lennie. A természetes személyek számára átláthatónak kell lennie, hogy a rájuk vonatkozó személyes adataikat hogyan gyűjtik, használják fel, azokba hogy tekintenek bele vagy milyen egyéb módon kezelik, valamint azzal összefüggésben, hogy a személyes adatokat milyen mértékben kezelik vagy fogják kezelni. Az átláthatóság elve megköveteli, hogy a személyes adatok kezelésével összefüggő tájékoztatás, illetve kommunikáció könnyen hozzáférhető és közérthető legyen, valamint hogy azt világosan és egyszerű nyelvezettel fogalmazzák meg. Ez az elv vonatkozik különösen az érintetteknek az adatkezelő kilétéről és az adatkezelés céljáról való tájékoztatására, valamint az azt célzó további tájékoztatásra, hogy biztosított legyen az érintett személyes adatainak tisztességes és átlátható kezelése, továbbá arra a tájékoztatásra, hogy az érintetteknek jogukban áll megerősítést és tájékoztatást kapni a róluk kezelt adatokról. A természetes személyt a személyes adatok kezelésével összefüggő kockázatokról, szabályokról, garanciákról és jogokról tájékoztatni kell, valamint arról, hogy hogyan gyakorolhatja az adatkezelés kapcsán megillető jogokat. A személyes adatkezelés konkrét céljainak mindenekelőtt explicit módon megfogalmazottaknak és jogszerűeknek, továbbá már a személyes adatok gyűjtésének időpontjában meghatározottaknak kell lenniük.”</a:t>
            </a:r>
            <a:endParaRPr lang="en-GB" dirty="0"/>
          </a:p>
        </p:txBody>
      </p:sp>
      <p:sp>
        <p:nvSpPr>
          <p:cNvPr id="4" name="Ellipszis 3">
            <a:extLst>
              <a:ext uri="{FF2B5EF4-FFF2-40B4-BE49-F238E27FC236}">
                <a16:creationId xmlns:a16="http://schemas.microsoft.com/office/drawing/2014/main" id="{A3E35337-22B0-4F75-9814-55BF86995E7D}"/>
              </a:ext>
            </a:extLst>
          </p:cNvPr>
          <p:cNvSpPr/>
          <p:nvPr/>
        </p:nvSpPr>
        <p:spPr>
          <a:xfrm>
            <a:off x="11650436" y="8878"/>
            <a:ext cx="541564" cy="54700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4903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28E163E3-58A9-4FE9-9499-800025773773}"/>
              </a:ext>
            </a:extLst>
          </p:cNvPr>
          <p:cNvSpPr>
            <a:spLocks noGrp="1"/>
          </p:cNvSpPr>
          <p:nvPr>
            <p:ph type="title"/>
          </p:nvPr>
        </p:nvSpPr>
        <p:spPr>
          <a:xfrm>
            <a:off x="677334" y="609600"/>
            <a:ext cx="8596668" cy="794657"/>
          </a:xfrm>
        </p:spPr>
        <p:txBody>
          <a:bodyPr>
            <a:normAutofit fontScale="90000"/>
          </a:bodyPr>
          <a:lstStyle/>
          <a:p>
            <a:r>
              <a:rPr lang="hu-HU" dirty="0"/>
              <a:t>GDPR (58) Preambulumbekezdés</a:t>
            </a:r>
            <a:br>
              <a:rPr lang="hu-HU" dirty="0"/>
            </a:br>
            <a:endParaRPr lang="en-GB" dirty="0"/>
          </a:p>
        </p:txBody>
      </p:sp>
      <p:sp>
        <p:nvSpPr>
          <p:cNvPr id="3" name="Content Placeholder 2">
            <a:extLst>
              <a:ext uri="{FF2B5EF4-FFF2-40B4-BE49-F238E27FC236}">
                <a16:creationId xmlns:a16="http://schemas.microsoft.com/office/drawing/2014/main" id="{CA4A2339-77EE-4979-B2D7-62C54404ECB6}"/>
              </a:ext>
            </a:extLst>
          </p:cNvPr>
          <p:cNvSpPr>
            <a:spLocks noGrp="1"/>
          </p:cNvSpPr>
          <p:nvPr>
            <p:ph idx="1"/>
          </p:nvPr>
        </p:nvSpPr>
        <p:spPr>
          <a:xfrm>
            <a:off x="677333" y="1404257"/>
            <a:ext cx="9185123" cy="4637105"/>
          </a:xfrm>
        </p:spPr>
        <p:txBody>
          <a:bodyPr>
            <a:normAutofit/>
          </a:bodyPr>
          <a:lstStyle/>
          <a:p>
            <a:pPr marL="0" indent="0" algn="just">
              <a:buNone/>
            </a:pPr>
            <a:r>
              <a:rPr lang="hu-HU" sz="2000" dirty="0"/>
              <a:t>Az átláthatóság elve megköveteli, hogy a nyilvánosságnak vagy az érintettnek nyújtott tájékoztatás </a:t>
            </a:r>
            <a:r>
              <a:rPr lang="hu-HU" sz="2000" dirty="0">
                <a:solidFill>
                  <a:schemeClr val="accent2"/>
                </a:solidFill>
              </a:rPr>
              <a:t>tömör, könnyen hozzáférhető és könnyen érthető legyen, valamint hogy azt világos és közérthető nyelven</a:t>
            </a:r>
            <a:r>
              <a:rPr lang="hu-HU" sz="2000" dirty="0"/>
              <a:t> fogalmazzák meg, illetve – ezen túlmenően – szükség esetén vizuálisan is megjelenítsék. Az ilyen tájékoztatás </a:t>
            </a:r>
            <a:r>
              <a:rPr lang="hu-HU" sz="2000" dirty="0">
                <a:solidFill>
                  <a:schemeClr val="accent2"/>
                </a:solidFill>
              </a:rPr>
              <a:t>elektronikus formátumban </a:t>
            </a:r>
            <a:r>
              <a:rPr lang="hu-HU" sz="2000" dirty="0"/>
              <a:t>is nyújtható, így például a nyilvánosságnak szánt tájékoztatás közölhető valamely honlapon keresztül. Ez különösen olyan helyzetekben lehet fontos, amikor a szereplők nagy száma és a gyakorlat technológiai összetettsége megnehezíti az érintett számára annak megismerését és megértését, hogy gyűjtenek-e róla személyes adatokat, és ha igen, ki és milyen célból. Példa: online reklámozás. </a:t>
            </a:r>
          </a:p>
          <a:p>
            <a:pPr marL="0" indent="0" algn="just">
              <a:buNone/>
            </a:pPr>
            <a:r>
              <a:rPr lang="hu-HU" sz="2000" dirty="0"/>
              <a:t>Mivel a gyermekek különös védelmet igényelnek</a:t>
            </a:r>
            <a:r>
              <a:rPr lang="hu-HU" sz="2000" dirty="0">
                <a:solidFill>
                  <a:schemeClr val="accent2"/>
                </a:solidFill>
              </a:rPr>
              <a:t>, a kifejezetten gyermekekre vonatkozó adatkezelés vonatkozásában minden információt és kommunikációt olyan világos és közérthető nyelven kell megfogalmazni, amelyet a gyermek könnyen megért.</a:t>
            </a:r>
            <a:endParaRPr lang="en-GB" sz="2000" dirty="0">
              <a:solidFill>
                <a:schemeClr val="accent2"/>
              </a:solidFill>
            </a:endParaRPr>
          </a:p>
        </p:txBody>
      </p:sp>
      <p:sp>
        <p:nvSpPr>
          <p:cNvPr id="4" name="Ellipszis 3">
            <a:extLst>
              <a:ext uri="{FF2B5EF4-FFF2-40B4-BE49-F238E27FC236}">
                <a16:creationId xmlns:a16="http://schemas.microsoft.com/office/drawing/2014/main" id="{7659F52E-8CDD-44C1-A861-7FCC73FA88AE}"/>
              </a:ext>
            </a:extLst>
          </p:cNvPr>
          <p:cNvSpPr/>
          <p:nvPr/>
        </p:nvSpPr>
        <p:spPr>
          <a:xfrm>
            <a:off x="11650436" y="8878"/>
            <a:ext cx="541564" cy="54700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56877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9B3353-6DD3-452E-9655-6C4C6D997F29}"/>
              </a:ext>
            </a:extLst>
          </p:cNvPr>
          <p:cNvSpPr>
            <a:spLocks noGrp="1"/>
          </p:cNvSpPr>
          <p:nvPr>
            <p:ph type="title"/>
          </p:nvPr>
        </p:nvSpPr>
        <p:spPr>
          <a:xfrm>
            <a:off x="677334" y="609600"/>
            <a:ext cx="9190466" cy="831712"/>
          </a:xfrm>
        </p:spPr>
        <p:txBody>
          <a:bodyPr/>
          <a:lstStyle/>
          <a:p>
            <a:r>
              <a:rPr lang="hu-HU" dirty="0"/>
              <a:t>Az érintett tájékoztatása</a:t>
            </a:r>
          </a:p>
        </p:txBody>
      </p:sp>
      <p:sp>
        <p:nvSpPr>
          <p:cNvPr id="5" name="Content Placeholder 4">
            <a:extLst>
              <a:ext uri="{FF2B5EF4-FFF2-40B4-BE49-F238E27FC236}">
                <a16:creationId xmlns:a16="http://schemas.microsoft.com/office/drawing/2014/main" id="{04FEF454-4401-4069-B0AE-30D0CECF724A}"/>
              </a:ext>
            </a:extLst>
          </p:cNvPr>
          <p:cNvSpPr>
            <a:spLocks noGrp="1"/>
          </p:cNvSpPr>
          <p:nvPr>
            <p:ph sz="half" idx="1"/>
          </p:nvPr>
        </p:nvSpPr>
        <p:spPr>
          <a:xfrm>
            <a:off x="677334" y="1348979"/>
            <a:ext cx="4184035" cy="4600049"/>
          </a:xfrm>
        </p:spPr>
        <p:txBody>
          <a:bodyPr>
            <a:normAutofit/>
          </a:bodyPr>
          <a:lstStyle/>
          <a:p>
            <a:pPr algn="just"/>
            <a:r>
              <a:rPr lang="hu-HU" sz="1400" dirty="0"/>
              <a:t>az adatkezelő kiléte és elérhetőségei</a:t>
            </a:r>
          </a:p>
          <a:p>
            <a:pPr lvl="1" algn="just"/>
            <a:r>
              <a:rPr lang="hu-HU" sz="1400" dirty="0"/>
              <a:t>és – ha van ilyen – az adatkezelő </a:t>
            </a:r>
            <a:r>
              <a:rPr lang="hu-HU" sz="1400" dirty="0" err="1"/>
              <a:t>képviselőjlnek</a:t>
            </a:r>
            <a:r>
              <a:rPr lang="hu-HU" sz="1400" dirty="0"/>
              <a:t> elérhetősége</a:t>
            </a:r>
          </a:p>
          <a:p>
            <a:pPr algn="just"/>
            <a:r>
              <a:rPr lang="hu-HU" sz="1400" dirty="0"/>
              <a:t>az adatvédelmi tisztviselő elérhetősége</a:t>
            </a:r>
          </a:p>
          <a:p>
            <a:pPr algn="just"/>
            <a:r>
              <a:rPr lang="hu-HU" sz="1400" dirty="0"/>
              <a:t>a személyes adatok kezelésének célja</a:t>
            </a:r>
          </a:p>
          <a:p>
            <a:pPr algn="just"/>
            <a:r>
              <a:rPr lang="hu-HU" sz="1400" dirty="0"/>
              <a:t>az adatkezelés jogalapja</a:t>
            </a:r>
          </a:p>
          <a:p>
            <a:pPr lvl="1" algn="just"/>
            <a:r>
              <a:rPr lang="hu-HU" sz="1400" dirty="0"/>
              <a:t>az adatkezelő vagy harmadik fél jogos érdeke;</a:t>
            </a:r>
          </a:p>
          <a:p>
            <a:pPr algn="just"/>
            <a:r>
              <a:rPr lang="hu-HU" sz="1400" dirty="0"/>
              <a:t>a személyes adatok címzettjei, illetve a címzettek kategóriái</a:t>
            </a:r>
          </a:p>
          <a:p>
            <a:pPr algn="just"/>
            <a:r>
              <a:rPr lang="hu-HU" sz="1400" dirty="0"/>
              <a:t>annak ténye, hogy az adatkezelő harmadik országba vagy nemzetközi szervezet részére kívánja továbbítani a személyes adatokat</a:t>
            </a:r>
          </a:p>
          <a:p>
            <a:pPr algn="just"/>
            <a:r>
              <a:rPr lang="hu-HU" sz="1400" dirty="0"/>
              <a:t>a személyes adatok tárolásának időtartama (vagy ha ez nem lehetséges, ezen időtartam meghatározásának szempontja)</a:t>
            </a:r>
            <a:endParaRPr lang="en-GB" sz="1400" dirty="0"/>
          </a:p>
        </p:txBody>
      </p:sp>
      <p:sp>
        <p:nvSpPr>
          <p:cNvPr id="6" name="Content Placeholder 5">
            <a:extLst>
              <a:ext uri="{FF2B5EF4-FFF2-40B4-BE49-F238E27FC236}">
                <a16:creationId xmlns:a16="http://schemas.microsoft.com/office/drawing/2014/main" id="{00DFE4E0-145D-4562-BCEA-9CF1FCA4A170}"/>
              </a:ext>
            </a:extLst>
          </p:cNvPr>
          <p:cNvSpPr>
            <a:spLocks noGrp="1"/>
          </p:cNvSpPr>
          <p:nvPr>
            <p:ph sz="half" idx="2"/>
          </p:nvPr>
        </p:nvSpPr>
        <p:spPr>
          <a:xfrm>
            <a:off x="5272567" y="1513543"/>
            <a:ext cx="4184034" cy="4600050"/>
          </a:xfrm>
        </p:spPr>
        <p:txBody>
          <a:bodyPr>
            <a:noAutofit/>
          </a:bodyPr>
          <a:lstStyle/>
          <a:p>
            <a:pPr algn="just"/>
            <a:r>
              <a:rPr lang="hu-HU" dirty="0"/>
              <a:t>az érintettnek joga van kérni az adatkezelőtől:</a:t>
            </a:r>
          </a:p>
          <a:p>
            <a:pPr lvl="1" algn="just"/>
            <a:r>
              <a:rPr lang="hu-HU" sz="1800" dirty="0"/>
              <a:t>a személyes adatokhoz való hozzáférést, </a:t>
            </a:r>
          </a:p>
          <a:p>
            <a:pPr lvl="1" algn="just"/>
            <a:r>
              <a:rPr lang="hu-HU" sz="1800" dirty="0"/>
              <a:t>azok helyesbítését, </a:t>
            </a:r>
          </a:p>
          <a:p>
            <a:pPr lvl="1" algn="just"/>
            <a:r>
              <a:rPr lang="hu-HU" sz="1800" dirty="0"/>
              <a:t>törlését </a:t>
            </a:r>
          </a:p>
          <a:p>
            <a:pPr lvl="1" algn="just"/>
            <a:r>
              <a:rPr lang="hu-HU" sz="1800" dirty="0"/>
              <a:t>kezelésének korlátozását, </a:t>
            </a:r>
          </a:p>
          <a:p>
            <a:pPr algn="just"/>
            <a:r>
              <a:rPr lang="hu-HU" dirty="0"/>
              <a:t>az érintettnek joga van bármikor visszavonni a hozzájárulást, ez nem érinti a visszavonás előtt a hozzájárulás alapján végzett adatkezelés jogszerűségét</a:t>
            </a:r>
          </a:p>
          <a:p>
            <a:pPr algn="just"/>
            <a:r>
              <a:rPr lang="hu-HU" dirty="0"/>
              <a:t>a felügyeleti hatósághoz címzett panasz benyújtásának joga</a:t>
            </a:r>
          </a:p>
        </p:txBody>
      </p:sp>
      <p:sp>
        <p:nvSpPr>
          <p:cNvPr id="7" name="TextBox 6">
            <a:extLst>
              <a:ext uri="{FF2B5EF4-FFF2-40B4-BE49-F238E27FC236}">
                <a16:creationId xmlns:a16="http://schemas.microsoft.com/office/drawing/2014/main" id="{EC17AE83-E762-4488-807A-42B927038D50}"/>
              </a:ext>
            </a:extLst>
          </p:cNvPr>
          <p:cNvSpPr txBox="1"/>
          <p:nvPr/>
        </p:nvSpPr>
        <p:spPr>
          <a:xfrm>
            <a:off x="2947223" y="6113593"/>
            <a:ext cx="3828292" cy="646331"/>
          </a:xfrm>
          <a:prstGeom prst="rect">
            <a:avLst/>
          </a:prstGeom>
          <a:noFill/>
        </p:spPr>
        <p:txBody>
          <a:bodyPr wrap="none" rtlCol="0">
            <a:spAutoFit/>
          </a:bodyPr>
          <a:lstStyle/>
          <a:p>
            <a:r>
              <a:rPr lang="hu-HU" dirty="0">
                <a:solidFill>
                  <a:srgbClr val="C00000"/>
                </a:solidFill>
              </a:rPr>
              <a:t>adatkezelőre és az adatkezelésre </a:t>
            </a:r>
          </a:p>
          <a:p>
            <a:r>
              <a:rPr lang="hu-HU" dirty="0">
                <a:solidFill>
                  <a:srgbClr val="C00000"/>
                </a:solidFill>
              </a:rPr>
              <a:t>vonatkozó információk</a:t>
            </a:r>
            <a:endParaRPr lang="en-GB" dirty="0">
              <a:solidFill>
                <a:srgbClr val="C00000"/>
              </a:solidFill>
            </a:endParaRPr>
          </a:p>
        </p:txBody>
      </p:sp>
      <p:cxnSp>
        <p:nvCxnSpPr>
          <p:cNvPr id="9" name="Connector: Curved 8">
            <a:extLst>
              <a:ext uri="{FF2B5EF4-FFF2-40B4-BE49-F238E27FC236}">
                <a16:creationId xmlns:a16="http://schemas.microsoft.com/office/drawing/2014/main" id="{8AE43091-11F2-4F12-BCE5-F38CCD9C305E}"/>
              </a:ext>
            </a:extLst>
          </p:cNvPr>
          <p:cNvCxnSpPr>
            <a:stCxn id="7" idx="1"/>
          </p:cNvCxnSpPr>
          <p:nvPr/>
        </p:nvCxnSpPr>
        <p:spPr>
          <a:xfrm rot="10800000" flipH="1">
            <a:off x="2947223" y="5883485"/>
            <a:ext cx="317116" cy="553275"/>
          </a:xfrm>
          <a:prstGeom prst="curvedConnector4">
            <a:avLst>
              <a:gd name="adj1" fmla="val -72087"/>
              <a:gd name="adj2" fmla="val 79205"/>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92B4E71-7F5C-4F7E-ACA2-48DDA5DBFE91}"/>
              </a:ext>
            </a:extLst>
          </p:cNvPr>
          <p:cNvSpPr txBox="1"/>
          <p:nvPr/>
        </p:nvSpPr>
        <p:spPr>
          <a:xfrm>
            <a:off x="6337047" y="656124"/>
            <a:ext cx="1874231" cy="369332"/>
          </a:xfrm>
          <a:prstGeom prst="rect">
            <a:avLst/>
          </a:prstGeom>
          <a:noFill/>
        </p:spPr>
        <p:txBody>
          <a:bodyPr wrap="none" rtlCol="0">
            <a:spAutoFit/>
          </a:bodyPr>
          <a:lstStyle/>
          <a:p>
            <a:r>
              <a:rPr lang="hu-HU" dirty="0">
                <a:solidFill>
                  <a:srgbClr val="C00000"/>
                </a:solidFill>
              </a:rPr>
              <a:t>az érintett jogai</a:t>
            </a:r>
            <a:endParaRPr lang="en-GB" dirty="0">
              <a:solidFill>
                <a:srgbClr val="C00000"/>
              </a:solidFill>
            </a:endParaRPr>
          </a:p>
        </p:txBody>
      </p:sp>
      <p:cxnSp>
        <p:nvCxnSpPr>
          <p:cNvPr id="12" name="Connector: Curved 11">
            <a:extLst>
              <a:ext uri="{FF2B5EF4-FFF2-40B4-BE49-F238E27FC236}">
                <a16:creationId xmlns:a16="http://schemas.microsoft.com/office/drawing/2014/main" id="{45DC0F26-97EB-499F-B430-BC6F51852ADC}"/>
              </a:ext>
            </a:extLst>
          </p:cNvPr>
          <p:cNvCxnSpPr>
            <a:cxnSpLocks/>
            <a:stCxn id="10" idx="3"/>
          </p:cNvCxnSpPr>
          <p:nvPr/>
        </p:nvCxnSpPr>
        <p:spPr>
          <a:xfrm>
            <a:off x="8211278" y="840790"/>
            <a:ext cx="528146" cy="719277"/>
          </a:xfrm>
          <a:prstGeom prst="curvedConnector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Ellipszis 10">
            <a:extLst>
              <a:ext uri="{FF2B5EF4-FFF2-40B4-BE49-F238E27FC236}">
                <a16:creationId xmlns:a16="http://schemas.microsoft.com/office/drawing/2014/main" id="{ADEB1833-57EB-4C88-89C3-848A03E18A76}"/>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46205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9B3353-6DD3-452E-9655-6C4C6D997F29}"/>
              </a:ext>
            </a:extLst>
          </p:cNvPr>
          <p:cNvSpPr>
            <a:spLocks noGrp="1"/>
          </p:cNvSpPr>
          <p:nvPr>
            <p:ph type="title"/>
          </p:nvPr>
        </p:nvSpPr>
        <p:spPr>
          <a:xfrm>
            <a:off x="677333" y="609600"/>
            <a:ext cx="10131693" cy="831712"/>
          </a:xfrm>
        </p:spPr>
        <p:txBody>
          <a:bodyPr/>
          <a:lstStyle/>
          <a:p>
            <a:r>
              <a:rPr lang="hu-HU" dirty="0"/>
              <a:t>Az érintett tájékoztatása (2)</a:t>
            </a:r>
            <a:endParaRPr lang="en-GB" dirty="0"/>
          </a:p>
        </p:txBody>
      </p:sp>
      <p:sp>
        <p:nvSpPr>
          <p:cNvPr id="5" name="Content Placeholder 4">
            <a:extLst>
              <a:ext uri="{FF2B5EF4-FFF2-40B4-BE49-F238E27FC236}">
                <a16:creationId xmlns:a16="http://schemas.microsoft.com/office/drawing/2014/main" id="{04FEF454-4401-4069-B0AE-30D0CECF724A}"/>
              </a:ext>
            </a:extLst>
          </p:cNvPr>
          <p:cNvSpPr>
            <a:spLocks noGrp="1"/>
          </p:cNvSpPr>
          <p:nvPr>
            <p:ph sz="half" idx="1"/>
          </p:nvPr>
        </p:nvSpPr>
        <p:spPr>
          <a:xfrm>
            <a:off x="677334" y="1308847"/>
            <a:ext cx="4184035" cy="4493152"/>
          </a:xfrm>
        </p:spPr>
        <p:txBody>
          <a:bodyPr>
            <a:noAutofit/>
          </a:bodyPr>
          <a:lstStyle/>
          <a:p>
            <a:pPr algn="just"/>
            <a:r>
              <a:rPr lang="hu-HU" sz="1400" dirty="0"/>
              <a:t>Ha a személyes adat szolgáltatása </a:t>
            </a:r>
          </a:p>
          <a:p>
            <a:pPr lvl="1" algn="just"/>
            <a:r>
              <a:rPr lang="hu-HU" sz="1400" dirty="0"/>
              <a:t>jogszabályon vagy </a:t>
            </a:r>
          </a:p>
          <a:p>
            <a:pPr lvl="1" algn="just"/>
            <a:r>
              <a:rPr lang="hu-HU" sz="1400" dirty="0"/>
              <a:t>szerződéses kötelezettségen alapul </a:t>
            </a:r>
          </a:p>
          <a:p>
            <a:pPr lvl="1" algn="just"/>
            <a:r>
              <a:rPr lang="hu-HU" sz="1400" dirty="0"/>
              <a:t>vagy szerződés kötésének előfeltétele.</a:t>
            </a:r>
          </a:p>
          <a:p>
            <a:pPr algn="just"/>
            <a:r>
              <a:rPr lang="hu-HU" sz="1400" dirty="0"/>
              <a:t>Az érintett köteles a személyes adatokat megadni, </a:t>
            </a:r>
          </a:p>
          <a:p>
            <a:pPr lvl="1" algn="just"/>
            <a:r>
              <a:rPr lang="hu-HU" sz="1400" dirty="0"/>
              <a:t>Továbbá tájékoztatni kell őt arról, hogy milyen lehetséges következményeikkel járhat az adatszolgáltatás elmaradása.</a:t>
            </a:r>
          </a:p>
          <a:p>
            <a:pPr algn="just"/>
            <a:r>
              <a:rPr lang="hu-HU" sz="1400" dirty="0"/>
              <a:t>Automatizált döntéshozatal ténye, ideértve a profilalkotást is, </a:t>
            </a:r>
          </a:p>
          <a:p>
            <a:pPr lvl="1" algn="just"/>
            <a:r>
              <a:rPr lang="hu-HU" sz="1400" dirty="0"/>
              <a:t>ezekben az esetekben az alkalmazott logikára és arra vonatkozóan, hogy az ilyen adatkezelés milyen jelentőséggel, és az érintettre nézve milyen várható következményekkel bír.</a:t>
            </a:r>
          </a:p>
        </p:txBody>
      </p:sp>
      <p:sp>
        <p:nvSpPr>
          <p:cNvPr id="6" name="Content Placeholder 5">
            <a:extLst>
              <a:ext uri="{FF2B5EF4-FFF2-40B4-BE49-F238E27FC236}">
                <a16:creationId xmlns:a16="http://schemas.microsoft.com/office/drawing/2014/main" id="{00DFE4E0-145D-4562-BCEA-9CF1FCA4A170}"/>
              </a:ext>
            </a:extLst>
          </p:cNvPr>
          <p:cNvSpPr>
            <a:spLocks noGrp="1"/>
          </p:cNvSpPr>
          <p:nvPr>
            <p:ph sz="half" idx="2"/>
          </p:nvPr>
        </p:nvSpPr>
        <p:spPr>
          <a:xfrm>
            <a:off x="5089970" y="1336781"/>
            <a:ext cx="4184034" cy="4704581"/>
          </a:xfrm>
        </p:spPr>
        <p:txBody>
          <a:bodyPr>
            <a:normAutofit/>
          </a:bodyPr>
          <a:lstStyle/>
          <a:p>
            <a:pPr algn="just"/>
            <a:r>
              <a:rPr lang="hu-HU" dirty="0"/>
              <a:t>Ha a személyes adatokat nem az érintettől szerezték meg:</a:t>
            </a:r>
          </a:p>
          <a:p>
            <a:pPr lvl="1" algn="just"/>
            <a:r>
              <a:rPr lang="hu-HU" sz="1800" dirty="0"/>
              <a:t>az érintett személyes adatok kategóriái</a:t>
            </a:r>
          </a:p>
          <a:p>
            <a:pPr lvl="1" algn="just"/>
            <a:r>
              <a:rPr lang="hu-HU" sz="1800" dirty="0"/>
              <a:t>a személyes adatok forrása</a:t>
            </a:r>
          </a:p>
          <a:p>
            <a:pPr lvl="1" algn="just"/>
            <a:r>
              <a:rPr lang="hu-HU" sz="1800" dirty="0"/>
              <a:t>(adott esetben) az adatok nyilvánosan hozzáférhető forrásokból származnak-e.</a:t>
            </a:r>
          </a:p>
        </p:txBody>
      </p:sp>
      <p:sp>
        <p:nvSpPr>
          <p:cNvPr id="7" name="TextBox 6">
            <a:extLst>
              <a:ext uri="{FF2B5EF4-FFF2-40B4-BE49-F238E27FC236}">
                <a16:creationId xmlns:a16="http://schemas.microsoft.com/office/drawing/2014/main" id="{EC17AE83-E762-4488-807A-42B927038D50}"/>
              </a:ext>
            </a:extLst>
          </p:cNvPr>
          <p:cNvSpPr txBox="1"/>
          <p:nvPr/>
        </p:nvSpPr>
        <p:spPr>
          <a:xfrm>
            <a:off x="558338" y="5801999"/>
            <a:ext cx="3919663" cy="369332"/>
          </a:xfrm>
          <a:prstGeom prst="rect">
            <a:avLst/>
          </a:prstGeom>
          <a:noFill/>
        </p:spPr>
        <p:txBody>
          <a:bodyPr wrap="none" rtlCol="0">
            <a:spAutoFit/>
          </a:bodyPr>
          <a:lstStyle/>
          <a:p>
            <a:r>
              <a:rPr lang="hu-HU" dirty="0">
                <a:solidFill>
                  <a:srgbClr val="C00000"/>
                </a:solidFill>
              </a:rPr>
              <a:t>kötelezettségek és következmények</a:t>
            </a:r>
            <a:endParaRPr lang="en-GB" dirty="0">
              <a:solidFill>
                <a:srgbClr val="C00000"/>
              </a:solidFill>
            </a:endParaRPr>
          </a:p>
        </p:txBody>
      </p:sp>
      <p:cxnSp>
        <p:nvCxnSpPr>
          <p:cNvPr id="9" name="Connector: Curved 8">
            <a:extLst>
              <a:ext uri="{FF2B5EF4-FFF2-40B4-BE49-F238E27FC236}">
                <a16:creationId xmlns:a16="http://schemas.microsoft.com/office/drawing/2014/main" id="{8AE43091-11F2-4F12-BCE5-F38CCD9C305E}"/>
              </a:ext>
            </a:extLst>
          </p:cNvPr>
          <p:cNvCxnSpPr>
            <a:stCxn id="7" idx="1"/>
          </p:cNvCxnSpPr>
          <p:nvPr/>
        </p:nvCxnSpPr>
        <p:spPr>
          <a:xfrm rot="10800000" flipH="1">
            <a:off x="558338" y="5249981"/>
            <a:ext cx="457200" cy="736684"/>
          </a:xfrm>
          <a:prstGeom prst="curvedConnector4">
            <a:avLst>
              <a:gd name="adj1" fmla="val -50000"/>
              <a:gd name="adj2" fmla="val 62534"/>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92B4E71-7F5C-4F7E-ACA2-48DDA5DBFE91}"/>
              </a:ext>
            </a:extLst>
          </p:cNvPr>
          <p:cNvSpPr txBox="1"/>
          <p:nvPr/>
        </p:nvSpPr>
        <p:spPr>
          <a:xfrm>
            <a:off x="6733137" y="555885"/>
            <a:ext cx="2993127" cy="646331"/>
          </a:xfrm>
          <a:prstGeom prst="rect">
            <a:avLst/>
          </a:prstGeom>
          <a:noFill/>
        </p:spPr>
        <p:txBody>
          <a:bodyPr wrap="none" rtlCol="0">
            <a:spAutoFit/>
          </a:bodyPr>
          <a:lstStyle/>
          <a:p>
            <a:r>
              <a:rPr lang="hu-HU" dirty="0">
                <a:solidFill>
                  <a:srgbClr val="C00000"/>
                </a:solidFill>
              </a:rPr>
              <a:t>a személyes adatokat nem </a:t>
            </a:r>
          </a:p>
          <a:p>
            <a:r>
              <a:rPr lang="hu-HU" dirty="0">
                <a:solidFill>
                  <a:srgbClr val="C00000"/>
                </a:solidFill>
              </a:rPr>
              <a:t>az érintettől szerzik meg</a:t>
            </a:r>
            <a:endParaRPr lang="en-GB" dirty="0">
              <a:solidFill>
                <a:srgbClr val="C00000"/>
              </a:solidFill>
            </a:endParaRPr>
          </a:p>
        </p:txBody>
      </p:sp>
      <p:cxnSp>
        <p:nvCxnSpPr>
          <p:cNvPr id="12" name="Connector: Curved 11">
            <a:extLst>
              <a:ext uri="{FF2B5EF4-FFF2-40B4-BE49-F238E27FC236}">
                <a16:creationId xmlns:a16="http://schemas.microsoft.com/office/drawing/2014/main" id="{45DC0F26-97EB-499F-B430-BC6F51852ADC}"/>
              </a:ext>
            </a:extLst>
          </p:cNvPr>
          <p:cNvCxnSpPr>
            <a:cxnSpLocks/>
            <a:stCxn id="10" idx="3"/>
          </p:cNvCxnSpPr>
          <p:nvPr/>
        </p:nvCxnSpPr>
        <p:spPr>
          <a:xfrm flipH="1">
            <a:off x="9274031" y="879051"/>
            <a:ext cx="452233" cy="396110"/>
          </a:xfrm>
          <a:prstGeom prst="curvedConnector3">
            <a:avLst>
              <a:gd name="adj1" fmla="val -50549"/>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Ellipszis 10">
            <a:extLst>
              <a:ext uri="{FF2B5EF4-FFF2-40B4-BE49-F238E27FC236}">
                <a16:creationId xmlns:a16="http://schemas.microsoft.com/office/drawing/2014/main" id="{6D547E10-AA82-42AA-BF75-7877F247F697}"/>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52167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9C16E-C00A-E347-A82C-6AAFACD209BA}"/>
              </a:ext>
            </a:extLst>
          </p:cNvPr>
          <p:cNvSpPr>
            <a:spLocks noGrp="1"/>
          </p:cNvSpPr>
          <p:nvPr>
            <p:ph type="title"/>
          </p:nvPr>
        </p:nvSpPr>
        <p:spPr>
          <a:xfrm>
            <a:off x="677334" y="609600"/>
            <a:ext cx="8596668" cy="769257"/>
          </a:xfrm>
        </p:spPr>
        <p:txBody>
          <a:bodyPr/>
          <a:lstStyle/>
          <a:p>
            <a:r>
              <a:rPr lang="hu-HU" dirty="0"/>
              <a:t>Az érintett tájékoztatása - mikor? (3)</a:t>
            </a:r>
            <a:endParaRPr lang="en-US" dirty="0"/>
          </a:p>
        </p:txBody>
      </p:sp>
      <p:sp>
        <p:nvSpPr>
          <p:cNvPr id="3" name="Content Placeholder 2">
            <a:extLst>
              <a:ext uri="{FF2B5EF4-FFF2-40B4-BE49-F238E27FC236}">
                <a16:creationId xmlns:a16="http://schemas.microsoft.com/office/drawing/2014/main" id="{FE1FA9D2-BFA3-D546-BE96-36D739B73805}"/>
              </a:ext>
            </a:extLst>
          </p:cNvPr>
          <p:cNvSpPr>
            <a:spLocks noGrp="1"/>
          </p:cNvSpPr>
          <p:nvPr>
            <p:ph idx="1"/>
          </p:nvPr>
        </p:nvSpPr>
        <p:spPr>
          <a:xfrm>
            <a:off x="677334" y="1611087"/>
            <a:ext cx="8596668" cy="4430276"/>
          </a:xfrm>
        </p:spPr>
        <p:txBody>
          <a:bodyPr>
            <a:noAutofit/>
          </a:bodyPr>
          <a:lstStyle/>
          <a:p>
            <a:pPr marL="0" indent="0" algn="just">
              <a:buNone/>
            </a:pPr>
            <a:r>
              <a:rPr lang="hu-HU" dirty="0"/>
              <a:t>Ha a személyes adatokat nem az érintettől szerezték meg (14. cikk (3) bekezdés): </a:t>
            </a:r>
          </a:p>
          <a:p>
            <a:pPr lvl="1" algn="just"/>
            <a:r>
              <a:rPr lang="hu-HU" sz="1800" dirty="0"/>
              <a:t>a személyes adatok kezelésének konkrét körülményeit tekintetbe véve, a személyes adatok megszerzésétől számított észszerű határidőn, de </a:t>
            </a:r>
            <a:r>
              <a:rPr lang="hu-HU" sz="1800" b="1" dirty="0"/>
              <a:t>legkésőbb egy hónapon belül</a:t>
            </a:r>
            <a:r>
              <a:rPr lang="hu-HU" sz="1800" dirty="0"/>
              <a:t>;</a:t>
            </a:r>
          </a:p>
          <a:p>
            <a:pPr lvl="1" algn="just"/>
            <a:r>
              <a:rPr lang="hu-HU" sz="1800" dirty="0"/>
              <a:t>ha a személyes adatokat az érintettel való kapcsolattartás céljára használják, legalább az érintettel való </a:t>
            </a:r>
            <a:r>
              <a:rPr lang="hu-HU" sz="1800" b="1" dirty="0"/>
              <a:t>első kapcsolatfelvétel </a:t>
            </a:r>
            <a:r>
              <a:rPr lang="hu-HU" sz="1800" dirty="0"/>
              <a:t>alkalmával; vagy</a:t>
            </a:r>
          </a:p>
          <a:p>
            <a:pPr lvl="1" algn="just"/>
            <a:r>
              <a:rPr lang="hu-HU" sz="1800" dirty="0"/>
              <a:t>ha várhatóan más címzettel is közlik az adatokat, legkésőbb a személyes adatok </a:t>
            </a:r>
            <a:r>
              <a:rPr lang="hu-HU" sz="1800" b="1" dirty="0"/>
              <a:t>első alkalommal való közlésekor</a:t>
            </a:r>
            <a:r>
              <a:rPr lang="hu-HU" sz="1800" dirty="0"/>
              <a:t>.</a:t>
            </a:r>
          </a:p>
          <a:p>
            <a:pPr algn="just"/>
            <a:r>
              <a:rPr lang="hu-HU" dirty="0"/>
              <a:t>Ha az adatkezelő a személyes adatokon a gyűjtésük céljától eltérő célból további adatkezelést kíván végezni, a </a:t>
            </a:r>
            <a:r>
              <a:rPr lang="hu-HU" b="1" dirty="0"/>
              <a:t>további adatkezelést megelőzően </a:t>
            </a:r>
            <a:r>
              <a:rPr lang="hu-HU" dirty="0"/>
              <a:t>tájékoztatnia kell az érintettet erről az eltérő célról és minden releváns kiegészítő információról.</a:t>
            </a:r>
          </a:p>
        </p:txBody>
      </p:sp>
      <p:sp>
        <p:nvSpPr>
          <p:cNvPr id="4" name="Ellipszis 3">
            <a:extLst>
              <a:ext uri="{FF2B5EF4-FFF2-40B4-BE49-F238E27FC236}">
                <a16:creationId xmlns:a16="http://schemas.microsoft.com/office/drawing/2014/main" id="{20C0F9BF-32C6-4B63-BD61-EDEB5D7E0958}"/>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67803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E1621-6D23-1E4C-8A23-EFACFCA6095B}"/>
              </a:ext>
            </a:extLst>
          </p:cNvPr>
          <p:cNvSpPr>
            <a:spLocks noGrp="1"/>
          </p:cNvSpPr>
          <p:nvPr>
            <p:ph type="title"/>
          </p:nvPr>
        </p:nvSpPr>
        <p:spPr>
          <a:xfrm>
            <a:off x="677334" y="609600"/>
            <a:ext cx="8596668" cy="885371"/>
          </a:xfrm>
        </p:spPr>
        <p:txBody>
          <a:bodyPr>
            <a:normAutofit fontScale="90000"/>
          </a:bodyPr>
          <a:lstStyle/>
          <a:p>
            <a:r>
              <a:rPr lang="hu-HU" dirty="0"/>
              <a:t>Kivételek a tájékoztatási kötelezettség alól</a:t>
            </a:r>
            <a:endParaRPr lang="en-US" dirty="0"/>
          </a:p>
        </p:txBody>
      </p:sp>
      <p:sp>
        <p:nvSpPr>
          <p:cNvPr id="3" name="Content Placeholder 2">
            <a:extLst>
              <a:ext uri="{FF2B5EF4-FFF2-40B4-BE49-F238E27FC236}">
                <a16:creationId xmlns:a16="http://schemas.microsoft.com/office/drawing/2014/main" id="{29B771F8-075B-E846-8659-24BF8B41E5A4}"/>
              </a:ext>
            </a:extLst>
          </p:cNvPr>
          <p:cNvSpPr>
            <a:spLocks noGrp="1"/>
          </p:cNvSpPr>
          <p:nvPr>
            <p:ph idx="1"/>
          </p:nvPr>
        </p:nvSpPr>
        <p:spPr>
          <a:xfrm>
            <a:off x="677334" y="1393371"/>
            <a:ext cx="9177866" cy="4647991"/>
          </a:xfrm>
        </p:spPr>
        <p:txBody>
          <a:bodyPr>
            <a:normAutofit/>
          </a:bodyPr>
          <a:lstStyle/>
          <a:p>
            <a:pPr algn="just"/>
            <a:r>
              <a:rPr lang="hu-HU" sz="2000" dirty="0"/>
              <a:t>Ha az érintett már rendelkezik az információkkal.</a:t>
            </a:r>
          </a:p>
          <a:p>
            <a:pPr algn="just"/>
            <a:r>
              <a:rPr lang="hu-HU" sz="2000" dirty="0"/>
              <a:t>Ha a szóban forgó információk rendelkezésre bocsátása lehetetlennek bizonyul, vagy aránytalanul nagy erőfeszítést igényelne.</a:t>
            </a:r>
          </a:p>
          <a:p>
            <a:pPr algn="just"/>
            <a:r>
              <a:rPr lang="hu-HU" sz="2000" dirty="0"/>
              <a:t>Ha az adat megszerzését vagy közlését kifejezetten előírja az adatkezelőre alkalmazandó uniós vagy tagállami jog, amely az érintett jogos érdekeinek védelmét szolgáló megfelelő intézkedésekről rendelkezik.</a:t>
            </a:r>
          </a:p>
          <a:p>
            <a:pPr algn="just"/>
            <a:r>
              <a:rPr lang="hu-HU" sz="2000" dirty="0"/>
              <a:t>Ha a személyes adatoknak valamely uniós vagy tagállami jogban előírt szakmai titoktartási kötelezettség alapján, ideértve a jogszabályon alapuló titoktartási kötelezettséget is, bizalmasnak kell maradnia.</a:t>
            </a:r>
          </a:p>
          <a:p>
            <a:pPr algn="just"/>
            <a:r>
              <a:rPr lang="hu-HU" sz="2000" dirty="0">
                <a:solidFill>
                  <a:srgbClr val="C00000"/>
                </a:solidFill>
              </a:rPr>
              <a:t>DE: </a:t>
            </a:r>
            <a:r>
              <a:rPr lang="hu-HU" sz="2000" dirty="0"/>
              <a:t>Ilyen esetekben az adatkezelőnek megfelelő intézkedéseket kell hoznia az érintett jogainak, szabadságainak és jogos érdekeinek védelme érdekében.</a:t>
            </a:r>
            <a:endParaRPr lang="en-US" sz="2000" dirty="0"/>
          </a:p>
        </p:txBody>
      </p:sp>
      <p:sp>
        <p:nvSpPr>
          <p:cNvPr id="4" name="Ellipszis 3">
            <a:extLst>
              <a:ext uri="{FF2B5EF4-FFF2-40B4-BE49-F238E27FC236}">
                <a16:creationId xmlns:a16="http://schemas.microsoft.com/office/drawing/2014/main" id="{5B68DA29-3EB3-4DC6-B370-20A0C08C987A}"/>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50262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E417-A859-49C6-ACBF-EBC249CD4961}"/>
              </a:ext>
            </a:extLst>
          </p:cNvPr>
          <p:cNvSpPr>
            <a:spLocks noGrp="1"/>
          </p:cNvSpPr>
          <p:nvPr>
            <p:ph type="title"/>
          </p:nvPr>
        </p:nvSpPr>
        <p:spPr>
          <a:xfrm>
            <a:off x="677333" y="320842"/>
            <a:ext cx="10231299" cy="1012658"/>
          </a:xfrm>
        </p:spPr>
        <p:txBody>
          <a:bodyPr/>
          <a:lstStyle/>
          <a:p>
            <a:r>
              <a:rPr lang="hu-HU" dirty="0"/>
              <a:t>A </a:t>
            </a:r>
            <a:r>
              <a:rPr lang="hu-HU" b="1" dirty="0"/>
              <a:t>nem megfelelő </a:t>
            </a:r>
            <a:r>
              <a:rPr lang="hu-HU" dirty="0"/>
              <a:t>tájékoztatás</a:t>
            </a:r>
            <a:endParaRPr lang="en-GB" dirty="0"/>
          </a:p>
        </p:txBody>
      </p:sp>
      <p:graphicFrame>
        <p:nvGraphicFramePr>
          <p:cNvPr id="4" name="Content Placeholder 3" descr="A two column table, the left column contains broad categories of ways that information delivery can fail, whilst the right column contains more detailed examples. ">
            <a:extLst>
              <a:ext uri="{FF2B5EF4-FFF2-40B4-BE49-F238E27FC236}">
                <a16:creationId xmlns:a16="http://schemas.microsoft.com/office/drawing/2014/main" id="{1AB1CBCC-2208-403D-9FEB-A20611CAD50E}"/>
              </a:ext>
            </a:extLst>
          </p:cNvPr>
          <p:cNvGraphicFramePr>
            <a:graphicFrameLocks noGrp="1"/>
          </p:cNvGraphicFramePr>
          <p:nvPr>
            <p:ph idx="1"/>
            <p:extLst>
              <p:ext uri="{D42A27DB-BD31-4B8C-83A1-F6EECF244321}">
                <p14:modId xmlns:p14="http://schemas.microsoft.com/office/powerpoint/2010/main" val="3922055352"/>
              </p:ext>
            </p:extLst>
          </p:nvPr>
        </p:nvGraphicFramePr>
        <p:xfrm>
          <a:off x="677334" y="1351547"/>
          <a:ext cx="9799319" cy="4871094"/>
        </p:xfrm>
        <a:graphic>
          <a:graphicData uri="http://schemas.openxmlformats.org/drawingml/2006/table">
            <a:tbl>
              <a:tblPr firstRow="1" bandRow="1">
                <a:tableStyleId>{5C22544A-7EE6-4342-B048-85BDC9FD1C3A}</a:tableStyleId>
              </a:tblPr>
              <a:tblGrid>
                <a:gridCol w="2046366">
                  <a:extLst>
                    <a:ext uri="{9D8B030D-6E8A-4147-A177-3AD203B41FA5}">
                      <a16:colId xmlns:a16="http://schemas.microsoft.com/office/drawing/2014/main" val="1289134612"/>
                    </a:ext>
                  </a:extLst>
                </a:gridCol>
                <a:gridCol w="7752953">
                  <a:extLst>
                    <a:ext uri="{9D8B030D-6E8A-4147-A177-3AD203B41FA5}">
                      <a16:colId xmlns:a16="http://schemas.microsoft.com/office/drawing/2014/main" val="4201881919"/>
                    </a:ext>
                  </a:extLst>
                </a:gridCol>
              </a:tblGrid>
              <a:tr h="303677">
                <a:tc>
                  <a:txBody>
                    <a:bodyPr/>
                    <a:lstStyle/>
                    <a:p>
                      <a:r>
                        <a:rPr lang="hu-HU" sz="1400" dirty="0"/>
                        <a:t>Követelmény </a:t>
                      </a:r>
                      <a:endParaRPr lang="en-GB" sz="1400" dirty="0"/>
                    </a:p>
                  </a:txBody>
                  <a:tcPr marL="74751" marR="74751"/>
                </a:tc>
                <a:tc>
                  <a:txBody>
                    <a:bodyPr/>
                    <a:lstStyle/>
                    <a:p>
                      <a:r>
                        <a:rPr lang="hu-HU" sz="1400" dirty="0"/>
                        <a:t>Milyen</a:t>
                      </a:r>
                      <a:r>
                        <a:rPr lang="hu-HU" sz="1400" baseline="0" dirty="0"/>
                        <a:t> hibát követnek el az adatkezelők?</a:t>
                      </a:r>
                      <a:endParaRPr lang="en-GB" sz="1400" dirty="0"/>
                    </a:p>
                  </a:txBody>
                  <a:tcPr marL="74751" marR="74751"/>
                </a:tc>
                <a:extLst>
                  <a:ext uri="{0D108BD9-81ED-4DB2-BD59-A6C34878D82A}">
                    <a16:rowId xmlns:a16="http://schemas.microsoft.com/office/drawing/2014/main" val="3141463179"/>
                  </a:ext>
                </a:extLst>
              </a:tr>
              <a:tr h="991736">
                <a:tc>
                  <a:txBody>
                    <a:bodyPr/>
                    <a:lstStyle/>
                    <a:p>
                      <a:r>
                        <a:rPr lang="hu-HU" sz="1400" dirty="0"/>
                        <a:t>egyértelmű</a:t>
                      </a:r>
                      <a:endParaRPr lang="en-GB" sz="1400" dirty="0"/>
                    </a:p>
                  </a:txBody>
                  <a:tcPr marL="74751" marR="74751"/>
                </a:tc>
                <a:tc>
                  <a:txBody>
                    <a:bodyPr/>
                    <a:lstStyle/>
                    <a:p>
                      <a:pPr marL="285750" indent="-285750">
                        <a:buFont typeface="Arial" panose="020B0604020202020204" pitchFamily="34" charset="0"/>
                        <a:buChar char="•"/>
                      </a:pPr>
                      <a:r>
                        <a:rPr lang="hu-HU" sz="1400" noProof="0" dirty="0"/>
                        <a:t>nem a döntés pillanatában</a:t>
                      </a:r>
                    </a:p>
                    <a:p>
                      <a:pPr marL="285750" indent="-285750">
                        <a:buFont typeface="Arial" panose="020B0604020202020204" pitchFamily="34" charset="0"/>
                        <a:buChar char="•"/>
                      </a:pPr>
                      <a:r>
                        <a:rPr lang="hu-HU" sz="1400" noProof="0" dirty="0"/>
                        <a:t>az információt nem lehet megtalálni (túl sok fül a honlapon)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sz="1400" noProof="0" dirty="0"/>
                        <a:t>nem a várt helyeken található</a:t>
                      </a:r>
                      <a:r>
                        <a:rPr lang="hu-HU" sz="1400" baseline="0" noProof="0" dirty="0"/>
                        <a:t> az i</a:t>
                      </a:r>
                      <a:r>
                        <a:rPr lang="hu-HU" sz="1400" noProof="0" dirty="0"/>
                        <a:t>nformáció</a:t>
                      </a:r>
                    </a:p>
                    <a:p>
                      <a:pPr marL="285750" indent="-285750">
                        <a:buFont typeface="Arial" panose="020B0604020202020204" pitchFamily="34" charset="0"/>
                        <a:buChar char="•"/>
                      </a:pPr>
                      <a:r>
                        <a:rPr lang="hu-HU" sz="1400" noProof="0" dirty="0"/>
                        <a:t>szokatlan formában</a:t>
                      </a:r>
                    </a:p>
                  </a:txBody>
                  <a:tcPr marL="74751" marR="74751"/>
                </a:tc>
                <a:extLst>
                  <a:ext uri="{0D108BD9-81ED-4DB2-BD59-A6C34878D82A}">
                    <a16:rowId xmlns:a16="http://schemas.microsoft.com/office/drawing/2014/main" val="1503110538"/>
                  </a:ext>
                </a:extLst>
              </a:tr>
              <a:tr h="305150">
                <a:tc>
                  <a:txBody>
                    <a:bodyPr/>
                    <a:lstStyle/>
                    <a:p>
                      <a:r>
                        <a:rPr lang="hu-HU" sz="1400" dirty="0"/>
                        <a:t>tömör</a:t>
                      </a:r>
                      <a:endParaRPr lang="en-GB" sz="1400" dirty="0"/>
                    </a:p>
                  </a:txBody>
                  <a:tcPr marL="74751" marR="74751"/>
                </a:tc>
                <a:tc>
                  <a:txBody>
                    <a:bodyPr/>
                    <a:lstStyle/>
                    <a:p>
                      <a:pPr marL="285750" indent="-285750">
                        <a:buFont typeface="Arial" panose="020B0604020202020204" pitchFamily="34" charset="0"/>
                        <a:buChar char="•"/>
                      </a:pPr>
                      <a:r>
                        <a:rPr lang="hu-HU" sz="1400" noProof="0" dirty="0"/>
                        <a:t>túl hosszú adatvédelmi szabályzatok</a:t>
                      </a:r>
                      <a:r>
                        <a:rPr lang="hu-HU" sz="1400" baseline="0" noProof="0" dirty="0"/>
                        <a:t> </a:t>
                      </a:r>
                      <a:r>
                        <a:rPr lang="hu-HU" sz="1400" noProof="0" dirty="0"/>
                        <a:t>(az érintettek nem olvassák</a:t>
                      </a:r>
                      <a:r>
                        <a:rPr lang="hu-HU" sz="1400" baseline="0" noProof="0" dirty="0"/>
                        <a:t> el</a:t>
                      </a:r>
                      <a:r>
                        <a:rPr lang="hu-HU" sz="1400" noProof="0" dirty="0"/>
                        <a:t>)</a:t>
                      </a:r>
                    </a:p>
                  </a:txBody>
                  <a:tcPr marL="74751" marR="74751"/>
                </a:tc>
                <a:extLst>
                  <a:ext uri="{0D108BD9-81ED-4DB2-BD59-A6C34878D82A}">
                    <a16:rowId xmlns:a16="http://schemas.microsoft.com/office/drawing/2014/main" val="2314418040"/>
                  </a:ext>
                </a:extLst>
              </a:tr>
              <a:tr h="1153972">
                <a:tc>
                  <a:txBody>
                    <a:bodyPr/>
                    <a:lstStyle/>
                    <a:p>
                      <a:r>
                        <a:rPr lang="hu-HU" sz="1400" dirty="0"/>
                        <a:t>könnyen érthető</a:t>
                      </a:r>
                      <a:endParaRPr lang="en-GB" sz="1400" dirty="0"/>
                    </a:p>
                  </a:txBody>
                  <a:tcPr marL="74751" marR="74751"/>
                </a:tc>
                <a:tc>
                  <a:txBody>
                    <a:bodyPr/>
                    <a:lstStyle/>
                    <a:p>
                      <a:pPr marL="285750" indent="-285750">
                        <a:buFont typeface="Arial" panose="020B0604020202020204" pitchFamily="34" charset="0"/>
                        <a:buChar char="•"/>
                      </a:pPr>
                      <a:r>
                        <a:rPr lang="hu-HU" sz="1400" noProof="0" dirty="0"/>
                        <a:t>“jogászkodás” (ideérve a GDPR szó szerinti idézését is). </a:t>
                      </a:r>
                    </a:p>
                    <a:p>
                      <a:pPr marL="285750" indent="-285750">
                        <a:buFont typeface="Arial" panose="020B0604020202020204" pitchFamily="34" charset="0"/>
                        <a:buChar char="•"/>
                      </a:pPr>
                      <a:r>
                        <a:rPr lang="hu-HU" sz="1400" noProof="0" dirty="0"/>
                        <a:t>rossz szerkezet</a:t>
                      </a:r>
                    </a:p>
                    <a:p>
                      <a:pPr marL="285750" indent="-285750">
                        <a:buFont typeface="Arial" panose="020B0604020202020204" pitchFamily="34" charset="0"/>
                        <a:buChar char="•"/>
                      </a:pPr>
                      <a:r>
                        <a:rPr lang="hu-HU" sz="1400" noProof="0" dirty="0"/>
                        <a:t>ellentmondó információk</a:t>
                      </a:r>
                    </a:p>
                    <a:p>
                      <a:pPr marL="285750" indent="-285750">
                        <a:buFont typeface="Arial" panose="020B0604020202020204" pitchFamily="34" charset="0"/>
                        <a:buChar char="•"/>
                      </a:pPr>
                      <a:r>
                        <a:rPr lang="hu-HU" sz="1400" noProof="0" dirty="0"/>
                        <a:t>nem egyértelmű</a:t>
                      </a:r>
                      <a:r>
                        <a:rPr lang="hu-HU" sz="1400" baseline="0" noProof="0" dirty="0"/>
                        <a:t> </a:t>
                      </a:r>
                      <a:r>
                        <a:rPr lang="hu-HU" sz="1400" noProof="0" dirty="0"/>
                        <a:t>nyelvezet</a:t>
                      </a:r>
                      <a:r>
                        <a:rPr lang="hu-HU" sz="1400" baseline="0" noProof="0" dirty="0"/>
                        <a:t> </a:t>
                      </a:r>
                      <a:r>
                        <a:rPr lang="hu-HU" sz="1400" noProof="0" dirty="0"/>
                        <a:t>(„szükség szerint”, „ahol szükséges”, „egyéb partnerek”)</a:t>
                      </a:r>
                    </a:p>
                    <a:p>
                      <a:pPr marL="285750" indent="-285750">
                        <a:buFont typeface="Arial" panose="020B0604020202020204" pitchFamily="34" charset="0"/>
                        <a:buChar char="•"/>
                      </a:pPr>
                      <a:r>
                        <a:rPr lang="hu-HU" sz="1400" noProof="0" dirty="0"/>
                        <a:t>az adatkezelő számára érthető nyelvezet, de az érintett számára nem</a:t>
                      </a:r>
                    </a:p>
                  </a:txBody>
                  <a:tcPr marL="74751" marR="74751"/>
                </a:tc>
                <a:extLst>
                  <a:ext uri="{0D108BD9-81ED-4DB2-BD59-A6C34878D82A}">
                    <a16:rowId xmlns:a16="http://schemas.microsoft.com/office/drawing/2014/main" val="965119507"/>
                  </a:ext>
                </a:extLst>
              </a:tr>
              <a:tr h="550016">
                <a:tc>
                  <a:txBody>
                    <a:bodyPr/>
                    <a:lstStyle/>
                    <a:p>
                      <a:r>
                        <a:rPr lang="hu-HU" sz="1400" dirty="0"/>
                        <a:t>világos és közérthető</a:t>
                      </a:r>
                      <a:endParaRPr lang="en-GB" sz="1400" dirty="0"/>
                    </a:p>
                  </a:txBody>
                  <a:tcPr marL="74751" marR="74751"/>
                </a:tc>
                <a:tc>
                  <a:txBody>
                    <a:bodyPr/>
                    <a:lstStyle/>
                    <a:p>
                      <a:pPr marL="285750" indent="-285750">
                        <a:buFont typeface="Arial" panose="020B0604020202020204" pitchFamily="34" charset="0"/>
                        <a:buChar char="•"/>
                      </a:pPr>
                      <a:r>
                        <a:rPr lang="hu-HU" sz="1400" noProof="0" dirty="0"/>
                        <a:t>túl tág szabályozás, ami a személyes adatok minden lehetséges kezelését lefedik minden élethelyzetben</a:t>
                      </a:r>
                    </a:p>
                    <a:p>
                      <a:pPr marL="285750" indent="-285750">
                        <a:buFont typeface="Arial" panose="020B0604020202020204" pitchFamily="34" charset="0"/>
                        <a:buChar char="•"/>
                      </a:pPr>
                      <a:r>
                        <a:rPr lang="hu-HU" sz="1400" noProof="0" dirty="0"/>
                        <a:t>az adatvédelemre vonatkozó információk más feltételekkel keverednek </a:t>
                      </a:r>
                    </a:p>
                  </a:txBody>
                  <a:tcPr marL="74751" marR="74751"/>
                </a:tc>
                <a:extLst>
                  <a:ext uri="{0D108BD9-81ED-4DB2-BD59-A6C34878D82A}">
                    <a16:rowId xmlns:a16="http://schemas.microsoft.com/office/drawing/2014/main" val="1294104603"/>
                  </a:ext>
                </a:extLst>
              </a:tr>
              <a:tr h="516251">
                <a:tc>
                  <a:txBody>
                    <a:bodyPr/>
                    <a:lstStyle/>
                    <a:p>
                      <a:r>
                        <a:rPr lang="hu-HU" sz="1400" dirty="0"/>
                        <a:t>érintettek tájékoztatása jogaikról</a:t>
                      </a:r>
                      <a:endParaRPr lang="en-GB" sz="1400" dirty="0"/>
                    </a:p>
                  </a:txBody>
                  <a:tcPr marL="74751" marR="74751"/>
                </a:tc>
                <a:tc>
                  <a:txBody>
                    <a:bodyPr/>
                    <a:lstStyle/>
                    <a:p>
                      <a:pPr marL="285750" indent="-285750">
                        <a:buFont typeface="Arial" panose="020B0604020202020204" pitchFamily="34" charset="0"/>
                        <a:buChar char="•"/>
                      </a:pPr>
                      <a:r>
                        <a:rPr lang="hu-HU" sz="1400" noProof="0" dirty="0"/>
                        <a:t>túlságosan általános, nem eléggé informatív.</a:t>
                      </a:r>
                    </a:p>
                    <a:p>
                      <a:pPr marL="285750" indent="-285750">
                        <a:buFont typeface="Arial" panose="020B0604020202020204" pitchFamily="34" charset="0"/>
                        <a:buChar char="•"/>
                      </a:pPr>
                      <a:r>
                        <a:rPr lang="hu-HU" sz="1400" noProof="0" dirty="0"/>
                        <a:t>a problémák megoldása</a:t>
                      </a:r>
                      <a:r>
                        <a:rPr lang="hu-HU" sz="1400" baseline="0" noProof="0" dirty="0"/>
                        <a:t> során n</a:t>
                      </a:r>
                      <a:r>
                        <a:rPr lang="hu-HU" sz="1400" noProof="0" dirty="0"/>
                        <a:t>em hasznos</a:t>
                      </a:r>
                    </a:p>
                  </a:txBody>
                  <a:tcPr marL="74751" marR="74751"/>
                </a:tc>
                <a:extLst>
                  <a:ext uri="{0D108BD9-81ED-4DB2-BD59-A6C34878D82A}">
                    <a16:rowId xmlns:a16="http://schemas.microsoft.com/office/drawing/2014/main" val="3668046334"/>
                  </a:ext>
                </a:extLst>
              </a:tr>
              <a:tr h="556338">
                <a:tc>
                  <a:txBody>
                    <a:bodyPr/>
                    <a:lstStyle/>
                    <a:p>
                      <a:r>
                        <a:rPr lang="hu-HU" sz="1400" dirty="0"/>
                        <a:t>átláthatóság</a:t>
                      </a:r>
                      <a:endParaRPr lang="en-GB" sz="1400" dirty="0"/>
                    </a:p>
                  </a:txBody>
                  <a:tcPr marL="74751" marR="74751"/>
                </a:tc>
                <a:tc>
                  <a:txBody>
                    <a:bodyPr/>
                    <a:lstStyle/>
                    <a:p>
                      <a:pPr marL="285750" indent="-285750">
                        <a:buFont typeface="Arial" panose="020B0604020202020204" pitchFamily="34" charset="0"/>
                        <a:buChar char="•"/>
                      </a:pPr>
                      <a:r>
                        <a:rPr lang="hu-HU" sz="1400" noProof="0" dirty="0"/>
                        <a:t>elavult információk - nem frissül,</a:t>
                      </a:r>
                      <a:r>
                        <a:rPr lang="hu-HU" sz="1400" baseline="0" noProof="0" dirty="0"/>
                        <a:t> ahogyan változik az adatkezelés </a:t>
                      </a:r>
                      <a:r>
                        <a:rPr lang="hu-HU" sz="1400" noProof="0" dirty="0"/>
                        <a:t>vagy a vállalati struktúra (például új adatfeldolgozó vagy felvásárlás)</a:t>
                      </a:r>
                    </a:p>
                  </a:txBody>
                  <a:tcPr marL="74751" marR="74751"/>
                </a:tc>
                <a:extLst>
                  <a:ext uri="{0D108BD9-81ED-4DB2-BD59-A6C34878D82A}">
                    <a16:rowId xmlns:a16="http://schemas.microsoft.com/office/drawing/2014/main" val="4161173778"/>
                  </a:ext>
                </a:extLst>
              </a:tr>
              <a:tr h="305150">
                <a:tc gridSpan="2">
                  <a:txBody>
                    <a:bodyPr/>
                    <a:lstStyle/>
                    <a:p>
                      <a:endParaRPr lang="en-GB" sz="1400" dirty="0"/>
                    </a:p>
                  </a:txBody>
                  <a:tcPr marL="74751" marR="74751"/>
                </a:tc>
                <a:tc hMerge="1">
                  <a:txBody>
                    <a:bodyPr/>
                    <a:lstStyle/>
                    <a:p>
                      <a:endParaRPr lang="en-GB" sz="1400" dirty="0"/>
                    </a:p>
                  </a:txBody>
                  <a:tcPr marL="74751" marR="74751"/>
                </a:tc>
                <a:extLst>
                  <a:ext uri="{0D108BD9-81ED-4DB2-BD59-A6C34878D82A}">
                    <a16:rowId xmlns:a16="http://schemas.microsoft.com/office/drawing/2014/main" val="1848227033"/>
                  </a:ext>
                </a:extLst>
              </a:tr>
            </a:tbl>
          </a:graphicData>
        </a:graphic>
      </p:graphicFrame>
      <p:sp>
        <p:nvSpPr>
          <p:cNvPr id="5" name="Ellipszis 4">
            <a:extLst>
              <a:ext uri="{FF2B5EF4-FFF2-40B4-BE49-F238E27FC236}">
                <a16:creationId xmlns:a16="http://schemas.microsoft.com/office/drawing/2014/main" id="{73D95E99-A912-432F-A624-E824564E45D0}"/>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0933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12493-9046-46AE-8547-B1EC53BAE7C8}"/>
              </a:ext>
            </a:extLst>
          </p:cNvPr>
          <p:cNvSpPr>
            <a:spLocks noGrp="1"/>
          </p:cNvSpPr>
          <p:nvPr>
            <p:ph type="title"/>
          </p:nvPr>
        </p:nvSpPr>
        <p:spPr>
          <a:xfrm>
            <a:off x="677334" y="282381"/>
            <a:ext cx="8596668" cy="720409"/>
          </a:xfrm>
        </p:spPr>
        <p:txBody>
          <a:bodyPr/>
          <a:lstStyle/>
          <a:p>
            <a:r>
              <a:rPr lang="hu-HU" dirty="0"/>
              <a:t>Információ rétegezés</a:t>
            </a:r>
            <a:endParaRPr lang="en-GB" dirty="0"/>
          </a:p>
        </p:txBody>
      </p:sp>
      <p:sp>
        <p:nvSpPr>
          <p:cNvPr id="3" name="Content Placeholder 2">
            <a:extLst>
              <a:ext uri="{FF2B5EF4-FFF2-40B4-BE49-F238E27FC236}">
                <a16:creationId xmlns:a16="http://schemas.microsoft.com/office/drawing/2014/main" id="{23628D58-FECA-4F11-9EF3-A932427F71FF}"/>
              </a:ext>
            </a:extLst>
          </p:cNvPr>
          <p:cNvSpPr>
            <a:spLocks noGrp="1"/>
          </p:cNvSpPr>
          <p:nvPr>
            <p:ph idx="1"/>
          </p:nvPr>
        </p:nvSpPr>
        <p:spPr>
          <a:xfrm>
            <a:off x="677334" y="1155032"/>
            <a:ext cx="8596668" cy="4055751"/>
          </a:xfrm>
        </p:spPr>
        <p:txBody>
          <a:bodyPr>
            <a:normAutofit/>
          </a:bodyPr>
          <a:lstStyle/>
          <a:p>
            <a:pPr algn="just"/>
            <a:r>
              <a:rPr lang="hu-HU" sz="2400" dirty="0">
                <a:solidFill>
                  <a:srgbClr val="C00000"/>
                </a:solidFill>
              </a:rPr>
              <a:t>Alapvető információk </a:t>
            </a:r>
            <a:r>
              <a:rPr lang="hu-HU" sz="2400" dirty="0"/>
              <a:t>az első szinten</a:t>
            </a:r>
            <a:endParaRPr lang="en-GB" sz="2400" dirty="0"/>
          </a:p>
          <a:p>
            <a:pPr lvl="1" algn="just"/>
            <a:r>
              <a:rPr lang="hu-HU" sz="2400" dirty="0"/>
              <a:t>összefoglalás, az adatok gyűjtésének pillanatában, ugyanolyan módon ahogyan az adatokat gyűjtik (papíralapon vagy online)</a:t>
            </a:r>
            <a:endParaRPr lang="en-GB" sz="2400" dirty="0"/>
          </a:p>
          <a:p>
            <a:pPr algn="just"/>
            <a:r>
              <a:rPr lang="hu-HU" sz="2400" dirty="0"/>
              <a:t>Utaljon a második szinten található </a:t>
            </a:r>
            <a:r>
              <a:rPr lang="hu-HU" sz="2400" dirty="0">
                <a:solidFill>
                  <a:srgbClr val="C00000"/>
                </a:solidFill>
              </a:rPr>
              <a:t>részletes információkra</a:t>
            </a:r>
            <a:r>
              <a:rPr lang="hu-HU" sz="2400" dirty="0"/>
              <a:t>!</a:t>
            </a:r>
            <a:endParaRPr lang="hu-HU" sz="2400" dirty="0">
              <a:solidFill>
                <a:srgbClr val="C00000"/>
              </a:solidFill>
            </a:endParaRPr>
          </a:p>
          <a:p>
            <a:pPr lvl="1" algn="just"/>
            <a:r>
              <a:rPr lang="hu-HU" sz="2400" dirty="0"/>
              <a:t>részletesebb és legmegfelelőbb felületen nyújtott tájékoztatás</a:t>
            </a:r>
            <a:endParaRPr lang="en-GB" sz="2400" dirty="0"/>
          </a:p>
        </p:txBody>
      </p:sp>
      <p:sp>
        <p:nvSpPr>
          <p:cNvPr id="6" name="Ellipszis 5">
            <a:extLst>
              <a:ext uri="{FF2B5EF4-FFF2-40B4-BE49-F238E27FC236}">
                <a16:creationId xmlns:a16="http://schemas.microsoft.com/office/drawing/2014/main" id="{367EA417-F173-471E-A275-5BB0BBA285C6}"/>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91488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12493-9046-46AE-8547-B1EC53BAE7C8}"/>
              </a:ext>
            </a:extLst>
          </p:cNvPr>
          <p:cNvSpPr>
            <a:spLocks noGrp="1"/>
          </p:cNvSpPr>
          <p:nvPr>
            <p:ph type="title"/>
          </p:nvPr>
        </p:nvSpPr>
        <p:spPr>
          <a:xfrm>
            <a:off x="677334" y="282381"/>
            <a:ext cx="8596668" cy="720409"/>
          </a:xfrm>
        </p:spPr>
        <p:txBody>
          <a:bodyPr/>
          <a:lstStyle/>
          <a:p>
            <a:r>
              <a:rPr lang="hu-HU" dirty="0"/>
              <a:t>Információ rétegezés (2)</a:t>
            </a:r>
            <a:endParaRPr lang="en-GB" dirty="0"/>
          </a:p>
        </p:txBody>
      </p:sp>
      <p:sp>
        <p:nvSpPr>
          <p:cNvPr id="3" name="Content Placeholder 2">
            <a:extLst>
              <a:ext uri="{FF2B5EF4-FFF2-40B4-BE49-F238E27FC236}">
                <a16:creationId xmlns:a16="http://schemas.microsoft.com/office/drawing/2014/main" id="{23628D58-FECA-4F11-9EF3-A932427F71FF}"/>
              </a:ext>
            </a:extLst>
          </p:cNvPr>
          <p:cNvSpPr>
            <a:spLocks noGrp="1"/>
          </p:cNvSpPr>
          <p:nvPr>
            <p:ph idx="1"/>
          </p:nvPr>
        </p:nvSpPr>
        <p:spPr>
          <a:xfrm>
            <a:off x="677334" y="1155032"/>
            <a:ext cx="8596668" cy="4055751"/>
          </a:xfrm>
        </p:spPr>
        <p:txBody>
          <a:bodyPr>
            <a:normAutofit/>
          </a:bodyPr>
          <a:lstStyle/>
          <a:p>
            <a:pPr marL="0" indent="0">
              <a:buNone/>
            </a:pPr>
            <a:endParaRPr lang="en-GB" sz="1400" dirty="0"/>
          </a:p>
        </p:txBody>
      </p:sp>
      <p:graphicFrame>
        <p:nvGraphicFramePr>
          <p:cNvPr id="5" name="Table 4">
            <a:extLst>
              <a:ext uri="{FF2B5EF4-FFF2-40B4-BE49-F238E27FC236}">
                <a16:creationId xmlns:a16="http://schemas.microsoft.com/office/drawing/2014/main" id="{0E92991A-764C-4CBA-BDA2-73279B0BEE16}"/>
              </a:ext>
            </a:extLst>
          </p:cNvPr>
          <p:cNvGraphicFramePr>
            <a:graphicFrameLocks noGrp="1"/>
          </p:cNvGraphicFramePr>
          <p:nvPr>
            <p:extLst>
              <p:ext uri="{D42A27DB-BD31-4B8C-83A1-F6EECF244321}">
                <p14:modId xmlns:p14="http://schemas.microsoft.com/office/powerpoint/2010/main" val="1812142769"/>
              </p:ext>
            </p:extLst>
          </p:nvPr>
        </p:nvGraphicFramePr>
        <p:xfrm>
          <a:off x="-1" y="1155032"/>
          <a:ext cx="12192001" cy="5892264"/>
        </p:xfrm>
        <a:graphic>
          <a:graphicData uri="http://schemas.openxmlformats.org/drawingml/2006/table">
            <a:tbl>
              <a:tblPr bandRow="1">
                <a:tableStyleId>{5C22544A-7EE6-4342-B048-85BDC9FD1C3A}</a:tableStyleId>
              </a:tblPr>
              <a:tblGrid>
                <a:gridCol w="1356130">
                  <a:extLst>
                    <a:ext uri="{9D8B030D-6E8A-4147-A177-3AD203B41FA5}">
                      <a16:colId xmlns:a16="http://schemas.microsoft.com/office/drawing/2014/main" val="188801009"/>
                    </a:ext>
                  </a:extLst>
                </a:gridCol>
                <a:gridCol w="4094722">
                  <a:extLst>
                    <a:ext uri="{9D8B030D-6E8A-4147-A177-3AD203B41FA5}">
                      <a16:colId xmlns:a16="http://schemas.microsoft.com/office/drawing/2014/main" val="2851696539"/>
                    </a:ext>
                  </a:extLst>
                </a:gridCol>
                <a:gridCol w="6741149">
                  <a:extLst>
                    <a:ext uri="{9D8B030D-6E8A-4147-A177-3AD203B41FA5}">
                      <a16:colId xmlns:a16="http://schemas.microsoft.com/office/drawing/2014/main" val="1680439260"/>
                    </a:ext>
                  </a:extLst>
                </a:gridCol>
              </a:tblGrid>
              <a:tr h="633664">
                <a:tc>
                  <a:txBody>
                    <a:bodyPr/>
                    <a:lstStyle/>
                    <a:p>
                      <a:r>
                        <a:rPr lang="hu-HU" sz="1600" dirty="0"/>
                        <a:t>Felelősség</a:t>
                      </a:r>
                      <a:endParaRPr lang="en-GB" sz="1600" dirty="0"/>
                    </a:p>
                  </a:txBody>
                  <a:tcPr/>
                </a:tc>
                <a:tc>
                  <a:txBody>
                    <a:bodyPr/>
                    <a:lstStyle/>
                    <a:p>
                      <a:pPr marL="285750" indent="-285750">
                        <a:buFont typeface="Arial" panose="020B0604020202020204" pitchFamily="34" charset="0"/>
                        <a:buChar char="•"/>
                      </a:pPr>
                      <a:r>
                        <a:rPr lang="hu-HU" sz="1600" dirty="0"/>
                        <a:t>az adatkezelő személye</a:t>
                      </a:r>
                      <a:endParaRPr lang="en-GB" sz="1600" dirty="0"/>
                    </a:p>
                  </a:txBody>
                  <a:tcPr/>
                </a:tc>
                <a:tc>
                  <a:txBody>
                    <a:bodyPr/>
                    <a:lstStyle/>
                    <a:p>
                      <a:pPr marL="285750" indent="-285750">
                        <a:buFont typeface="Arial" panose="020B0604020202020204" pitchFamily="34" charset="0"/>
                        <a:buChar char="•"/>
                      </a:pPr>
                      <a:r>
                        <a:rPr lang="hu-HU" sz="1600" dirty="0"/>
                        <a:t>az adatkezelő</a:t>
                      </a:r>
                      <a:r>
                        <a:rPr lang="hu-HU" sz="1600" baseline="0" dirty="0"/>
                        <a:t> elérhetősége</a:t>
                      </a:r>
                    </a:p>
                    <a:p>
                      <a:pPr marL="285750" indent="-285750">
                        <a:buFont typeface="Arial" panose="020B0604020202020204" pitchFamily="34" charset="0"/>
                        <a:buChar char="•"/>
                      </a:pPr>
                      <a:r>
                        <a:rPr lang="hu-HU" sz="1600" baseline="0" dirty="0"/>
                        <a:t>az adatfeldolgozó személye</a:t>
                      </a:r>
                    </a:p>
                    <a:p>
                      <a:pPr marL="285750" indent="-285750">
                        <a:buFont typeface="Arial" panose="020B0604020202020204" pitchFamily="34" charset="0"/>
                        <a:buChar char="•"/>
                      </a:pPr>
                      <a:r>
                        <a:rPr lang="hu-HU" sz="1600" baseline="0" dirty="0"/>
                        <a:t>az adatvédelmi tisztviselő kiléte és elérhetősége</a:t>
                      </a:r>
                      <a:endParaRPr lang="en-GB" sz="1600" dirty="0"/>
                    </a:p>
                  </a:txBody>
                  <a:tcPr/>
                </a:tc>
                <a:extLst>
                  <a:ext uri="{0D108BD9-81ED-4DB2-BD59-A6C34878D82A}">
                    <a16:rowId xmlns:a16="http://schemas.microsoft.com/office/drawing/2014/main" val="1117011141"/>
                  </a:ext>
                </a:extLst>
              </a:tr>
              <a:tr h="871287">
                <a:tc>
                  <a:txBody>
                    <a:bodyPr/>
                    <a:lstStyle/>
                    <a:p>
                      <a:r>
                        <a:rPr lang="hu-HU" sz="1600" dirty="0"/>
                        <a:t>Cél </a:t>
                      </a:r>
                      <a:endParaRPr lang="en-GB" sz="1600" dirty="0"/>
                    </a:p>
                  </a:txBody>
                  <a:tcPr/>
                </a:tc>
                <a:tc>
                  <a:txBody>
                    <a:bodyPr/>
                    <a:lstStyle/>
                    <a:p>
                      <a:pPr marL="285750" indent="-285750">
                        <a:buFont typeface="Arial" panose="020B0604020202020204" pitchFamily="34" charset="0"/>
                        <a:buChar char="•"/>
                      </a:pPr>
                      <a:r>
                        <a:rPr lang="hu-HU" sz="1600" noProof="0" dirty="0"/>
                        <a:t>az adatkezelés egyszerű</a:t>
                      </a:r>
                      <a:r>
                        <a:rPr lang="hu-HU" sz="1600" baseline="0" noProof="0" dirty="0"/>
                        <a:t> leírása, ideértve a profilozást</a:t>
                      </a:r>
                      <a:endParaRPr lang="hu-HU" sz="1600" noProof="0" dirty="0"/>
                    </a:p>
                  </a:txBody>
                  <a:tcPr/>
                </a:tc>
                <a:tc>
                  <a:txBody>
                    <a:bodyPr/>
                    <a:lstStyle/>
                    <a:p>
                      <a:pPr marL="285750" indent="-285750">
                        <a:buFont typeface="Arial" panose="020B0604020202020204" pitchFamily="34" charset="0"/>
                        <a:buChar char="•"/>
                      </a:pPr>
                      <a:r>
                        <a:rPr lang="hu-HU" sz="1600" noProof="0" dirty="0"/>
                        <a:t>az</a:t>
                      </a:r>
                      <a:r>
                        <a:rPr lang="hu-HU" sz="1600" baseline="0" noProof="0" dirty="0"/>
                        <a:t> adat</a:t>
                      </a:r>
                      <a:r>
                        <a:rPr lang="hu-HU" sz="1600" noProof="0" dirty="0"/>
                        <a:t>kezelés céljának részletes leírása</a:t>
                      </a:r>
                    </a:p>
                    <a:p>
                      <a:pPr marL="285750" indent="-285750">
                        <a:buFont typeface="Arial" panose="020B0604020202020204" pitchFamily="34" charset="0"/>
                        <a:buChar char="•"/>
                      </a:pPr>
                      <a:r>
                        <a:rPr lang="hu-HU" sz="1600" noProof="0" dirty="0"/>
                        <a:t>az adatmegőrzés</a:t>
                      </a:r>
                      <a:r>
                        <a:rPr lang="hu-HU" sz="1600" baseline="0" noProof="0" dirty="0"/>
                        <a:t> </a:t>
                      </a:r>
                      <a:r>
                        <a:rPr lang="hu-HU" sz="1600" noProof="0" dirty="0"/>
                        <a:t>feltételei és kritériumai</a:t>
                      </a:r>
                    </a:p>
                    <a:p>
                      <a:pPr marL="285750" indent="-285750">
                        <a:buFont typeface="Arial" panose="020B0604020202020204" pitchFamily="34" charset="0"/>
                        <a:buChar char="•"/>
                      </a:pPr>
                      <a:r>
                        <a:rPr lang="hu-HU" sz="1600" noProof="0" dirty="0"/>
                        <a:t>automatizált döntések, profilozás és alkalmazott logikák </a:t>
                      </a:r>
                    </a:p>
                  </a:txBody>
                  <a:tcPr/>
                </a:tc>
                <a:extLst>
                  <a:ext uri="{0D108BD9-81ED-4DB2-BD59-A6C34878D82A}">
                    <a16:rowId xmlns:a16="http://schemas.microsoft.com/office/drawing/2014/main" val="3046402403"/>
                  </a:ext>
                </a:extLst>
              </a:tr>
              <a:tr h="1108910">
                <a:tc>
                  <a:txBody>
                    <a:bodyPr/>
                    <a:lstStyle/>
                    <a:p>
                      <a:r>
                        <a:rPr lang="hu-HU" sz="1600" dirty="0"/>
                        <a:t>Jogszerűség</a:t>
                      </a:r>
                      <a:endParaRPr lang="en-GB" sz="1600" dirty="0"/>
                    </a:p>
                  </a:txBody>
                  <a:tcPr/>
                </a:tc>
                <a:tc>
                  <a:txBody>
                    <a:bodyPr/>
                    <a:lstStyle/>
                    <a:p>
                      <a:pPr marL="285750" indent="-285750">
                        <a:buFont typeface="Arial" panose="020B0604020202020204" pitchFamily="34" charset="0"/>
                        <a:buChar char="•"/>
                      </a:pPr>
                      <a:r>
                        <a:rPr lang="hu-HU" sz="1600" noProof="0" dirty="0"/>
                        <a:t>az adatkezelés jogalapja</a:t>
                      </a:r>
                    </a:p>
                  </a:txBody>
                  <a:tcPr/>
                </a:tc>
                <a:tc>
                  <a:txBody>
                    <a:bodyPr/>
                    <a:lstStyle/>
                    <a:p>
                      <a:pPr marL="285750" indent="-285750">
                        <a:buFont typeface="Arial" panose="020B0604020202020204" pitchFamily="34" charset="0"/>
                        <a:buChar char="•"/>
                      </a:pPr>
                      <a:r>
                        <a:rPr lang="hu-HU" sz="1600" noProof="0" dirty="0"/>
                        <a:t>az</a:t>
                      </a:r>
                      <a:r>
                        <a:rPr lang="hu-HU" sz="1600" baseline="0" noProof="0" dirty="0"/>
                        <a:t> adatkezelés </a:t>
                      </a:r>
                      <a:r>
                        <a:rPr lang="hu-HU" sz="1600" noProof="0" dirty="0"/>
                        <a:t>jogalapjának részletei</a:t>
                      </a:r>
                    </a:p>
                    <a:p>
                      <a:pPr marL="285750" indent="-285750">
                        <a:buFont typeface="Arial" panose="020B0604020202020204" pitchFamily="34" charset="0"/>
                        <a:buChar char="•"/>
                      </a:pPr>
                      <a:r>
                        <a:rPr lang="hu-HU" sz="1600" noProof="0" dirty="0"/>
                        <a:t>jogi kötelezettség, közérdek vagy jogos érdek</a:t>
                      </a:r>
                    </a:p>
                    <a:p>
                      <a:pPr marL="285750" indent="-285750">
                        <a:buFont typeface="Arial" panose="020B0604020202020204" pitchFamily="34" charset="0"/>
                        <a:buChar char="•"/>
                      </a:pPr>
                      <a:r>
                        <a:rPr lang="hu-HU" sz="1600" noProof="0" dirty="0"/>
                        <a:t>adatszolgáltatási kötelezettség,</a:t>
                      </a:r>
                      <a:r>
                        <a:rPr lang="hu-HU" sz="1600" baseline="0" noProof="0" dirty="0"/>
                        <a:t> valamint a következmények ha ennek nem tesznek eleget</a:t>
                      </a:r>
                      <a:endParaRPr lang="hu-HU" sz="1600" noProof="0" dirty="0"/>
                    </a:p>
                  </a:txBody>
                  <a:tcPr/>
                </a:tc>
                <a:extLst>
                  <a:ext uri="{0D108BD9-81ED-4DB2-BD59-A6C34878D82A}">
                    <a16:rowId xmlns:a16="http://schemas.microsoft.com/office/drawing/2014/main" val="1847052031"/>
                  </a:ext>
                </a:extLst>
              </a:tr>
              <a:tr h="1108910">
                <a:tc>
                  <a:txBody>
                    <a:bodyPr/>
                    <a:lstStyle/>
                    <a:p>
                      <a:r>
                        <a:rPr lang="hu-HU" sz="1600" dirty="0"/>
                        <a:t>Címzettek </a:t>
                      </a:r>
                      <a:endParaRPr lang="en-GB" sz="1600" dirty="0"/>
                    </a:p>
                  </a:txBody>
                  <a:tcPr/>
                </a:tc>
                <a:tc>
                  <a:txBody>
                    <a:bodyPr/>
                    <a:lstStyle/>
                    <a:p>
                      <a:pPr marL="285750" indent="-285750">
                        <a:buFont typeface="Arial" panose="020B0604020202020204" pitchFamily="34" charset="0"/>
                        <a:buChar char="•"/>
                      </a:pPr>
                      <a:r>
                        <a:rPr lang="hu-HU" sz="1600" noProof="0" dirty="0"/>
                        <a:t>várható</a:t>
                      </a:r>
                      <a:r>
                        <a:rPr lang="hu-HU" sz="1600" baseline="0" noProof="0" dirty="0"/>
                        <a:t> adattovábbítás harmadik felek felé (vagy ennek hiánya)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sz="1600" noProof="0" dirty="0"/>
                        <a:t>várható</a:t>
                      </a:r>
                      <a:r>
                        <a:rPr lang="hu-HU" sz="1600" baseline="0" noProof="0" dirty="0"/>
                        <a:t> adattovábbítás harmadik országok felé (vagy ennek hiánya)</a:t>
                      </a:r>
                    </a:p>
                  </a:txBody>
                  <a:tcPr/>
                </a:tc>
                <a:tc>
                  <a:txBody>
                    <a:bodyPr/>
                    <a:lstStyle/>
                    <a:p>
                      <a:pPr marL="285750" indent="-285750">
                        <a:buFont typeface="Arial" panose="020B0604020202020204" pitchFamily="34" charset="0"/>
                        <a:buChar char="•"/>
                      </a:pPr>
                      <a:r>
                        <a:rPr lang="hu-HU" sz="1600" noProof="0" dirty="0"/>
                        <a:t>címzettek vagy címzettek kategóriái</a:t>
                      </a:r>
                    </a:p>
                    <a:p>
                      <a:pPr marL="285750" indent="-285750">
                        <a:buFont typeface="Arial" panose="020B0604020202020204" pitchFamily="34" charset="0"/>
                        <a:buChar char="•"/>
                      </a:pPr>
                      <a:r>
                        <a:rPr lang="hu-HU" sz="1600" noProof="0" dirty="0"/>
                        <a:t>megfelelőségi határozatok, garanciák, kötelező erejű</a:t>
                      </a:r>
                      <a:r>
                        <a:rPr lang="hu-HU" sz="1600" baseline="0" noProof="0" dirty="0"/>
                        <a:t> </a:t>
                      </a:r>
                      <a:r>
                        <a:rPr lang="hu-HU" sz="1600" noProof="0" dirty="0"/>
                        <a:t>vállalati szabályok, konkrét helyzetek</a:t>
                      </a:r>
                    </a:p>
                  </a:txBody>
                  <a:tcPr/>
                </a:tc>
                <a:extLst>
                  <a:ext uri="{0D108BD9-81ED-4DB2-BD59-A6C34878D82A}">
                    <a16:rowId xmlns:a16="http://schemas.microsoft.com/office/drawing/2014/main" val="3400536618"/>
                  </a:ext>
                </a:extLst>
              </a:tr>
              <a:tr h="1108910">
                <a:tc>
                  <a:txBody>
                    <a:bodyPr/>
                    <a:lstStyle/>
                    <a:p>
                      <a:r>
                        <a:rPr lang="hu-HU" sz="1600" dirty="0"/>
                        <a:t>Jogok </a:t>
                      </a:r>
                      <a:endParaRPr lang="en-GB" sz="1600" dirty="0"/>
                    </a:p>
                  </a:txBody>
                  <a:tcPr/>
                </a:tc>
                <a:tc>
                  <a:txBody>
                    <a:bodyPr/>
                    <a:lstStyle/>
                    <a:p>
                      <a:pPr marL="285750" indent="-285750">
                        <a:buFont typeface="Arial" panose="020B0604020202020204" pitchFamily="34" charset="0"/>
                        <a:buChar char="•"/>
                      </a:pPr>
                      <a:r>
                        <a:rPr lang="hu-HU" sz="1600" noProof="0" dirty="0"/>
                        <a:t>érintetti jogok</a:t>
                      </a:r>
                    </a:p>
                  </a:txBody>
                  <a:tcPr/>
                </a:tc>
                <a:tc>
                  <a:txBody>
                    <a:bodyPr/>
                    <a:lstStyle/>
                    <a:p>
                      <a:pPr marL="285750" indent="-285750">
                        <a:buFont typeface="Arial" panose="020B0604020202020204" pitchFamily="34" charset="0"/>
                        <a:buChar char="•"/>
                      </a:pPr>
                      <a:r>
                        <a:rPr lang="hu-HU" sz="1600" baseline="0" noProof="0" dirty="0"/>
                        <a:t>a</a:t>
                      </a:r>
                      <a:r>
                        <a:rPr lang="hu-HU" sz="1600" noProof="0" dirty="0"/>
                        <a:t>z adatok helyesbítéséhez, törléséhez</a:t>
                      </a:r>
                      <a:r>
                        <a:rPr lang="hu-HU" sz="1600" baseline="0" noProof="0" dirty="0"/>
                        <a:t> </a:t>
                      </a:r>
                      <a:r>
                        <a:rPr lang="hu-HU" sz="1600" noProof="0" dirty="0"/>
                        <a:t>és hordozhatóságához, az</a:t>
                      </a:r>
                      <a:r>
                        <a:rPr lang="hu-HU" sz="1600" baseline="0" noProof="0" dirty="0"/>
                        <a:t> adatkezelés </a:t>
                      </a:r>
                      <a:r>
                        <a:rPr lang="hu-HU" sz="1600" noProof="0" dirty="0"/>
                        <a:t>korlátozásához</a:t>
                      </a:r>
                      <a:r>
                        <a:rPr lang="hu-HU" sz="1600" baseline="0" noProof="0" dirty="0"/>
                        <a:t> </a:t>
                      </a:r>
                      <a:r>
                        <a:rPr lang="hu-HU" sz="1600" noProof="0" dirty="0"/>
                        <a:t>és kifogáshoz való</a:t>
                      </a:r>
                      <a:r>
                        <a:rPr lang="hu-HU" sz="1600" baseline="0" noProof="0" dirty="0"/>
                        <a:t> </a:t>
                      </a:r>
                      <a:r>
                        <a:rPr lang="hu-HU" sz="1600" noProof="0" dirty="0"/>
                        <a:t>jog gyakorlása</a:t>
                      </a:r>
                    </a:p>
                    <a:p>
                      <a:pPr marL="285750" indent="-285750">
                        <a:buFont typeface="Arial" panose="020B0604020202020204" pitchFamily="34" charset="0"/>
                        <a:buChar char="•"/>
                      </a:pPr>
                      <a:r>
                        <a:rPr lang="hu-HU" sz="1600" noProof="0" dirty="0"/>
                        <a:t>a hozzájárulás visszavonásának joga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sz="1600" baseline="0" noProof="0" dirty="0"/>
                        <a:t>p</a:t>
                      </a:r>
                      <a:r>
                        <a:rPr lang="hu-HU" sz="1600" noProof="0" dirty="0"/>
                        <a:t>anasz benyújtásának joga a felügyeleti hatósághoz </a:t>
                      </a:r>
                    </a:p>
                  </a:txBody>
                  <a:tcPr/>
                </a:tc>
                <a:extLst>
                  <a:ext uri="{0D108BD9-81ED-4DB2-BD59-A6C34878D82A}">
                    <a16:rowId xmlns:a16="http://schemas.microsoft.com/office/drawing/2014/main" val="2747166248"/>
                  </a:ext>
                </a:extLst>
              </a:tr>
              <a:tr h="871287">
                <a:tc>
                  <a:txBody>
                    <a:bodyPr/>
                    <a:lstStyle/>
                    <a:p>
                      <a:r>
                        <a:rPr lang="hu-HU" sz="1600" dirty="0"/>
                        <a:t>Eredet </a:t>
                      </a:r>
                      <a:endParaRPr lang="en-GB" sz="1600" dirty="0"/>
                    </a:p>
                  </a:txBody>
                  <a:tcPr/>
                </a:tc>
                <a:tc>
                  <a:txBody>
                    <a:bodyPr/>
                    <a:lstStyle/>
                    <a:p>
                      <a:pPr marL="285750" indent="-285750">
                        <a:buFont typeface="Arial" panose="020B0604020202020204" pitchFamily="34" charset="0"/>
                        <a:buChar char="•"/>
                      </a:pPr>
                      <a:r>
                        <a:rPr lang="hu-HU" sz="1600" noProof="0" dirty="0"/>
                        <a:t>az adat forrása (ha nem az adatalanytól származik)</a:t>
                      </a:r>
                    </a:p>
                  </a:txBody>
                  <a:tcPr/>
                </a:tc>
                <a:tc>
                  <a:txBody>
                    <a:bodyPr/>
                    <a:lstStyle/>
                    <a:p>
                      <a:pPr marL="285750" indent="-285750">
                        <a:buFont typeface="Arial" panose="020B0604020202020204" pitchFamily="34" charset="0"/>
                        <a:buChar char="•"/>
                      </a:pPr>
                      <a:r>
                        <a:rPr lang="hu-HU" sz="1600" noProof="0" dirty="0"/>
                        <a:t>részletes információ az adatok származásáról (még akkor is, ha nyilvános forrásokból származnak)</a:t>
                      </a:r>
                    </a:p>
                    <a:p>
                      <a:pPr marL="285750" indent="-285750">
                        <a:buFont typeface="Arial" panose="020B0604020202020204" pitchFamily="34" charset="0"/>
                        <a:buChar char="•"/>
                      </a:pPr>
                      <a:r>
                        <a:rPr lang="hu-HU" sz="1600" noProof="0" dirty="0"/>
                        <a:t>a kezelt adatok kategóriái</a:t>
                      </a:r>
                    </a:p>
                  </a:txBody>
                  <a:tcPr/>
                </a:tc>
                <a:extLst>
                  <a:ext uri="{0D108BD9-81ED-4DB2-BD59-A6C34878D82A}">
                    <a16:rowId xmlns:a16="http://schemas.microsoft.com/office/drawing/2014/main" val="1757774461"/>
                  </a:ext>
                </a:extLst>
              </a:tr>
            </a:tbl>
          </a:graphicData>
        </a:graphic>
      </p:graphicFrame>
      <p:sp>
        <p:nvSpPr>
          <p:cNvPr id="6" name="Ellipszis 5">
            <a:extLst>
              <a:ext uri="{FF2B5EF4-FFF2-40B4-BE49-F238E27FC236}">
                <a16:creationId xmlns:a16="http://schemas.microsoft.com/office/drawing/2014/main" id="{367EA417-F173-471E-A275-5BB0BBA285C6}"/>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74018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9240-E675-4C51-A1EB-FF2683529E01}"/>
              </a:ext>
            </a:extLst>
          </p:cNvPr>
          <p:cNvSpPr>
            <a:spLocks noGrp="1"/>
          </p:cNvSpPr>
          <p:nvPr>
            <p:ph type="title"/>
          </p:nvPr>
        </p:nvSpPr>
        <p:spPr>
          <a:xfrm>
            <a:off x="677334" y="609600"/>
            <a:ext cx="8596668" cy="918949"/>
          </a:xfrm>
        </p:spPr>
        <p:txBody>
          <a:bodyPr/>
          <a:lstStyle/>
          <a:p>
            <a:r>
              <a:rPr lang="hu-HU" dirty="0"/>
              <a:t>A </a:t>
            </a:r>
            <a:r>
              <a:rPr lang="en-GB" dirty="0"/>
              <a:t>GDPR</a:t>
            </a:r>
            <a:r>
              <a:rPr lang="hu-HU" dirty="0"/>
              <a:t> követelményein túl</a:t>
            </a:r>
            <a:endParaRPr lang="en-GB" dirty="0"/>
          </a:p>
        </p:txBody>
      </p:sp>
      <p:sp>
        <p:nvSpPr>
          <p:cNvPr id="3" name="Content Placeholder 2">
            <a:extLst>
              <a:ext uri="{FF2B5EF4-FFF2-40B4-BE49-F238E27FC236}">
                <a16:creationId xmlns:a16="http://schemas.microsoft.com/office/drawing/2014/main" id="{D17DF34B-BDC2-40A8-89FC-51D7A45FDB62}"/>
              </a:ext>
            </a:extLst>
          </p:cNvPr>
          <p:cNvSpPr>
            <a:spLocks noGrp="1"/>
          </p:cNvSpPr>
          <p:nvPr>
            <p:ph idx="1"/>
          </p:nvPr>
        </p:nvSpPr>
        <p:spPr>
          <a:xfrm>
            <a:off x="677334" y="1403043"/>
            <a:ext cx="9291419" cy="4854322"/>
          </a:xfrm>
        </p:spPr>
        <p:txBody>
          <a:bodyPr>
            <a:noAutofit/>
          </a:bodyPr>
          <a:lstStyle/>
          <a:p>
            <a:pPr algn="just"/>
            <a:r>
              <a:rPr lang="hu-HU" dirty="0"/>
              <a:t>A GDPR-ban nem szereplő előírásoknak való megfelelés kommunikációja (például önszabályozó programok, tanúsítások, szerződéses kötelezettségek stb.).</a:t>
            </a:r>
          </a:p>
          <a:p>
            <a:pPr algn="just"/>
            <a:r>
              <a:rPr lang="hu-HU" dirty="0"/>
              <a:t>Az adatvédelem átláthatósági elvének a felhasználói felületekbe történő beépítése.</a:t>
            </a:r>
          </a:p>
          <a:p>
            <a:pPr lvl="1" algn="just"/>
            <a:r>
              <a:rPr lang="hu-HU" sz="1800" dirty="0"/>
              <a:t>nem csak egy külön szabályozásban</a:t>
            </a:r>
          </a:p>
          <a:p>
            <a:pPr lvl="1" algn="just"/>
            <a:r>
              <a:rPr lang="hu-HU" sz="1800" dirty="0"/>
              <a:t>releváns értesítések / magyarázatok</a:t>
            </a:r>
          </a:p>
          <a:p>
            <a:pPr lvl="1" algn="just"/>
            <a:r>
              <a:rPr lang="hu-HU" sz="1800" dirty="0"/>
              <a:t>az adatkezelés menetének vizuális megjelenítése.</a:t>
            </a:r>
          </a:p>
          <a:p>
            <a:pPr algn="just"/>
            <a:r>
              <a:rPr lang="hu-HU" dirty="0"/>
              <a:t>Hozzájárulási modellek.</a:t>
            </a:r>
          </a:p>
          <a:p>
            <a:pPr algn="just"/>
            <a:r>
              <a:rPr lang="hu-HU" dirty="0"/>
              <a:t>Példák az adatkezelésre.</a:t>
            </a:r>
          </a:p>
          <a:p>
            <a:pPr algn="just"/>
            <a:r>
              <a:rPr lang="hu-HU" dirty="0"/>
              <a:t>Az adatkezelés megismerése és ez alapján az érintettek tájékoztatása.</a:t>
            </a:r>
          </a:p>
          <a:p>
            <a:pPr lvl="1" algn="just"/>
            <a:r>
              <a:rPr lang="hu-HU" sz="1800" dirty="0"/>
              <a:t>Tények -&gt; Jogi kötelezettségek -&gt; Konkrét példa</a:t>
            </a:r>
          </a:p>
          <a:p>
            <a:pPr algn="just"/>
            <a:r>
              <a:rPr lang="hu-HU" dirty="0"/>
              <a:t>Nem kizsákmányoló üzleti modellek, hanem felhasználó-központú adatkezelések kommunikációja.</a:t>
            </a:r>
          </a:p>
        </p:txBody>
      </p:sp>
      <p:sp>
        <p:nvSpPr>
          <p:cNvPr id="4" name="Ellipszis 3">
            <a:extLst>
              <a:ext uri="{FF2B5EF4-FFF2-40B4-BE49-F238E27FC236}">
                <a16:creationId xmlns:a16="http://schemas.microsoft.com/office/drawing/2014/main" id="{85F0A779-403D-403A-BEEC-CC4A36029599}"/>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36651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578E8-7874-42F8-A74A-9361DF085B7E}"/>
              </a:ext>
            </a:extLst>
          </p:cNvPr>
          <p:cNvSpPr>
            <a:spLocks noGrp="1"/>
          </p:cNvSpPr>
          <p:nvPr>
            <p:ph type="title"/>
          </p:nvPr>
        </p:nvSpPr>
        <p:spPr>
          <a:xfrm>
            <a:off x="677334" y="609600"/>
            <a:ext cx="8596668" cy="1178257"/>
          </a:xfrm>
        </p:spPr>
        <p:txBody>
          <a:bodyPr>
            <a:normAutofit fontScale="90000"/>
          </a:bodyPr>
          <a:lstStyle/>
          <a:p>
            <a:r>
              <a:rPr lang="hu-HU" noProof="0" dirty="0"/>
              <a:t>Útmutató a diák használatához (diavetítés előtt eltávolítandó)</a:t>
            </a:r>
          </a:p>
        </p:txBody>
      </p:sp>
      <p:sp>
        <p:nvSpPr>
          <p:cNvPr id="3" name="Content Placeholder 2">
            <a:extLst>
              <a:ext uri="{FF2B5EF4-FFF2-40B4-BE49-F238E27FC236}">
                <a16:creationId xmlns:a16="http://schemas.microsoft.com/office/drawing/2014/main" id="{A395471E-2649-4901-BC38-E514115E7311}"/>
              </a:ext>
            </a:extLst>
          </p:cNvPr>
          <p:cNvSpPr>
            <a:spLocks noGrp="1"/>
          </p:cNvSpPr>
          <p:nvPr>
            <p:ph idx="1"/>
          </p:nvPr>
        </p:nvSpPr>
        <p:spPr>
          <a:xfrm>
            <a:off x="677334" y="1951631"/>
            <a:ext cx="8596668" cy="4089732"/>
          </a:xfrm>
        </p:spPr>
        <p:txBody>
          <a:bodyPr>
            <a:normAutofit fontScale="77500" lnSpcReduction="20000"/>
          </a:bodyPr>
          <a:lstStyle/>
          <a:p>
            <a:pPr marL="0" indent="0" algn="just">
              <a:buNone/>
            </a:pPr>
            <a:r>
              <a:rPr lang="hu-HU" noProof="0" dirty="0"/>
              <a:t>A következő diasort úgy állítottuk össze, hogy az adott hallgatóság igényeire szabható legyen. Ennek érdekében minden egyes dián megjelöltük, hogy milyen típusú hallgatóságnak szól (lásd a megjegyzések „célcsoport” címszava alatt).</a:t>
            </a:r>
          </a:p>
          <a:p>
            <a:pPr marL="0" indent="0" algn="just">
              <a:buNone/>
            </a:pPr>
            <a:r>
              <a:rPr lang="hu-HU" noProof="0" dirty="0"/>
              <a:t>A diák alatti jegyzetekben további információ található a dia nehézségi fokáról, [megfelelő-e adatvédelmi ismeretekkel nem rendelkezők számára?] a célcsoportról, [általános vagy kiemelt pl. adatvédelmi hatóságok képviselői, ügyvédek, adatvédelmi tisztviselők stb.] valamint a dián szereplő információ jelentőségéről [azaz, feltétlenül szükséges-e, vagy el lehet távolítani anélkül, hogy a képzés hatékonyságát befolyásolná?].</a:t>
            </a:r>
          </a:p>
          <a:p>
            <a:pPr marL="0" indent="0" algn="just">
              <a:buNone/>
            </a:pPr>
            <a:r>
              <a:rPr lang="hu-HU" noProof="0" dirty="0"/>
              <a:t>A képzés előtt kérjük, hogy:</a:t>
            </a:r>
          </a:p>
          <a:p>
            <a:pPr algn="just"/>
            <a:r>
              <a:rPr lang="hu-HU" noProof="0" dirty="0"/>
              <a:t>Alaposan olvassa el a diákat és a jegyzeteket!</a:t>
            </a:r>
          </a:p>
          <a:p>
            <a:pPr algn="just"/>
            <a:r>
              <a:rPr lang="hu-HU" noProof="0" dirty="0"/>
              <a:t>Vessen egy pillantást az olvasmányok listájára - ezek szintén segítik a felkészülést!</a:t>
            </a:r>
          </a:p>
          <a:p>
            <a:pPr algn="just"/>
            <a:r>
              <a:rPr lang="hu-HU" noProof="0" dirty="0"/>
              <a:t>Távolítsa el / rejtse el azokat a diákat, melyeket nem kíván felhasználni [kattintson az egér jobb gombjával a bal oldali diasoron a képkockára, majd a 'dia elrejtése' gombra]! A diák előzetes besorolása az adott dián megjelenő tartalom részletessége és jelentősége alapján történik.</a:t>
            </a:r>
          </a:p>
          <a:p>
            <a:pPr algn="just"/>
            <a:r>
              <a:rPr lang="hu-HU" noProof="0" dirty="0"/>
              <a:t>Igazítsa a diákat a nemzeti vagy ágazati követelményekhez!</a:t>
            </a:r>
          </a:p>
          <a:p>
            <a:pPr algn="just"/>
            <a:r>
              <a:rPr lang="hu-HU" noProof="0" dirty="0"/>
              <a:t>Egészítse ki olyan tartalommal, amelyet alapvető fontosságúnak ítél az adott közönség számára!</a:t>
            </a:r>
          </a:p>
          <a:p>
            <a:pPr algn="just"/>
            <a:r>
              <a:rPr lang="hu-HU" noProof="0" dirty="0"/>
              <a:t>Igazítsa a saját szervezete igényeihez a diasor alapértelmezett megjelenését!</a:t>
            </a:r>
          </a:p>
        </p:txBody>
      </p:sp>
      <p:sp>
        <p:nvSpPr>
          <p:cNvPr id="4" name="Ellipszis 3">
            <a:extLst>
              <a:ext uri="{FF2B5EF4-FFF2-40B4-BE49-F238E27FC236}">
                <a16:creationId xmlns:a16="http://schemas.microsoft.com/office/drawing/2014/main" id="{B9F71120-9D3B-4C18-8638-2E9DB85CEB7B}"/>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en-GB" dirty="0">
              <a:solidFill>
                <a:prstClr val="white"/>
              </a:solidFill>
            </a:endParaRPr>
          </a:p>
        </p:txBody>
      </p:sp>
    </p:spTree>
    <p:extLst>
      <p:ext uri="{BB962C8B-B14F-4D97-AF65-F5344CB8AC3E}">
        <p14:creationId xmlns:p14="http://schemas.microsoft.com/office/powerpoint/2010/main" val="708827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A2FCF-96F3-47F0-871F-6CD51F84B888}"/>
              </a:ext>
            </a:extLst>
          </p:cNvPr>
          <p:cNvSpPr>
            <a:spLocks noGrp="1"/>
          </p:cNvSpPr>
          <p:nvPr>
            <p:ph type="title"/>
          </p:nvPr>
        </p:nvSpPr>
        <p:spPr>
          <a:xfrm>
            <a:off x="5089968" y="327546"/>
            <a:ext cx="5702528" cy="1089130"/>
          </a:xfrm>
        </p:spPr>
        <p:txBody>
          <a:bodyPr>
            <a:normAutofit fontScale="90000"/>
          </a:bodyPr>
          <a:lstStyle/>
          <a:p>
            <a:r>
              <a:rPr lang="hu-HU" dirty="0"/>
              <a:t>Részletes és a használt funkciótól függő hozzájárulás</a:t>
            </a:r>
            <a:endParaRPr lang="en-GB" dirty="0"/>
          </a:p>
        </p:txBody>
      </p:sp>
      <p:sp>
        <p:nvSpPr>
          <p:cNvPr id="7" name="Content Placeholder 6">
            <a:extLst>
              <a:ext uri="{FF2B5EF4-FFF2-40B4-BE49-F238E27FC236}">
                <a16:creationId xmlns:a16="http://schemas.microsoft.com/office/drawing/2014/main" id="{7A688330-9AB2-430E-A99D-5B9AA23172BE}"/>
              </a:ext>
            </a:extLst>
          </p:cNvPr>
          <p:cNvSpPr>
            <a:spLocks noGrp="1"/>
          </p:cNvSpPr>
          <p:nvPr>
            <p:ph sz="half" idx="2"/>
          </p:nvPr>
        </p:nvSpPr>
        <p:spPr>
          <a:xfrm>
            <a:off x="5089967" y="1416677"/>
            <a:ext cx="4723733" cy="4371810"/>
          </a:xfrm>
        </p:spPr>
        <p:txBody>
          <a:bodyPr>
            <a:normAutofit/>
          </a:bodyPr>
          <a:lstStyle/>
          <a:p>
            <a:pPr algn="just"/>
            <a:r>
              <a:rPr lang="hu-HU" sz="1600" dirty="0"/>
              <a:t>Szoftver</a:t>
            </a:r>
          </a:p>
          <a:p>
            <a:pPr lvl="1" algn="just"/>
            <a:r>
              <a:rPr lang="hu-HU" dirty="0"/>
              <a:t>amellyel hozzájárulást lehet kérni az adatkezeléshez annál a pontnál, amelytől kezdve szükség van az adatokra – a funkció használatát megelőzően</a:t>
            </a:r>
          </a:p>
          <a:p>
            <a:pPr lvl="1" algn="just"/>
            <a:r>
              <a:rPr lang="hu-HU" dirty="0"/>
              <a:t>Szolgáljon információval arról, hogy miért szükségesek az adatok!</a:t>
            </a:r>
          </a:p>
          <a:p>
            <a:pPr algn="just"/>
            <a:r>
              <a:rPr lang="hu-HU" sz="1600" dirty="0"/>
              <a:t>Moduláris kialakítás</a:t>
            </a:r>
          </a:p>
          <a:p>
            <a:pPr lvl="1" algn="just"/>
            <a:r>
              <a:rPr lang="hu-HU" dirty="0"/>
              <a:t>Nem általános adatgyűjtés.</a:t>
            </a:r>
          </a:p>
          <a:p>
            <a:pPr lvl="1" algn="just"/>
            <a:r>
              <a:rPr lang="hu-HU" dirty="0"/>
              <a:t>Független adatgyűjtés:</a:t>
            </a:r>
          </a:p>
          <a:p>
            <a:pPr lvl="2" algn="just"/>
            <a:r>
              <a:rPr lang="hu-HU" sz="1600" dirty="0"/>
              <a:t>az X funkció akkor is működik, ha az Y funkcióhoz szükséges adatokat nem adják meg.</a:t>
            </a:r>
          </a:p>
        </p:txBody>
      </p:sp>
      <p:pic>
        <p:nvPicPr>
          <p:cNvPr id="5" name="Picture 4" descr="A screenshot of a cell phone&#10;&#10;Description automatically generated">
            <a:extLst>
              <a:ext uri="{FF2B5EF4-FFF2-40B4-BE49-F238E27FC236}">
                <a16:creationId xmlns:a16="http://schemas.microsoft.com/office/drawing/2014/main" id="{C8B2F9C3-34AB-452A-9C01-DE5A6B3869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42" y="0"/>
            <a:ext cx="4531718" cy="6858000"/>
          </a:xfrm>
          <a:prstGeom prst="rect">
            <a:avLst/>
          </a:prstGeom>
        </p:spPr>
      </p:pic>
      <p:sp>
        <p:nvSpPr>
          <p:cNvPr id="8" name="Ellipszis 3">
            <a:extLst>
              <a:ext uri="{FF2B5EF4-FFF2-40B4-BE49-F238E27FC236}">
                <a16:creationId xmlns:a16="http://schemas.microsoft.com/office/drawing/2014/main" id="{D2072750-B1FF-476F-8C42-7AB10B0E3265}"/>
              </a:ext>
            </a:extLst>
          </p:cNvPr>
          <p:cNvSpPr/>
          <p:nvPr/>
        </p:nvSpPr>
        <p:spPr>
          <a:xfrm>
            <a:off x="11650436" y="8878"/>
            <a:ext cx="541564" cy="54700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74A8907B-9A73-42CB-AFF7-D6460AFFB0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9968" y="5867400"/>
            <a:ext cx="3599688" cy="762000"/>
          </a:xfrm>
          <a:prstGeom prst="rect">
            <a:avLst/>
          </a:prstGeom>
        </p:spPr>
      </p:pic>
    </p:spTree>
    <p:extLst>
      <p:ext uri="{BB962C8B-B14F-4D97-AF65-F5344CB8AC3E}">
        <p14:creationId xmlns:p14="http://schemas.microsoft.com/office/powerpoint/2010/main" val="1771990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E7359-6FCB-4F89-ACC5-EBDF33919988}"/>
              </a:ext>
            </a:extLst>
          </p:cNvPr>
          <p:cNvSpPr>
            <a:spLocks noGrp="1"/>
          </p:cNvSpPr>
          <p:nvPr>
            <p:ph type="title"/>
          </p:nvPr>
        </p:nvSpPr>
        <p:spPr>
          <a:xfrm>
            <a:off x="677334" y="609600"/>
            <a:ext cx="8596668" cy="1320800"/>
          </a:xfrm>
        </p:spPr>
        <p:txBody>
          <a:bodyPr/>
          <a:lstStyle/>
          <a:p>
            <a:r>
              <a:rPr lang="hu-HU" dirty="0"/>
              <a:t>Különös megfontolások az információnyújtás során</a:t>
            </a:r>
          </a:p>
        </p:txBody>
      </p:sp>
      <p:sp>
        <p:nvSpPr>
          <p:cNvPr id="3" name="Content Placeholder 2">
            <a:extLst>
              <a:ext uri="{FF2B5EF4-FFF2-40B4-BE49-F238E27FC236}">
                <a16:creationId xmlns:a16="http://schemas.microsoft.com/office/drawing/2014/main" id="{27D731D1-08F0-4FC3-8F78-D21BCBAB472E}"/>
              </a:ext>
            </a:extLst>
          </p:cNvPr>
          <p:cNvSpPr>
            <a:spLocks noGrp="1"/>
          </p:cNvSpPr>
          <p:nvPr>
            <p:ph idx="1"/>
          </p:nvPr>
        </p:nvSpPr>
        <p:spPr/>
        <p:txBody>
          <a:bodyPr>
            <a:normAutofit/>
          </a:bodyPr>
          <a:lstStyle/>
          <a:p>
            <a:pPr algn="just"/>
            <a:r>
              <a:rPr lang="hu-HU" sz="2800" dirty="0"/>
              <a:t>gyermekeknek szóló tájékoztatás</a:t>
            </a:r>
          </a:p>
          <a:p>
            <a:pPr algn="just"/>
            <a:r>
              <a:rPr lang="hu-HU" sz="2800" dirty="0"/>
              <a:t>elektronikus formában nyújtott tájékoztatás</a:t>
            </a:r>
          </a:p>
        </p:txBody>
      </p:sp>
      <p:sp>
        <p:nvSpPr>
          <p:cNvPr id="4" name="Ellipszis 3">
            <a:extLst>
              <a:ext uri="{FF2B5EF4-FFF2-40B4-BE49-F238E27FC236}">
                <a16:creationId xmlns:a16="http://schemas.microsoft.com/office/drawing/2014/main" id="{F40AD1BD-856D-4C4E-BB71-33DE04CE6CD5}"/>
              </a:ext>
            </a:extLst>
          </p:cNvPr>
          <p:cNvSpPr/>
          <p:nvPr/>
        </p:nvSpPr>
        <p:spPr>
          <a:xfrm>
            <a:off x="11650436" y="8878"/>
            <a:ext cx="541564" cy="54700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15844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F209-7689-4D47-BD39-E264447BE5DE}"/>
              </a:ext>
            </a:extLst>
          </p:cNvPr>
          <p:cNvSpPr>
            <a:spLocks noGrp="1"/>
          </p:cNvSpPr>
          <p:nvPr>
            <p:ph type="title"/>
          </p:nvPr>
        </p:nvSpPr>
        <p:spPr/>
        <p:txBody>
          <a:bodyPr/>
          <a:lstStyle/>
          <a:p>
            <a:r>
              <a:rPr lang="hu-HU" dirty="0"/>
              <a:t>Gyermekeknek szóló tájékoztatás</a:t>
            </a:r>
          </a:p>
        </p:txBody>
      </p:sp>
      <p:sp>
        <p:nvSpPr>
          <p:cNvPr id="3" name="Content Placeholder 2">
            <a:extLst>
              <a:ext uri="{FF2B5EF4-FFF2-40B4-BE49-F238E27FC236}">
                <a16:creationId xmlns:a16="http://schemas.microsoft.com/office/drawing/2014/main" id="{7AD49560-A623-4B22-86B4-FCA989D10223}"/>
              </a:ext>
            </a:extLst>
          </p:cNvPr>
          <p:cNvSpPr>
            <a:spLocks noGrp="1"/>
          </p:cNvSpPr>
          <p:nvPr>
            <p:ph idx="1"/>
          </p:nvPr>
        </p:nvSpPr>
        <p:spPr>
          <a:xfrm>
            <a:off x="677334" y="1795549"/>
            <a:ext cx="8596668" cy="4245813"/>
          </a:xfrm>
        </p:spPr>
        <p:txBody>
          <a:bodyPr>
            <a:normAutofit/>
          </a:bodyPr>
          <a:lstStyle/>
          <a:p>
            <a:pPr algn="just"/>
            <a:r>
              <a:rPr lang="hu-HU" sz="2800" dirty="0"/>
              <a:t>Mivel a gyermekek különös védelmet érdemelnek, gyermekeket érintő adatkezelések esetén minden információt és kommunikációt olyan világos és közérthető nyelven kell megfogalmazni, amelyet a gyermek könnyen megért.</a:t>
            </a:r>
          </a:p>
        </p:txBody>
      </p:sp>
      <p:sp>
        <p:nvSpPr>
          <p:cNvPr id="4" name="Ellipszis 3">
            <a:extLst>
              <a:ext uri="{FF2B5EF4-FFF2-40B4-BE49-F238E27FC236}">
                <a16:creationId xmlns:a16="http://schemas.microsoft.com/office/drawing/2014/main" id="{8D2EF869-7FAD-45A4-9623-350F9EDD0BD7}"/>
              </a:ext>
            </a:extLst>
          </p:cNvPr>
          <p:cNvSpPr/>
          <p:nvPr/>
        </p:nvSpPr>
        <p:spPr>
          <a:xfrm>
            <a:off x="11650436" y="8878"/>
            <a:ext cx="541564" cy="54700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89213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7DD9F-3B2A-4924-93B1-475B2CA06EF8}"/>
              </a:ext>
            </a:extLst>
          </p:cNvPr>
          <p:cNvSpPr>
            <a:spLocks noGrp="1"/>
          </p:cNvSpPr>
          <p:nvPr>
            <p:ph type="title"/>
          </p:nvPr>
        </p:nvSpPr>
        <p:spPr/>
        <p:txBody>
          <a:bodyPr/>
          <a:lstStyle/>
          <a:p>
            <a:r>
              <a:rPr lang="hu-HU" dirty="0"/>
              <a:t>Elektronikus formátum</a:t>
            </a:r>
            <a:endParaRPr lang="en-GB" dirty="0"/>
          </a:p>
        </p:txBody>
      </p:sp>
      <p:sp>
        <p:nvSpPr>
          <p:cNvPr id="5" name="Tartalom helye 4">
            <a:extLst>
              <a:ext uri="{FF2B5EF4-FFF2-40B4-BE49-F238E27FC236}">
                <a16:creationId xmlns:a16="http://schemas.microsoft.com/office/drawing/2014/main" id="{A1BBD389-B0C5-43F1-95E8-826C8D58C761}"/>
              </a:ext>
            </a:extLst>
          </p:cNvPr>
          <p:cNvSpPr>
            <a:spLocks noGrp="1"/>
          </p:cNvSpPr>
          <p:nvPr>
            <p:ph idx="1"/>
          </p:nvPr>
        </p:nvSpPr>
        <p:spPr>
          <a:xfrm>
            <a:off x="677334" y="1529543"/>
            <a:ext cx="8596668" cy="4511820"/>
          </a:xfrm>
        </p:spPr>
        <p:txBody>
          <a:bodyPr>
            <a:normAutofit/>
          </a:bodyPr>
          <a:lstStyle/>
          <a:p>
            <a:pPr marL="0" indent="0" algn="just">
              <a:buNone/>
            </a:pPr>
            <a:r>
              <a:rPr lang="hu-HU" sz="2400" dirty="0"/>
              <a:t>GDPR (58) Preambulumbekezdés:</a:t>
            </a:r>
          </a:p>
          <a:p>
            <a:pPr marL="0" indent="0" algn="just">
              <a:buNone/>
            </a:pPr>
            <a:r>
              <a:rPr lang="hu-HU" sz="2400" dirty="0"/>
              <a:t>„Az ilyen tájékoztatás nyújtható elektronikus formátumban is, így például a nyilvánosságnak szánt tájékoztatás közölhető valamely honlapon keresztül. Ez különösen olyan helyzetekben lehet fontos, amikor a szereplők nagy száma és a gyakorlat technológiai összetettsége megnehezíti az érintett számára annak megismerését és megértését, hogy gyűjtenek-e róla személyes adatokat, és ha igen, ki és milyen célból, ilyen például az online reklámozás esete.”</a:t>
            </a:r>
            <a:endParaRPr lang="en-GB" sz="2400" dirty="0"/>
          </a:p>
        </p:txBody>
      </p:sp>
      <p:sp>
        <p:nvSpPr>
          <p:cNvPr id="4" name="Ellipszis 3">
            <a:extLst>
              <a:ext uri="{FF2B5EF4-FFF2-40B4-BE49-F238E27FC236}">
                <a16:creationId xmlns:a16="http://schemas.microsoft.com/office/drawing/2014/main" id="{9A85D37C-EDE1-4775-8C55-7C2B7B3DD558}"/>
              </a:ext>
            </a:extLst>
          </p:cNvPr>
          <p:cNvSpPr/>
          <p:nvPr/>
        </p:nvSpPr>
        <p:spPr>
          <a:xfrm>
            <a:off x="11650436" y="8878"/>
            <a:ext cx="541564" cy="54700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5005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49B85-8915-43BB-8920-6363CA4C9442}"/>
              </a:ext>
            </a:extLst>
          </p:cNvPr>
          <p:cNvSpPr>
            <a:spLocks noGrp="1"/>
          </p:cNvSpPr>
          <p:nvPr>
            <p:ph type="title"/>
          </p:nvPr>
        </p:nvSpPr>
        <p:spPr/>
        <p:txBody>
          <a:bodyPr/>
          <a:lstStyle/>
          <a:p>
            <a:r>
              <a:rPr lang="hu-HU" dirty="0"/>
              <a:t>Milyen kapcsolattartási információt kell megadni</a:t>
            </a:r>
            <a:r>
              <a:rPr lang="en-GB" dirty="0"/>
              <a:t>? </a:t>
            </a:r>
          </a:p>
        </p:txBody>
      </p:sp>
      <p:sp>
        <p:nvSpPr>
          <p:cNvPr id="3" name="Content Placeholder 2">
            <a:extLst>
              <a:ext uri="{FF2B5EF4-FFF2-40B4-BE49-F238E27FC236}">
                <a16:creationId xmlns:a16="http://schemas.microsoft.com/office/drawing/2014/main" id="{437D2A39-0031-4B36-BCD2-5A1EBFA7045C}"/>
              </a:ext>
            </a:extLst>
          </p:cNvPr>
          <p:cNvSpPr>
            <a:spLocks noGrp="1"/>
          </p:cNvSpPr>
          <p:nvPr>
            <p:ph idx="1"/>
          </p:nvPr>
        </p:nvSpPr>
        <p:spPr/>
        <p:txBody>
          <a:bodyPr>
            <a:normAutofit/>
          </a:bodyPr>
          <a:lstStyle/>
          <a:p>
            <a:pPr algn="just"/>
            <a:r>
              <a:rPr lang="hu-HU" sz="2800" dirty="0"/>
              <a:t>A GDPR megköveteli az alábbi elérhetőségek közzétételét:</a:t>
            </a:r>
          </a:p>
          <a:p>
            <a:pPr lvl="1" algn="just"/>
            <a:r>
              <a:rPr lang="hu-HU" sz="2800" dirty="0"/>
              <a:t>az adatkezelő elérhetősége,</a:t>
            </a:r>
          </a:p>
          <a:p>
            <a:pPr lvl="2" algn="just"/>
            <a:r>
              <a:rPr lang="hu-HU" sz="2800" dirty="0"/>
              <a:t>az adatkezelő képviselőjének elérhetősége (ha van),</a:t>
            </a:r>
          </a:p>
          <a:p>
            <a:pPr lvl="1" algn="just"/>
            <a:r>
              <a:rPr lang="hu-HU" sz="2800" dirty="0"/>
              <a:t>az adatvédelmi tisztviselő elérhetősége (ha van).</a:t>
            </a:r>
          </a:p>
        </p:txBody>
      </p:sp>
      <p:sp>
        <p:nvSpPr>
          <p:cNvPr id="4" name="Ellipszis 3">
            <a:extLst>
              <a:ext uri="{FF2B5EF4-FFF2-40B4-BE49-F238E27FC236}">
                <a16:creationId xmlns:a16="http://schemas.microsoft.com/office/drawing/2014/main" id="{702256F6-2A34-4739-B25D-AB6C9B766B87}"/>
              </a:ext>
            </a:extLst>
          </p:cNvPr>
          <p:cNvSpPr/>
          <p:nvPr/>
        </p:nvSpPr>
        <p:spPr>
          <a:xfrm>
            <a:off x="11650436" y="8878"/>
            <a:ext cx="541564" cy="54700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69120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859A-71D3-924F-8ACC-21CBEEE09615}"/>
              </a:ext>
            </a:extLst>
          </p:cNvPr>
          <p:cNvSpPr>
            <a:spLocks noGrp="1"/>
          </p:cNvSpPr>
          <p:nvPr>
            <p:ph type="title" idx="4294967295"/>
          </p:nvPr>
        </p:nvSpPr>
        <p:spPr>
          <a:xfrm>
            <a:off x="1439334" y="2794000"/>
            <a:ext cx="8596313" cy="1320800"/>
          </a:xfrm>
        </p:spPr>
        <p:txBody>
          <a:bodyPr>
            <a:normAutofit/>
          </a:bodyPr>
          <a:lstStyle/>
          <a:p>
            <a:pPr algn="ctr"/>
            <a:r>
              <a:rPr lang="hu-HU" sz="5400" dirty="0"/>
              <a:t>Kérdések</a:t>
            </a:r>
            <a:r>
              <a:rPr lang="en-US" sz="5400" dirty="0"/>
              <a:t>?</a:t>
            </a:r>
          </a:p>
        </p:txBody>
      </p:sp>
      <p:sp>
        <p:nvSpPr>
          <p:cNvPr id="4" name="Ellipszis 3">
            <a:extLst>
              <a:ext uri="{FF2B5EF4-FFF2-40B4-BE49-F238E27FC236}">
                <a16:creationId xmlns:a16="http://schemas.microsoft.com/office/drawing/2014/main" id="{0628510D-BA3D-4784-A6E6-1FC46C90A13C}"/>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74325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F23FD-5405-4EC2-BAA0-E6C66F319D33}"/>
              </a:ext>
            </a:extLst>
          </p:cNvPr>
          <p:cNvSpPr>
            <a:spLocks noGrp="1"/>
          </p:cNvSpPr>
          <p:nvPr>
            <p:ph type="title"/>
          </p:nvPr>
        </p:nvSpPr>
        <p:spPr>
          <a:xfrm>
            <a:off x="677334" y="609600"/>
            <a:ext cx="8596668" cy="711200"/>
          </a:xfrm>
        </p:spPr>
        <p:txBody>
          <a:bodyPr/>
          <a:lstStyle/>
          <a:p>
            <a:r>
              <a:rPr lang="hu-HU" dirty="0"/>
              <a:t>Tartalomjegyzék</a:t>
            </a:r>
            <a:endParaRPr lang="en-GB" dirty="0"/>
          </a:p>
        </p:txBody>
      </p:sp>
      <p:sp>
        <p:nvSpPr>
          <p:cNvPr id="3" name="Content Placeholder 2">
            <a:extLst>
              <a:ext uri="{FF2B5EF4-FFF2-40B4-BE49-F238E27FC236}">
                <a16:creationId xmlns:a16="http://schemas.microsoft.com/office/drawing/2014/main" id="{62E7BC6A-04AB-4DD7-82D0-BACB85ACFC0A}"/>
              </a:ext>
            </a:extLst>
          </p:cNvPr>
          <p:cNvSpPr>
            <a:spLocks noGrp="1"/>
          </p:cNvSpPr>
          <p:nvPr>
            <p:ph sz="half" idx="1"/>
          </p:nvPr>
        </p:nvSpPr>
        <p:spPr>
          <a:xfrm>
            <a:off x="677334" y="1509486"/>
            <a:ext cx="4562323" cy="4531875"/>
          </a:xfrm>
        </p:spPr>
        <p:txBody>
          <a:bodyPr>
            <a:noAutofit/>
          </a:bodyPr>
          <a:lstStyle/>
          <a:p>
            <a:pPr marL="514350" indent="-514350">
              <a:buFont typeface="+mj-lt"/>
              <a:buAutoNum type="arabicPeriod"/>
            </a:pPr>
            <a:r>
              <a:rPr lang="hu-HU" sz="1300" dirty="0">
                <a:solidFill>
                  <a:srgbClr val="00B050"/>
                </a:solidFill>
              </a:rPr>
              <a:t>Bevezetés</a:t>
            </a:r>
          </a:p>
          <a:p>
            <a:pPr marL="514350" indent="-514350">
              <a:buFont typeface="+mj-lt"/>
              <a:buAutoNum type="arabicPeriod"/>
            </a:pPr>
            <a:r>
              <a:rPr lang="hu-HU" sz="1300" dirty="0">
                <a:solidFill>
                  <a:srgbClr val="00B050"/>
                </a:solidFill>
              </a:rPr>
              <a:t>Az adatvédelmi kommunikáció kihívásai</a:t>
            </a:r>
          </a:p>
          <a:p>
            <a:pPr marL="514350" indent="-514350">
              <a:buFont typeface="+mj-lt"/>
              <a:buAutoNum type="arabicPeriod"/>
            </a:pPr>
            <a:r>
              <a:rPr lang="hu-HU" sz="1300" dirty="0">
                <a:solidFill>
                  <a:srgbClr val="00B050"/>
                </a:solidFill>
              </a:rPr>
              <a:t>Az átláthatóság elve</a:t>
            </a:r>
          </a:p>
          <a:p>
            <a:pPr marL="514350" indent="-514350">
              <a:buFont typeface="+mj-lt"/>
              <a:buAutoNum type="arabicPeriod"/>
            </a:pPr>
            <a:r>
              <a:rPr lang="hu-HU" sz="1300" dirty="0">
                <a:solidFill>
                  <a:srgbClr val="00B050"/>
                </a:solidFill>
              </a:rPr>
              <a:t>Hozzájárulás</a:t>
            </a:r>
          </a:p>
          <a:p>
            <a:pPr marL="514350" indent="-514350">
              <a:buFont typeface="+mj-lt"/>
              <a:buAutoNum type="arabicPeriod"/>
            </a:pPr>
            <a:r>
              <a:rPr lang="hu-HU" sz="1300" dirty="0">
                <a:solidFill>
                  <a:srgbClr val="FF0000"/>
                </a:solidFill>
              </a:rPr>
              <a:t>Hozzáférési jog</a:t>
            </a:r>
          </a:p>
          <a:p>
            <a:pPr marL="514350" indent="-514350">
              <a:buFont typeface="+mj-lt"/>
              <a:buAutoNum type="arabicPeriod"/>
            </a:pPr>
            <a:r>
              <a:rPr lang="hu-HU" sz="1300" dirty="0">
                <a:solidFill>
                  <a:schemeClr val="tx1"/>
                </a:solidFill>
              </a:rPr>
              <a:t>Automatizált adatkezelés és a kommunikáció</a:t>
            </a:r>
          </a:p>
          <a:p>
            <a:pPr marL="514350" indent="-514350">
              <a:buFont typeface="+mj-lt"/>
              <a:buAutoNum type="arabicPeriod"/>
            </a:pPr>
            <a:r>
              <a:rPr lang="hu-HU" sz="1300" dirty="0">
                <a:solidFill>
                  <a:schemeClr val="tx1"/>
                </a:solidFill>
              </a:rPr>
              <a:t>Az adatvédelmi hatóságokkal való kommunikáció</a:t>
            </a:r>
          </a:p>
          <a:p>
            <a:pPr marL="914400" lvl="1" indent="-457200">
              <a:buFont typeface="+mj-lt"/>
              <a:buAutoNum type="alphaLcParenR"/>
            </a:pPr>
            <a:r>
              <a:rPr lang="hu-HU" sz="1300" dirty="0">
                <a:solidFill>
                  <a:schemeClr val="tx1"/>
                </a:solidFill>
              </a:rPr>
              <a:t>Adatvédelmi incidens bejelentése</a:t>
            </a:r>
          </a:p>
          <a:p>
            <a:pPr marL="914400" lvl="1" indent="-457200">
              <a:buFont typeface="+mj-lt"/>
              <a:buAutoNum type="alphaLcParenR"/>
            </a:pPr>
            <a:r>
              <a:rPr lang="hu-HU" sz="1300" dirty="0">
                <a:solidFill>
                  <a:schemeClr val="tx1"/>
                </a:solidFill>
              </a:rPr>
              <a:t>Előzetes konzultáció az adatvédelmi hatósággal</a:t>
            </a:r>
          </a:p>
          <a:p>
            <a:pPr marL="514350" indent="-514350">
              <a:buFont typeface="+mj-lt"/>
              <a:buAutoNum type="arabicPeriod"/>
            </a:pPr>
            <a:r>
              <a:rPr lang="hu-HU" sz="1300" dirty="0">
                <a:solidFill>
                  <a:schemeClr val="tx1"/>
                </a:solidFill>
              </a:rPr>
              <a:t>Adatkezelési nyilvántartás</a:t>
            </a:r>
          </a:p>
          <a:p>
            <a:pPr marL="514350" indent="-514350">
              <a:buFont typeface="+mj-lt"/>
              <a:buAutoNum type="arabicPeriod"/>
            </a:pPr>
            <a:r>
              <a:rPr lang="hu-HU" sz="1300" dirty="0">
                <a:solidFill>
                  <a:schemeClr val="tx1"/>
                </a:solidFill>
              </a:rPr>
              <a:t>Magatartási kódex</a:t>
            </a:r>
          </a:p>
          <a:p>
            <a:pPr marL="514350" indent="-514350">
              <a:buFont typeface="+mj-lt"/>
              <a:buAutoNum type="arabicPeriod"/>
            </a:pPr>
            <a:r>
              <a:rPr lang="hu-HU" sz="1300" dirty="0">
                <a:solidFill>
                  <a:schemeClr val="tx1"/>
                </a:solidFill>
              </a:rPr>
              <a:t>Adatvédelmi tanúsítás</a:t>
            </a:r>
          </a:p>
          <a:p>
            <a:pPr marL="514350" indent="-514350">
              <a:buFont typeface="+mj-lt"/>
              <a:buAutoNum type="arabicPeriod"/>
            </a:pPr>
            <a:r>
              <a:rPr lang="hu-HU" sz="1300" dirty="0">
                <a:solidFill>
                  <a:schemeClr val="tx1"/>
                </a:solidFill>
              </a:rPr>
              <a:t>További források</a:t>
            </a:r>
          </a:p>
        </p:txBody>
      </p:sp>
      <p:sp>
        <p:nvSpPr>
          <p:cNvPr id="4" name="Content Placeholder 3">
            <a:extLst>
              <a:ext uri="{FF2B5EF4-FFF2-40B4-BE49-F238E27FC236}">
                <a16:creationId xmlns:a16="http://schemas.microsoft.com/office/drawing/2014/main" id="{CFF6FD1F-1A2D-4A71-8707-8D9B69BB2A62}"/>
              </a:ext>
            </a:extLst>
          </p:cNvPr>
          <p:cNvSpPr>
            <a:spLocks noGrp="1"/>
          </p:cNvSpPr>
          <p:nvPr>
            <p:ph sz="half" idx="2"/>
          </p:nvPr>
        </p:nvSpPr>
        <p:spPr>
          <a:xfrm>
            <a:off x="5409283" y="1509486"/>
            <a:ext cx="4591059" cy="4531876"/>
          </a:xfrm>
        </p:spPr>
        <p:txBody>
          <a:bodyPr>
            <a:noAutofit/>
          </a:bodyPr>
          <a:lstStyle/>
          <a:p>
            <a:r>
              <a:rPr lang="hu-HU" sz="1200" dirty="0">
                <a:solidFill>
                  <a:srgbClr val="C00000"/>
                </a:solidFill>
              </a:rPr>
              <a:t>Az adatvédelmi kommunikáció</a:t>
            </a:r>
          </a:p>
          <a:p>
            <a:r>
              <a:rPr lang="hu-HU" sz="1200" dirty="0">
                <a:solidFill>
                  <a:srgbClr val="C00000"/>
                </a:solidFill>
              </a:rPr>
              <a:t>Miért nehéz az adatvédelmi kommunikáció?</a:t>
            </a:r>
          </a:p>
          <a:p>
            <a:r>
              <a:rPr lang="hu-HU" sz="1200" dirty="0">
                <a:solidFill>
                  <a:srgbClr val="C00000"/>
                </a:solidFill>
              </a:rPr>
              <a:t>Az adatvédelmi kommunikáció alapelvei</a:t>
            </a:r>
          </a:p>
          <a:p>
            <a:r>
              <a:rPr lang="hu-HU" sz="1200" dirty="0">
                <a:solidFill>
                  <a:srgbClr val="C00000"/>
                </a:solidFill>
              </a:rPr>
              <a:t>Elegendő információ a hozzájárulás megadásához</a:t>
            </a:r>
          </a:p>
          <a:p>
            <a:r>
              <a:rPr lang="hu-HU" sz="1200" dirty="0">
                <a:solidFill>
                  <a:srgbClr val="C00000"/>
                </a:solidFill>
              </a:rPr>
              <a:t>A személyes adatok rendelkezésre bocsátása</a:t>
            </a:r>
          </a:p>
          <a:p>
            <a:r>
              <a:rPr lang="hu-HU" sz="1200" dirty="0">
                <a:solidFill>
                  <a:srgbClr val="C00000"/>
                </a:solidFill>
              </a:rPr>
              <a:t>Tájékoztatás a személyes adatok kezeléséről</a:t>
            </a:r>
          </a:p>
          <a:p>
            <a:r>
              <a:rPr lang="hu-HU" sz="1200" dirty="0">
                <a:solidFill>
                  <a:srgbClr val="C00000"/>
                </a:solidFill>
              </a:rPr>
              <a:t>Hogyan és mikor kell felvenni a kapcsolatot az adatvédelmi hatósággal?</a:t>
            </a:r>
          </a:p>
          <a:p>
            <a:pPr lvl="1"/>
            <a:r>
              <a:rPr lang="hu-HU" sz="1200" dirty="0">
                <a:solidFill>
                  <a:srgbClr val="C00000"/>
                </a:solidFill>
              </a:rPr>
              <a:t>Amikor valami balul sül el</a:t>
            </a:r>
          </a:p>
          <a:p>
            <a:pPr lvl="1"/>
            <a:r>
              <a:rPr lang="hu-HU" sz="1200" dirty="0">
                <a:solidFill>
                  <a:srgbClr val="C00000"/>
                </a:solidFill>
              </a:rPr>
              <a:t>A magas kockázatú adatkezelések előtt</a:t>
            </a:r>
          </a:p>
          <a:p>
            <a:r>
              <a:rPr lang="hu-HU" sz="1200" dirty="0">
                <a:solidFill>
                  <a:srgbClr val="C00000"/>
                </a:solidFill>
              </a:rPr>
              <a:t>Megfelelő nyilvántartások vezetése és ennek igazolása</a:t>
            </a:r>
          </a:p>
          <a:p>
            <a:r>
              <a:rPr lang="hu-HU" sz="1200" dirty="0">
                <a:solidFill>
                  <a:srgbClr val="C00000"/>
                </a:solidFill>
              </a:rPr>
              <a:t>A megfelelő adatvédelmi gyakorlat alátámasztása - kódexek</a:t>
            </a:r>
          </a:p>
          <a:p>
            <a:r>
              <a:rPr lang="hu-HU" sz="1200" dirty="0">
                <a:solidFill>
                  <a:srgbClr val="C00000"/>
                </a:solidFill>
              </a:rPr>
              <a:t>A megfelelő adatvédelmi gyakorlat alátámasztása - tanúsítás</a:t>
            </a:r>
          </a:p>
        </p:txBody>
      </p:sp>
      <p:sp>
        <p:nvSpPr>
          <p:cNvPr id="5" name="Ellipszis 4">
            <a:extLst>
              <a:ext uri="{FF2B5EF4-FFF2-40B4-BE49-F238E27FC236}">
                <a16:creationId xmlns:a16="http://schemas.microsoft.com/office/drawing/2014/main" id="{5E221A0F-BFDC-4316-A039-563764B6A473}"/>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680606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DFE6-0264-4F55-924F-443A95A5F6B3}"/>
              </a:ext>
            </a:extLst>
          </p:cNvPr>
          <p:cNvSpPr>
            <a:spLocks noGrp="1"/>
          </p:cNvSpPr>
          <p:nvPr>
            <p:ph type="title"/>
          </p:nvPr>
        </p:nvSpPr>
        <p:spPr>
          <a:xfrm>
            <a:off x="677334" y="609600"/>
            <a:ext cx="8596668" cy="880533"/>
          </a:xfrm>
        </p:spPr>
        <p:txBody>
          <a:bodyPr/>
          <a:lstStyle/>
          <a:p>
            <a:r>
              <a:rPr lang="hu-HU" dirty="0"/>
              <a:t>A hozzáférési jog áttekintése</a:t>
            </a:r>
          </a:p>
        </p:txBody>
      </p:sp>
      <p:sp>
        <p:nvSpPr>
          <p:cNvPr id="3" name="Content Placeholder 2">
            <a:extLst>
              <a:ext uri="{FF2B5EF4-FFF2-40B4-BE49-F238E27FC236}">
                <a16:creationId xmlns:a16="http://schemas.microsoft.com/office/drawing/2014/main" id="{F635BB53-179D-4803-971D-03196FC8CB48}"/>
              </a:ext>
            </a:extLst>
          </p:cNvPr>
          <p:cNvSpPr>
            <a:spLocks noGrp="1"/>
          </p:cNvSpPr>
          <p:nvPr>
            <p:ph idx="1"/>
          </p:nvPr>
        </p:nvSpPr>
        <p:spPr>
          <a:xfrm>
            <a:off x="677334" y="1490133"/>
            <a:ext cx="8596668" cy="4551229"/>
          </a:xfrm>
        </p:spPr>
        <p:txBody>
          <a:bodyPr>
            <a:normAutofit/>
          </a:bodyPr>
          <a:lstStyle/>
          <a:p>
            <a:pPr algn="just"/>
            <a:r>
              <a:rPr lang="hu-HU" sz="2400" dirty="0"/>
              <a:t>A GDPR hozzáférést biztosít az érintettek számára saját adataikhoz.</a:t>
            </a:r>
          </a:p>
          <a:p>
            <a:pPr lvl="1" algn="just"/>
            <a:r>
              <a:rPr lang="hu-HU" sz="2400" dirty="0"/>
              <a:t>Az érintett hozzáférési kérelme.</a:t>
            </a:r>
          </a:p>
          <a:p>
            <a:pPr lvl="1" algn="just"/>
            <a:r>
              <a:rPr lang="hu-HU" sz="2400" dirty="0"/>
              <a:t>Segíti az érintettet, hogy megértse, hogyan és miért kezelik az adatait,</a:t>
            </a:r>
          </a:p>
          <a:p>
            <a:pPr lvl="2" algn="just"/>
            <a:r>
              <a:rPr lang="hu-HU" sz="2400" dirty="0"/>
              <a:t>és azt, hogy ezt jogszerűen teszik.</a:t>
            </a:r>
          </a:p>
          <a:p>
            <a:pPr lvl="1" algn="just"/>
            <a:r>
              <a:rPr lang="hu-HU" sz="2400" dirty="0"/>
              <a:t>Általában ingyenes.</a:t>
            </a:r>
          </a:p>
        </p:txBody>
      </p:sp>
      <p:sp>
        <p:nvSpPr>
          <p:cNvPr id="4" name="Ellipszis 3">
            <a:extLst>
              <a:ext uri="{FF2B5EF4-FFF2-40B4-BE49-F238E27FC236}">
                <a16:creationId xmlns:a16="http://schemas.microsoft.com/office/drawing/2014/main" id="{CF59C289-AE5B-49B8-AB20-9C34F4B7FA22}"/>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23525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E39D-6790-4CD2-B57A-632D2D9C463B}"/>
              </a:ext>
            </a:extLst>
          </p:cNvPr>
          <p:cNvSpPr>
            <a:spLocks noGrp="1"/>
          </p:cNvSpPr>
          <p:nvPr>
            <p:ph type="title"/>
          </p:nvPr>
        </p:nvSpPr>
        <p:spPr>
          <a:xfrm>
            <a:off x="677333" y="609600"/>
            <a:ext cx="9211733" cy="829733"/>
          </a:xfrm>
        </p:spPr>
        <p:txBody>
          <a:bodyPr>
            <a:normAutofit fontScale="90000"/>
          </a:bodyPr>
          <a:lstStyle/>
          <a:p>
            <a:r>
              <a:rPr lang="hu-HU" dirty="0"/>
              <a:t>GDPR 15. cikk - Az érintett hozzáférési joga (1)</a:t>
            </a:r>
          </a:p>
        </p:txBody>
      </p:sp>
      <p:sp>
        <p:nvSpPr>
          <p:cNvPr id="3" name="Content Placeholder 2">
            <a:extLst>
              <a:ext uri="{FF2B5EF4-FFF2-40B4-BE49-F238E27FC236}">
                <a16:creationId xmlns:a16="http://schemas.microsoft.com/office/drawing/2014/main" id="{795D8C9F-B547-448B-88EF-90504B578414}"/>
              </a:ext>
            </a:extLst>
          </p:cNvPr>
          <p:cNvSpPr>
            <a:spLocks noGrp="1"/>
          </p:cNvSpPr>
          <p:nvPr>
            <p:ph idx="1"/>
          </p:nvPr>
        </p:nvSpPr>
        <p:spPr>
          <a:xfrm>
            <a:off x="677333" y="1299410"/>
            <a:ext cx="9364133" cy="5152189"/>
          </a:xfrm>
        </p:spPr>
        <p:txBody>
          <a:bodyPr>
            <a:noAutofit/>
          </a:bodyPr>
          <a:lstStyle/>
          <a:p>
            <a:pPr marL="0" indent="0" algn="just">
              <a:buNone/>
            </a:pPr>
            <a:r>
              <a:rPr lang="hu-HU" sz="1400" dirty="0"/>
              <a:t>1. Az érintett jogosult arra, hogy az adatkezelőtől visszajelzést kapjon arra vonatkozóan, hogy személyes adatainak kezelése folyamatban van-e, és ha igen, jogosult arra, hogy hozzáférést kapjon a személyes adatokhoz és a következő információkhoz :</a:t>
            </a:r>
          </a:p>
          <a:p>
            <a:pPr marL="914400" lvl="1" indent="-514350" algn="just">
              <a:buFont typeface="+mj-lt"/>
              <a:buAutoNum type="alphaLcParenR"/>
            </a:pPr>
            <a:r>
              <a:rPr lang="hu-HU" sz="1400" dirty="0"/>
              <a:t>az adatkezelés céljai;</a:t>
            </a:r>
          </a:p>
          <a:p>
            <a:pPr marL="914400" lvl="1" indent="-514350" algn="just">
              <a:buFont typeface="+mj-lt"/>
              <a:buAutoNum type="alphaLcParenR"/>
            </a:pPr>
            <a:r>
              <a:rPr lang="hu-HU" sz="1400" dirty="0"/>
              <a:t>az érintett személyes adatok kategóriái;</a:t>
            </a:r>
          </a:p>
          <a:p>
            <a:pPr marL="914400" lvl="1" indent="-514350" algn="just">
              <a:buFont typeface="+mj-lt"/>
              <a:buAutoNum type="alphaLcParenR"/>
            </a:pPr>
            <a:r>
              <a:rPr lang="hu-HU" sz="1400" dirty="0"/>
              <a:t>azon címzettek vagy címzettek kategóriái, akikkel, illetve amelyekkel a személyes adatokat közölték vagy közölni fogják, ideértve különösen a harmadik országbeli címzetteket, illetve a nemzetközi szervezeteket;</a:t>
            </a:r>
          </a:p>
          <a:p>
            <a:pPr marL="914400" lvl="1" indent="-514350" algn="just">
              <a:buFont typeface="+mj-lt"/>
              <a:buAutoNum type="alphaLcParenR"/>
            </a:pPr>
            <a:r>
              <a:rPr lang="hu-HU" sz="1400" dirty="0"/>
              <a:t>adott esetben a személyes adatok tárolásának tervezett időtartama, vagy ha ez nem lehetséges, ezen időtartam meghatározásának szempontjai;</a:t>
            </a:r>
          </a:p>
          <a:p>
            <a:pPr marL="914400" lvl="1" indent="-514350" algn="just">
              <a:buFont typeface="+mj-lt"/>
              <a:buAutoNum type="alphaLcParenR"/>
            </a:pPr>
            <a:r>
              <a:rPr lang="hu-HU" sz="1400" dirty="0"/>
              <a:t>az érintett azon joga, hogy kérelmezheti az adatkezelőtől a rá vonatkozó személyes adatok helyesbítését, törlését vagy kezelésének korlátozását, és tiltakozhat az ilyen személyes adatok kezelése ellen;</a:t>
            </a:r>
          </a:p>
          <a:p>
            <a:pPr marL="914400" lvl="1" indent="-514350" algn="just">
              <a:buFont typeface="+mj-lt"/>
              <a:buAutoNum type="alphaLcParenR"/>
            </a:pPr>
            <a:r>
              <a:rPr lang="hu-HU" sz="1400" dirty="0"/>
              <a:t>a valamely felügyeleti hatósághoz címzett panasz benyújtásának joga;</a:t>
            </a:r>
          </a:p>
          <a:p>
            <a:pPr marL="914400" lvl="1" indent="-514350" algn="just">
              <a:buFont typeface="+mj-lt"/>
              <a:buAutoNum type="alphaLcParenR"/>
            </a:pPr>
            <a:r>
              <a:rPr lang="hu-HU" sz="1400" dirty="0"/>
              <a:t>ha az adatokat nem az érintettől gyűjtötték, a forrásukra vonatkozó minden elérhető információ;</a:t>
            </a:r>
          </a:p>
          <a:p>
            <a:pPr marL="914400" lvl="1" indent="-514350" algn="just">
              <a:buFont typeface="+mj-lt"/>
              <a:buAutoNum type="alphaLcParenR"/>
            </a:pPr>
            <a:r>
              <a:rPr lang="hu-HU" sz="1400" dirty="0"/>
              <a:t>a 22. cikk (1) és (4) bekezdésében említett automatizált döntéshozatal ténye, ideértve a profilalkotást is, valamint legalább ezekben az esetekben az alkalmazott logikára és arra vonatkozó érthető információk, hogy az ilyen adatkezelés milyen jelentőséggel bír, és az érintettre nézve milyen várható következményekkel jár.</a:t>
            </a:r>
          </a:p>
        </p:txBody>
      </p:sp>
      <p:sp>
        <p:nvSpPr>
          <p:cNvPr id="4" name="Ellipszis 3">
            <a:extLst>
              <a:ext uri="{FF2B5EF4-FFF2-40B4-BE49-F238E27FC236}">
                <a16:creationId xmlns:a16="http://schemas.microsoft.com/office/drawing/2014/main" id="{B465934A-B970-4309-BB3C-BD4FBEACEC2D}"/>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88851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E39D-6790-4CD2-B57A-632D2D9C463B}"/>
              </a:ext>
            </a:extLst>
          </p:cNvPr>
          <p:cNvSpPr>
            <a:spLocks noGrp="1"/>
          </p:cNvSpPr>
          <p:nvPr>
            <p:ph type="title"/>
          </p:nvPr>
        </p:nvSpPr>
        <p:spPr>
          <a:xfrm>
            <a:off x="677333" y="609600"/>
            <a:ext cx="9211733" cy="829733"/>
          </a:xfrm>
        </p:spPr>
        <p:txBody>
          <a:bodyPr>
            <a:normAutofit fontScale="90000"/>
          </a:bodyPr>
          <a:lstStyle/>
          <a:p>
            <a:r>
              <a:rPr lang="hu-HU" dirty="0"/>
              <a:t>GDPR 15. cikk - Az érintett hozzáférési joga (2)</a:t>
            </a:r>
          </a:p>
        </p:txBody>
      </p:sp>
      <p:sp>
        <p:nvSpPr>
          <p:cNvPr id="3" name="Content Placeholder 2">
            <a:extLst>
              <a:ext uri="{FF2B5EF4-FFF2-40B4-BE49-F238E27FC236}">
                <a16:creationId xmlns:a16="http://schemas.microsoft.com/office/drawing/2014/main" id="{795D8C9F-B547-448B-88EF-90504B578414}"/>
              </a:ext>
            </a:extLst>
          </p:cNvPr>
          <p:cNvSpPr>
            <a:spLocks noGrp="1"/>
          </p:cNvSpPr>
          <p:nvPr>
            <p:ph idx="1"/>
          </p:nvPr>
        </p:nvSpPr>
        <p:spPr>
          <a:xfrm>
            <a:off x="677333" y="1705812"/>
            <a:ext cx="8957734" cy="4322456"/>
          </a:xfrm>
        </p:spPr>
        <p:txBody>
          <a:bodyPr>
            <a:noAutofit/>
          </a:bodyPr>
          <a:lstStyle/>
          <a:p>
            <a:pPr marL="0" indent="0" algn="just">
              <a:buNone/>
            </a:pPr>
            <a:r>
              <a:rPr lang="hu-HU" sz="1600" dirty="0"/>
              <a:t>2. Ha személyes adatoknak harmadik országba vagy nemzetközi szervezet részére történő továbbítására kerül sor, az érintett jogosult arra, hogy tájékoztatást kapjon a továbbításra vonatkozóan a 46. cikk szerinti megfelelő garanciákról.</a:t>
            </a:r>
          </a:p>
          <a:p>
            <a:pPr marL="0" indent="0" algn="just">
              <a:buNone/>
            </a:pPr>
            <a:r>
              <a:rPr lang="hu-HU" sz="1600" dirty="0"/>
              <a:t>3. Az adatkezelő az adatkezelés tárgyát képező személyes adatok másolatát az érintett rendelkezésére bocsátja. Az érintett által kért további másolatokért az adatkezelő az adminisztratív költségeken alapuló, észszerű mértékű díjat számíthat fel. Ha az érintett elektronikus úton nyújtotta be a kérelmet, az információkat széles körben használt elektronikus formátumban kell rendelkezésre bocsátani, kivéve, ha az érintett másként kéri.</a:t>
            </a:r>
          </a:p>
          <a:p>
            <a:pPr marL="0" indent="0" algn="just">
              <a:buNone/>
            </a:pPr>
            <a:r>
              <a:rPr lang="hu-HU" sz="1600" dirty="0"/>
              <a:t>4. A (3) bekezdésben említett, másolat igénylésére vonatkozó jog nem érintheti hátrányosan mások jogait és szabadságait.</a:t>
            </a:r>
            <a:endParaRPr lang="en-GB" sz="1600" dirty="0"/>
          </a:p>
        </p:txBody>
      </p:sp>
      <p:sp>
        <p:nvSpPr>
          <p:cNvPr id="4" name="Ellipszis 3">
            <a:extLst>
              <a:ext uri="{FF2B5EF4-FFF2-40B4-BE49-F238E27FC236}">
                <a16:creationId xmlns:a16="http://schemas.microsoft.com/office/drawing/2014/main" id="{B465934A-B970-4309-BB3C-BD4FBEACEC2D}"/>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63207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997A9D-EE35-C940-9E5F-445BA03DA7DC}"/>
              </a:ext>
            </a:extLst>
          </p:cNvPr>
          <p:cNvSpPr>
            <a:spLocks noGrp="1"/>
          </p:cNvSpPr>
          <p:nvPr>
            <p:ph type="title"/>
          </p:nvPr>
        </p:nvSpPr>
        <p:spPr>
          <a:xfrm>
            <a:off x="803366" y="365125"/>
            <a:ext cx="8808867" cy="1099691"/>
          </a:xfrm>
        </p:spPr>
        <p:txBody>
          <a:bodyPr>
            <a:normAutofit/>
          </a:bodyPr>
          <a:lstStyle/>
          <a:p>
            <a:r>
              <a:rPr lang="hu-HU" sz="3200" noProof="0" dirty="0"/>
              <a:t>Útmutató az egyes diák színjelöléséhez (Diavetítés előtt eltávolítandó)</a:t>
            </a:r>
            <a:endParaRPr lang="hu-HU" sz="3200" b="1" noProof="0" dirty="0"/>
          </a:p>
        </p:txBody>
      </p:sp>
      <p:sp>
        <p:nvSpPr>
          <p:cNvPr id="3" name="Segnaposto contenuto 2">
            <a:extLst>
              <a:ext uri="{FF2B5EF4-FFF2-40B4-BE49-F238E27FC236}">
                <a16:creationId xmlns:a16="http://schemas.microsoft.com/office/drawing/2014/main" id="{8FD47E92-E0B5-EB41-A6D5-3A1F836615E6}"/>
              </a:ext>
            </a:extLst>
          </p:cNvPr>
          <p:cNvSpPr>
            <a:spLocks noGrp="1"/>
          </p:cNvSpPr>
          <p:nvPr>
            <p:ph idx="1"/>
          </p:nvPr>
        </p:nvSpPr>
        <p:spPr>
          <a:xfrm>
            <a:off x="677334" y="1846555"/>
            <a:ext cx="8596668" cy="4194807"/>
          </a:xfrm>
        </p:spPr>
        <p:txBody>
          <a:bodyPr>
            <a:normAutofit/>
          </a:bodyPr>
          <a:lstStyle/>
          <a:p>
            <a:pPr algn="just"/>
            <a:r>
              <a:rPr lang="hu-HU" sz="2000" noProof="0" dirty="0"/>
              <a:t>Zöld – alapszint: javasoljuk, hogy tartsa meg!</a:t>
            </a:r>
          </a:p>
          <a:p>
            <a:pPr algn="just"/>
            <a:r>
              <a:rPr lang="hu-HU" sz="2000" noProof="0" dirty="0"/>
              <a:t>Sárga - közepes szint: fontosak, de eltávolításuk nem veszélyezteti a hatékonyságot.</a:t>
            </a:r>
          </a:p>
          <a:p>
            <a:pPr algn="just"/>
            <a:r>
              <a:rPr lang="hu-HU" sz="2000" noProof="0" dirty="0"/>
              <a:t>Piros - haladó szint: fontolja meg, hogy az adott dia szükséges-e, amennyiben  igen, tartalmát igazítsa a hallgatósága igényeihez, amennyiben nem, távolítsa el</a:t>
            </a:r>
          </a:p>
          <a:p>
            <a:pPr algn="just"/>
            <a:r>
              <a:rPr lang="hu-HU" sz="2000" noProof="0" dirty="0"/>
              <a:t>Lila – a nemzeti szabályozáshoz igazodó adaptáció szükséges lehet, mert ezeken a diákon az EU rendeleteket kiegészítő, nemzeti szabályozással kapcsolatos információk szerepelnek. Amennyiben a dia tartalma más tagállamra vonatkozik, javasoljuk, hogy cserélje le a saját nemzeti tagállamára vonatkozó releváns tartalomra.</a:t>
            </a:r>
          </a:p>
        </p:txBody>
      </p:sp>
      <p:sp>
        <p:nvSpPr>
          <p:cNvPr id="4" name="Segnaposto numero diapositiva 3">
            <a:extLst>
              <a:ext uri="{FF2B5EF4-FFF2-40B4-BE49-F238E27FC236}">
                <a16:creationId xmlns:a16="http://schemas.microsoft.com/office/drawing/2014/main" id="{18C115E2-CB21-5242-B2B4-8434B8DE4B79}"/>
              </a:ext>
            </a:extLst>
          </p:cNvPr>
          <p:cNvSpPr>
            <a:spLocks noGrp="1"/>
          </p:cNvSpPr>
          <p:nvPr>
            <p:ph type="sldNum" sz="quarter" idx="4"/>
          </p:nvPr>
        </p:nvSpPr>
        <p:spPr/>
        <p:txBody>
          <a:bodyPr/>
          <a:lstStyle/>
          <a:p>
            <a:pPr>
              <a:defRPr/>
            </a:pPr>
            <a:fld id="{D57F1E4F-1CFF-5643-939E-02111984F565}" type="slidenum">
              <a:rPr lang="en-US" sz="1200" smtClean="0">
                <a:solidFill>
                  <a:prstClr val="black">
                    <a:tint val="75000"/>
                  </a:prstClr>
                </a:solidFill>
                <a:latin typeface="Calibri" panose="020F0502020204030204"/>
              </a:rPr>
              <a:pPr>
                <a:defRPr/>
              </a:pPr>
              <a:t>3</a:t>
            </a:fld>
            <a:endParaRPr lang="en-US" sz="1200" dirty="0">
              <a:solidFill>
                <a:prstClr val="black">
                  <a:tint val="75000"/>
                </a:prstClr>
              </a:solidFill>
              <a:latin typeface="Calibri" panose="020F0502020204030204"/>
            </a:endParaRPr>
          </a:p>
        </p:txBody>
      </p:sp>
      <p:sp>
        <p:nvSpPr>
          <p:cNvPr id="5" name="Ellipszis 4">
            <a:extLst>
              <a:ext uri="{FF2B5EF4-FFF2-40B4-BE49-F238E27FC236}">
                <a16:creationId xmlns:a16="http://schemas.microsoft.com/office/drawing/2014/main" id="{BC77893B-4821-4CD8-9376-7AC4FBD8229D}"/>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en-GB" dirty="0">
              <a:solidFill>
                <a:prstClr val="white"/>
              </a:solidFill>
            </a:endParaRPr>
          </a:p>
        </p:txBody>
      </p:sp>
    </p:spTree>
    <p:extLst>
      <p:ext uri="{BB962C8B-B14F-4D97-AF65-F5344CB8AC3E}">
        <p14:creationId xmlns:p14="http://schemas.microsoft.com/office/powerpoint/2010/main" val="1852399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C1E4D-9550-4BDB-8678-B77C4FF185E3}"/>
              </a:ext>
            </a:extLst>
          </p:cNvPr>
          <p:cNvSpPr>
            <a:spLocks noGrp="1"/>
          </p:cNvSpPr>
          <p:nvPr>
            <p:ph type="title"/>
          </p:nvPr>
        </p:nvSpPr>
        <p:spPr>
          <a:xfrm>
            <a:off x="677333" y="609600"/>
            <a:ext cx="9042399" cy="1320800"/>
          </a:xfrm>
        </p:spPr>
        <p:txBody>
          <a:bodyPr/>
          <a:lstStyle/>
          <a:p>
            <a:r>
              <a:rPr lang="hu-HU" dirty="0"/>
              <a:t>Az érintetti hozzáférési jog gyakorlásának folyamata</a:t>
            </a:r>
            <a:endParaRPr lang="en-GB" dirty="0"/>
          </a:p>
        </p:txBody>
      </p:sp>
      <p:sp>
        <p:nvSpPr>
          <p:cNvPr id="5" name="Tartalom helye 4">
            <a:extLst>
              <a:ext uri="{FF2B5EF4-FFF2-40B4-BE49-F238E27FC236}">
                <a16:creationId xmlns:a16="http://schemas.microsoft.com/office/drawing/2014/main" id="{599EF408-19CB-4DC8-AB55-49B088A11F3E}"/>
              </a:ext>
            </a:extLst>
          </p:cNvPr>
          <p:cNvSpPr>
            <a:spLocks noGrp="1"/>
          </p:cNvSpPr>
          <p:nvPr>
            <p:ph idx="1"/>
          </p:nvPr>
        </p:nvSpPr>
        <p:spPr/>
        <p:txBody>
          <a:bodyPr/>
          <a:lstStyle/>
          <a:p>
            <a:endParaRPr lang="en-GB" dirty="0"/>
          </a:p>
        </p:txBody>
      </p:sp>
      <p:sp>
        <p:nvSpPr>
          <p:cNvPr id="4" name="Ellipszis 3">
            <a:extLst>
              <a:ext uri="{FF2B5EF4-FFF2-40B4-BE49-F238E27FC236}">
                <a16:creationId xmlns:a16="http://schemas.microsoft.com/office/drawing/2014/main" id="{F975D98C-9F15-4989-9254-CA9F78F8023A}"/>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99511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BC12-6BA1-486D-9610-13328CA9E521}"/>
              </a:ext>
            </a:extLst>
          </p:cNvPr>
          <p:cNvSpPr>
            <a:spLocks noGrp="1"/>
          </p:cNvSpPr>
          <p:nvPr>
            <p:ph type="title"/>
          </p:nvPr>
        </p:nvSpPr>
        <p:spPr/>
        <p:txBody>
          <a:bodyPr/>
          <a:lstStyle/>
          <a:p>
            <a:r>
              <a:rPr lang="hu-HU" dirty="0"/>
              <a:t>Nemzeti iránymutatások a hozzáférési jog kapcsán</a:t>
            </a:r>
            <a:endParaRPr lang="en-GB" dirty="0"/>
          </a:p>
        </p:txBody>
      </p:sp>
      <p:sp>
        <p:nvSpPr>
          <p:cNvPr id="3" name="Content Placeholder 2">
            <a:extLst>
              <a:ext uri="{FF2B5EF4-FFF2-40B4-BE49-F238E27FC236}">
                <a16:creationId xmlns:a16="http://schemas.microsoft.com/office/drawing/2014/main" id="{9DF9A885-9BBC-4E97-B1E7-1920440DB552}"/>
              </a:ext>
            </a:extLst>
          </p:cNvPr>
          <p:cNvSpPr>
            <a:spLocks noGrp="1"/>
          </p:cNvSpPr>
          <p:nvPr>
            <p:ph idx="1"/>
          </p:nvPr>
        </p:nvSpPr>
        <p:spPr/>
        <p:txBody>
          <a:bodyPr>
            <a:normAutofit/>
          </a:bodyPr>
          <a:lstStyle/>
          <a:p>
            <a:r>
              <a:rPr lang="en-GB" dirty="0"/>
              <a:t>https://www.naih.hu/files/NAIH-2019-28-15_hatarozat_p9835vql.pdf</a:t>
            </a:r>
          </a:p>
        </p:txBody>
      </p:sp>
      <p:sp>
        <p:nvSpPr>
          <p:cNvPr id="4" name="Ellipszis 3">
            <a:extLst>
              <a:ext uri="{FF2B5EF4-FFF2-40B4-BE49-F238E27FC236}">
                <a16:creationId xmlns:a16="http://schemas.microsoft.com/office/drawing/2014/main" id="{08AAFB9C-E1D5-4DD6-9C9D-06A3E6BA1118}"/>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60800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1F20-A2D1-314D-A4AA-6E4F672DE7B7}"/>
              </a:ext>
            </a:extLst>
          </p:cNvPr>
          <p:cNvSpPr>
            <a:spLocks noGrp="1"/>
          </p:cNvSpPr>
          <p:nvPr>
            <p:ph type="title"/>
          </p:nvPr>
        </p:nvSpPr>
        <p:spPr>
          <a:xfrm>
            <a:off x="677334" y="609600"/>
            <a:ext cx="8596668" cy="736600"/>
          </a:xfrm>
        </p:spPr>
        <p:txBody>
          <a:bodyPr/>
          <a:lstStyle/>
          <a:p>
            <a:r>
              <a:rPr lang="hu-HU" dirty="0"/>
              <a:t>A hozzáférési jog korlátozása (1)</a:t>
            </a:r>
            <a:endParaRPr lang="en-US" dirty="0"/>
          </a:p>
        </p:txBody>
      </p:sp>
      <p:sp>
        <p:nvSpPr>
          <p:cNvPr id="3" name="Content Placeholder 2">
            <a:extLst>
              <a:ext uri="{FF2B5EF4-FFF2-40B4-BE49-F238E27FC236}">
                <a16:creationId xmlns:a16="http://schemas.microsoft.com/office/drawing/2014/main" id="{3C62A0CC-7E9E-0C43-8FB8-E051D3900AD1}"/>
              </a:ext>
            </a:extLst>
          </p:cNvPr>
          <p:cNvSpPr>
            <a:spLocks noGrp="1"/>
          </p:cNvSpPr>
          <p:nvPr>
            <p:ph idx="1"/>
          </p:nvPr>
        </p:nvSpPr>
        <p:spPr>
          <a:xfrm>
            <a:off x="677334" y="1346200"/>
            <a:ext cx="8596668" cy="4695163"/>
          </a:xfrm>
        </p:spPr>
        <p:txBody>
          <a:bodyPr>
            <a:noAutofit/>
          </a:bodyPr>
          <a:lstStyle/>
          <a:p>
            <a:pPr algn="just"/>
            <a:r>
              <a:rPr lang="hu-HU" dirty="0"/>
              <a:t>Az adatkezelőre vagy adatfeldolgozóra alkalmazandó uniós vagy tagállami jog jogalkotási intézkedésekkel korlátozhatja a 12–22. cikkben és a 34. cikkben foglalt, valamint a 12–22. cikkben meghatározott jogokkal és kötelezettségekkel összhangban lévő rendelkezései tekintetében az 5. cikkben foglalt jogok és kötelezettségek hatályát, ha a korlátozás tiszteletben tartja az alapvető jogok és szabadságok lényeges tartalmát, valamint az alábbiak védelméhez szükséges és arányos intézkedés egy demokratikus társadalomban:</a:t>
            </a:r>
          </a:p>
          <a:p>
            <a:pPr lvl="1" algn="just"/>
            <a:r>
              <a:rPr lang="hu-HU" sz="1800" dirty="0"/>
              <a:t>nemzetbiztonság;</a:t>
            </a:r>
          </a:p>
          <a:p>
            <a:pPr lvl="1" algn="just"/>
            <a:r>
              <a:rPr lang="hu-HU" sz="1800" dirty="0"/>
              <a:t>honvédelem;</a:t>
            </a:r>
          </a:p>
          <a:p>
            <a:pPr lvl="1" algn="just"/>
            <a:r>
              <a:rPr lang="hu-HU" sz="1800" dirty="0"/>
              <a:t>közbiztonság;</a:t>
            </a:r>
          </a:p>
          <a:p>
            <a:pPr lvl="1" algn="just"/>
            <a:r>
              <a:rPr lang="hu-HU" sz="1800" dirty="0"/>
              <a:t>bűncselekmények megelőzése, nyomozása, felderítése vagy a vádeljárás lefolytatása, illetve büntetőjogi szankciók végrehajtása, beleértve a közbiztonságot fenyegető veszélyekkel szembeni védelmet és e veszélyek megelőzését;</a:t>
            </a:r>
          </a:p>
          <a:p>
            <a:pPr algn="just"/>
            <a:endParaRPr lang="en-US" dirty="0"/>
          </a:p>
        </p:txBody>
      </p:sp>
      <p:sp>
        <p:nvSpPr>
          <p:cNvPr id="4" name="Ellipszis 3">
            <a:extLst>
              <a:ext uri="{FF2B5EF4-FFF2-40B4-BE49-F238E27FC236}">
                <a16:creationId xmlns:a16="http://schemas.microsoft.com/office/drawing/2014/main" id="{215E6E5D-10D4-4A22-9CB5-81A8EA624BC0}"/>
              </a:ext>
            </a:extLst>
          </p:cNvPr>
          <p:cNvSpPr/>
          <p:nvPr/>
        </p:nvSpPr>
        <p:spPr>
          <a:xfrm>
            <a:off x="11650436" y="8878"/>
            <a:ext cx="541564" cy="547007"/>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74127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1F20-A2D1-314D-A4AA-6E4F672DE7B7}"/>
              </a:ext>
            </a:extLst>
          </p:cNvPr>
          <p:cNvSpPr>
            <a:spLocks noGrp="1"/>
          </p:cNvSpPr>
          <p:nvPr>
            <p:ph type="title"/>
          </p:nvPr>
        </p:nvSpPr>
        <p:spPr>
          <a:xfrm>
            <a:off x="677334" y="609600"/>
            <a:ext cx="8596668" cy="736600"/>
          </a:xfrm>
        </p:spPr>
        <p:txBody>
          <a:bodyPr/>
          <a:lstStyle/>
          <a:p>
            <a:r>
              <a:rPr lang="hu-HU" dirty="0"/>
              <a:t>A hozzáférési jog korlátozása (2)</a:t>
            </a:r>
            <a:endParaRPr lang="en-US" dirty="0"/>
          </a:p>
        </p:txBody>
      </p:sp>
      <p:sp>
        <p:nvSpPr>
          <p:cNvPr id="3" name="Content Placeholder 2">
            <a:extLst>
              <a:ext uri="{FF2B5EF4-FFF2-40B4-BE49-F238E27FC236}">
                <a16:creationId xmlns:a16="http://schemas.microsoft.com/office/drawing/2014/main" id="{3C62A0CC-7E9E-0C43-8FB8-E051D3900AD1}"/>
              </a:ext>
            </a:extLst>
          </p:cNvPr>
          <p:cNvSpPr>
            <a:spLocks noGrp="1"/>
          </p:cNvSpPr>
          <p:nvPr>
            <p:ph idx="1"/>
          </p:nvPr>
        </p:nvSpPr>
        <p:spPr>
          <a:xfrm>
            <a:off x="677334" y="1346200"/>
            <a:ext cx="8596668" cy="4695163"/>
          </a:xfrm>
        </p:spPr>
        <p:txBody>
          <a:bodyPr>
            <a:normAutofit/>
          </a:bodyPr>
          <a:lstStyle/>
          <a:p>
            <a:pPr lvl="1" algn="just"/>
            <a:r>
              <a:rPr lang="hu-HU" sz="1800" dirty="0"/>
              <a:t>az Unió vagy valamely tagállam egyéb fontos, általános közérdekű célkitűzései, különösen az Unió vagy valamely tagállam fontos gazdasági vagy pénzügyi érdeke, beleértve a monetáris, a költségvetési és az adózási kérdéseket, a népegészségügyet és a szociális biztonságot;</a:t>
            </a:r>
          </a:p>
          <a:p>
            <a:pPr lvl="1" algn="just"/>
            <a:r>
              <a:rPr lang="hu-HU" sz="1800" dirty="0"/>
              <a:t>írói függetlenség és a bírósági eljárások védelme;</a:t>
            </a:r>
          </a:p>
          <a:p>
            <a:pPr lvl="1" algn="just"/>
            <a:r>
              <a:rPr lang="hu-HU" sz="1800" dirty="0"/>
              <a:t>a szabályozott foglalkozások esetében az etikai vétségek megelőzése, kivizsgálása, felderítése és az ezekkel kapcsolatos eljárások lefolytatása;</a:t>
            </a:r>
          </a:p>
          <a:p>
            <a:pPr lvl="1" algn="just"/>
            <a:r>
              <a:rPr lang="hu-HU" sz="1800" dirty="0"/>
              <a:t>az a)–e) és a g) pontban említett esetekben – akár alkalmanként – a közhatalmi feladatok ellátásához kapcsolódó ellenőrzési, vizsgálati vagy szabályozási tevékenység;</a:t>
            </a:r>
          </a:p>
          <a:p>
            <a:pPr lvl="1" algn="just"/>
            <a:r>
              <a:rPr lang="hu-HU" sz="1800" dirty="0"/>
              <a:t>az érintett védelme vagy mások jogainak és szabadságainak védelme;</a:t>
            </a:r>
          </a:p>
          <a:p>
            <a:pPr lvl="1" algn="just"/>
            <a:r>
              <a:rPr lang="hu-HU" sz="1800" dirty="0"/>
              <a:t>polgári jogi követelések érvényesítése.</a:t>
            </a:r>
            <a:endParaRPr lang="en-US" sz="1800" dirty="0"/>
          </a:p>
          <a:p>
            <a:pPr marL="0" indent="0" algn="just">
              <a:buNone/>
            </a:pPr>
            <a:endParaRPr lang="en-US" dirty="0"/>
          </a:p>
        </p:txBody>
      </p:sp>
      <p:sp>
        <p:nvSpPr>
          <p:cNvPr id="4" name="Ellipszis 3">
            <a:extLst>
              <a:ext uri="{FF2B5EF4-FFF2-40B4-BE49-F238E27FC236}">
                <a16:creationId xmlns:a16="http://schemas.microsoft.com/office/drawing/2014/main" id="{215E6E5D-10D4-4A22-9CB5-81A8EA624BC0}"/>
              </a:ext>
            </a:extLst>
          </p:cNvPr>
          <p:cNvSpPr/>
          <p:nvPr/>
        </p:nvSpPr>
        <p:spPr>
          <a:xfrm>
            <a:off x="11650436" y="8878"/>
            <a:ext cx="541564" cy="547007"/>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48432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87AD2-C01A-40CF-BDD5-DD45446FB7C4}"/>
              </a:ext>
            </a:extLst>
          </p:cNvPr>
          <p:cNvSpPr>
            <a:spLocks noGrp="1"/>
          </p:cNvSpPr>
          <p:nvPr>
            <p:ph type="title"/>
          </p:nvPr>
        </p:nvSpPr>
        <p:spPr>
          <a:xfrm>
            <a:off x="677334" y="609600"/>
            <a:ext cx="8596668" cy="698500"/>
          </a:xfrm>
        </p:spPr>
        <p:txBody>
          <a:bodyPr/>
          <a:lstStyle/>
          <a:p>
            <a:r>
              <a:rPr lang="hu-HU" dirty="0"/>
              <a:t>Az adathordozhatósághoz való jog</a:t>
            </a:r>
          </a:p>
        </p:txBody>
      </p:sp>
      <p:sp>
        <p:nvSpPr>
          <p:cNvPr id="3" name="Content Placeholder 2">
            <a:extLst>
              <a:ext uri="{FF2B5EF4-FFF2-40B4-BE49-F238E27FC236}">
                <a16:creationId xmlns:a16="http://schemas.microsoft.com/office/drawing/2014/main" id="{F144AF0F-B4D6-4354-9CC6-BD0BFF98D4C7}"/>
              </a:ext>
            </a:extLst>
          </p:cNvPr>
          <p:cNvSpPr>
            <a:spLocks noGrp="1"/>
          </p:cNvSpPr>
          <p:nvPr>
            <p:ph idx="1"/>
          </p:nvPr>
        </p:nvSpPr>
        <p:spPr>
          <a:xfrm>
            <a:off x="677334" y="1433183"/>
            <a:ext cx="9363813" cy="4743329"/>
          </a:xfrm>
        </p:spPr>
        <p:txBody>
          <a:bodyPr>
            <a:noAutofit/>
          </a:bodyPr>
          <a:lstStyle/>
          <a:p>
            <a:pPr marL="0" indent="0" algn="just">
              <a:buNone/>
            </a:pPr>
            <a:r>
              <a:rPr lang="hu-HU" sz="2000" dirty="0"/>
              <a:t>GDPR 20. cikk </a:t>
            </a:r>
          </a:p>
          <a:p>
            <a:pPr lvl="1" algn="just"/>
            <a:r>
              <a:rPr lang="hu-HU" sz="2000" dirty="0"/>
              <a:t>Az adathordozhatósághoz való jog biztosítja az érintett számára (bizonyos körülmények között), hogy</a:t>
            </a:r>
          </a:p>
          <a:p>
            <a:pPr lvl="2" algn="just"/>
            <a:r>
              <a:rPr lang="hu-HU" sz="2000" dirty="0"/>
              <a:t>tagolt, széles körben használt, géppel olvasható formátumban</a:t>
            </a:r>
          </a:p>
          <a:p>
            <a:pPr lvl="2" algn="just"/>
            <a:r>
              <a:rPr lang="hu-HU" sz="2000" dirty="0"/>
              <a:t>megkapja személyes adatait, melyeket ő bocsátott az adatkezelő rendelkezésére.</a:t>
            </a:r>
          </a:p>
          <a:p>
            <a:pPr lvl="1" algn="just"/>
            <a:r>
              <a:rPr lang="hu-HU" sz="2000" dirty="0"/>
              <a:t> Az érintettnek joga van</a:t>
            </a:r>
          </a:p>
          <a:p>
            <a:pPr lvl="2" algn="just"/>
            <a:r>
              <a:rPr lang="hu-HU" sz="2000" dirty="0"/>
              <a:t>ezeket az adatokat egy másik adatkezelőnek átadni.</a:t>
            </a:r>
          </a:p>
          <a:p>
            <a:pPr marL="0" indent="0" algn="just">
              <a:buNone/>
            </a:pPr>
            <a:r>
              <a:rPr lang="hu-HU" sz="2000" dirty="0"/>
              <a:t>Példa: Egy társaság olyan fitnesz eszközöket értékesít, amelyek nyomon követik a felhasználók tevékenységét és egészségügyi adatait.  A felhasználók számára lehetővé kell tenni, hogy megfelelő formátumban megkapják személyes adataikat saját felhasználásra vagy más egészségügyi szolgáltatónak történő továbbításhoz.</a:t>
            </a:r>
          </a:p>
        </p:txBody>
      </p:sp>
      <p:sp>
        <p:nvSpPr>
          <p:cNvPr id="4" name="Ellipszis 3">
            <a:extLst>
              <a:ext uri="{FF2B5EF4-FFF2-40B4-BE49-F238E27FC236}">
                <a16:creationId xmlns:a16="http://schemas.microsoft.com/office/drawing/2014/main" id="{FE34D8F1-EA7F-475F-8D7D-BC01FCE1D9CC}"/>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90818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1F20-A2D1-314D-A4AA-6E4F672DE7B7}"/>
              </a:ext>
            </a:extLst>
          </p:cNvPr>
          <p:cNvSpPr>
            <a:spLocks noGrp="1"/>
          </p:cNvSpPr>
          <p:nvPr>
            <p:ph type="title"/>
          </p:nvPr>
        </p:nvSpPr>
        <p:spPr>
          <a:xfrm>
            <a:off x="677334" y="609600"/>
            <a:ext cx="8596668" cy="551543"/>
          </a:xfrm>
        </p:spPr>
        <p:txBody>
          <a:bodyPr>
            <a:normAutofit fontScale="90000"/>
          </a:bodyPr>
          <a:lstStyle/>
          <a:p>
            <a:r>
              <a:rPr lang="en-US" dirty="0"/>
              <a:t>	</a:t>
            </a:r>
            <a:r>
              <a:rPr lang="hu-HU" dirty="0"/>
              <a:t>Korlátozások</a:t>
            </a:r>
          </a:p>
        </p:txBody>
      </p:sp>
      <p:sp>
        <p:nvSpPr>
          <p:cNvPr id="3" name="Content Placeholder 2">
            <a:extLst>
              <a:ext uri="{FF2B5EF4-FFF2-40B4-BE49-F238E27FC236}">
                <a16:creationId xmlns:a16="http://schemas.microsoft.com/office/drawing/2014/main" id="{3C62A0CC-7E9E-0C43-8FB8-E051D3900AD1}"/>
              </a:ext>
            </a:extLst>
          </p:cNvPr>
          <p:cNvSpPr>
            <a:spLocks noGrp="1"/>
          </p:cNvSpPr>
          <p:nvPr>
            <p:ph idx="1"/>
          </p:nvPr>
        </p:nvSpPr>
        <p:spPr>
          <a:xfrm>
            <a:off x="677334" y="1378857"/>
            <a:ext cx="9394714" cy="4830874"/>
          </a:xfrm>
        </p:spPr>
        <p:txBody>
          <a:bodyPr>
            <a:normAutofit/>
          </a:bodyPr>
          <a:lstStyle/>
          <a:p>
            <a:pPr marL="0" indent="0" algn="just">
              <a:buNone/>
            </a:pPr>
            <a:r>
              <a:rPr lang="hu-HU" sz="1200" dirty="0"/>
              <a:t>Az adatkezelőre vagy adatfeldolgozóra alkalmazandó uniós vagy tagállami jog jogalkotási intézkedésekkel korlátozhatja a jogok és kötelezettségek hatályát, ha a korlátozás tiszteletben tartja az alapvető jogok és szabadságok lényeges tartalmát, valamint az alábbiak védelméhez szükséges és arányos intézkedés egy demokratikus társadalomban:</a:t>
            </a:r>
          </a:p>
          <a:p>
            <a:pPr lvl="1" algn="just"/>
            <a:r>
              <a:rPr lang="hu-HU" sz="1200" dirty="0"/>
              <a:t>nemzetbiztonság;</a:t>
            </a:r>
          </a:p>
          <a:p>
            <a:pPr lvl="1" algn="just"/>
            <a:r>
              <a:rPr lang="hu-HU" sz="1200" dirty="0"/>
              <a:t>honvédelem;</a:t>
            </a:r>
          </a:p>
          <a:p>
            <a:pPr lvl="1" algn="just"/>
            <a:r>
              <a:rPr lang="hu-HU" sz="1200" dirty="0"/>
              <a:t>közbiztonság;</a:t>
            </a:r>
          </a:p>
          <a:p>
            <a:pPr lvl="1" algn="just"/>
            <a:r>
              <a:rPr lang="hu-HU" sz="1200" dirty="0"/>
              <a:t>bűncselekmények megelőzése, nyomozása, felderítése vagy a vádeljárás lefolytatása, illetve büntetőjogi szankciók végrehajtása, beleértve a közbiztonságot fenyegető veszélyekkel szembeni védelmet és e veszélyek megelőzését;</a:t>
            </a:r>
          </a:p>
          <a:p>
            <a:pPr lvl="1" algn="just"/>
            <a:r>
              <a:rPr lang="hu-HU" sz="1200" dirty="0"/>
              <a:t>az Unió vagy valamely tagállam egyéb fontos, általános közérdekű célkitűzései, különösen az Unió vagy valamely tagállam fontos gazdasági vagy pénzügyi érdeke, beleértve a monetáris, a költségvetési és az adózási kérdéseket, a népegészségügyet és a szociális biztonságot;</a:t>
            </a:r>
          </a:p>
          <a:p>
            <a:pPr lvl="1" algn="just"/>
            <a:r>
              <a:rPr lang="hu-HU" sz="1200" dirty="0"/>
              <a:t>írói függetlenség és a bírósági eljárások védelme;</a:t>
            </a:r>
          </a:p>
          <a:p>
            <a:pPr lvl="1" algn="just"/>
            <a:r>
              <a:rPr lang="hu-HU" sz="1200" dirty="0"/>
              <a:t>a szabályozott foglalkozások esetében az etikai vétségek megelőzése, kivizsgálása, felderítése és az ezekkel kapcsolatos eljárások lefolytatása;</a:t>
            </a:r>
          </a:p>
          <a:p>
            <a:pPr lvl="1" algn="just"/>
            <a:r>
              <a:rPr lang="hu-HU" sz="1200" dirty="0"/>
              <a:t>az a)–e) és a g) pontban említett esetekben – akár alkalmanként – a közhatalmi feladatok ellátásához kapcsolódó ellenőrzési, vizsgálati vagy szabályozási tevékenység;</a:t>
            </a:r>
          </a:p>
          <a:p>
            <a:pPr lvl="1" algn="just"/>
            <a:r>
              <a:rPr lang="hu-HU" sz="1200" dirty="0"/>
              <a:t>az érintett védelme vagy mások jogainak és szabadságainak védelme;</a:t>
            </a:r>
          </a:p>
          <a:p>
            <a:pPr lvl="1" algn="just"/>
            <a:r>
              <a:rPr lang="hu-HU" sz="1200" dirty="0"/>
              <a:t>polgári jogi követelések érvényesítése.</a:t>
            </a:r>
          </a:p>
          <a:p>
            <a:pPr algn="just"/>
            <a:endParaRPr lang="en-US" sz="1200" dirty="0"/>
          </a:p>
          <a:p>
            <a:pPr algn="just"/>
            <a:endParaRPr lang="en-US" sz="1200" dirty="0"/>
          </a:p>
        </p:txBody>
      </p:sp>
      <p:sp>
        <p:nvSpPr>
          <p:cNvPr id="4" name="Ellipszis 3">
            <a:extLst>
              <a:ext uri="{FF2B5EF4-FFF2-40B4-BE49-F238E27FC236}">
                <a16:creationId xmlns:a16="http://schemas.microsoft.com/office/drawing/2014/main" id="{B73A5977-F46F-4018-AA18-C590A0F6B454}"/>
              </a:ext>
            </a:extLst>
          </p:cNvPr>
          <p:cNvSpPr/>
          <p:nvPr/>
        </p:nvSpPr>
        <p:spPr>
          <a:xfrm>
            <a:off x="11650436" y="8878"/>
            <a:ext cx="541564" cy="547007"/>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13180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859A-71D3-924F-8ACC-21CBEEE09615}"/>
              </a:ext>
            </a:extLst>
          </p:cNvPr>
          <p:cNvSpPr>
            <a:spLocks noGrp="1"/>
          </p:cNvSpPr>
          <p:nvPr>
            <p:ph type="title" idx="4294967295"/>
          </p:nvPr>
        </p:nvSpPr>
        <p:spPr>
          <a:xfrm>
            <a:off x="1405466" y="2404533"/>
            <a:ext cx="8596313" cy="1320800"/>
          </a:xfrm>
        </p:spPr>
        <p:txBody>
          <a:bodyPr>
            <a:normAutofit/>
          </a:bodyPr>
          <a:lstStyle/>
          <a:p>
            <a:pPr algn="ctr"/>
            <a:r>
              <a:rPr lang="hu-HU" sz="5400" dirty="0"/>
              <a:t>Kérdések</a:t>
            </a:r>
            <a:r>
              <a:rPr lang="en-US" sz="5400" dirty="0"/>
              <a:t>?</a:t>
            </a:r>
          </a:p>
        </p:txBody>
      </p:sp>
      <p:sp>
        <p:nvSpPr>
          <p:cNvPr id="4" name="Ellipszis 3">
            <a:extLst>
              <a:ext uri="{FF2B5EF4-FFF2-40B4-BE49-F238E27FC236}">
                <a16:creationId xmlns:a16="http://schemas.microsoft.com/office/drawing/2014/main" id="{296E2E4D-2D08-48FB-82EB-CA18500D8DD0}"/>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57123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F23FD-5405-4EC2-BAA0-E6C66F319D33}"/>
              </a:ext>
            </a:extLst>
          </p:cNvPr>
          <p:cNvSpPr>
            <a:spLocks noGrp="1"/>
          </p:cNvSpPr>
          <p:nvPr>
            <p:ph type="title"/>
          </p:nvPr>
        </p:nvSpPr>
        <p:spPr>
          <a:xfrm>
            <a:off x="677334" y="609600"/>
            <a:ext cx="8596668" cy="711200"/>
          </a:xfrm>
        </p:spPr>
        <p:txBody>
          <a:bodyPr/>
          <a:lstStyle/>
          <a:p>
            <a:r>
              <a:rPr lang="hu-HU" dirty="0"/>
              <a:t>Tartalomjegyzék</a:t>
            </a:r>
            <a:endParaRPr lang="en-GB" dirty="0"/>
          </a:p>
        </p:txBody>
      </p:sp>
      <p:sp>
        <p:nvSpPr>
          <p:cNvPr id="3" name="Content Placeholder 2">
            <a:extLst>
              <a:ext uri="{FF2B5EF4-FFF2-40B4-BE49-F238E27FC236}">
                <a16:creationId xmlns:a16="http://schemas.microsoft.com/office/drawing/2014/main" id="{62E7BC6A-04AB-4DD7-82D0-BACB85ACFC0A}"/>
              </a:ext>
            </a:extLst>
          </p:cNvPr>
          <p:cNvSpPr>
            <a:spLocks noGrp="1"/>
          </p:cNvSpPr>
          <p:nvPr>
            <p:ph sz="half" idx="1"/>
          </p:nvPr>
        </p:nvSpPr>
        <p:spPr>
          <a:xfrm>
            <a:off x="677334" y="1509486"/>
            <a:ext cx="4562323" cy="4531875"/>
          </a:xfrm>
        </p:spPr>
        <p:txBody>
          <a:bodyPr>
            <a:noAutofit/>
          </a:bodyPr>
          <a:lstStyle/>
          <a:p>
            <a:pPr marL="514350" indent="-514350">
              <a:buFont typeface="+mj-lt"/>
              <a:buAutoNum type="arabicPeriod"/>
            </a:pPr>
            <a:r>
              <a:rPr lang="hu-HU" sz="1300" dirty="0">
                <a:solidFill>
                  <a:srgbClr val="00B050"/>
                </a:solidFill>
              </a:rPr>
              <a:t>Bevezetés</a:t>
            </a:r>
          </a:p>
          <a:p>
            <a:pPr marL="514350" indent="-514350">
              <a:buFont typeface="+mj-lt"/>
              <a:buAutoNum type="arabicPeriod"/>
            </a:pPr>
            <a:r>
              <a:rPr lang="hu-HU" sz="1300" dirty="0">
                <a:solidFill>
                  <a:srgbClr val="00B050"/>
                </a:solidFill>
              </a:rPr>
              <a:t>Az adatvédelmi kommunikáció kihívásai</a:t>
            </a:r>
          </a:p>
          <a:p>
            <a:pPr marL="514350" indent="-514350">
              <a:buFont typeface="+mj-lt"/>
              <a:buAutoNum type="arabicPeriod"/>
            </a:pPr>
            <a:r>
              <a:rPr lang="hu-HU" sz="1300" dirty="0">
                <a:solidFill>
                  <a:srgbClr val="00B050"/>
                </a:solidFill>
              </a:rPr>
              <a:t>Az átláthatóság elve</a:t>
            </a:r>
          </a:p>
          <a:p>
            <a:pPr marL="514350" indent="-514350">
              <a:buFont typeface="+mj-lt"/>
              <a:buAutoNum type="arabicPeriod"/>
            </a:pPr>
            <a:r>
              <a:rPr lang="hu-HU" sz="1300" dirty="0">
                <a:solidFill>
                  <a:srgbClr val="00B050"/>
                </a:solidFill>
              </a:rPr>
              <a:t>Hozzájárulás</a:t>
            </a:r>
          </a:p>
          <a:p>
            <a:pPr marL="514350" indent="-514350">
              <a:buFont typeface="+mj-lt"/>
              <a:buAutoNum type="arabicPeriod"/>
            </a:pPr>
            <a:r>
              <a:rPr lang="hu-HU" sz="1300" dirty="0">
                <a:solidFill>
                  <a:srgbClr val="00B050"/>
                </a:solidFill>
              </a:rPr>
              <a:t>Hozzáférési jog</a:t>
            </a:r>
          </a:p>
          <a:p>
            <a:pPr marL="514350" indent="-514350">
              <a:buFont typeface="+mj-lt"/>
              <a:buAutoNum type="arabicPeriod"/>
            </a:pPr>
            <a:r>
              <a:rPr lang="hu-HU" sz="1300" dirty="0">
                <a:solidFill>
                  <a:srgbClr val="00B050"/>
                </a:solidFill>
              </a:rPr>
              <a:t>Automatizált adatkezelés és a kommunikáció</a:t>
            </a:r>
          </a:p>
          <a:p>
            <a:pPr marL="514350" indent="-514350">
              <a:buFont typeface="+mj-lt"/>
              <a:buAutoNum type="arabicPeriod"/>
            </a:pPr>
            <a:r>
              <a:rPr lang="hu-HU" sz="1300" dirty="0">
                <a:solidFill>
                  <a:srgbClr val="FF0000"/>
                </a:solidFill>
              </a:rPr>
              <a:t>Az adatvédelmi hatóságokkal való kommunikáció</a:t>
            </a:r>
          </a:p>
          <a:p>
            <a:pPr marL="914400" lvl="1" indent="-457200">
              <a:buFont typeface="+mj-lt"/>
              <a:buAutoNum type="alphaLcParenR"/>
            </a:pPr>
            <a:r>
              <a:rPr lang="hu-HU" sz="1300" dirty="0">
                <a:solidFill>
                  <a:schemeClr val="tx1"/>
                </a:solidFill>
              </a:rPr>
              <a:t>Adatvédelmi incidens bejelentése</a:t>
            </a:r>
          </a:p>
          <a:p>
            <a:pPr marL="914400" lvl="1" indent="-457200">
              <a:buFont typeface="+mj-lt"/>
              <a:buAutoNum type="alphaLcParenR"/>
            </a:pPr>
            <a:r>
              <a:rPr lang="hu-HU" sz="1300" dirty="0">
                <a:solidFill>
                  <a:schemeClr val="tx1"/>
                </a:solidFill>
              </a:rPr>
              <a:t>Előzetes konzultáció az adatvédelmi hatósággal</a:t>
            </a:r>
          </a:p>
          <a:p>
            <a:pPr marL="514350" indent="-514350">
              <a:buFont typeface="+mj-lt"/>
              <a:buAutoNum type="arabicPeriod"/>
            </a:pPr>
            <a:r>
              <a:rPr lang="hu-HU" sz="1300" dirty="0">
                <a:solidFill>
                  <a:schemeClr val="tx1"/>
                </a:solidFill>
              </a:rPr>
              <a:t>Adatkezelési nyilvántartás</a:t>
            </a:r>
          </a:p>
          <a:p>
            <a:pPr marL="514350" indent="-514350">
              <a:buFont typeface="+mj-lt"/>
              <a:buAutoNum type="arabicPeriod"/>
            </a:pPr>
            <a:r>
              <a:rPr lang="hu-HU" sz="1300" dirty="0">
                <a:solidFill>
                  <a:schemeClr val="tx1"/>
                </a:solidFill>
              </a:rPr>
              <a:t>Magatartási kódex</a:t>
            </a:r>
          </a:p>
          <a:p>
            <a:pPr marL="514350" indent="-514350">
              <a:buFont typeface="+mj-lt"/>
              <a:buAutoNum type="arabicPeriod"/>
            </a:pPr>
            <a:r>
              <a:rPr lang="hu-HU" sz="1300" dirty="0">
                <a:solidFill>
                  <a:schemeClr val="tx1"/>
                </a:solidFill>
              </a:rPr>
              <a:t>Adatvédelmi tanúsítás</a:t>
            </a:r>
          </a:p>
          <a:p>
            <a:pPr marL="514350" indent="-514350">
              <a:buFont typeface="+mj-lt"/>
              <a:buAutoNum type="arabicPeriod"/>
            </a:pPr>
            <a:r>
              <a:rPr lang="hu-HU" sz="1300" dirty="0"/>
              <a:t>További források</a:t>
            </a:r>
          </a:p>
        </p:txBody>
      </p:sp>
      <p:sp>
        <p:nvSpPr>
          <p:cNvPr id="4" name="Content Placeholder 3">
            <a:extLst>
              <a:ext uri="{FF2B5EF4-FFF2-40B4-BE49-F238E27FC236}">
                <a16:creationId xmlns:a16="http://schemas.microsoft.com/office/drawing/2014/main" id="{CFF6FD1F-1A2D-4A71-8707-8D9B69BB2A62}"/>
              </a:ext>
            </a:extLst>
          </p:cNvPr>
          <p:cNvSpPr>
            <a:spLocks noGrp="1"/>
          </p:cNvSpPr>
          <p:nvPr>
            <p:ph sz="half" idx="2"/>
          </p:nvPr>
        </p:nvSpPr>
        <p:spPr>
          <a:xfrm>
            <a:off x="5409283" y="1509486"/>
            <a:ext cx="4591059" cy="4531876"/>
          </a:xfrm>
        </p:spPr>
        <p:txBody>
          <a:bodyPr>
            <a:noAutofit/>
          </a:bodyPr>
          <a:lstStyle/>
          <a:p>
            <a:r>
              <a:rPr lang="hu-HU" sz="1200" dirty="0">
                <a:solidFill>
                  <a:srgbClr val="C00000"/>
                </a:solidFill>
              </a:rPr>
              <a:t>Az adatvédelmi kommunikáció</a:t>
            </a:r>
          </a:p>
          <a:p>
            <a:r>
              <a:rPr lang="hu-HU" sz="1200" dirty="0">
                <a:solidFill>
                  <a:srgbClr val="C00000"/>
                </a:solidFill>
              </a:rPr>
              <a:t>Miért nehéz az adatvédelmi kommunikáció?</a:t>
            </a:r>
          </a:p>
          <a:p>
            <a:r>
              <a:rPr lang="hu-HU" sz="1200" dirty="0">
                <a:solidFill>
                  <a:srgbClr val="C00000"/>
                </a:solidFill>
              </a:rPr>
              <a:t>Az adatvédelmi kommunikáció alapelvei</a:t>
            </a:r>
          </a:p>
          <a:p>
            <a:r>
              <a:rPr lang="hu-HU" sz="1200" dirty="0">
                <a:solidFill>
                  <a:srgbClr val="C00000"/>
                </a:solidFill>
              </a:rPr>
              <a:t>Elegendő információ a hozzájárulás megadásához</a:t>
            </a:r>
          </a:p>
          <a:p>
            <a:r>
              <a:rPr lang="hu-HU" sz="1200" dirty="0">
                <a:solidFill>
                  <a:srgbClr val="C00000"/>
                </a:solidFill>
              </a:rPr>
              <a:t>A személyes adatok rendelkezésre bocsátása</a:t>
            </a:r>
          </a:p>
          <a:p>
            <a:r>
              <a:rPr lang="hu-HU" sz="1200" dirty="0">
                <a:solidFill>
                  <a:srgbClr val="C00000"/>
                </a:solidFill>
              </a:rPr>
              <a:t>Tájékoztatás a személyes adatok kezeléséről</a:t>
            </a:r>
          </a:p>
          <a:p>
            <a:r>
              <a:rPr lang="hu-HU" sz="1200" dirty="0">
                <a:solidFill>
                  <a:srgbClr val="C00000"/>
                </a:solidFill>
              </a:rPr>
              <a:t>Hogyan és mikor kell felvenni a kapcsolatot az adatvédelmi hatósággal?</a:t>
            </a:r>
          </a:p>
          <a:p>
            <a:pPr lvl="1"/>
            <a:r>
              <a:rPr lang="hu-HU" sz="1200" dirty="0">
                <a:solidFill>
                  <a:srgbClr val="C00000"/>
                </a:solidFill>
              </a:rPr>
              <a:t>Amikor valami balul sül el</a:t>
            </a:r>
          </a:p>
          <a:p>
            <a:pPr lvl="1"/>
            <a:r>
              <a:rPr lang="hu-HU" sz="1200" dirty="0">
                <a:solidFill>
                  <a:srgbClr val="C00000"/>
                </a:solidFill>
              </a:rPr>
              <a:t>A magas kockázatú adatkezelések előtt</a:t>
            </a:r>
          </a:p>
          <a:p>
            <a:r>
              <a:rPr lang="hu-HU" sz="1200" dirty="0">
                <a:solidFill>
                  <a:srgbClr val="C00000"/>
                </a:solidFill>
              </a:rPr>
              <a:t>Megfelelő nyilvántartások vezetése és ennek igazolása</a:t>
            </a:r>
          </a:p>
          <a:p>
            <a:r>
              <a:rPr lang="hu-HU" sz="1200" dirty="0">
                <a:solidFill>
                  <a:srgbClr val="C00000"/>
                </a:solidFill>
              </a:rPr>
              <a:t>A megfelelő adatvédelmi gyakorlat alátámasztása - kódexek</a:t>
            </a:r>
          </a:p>
          <a:p>
            <a:r>
              <a:rPr lang="hu-HU" sz="1200" dirty="0">
                <a:solidFill>
                  <a:srgbClr val="C00000"/>
                </a:solidFill>
              </a:rPr>
              <a:t>A megfelelő adatvédelmi gyakorlat alátámasztása - tanúsítás</a:t>
            </a:r>
          </a:p>
        </p:txBody>
      </p:sp>
      <p:sp>
        <p:nvSpPr>
          <p:cNvPr id="5" name="Ellipszis 4">
            <a:extLst>
              <a:ext uri="{FF2B5EF4-FFF2-40B4-BE49-F238E27FC236}">
                <a16:creationId xmlns:a16="http://schemas.microsoft.com/office/drawing/2014/main" id="{5E221A0F-BFDC-4316-A039-563764B6A473}"/>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681781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BE5D9-C70B-4A8C-AF78-D52C4A8932EE}"/>
              </a:ext>
            </a:extLst>
          </p:cNvPr>
          <p:cNvSpPr>
            <a:spLocks noGrp="1"/>
          </p:cNvSpPr>
          <p:nvPr>
            <p:ph type="title"/>
          </p:nvPr>
        </p:nvSpPr>
        <p:spPr>
          <a:xfrm>
            <a:off x="677333" y="609600"/>
            <a:ext cx="9667670" cy="727881"/>
          </a:xfrm>
        </p:spPr>
        <p:txBody>
          <a:bodyPr>
            <a:normAutofit fontScale="90000"/>
          </a:bodyPr>
          <a:lstStyle/>
          <a:p>
            <a:r>
              <a:rPr lang="hu-HU" dirty="0"/>
              <a:t>Az algoritmusok átláthatósága és a kommunikáció</a:t>
            </a:r>
            <a:endParaRPr lang="en-GB" dirty="0"/>
          </a:p>
        </p:txBody>
      </p:sp>
      <p:sp>
        <p:nvSpPr>
          <p:cNvPr id="3" name="Content Placeholder 2">
            <a:extLst>
              <a:ext uri="{FF2B5EF4-FFF2-40B4-BE49-F238E27FC236}">
                <a16:creationId xmlns:a16="http://schemas.microsoft.com/office/drawing/2014/main" id="{7044BD76-2CCF-495F-84D4-2567894C30EF}"/>
              </a:ext>
            </a:extLst>
          </p:cNvPr>
          <p:cNvSpPr>
            <a:spLocks noGrp="1"/>
          </p:cNvSpPr>
          <p:nvPr>
            <p:ph idx="1"/>
          </p:nvPr>
        </p:nvSpPr>
        <p:spPr>
          <a:xfrm>
            <a:off x="677333" y="1337481"/>
            <a:ext cx="9435657" cy="4885898"/>
          </a:xfrm>
        </p:spPr>
        <p:txBody>
          <a:bodyPr>
            <a:noAutofit/>
          </a:bodyPr>
          <a:lstStyle/>
          <a:p>
            <a:r>
              <a:rPr lang="hu-HU" sz="1200" dirty="0"/>
              <a:t>A profilozásból eredő különleges kockázatok miatt az adatkezelőknek tisztában kell lenniük az átláthatósághoz biztosítására vonatkozó felelősségeikkel.</a:t>
            </a:r>
          </a:p>
          <a:p>
            <a:r>
              <a:rPr lang="hu-HU" sz="1200" dirty="0"/>
              <a:t>A teljesen automatizált döntéshozatal általános tilalma alóli kivételek alkalmazásakor biztosítékok szükségesek az érintettek jogainak és szabadságainak védelme érdekében - ezek magukba foglalják </a:t>
            </a:r>
            <a:r>
              <a:rPr lang="hu-HU" sz="1200" dirty="0">
                <a:solidFill>
                  <a:srgbClr val="C00000"/>
                </a:solidFill>
              </a:rPr>
              <a:t>a tájékoztatáshoz való jogot</a:t>
            </a:r>
          </a:p>
          <a:p>
            <a:r>
              <a:rPr lang="hu-HU" sz="1200" dirty="0"/>
              <a:t>A 13. cikk (2) bekezdés f) pontja, valamint a 14.cikk (2) bekezdés g) pontja  megköveteli az adatkezelőtől, hogy az alábbiakkal információkat biztosítja az érintett számára: </a:t>
            </a:r>
          </a:p>
          <a:p>
            <a:pPr lvl="1"/>
            <a:r>
              <a:rPr lang="hu-HU" sz="1200" dirty="0"/>
              <a:t>Az automatizált döntéshozatal ténye, ideértve a profilalkotást is.</a:t>
            </a:r>
          </a:p>
          <a:p>
            <a:pPr lvl="1"/>
            <a:r>
              <a:rPr lang="hu-HU" sz="1200" dirty="0"/>
              <a:t>Érthető információ az automatizált döntéshozatal működésének logikájáról:</a:t>
            </a:r>
          </a:p>
          <a:p>
            <a:pPr lvl="2"/>
            <a:r>
              <a:rPr lang="hu-HU" sz="1200" dirty="0"/>
              <a:t>az adatkezelés indoka</a:t>
            </a:r>
          </a:p>
          <a:p>
            <a:pPr lvl="2"/>
            <a:r>
              <a:rPr lang="hu-HU" sz="1200" dirty="0"/>
              <a:t>a döntéshozatal szempontjai</a:t>
            </a:r>
          </a:p>
          <a:p>
            <a:pPr lvl="2"/>
            <a:r>
              <a:rPr lang="hu-HU" sz="1200" dirty="0">
                <a:solidFill>
                  <a:srgbClr val="C00000"/>
                </a:solidFill>
              </a:rPr>
              <a:t>nem szükséges az algoritmus komplex leírása vagy az algoritmus teljes nyilvánosságra hozatala</a:t>
            </a:r>
          </a:p>
          <a:p>
            <a:pPr lvl="2"/>
            <a:r>
              <a:rPr lang="hu-HU" sz="1200" dirty="0"/>
              <a:t>az érintettnek meg kell értenie, hogy születik meg a döntés.</a:t>
            </a:r>
          </a:p>
          <a:p>
            <a:pPr lvl="1"/>
            <a:r>
              <a:rPr lang="hu-HU" sz="1200" dirty="0"/>
              <a:t>Az adatkezelés milyen jelentőséggel és az érintettre nézve milyen várható következményekkel bír:</a:t>
            </a:r>
          </a:p>
          <a:p>
            <a:pPr lvl="2"/>
            <a:r>
              <a:rPr lang="hu-HU" sz="1200" dirty="0"/>
              <a:t>Hogyan befolyásolhatja az adatkezelés az érintettet?</a:t>
            </a:r>
          </a:p>
          <a:p>
            <a:pPr lvl="2"/>
            <a:r>
              <a:rPr lang="hu-HU" sz="1200" dirty="0"/>
              <a:t>Valós, kézzelfogható példákat kell adni.</a:t>
            </a:r>
          </a:p>
          <a:p>
            <a:r>
              <a:rPr lang="hu-HU" sz="1200" dirty="0"/>
              <a:t>Jó gyakorlat lehet, ha ezeket az információkat az érintettek rendelkezésére bocsátják, akkor is, ha technikailag nem esik a 22. cikk (1) bekezdésében foglalt fogalommeghatározások alá.</a:t>
            </a:r>
          </a:p>
        </p:txBody>
      </p:sp>
      <p:sp>
        <p:nvSpPr>
          <p:cNvPr id="4" name="Ellipszis 3">
            <a:extLst>
              <a:ext uri="{FF2B5EF4-FFF2-40B4-BE49-F238E27FC236}">
                <a16:creationId xmlns:a16="http://schemas.microsoft.com/office/drawing/2014/main" id="{74789AE4-0A13-4118-AA84-221BB39D8BC7}"/>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93838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09CF-5668-46CA-B49F-DF35BC85698D}"/>
              </a:ext>
            </a:extLst>
          </p:cNvPr>
          <p:cNvSpPr>
            <a:spLocks noGrp="1"/>
          </p:cNvSpPr>
          <p:nvPr>
            <p:ph type="title"/>
          </p:nvPr>
        </p:nvSpPr>
        <p:spPr>
          <a:xfrm>
            <a:off x="677334" y="358709"/>
            <a:ext cx="9325648" cy="809767"/>
          </a:xfrm>
        </p:spPr>
        <p:txBody>
          <a:bodyPr>
            <a:normAutofit fontScale="90000"/>
          </a:bodyPr>
          <a:lstStyle/>
          <a:p>
            <a:r>
              <a:rPr lang="hu-HU" dirty="0"/>
              <a:t>Példa algoritmusok alkalmazásáról szóló kommunikációra</a:t>
            </a:r>
            <a:endParaRPr lang="en-GB" dirty="0"/>
          </a:p>
        </p:txBody>
      </p:sp>
      <p:sp>
        <p:nvSpPr>
          <p:cNvPr id="3" name="Content Placeholder 2">
            <a:extLst>
              <a:ext uri="{FF2B5EF4-FFF2-40B4-BE49-F238E27FC236}">
                <a16:creationId xmlns:a16="http://schemas.microsoft.com/office/drawing/2014/main" id="{F68D1EB1-DE13-44E0-AB18-54B4EBC64112}"/>
              </a:ext>
            </a:extLst>
          </p:cNvPr>
          <p:cNvSpPr>
            <a:spLocks noGrp="1"/>
          </p:cNvSpPr>
          <p:nvPr>
            <p:ph idx="1"/>
          </p:nvPr>
        </p:nvSpPr>
        <p:spPr>
          <a:xfrm>
            <a:off x="677333" y="1419367"/>
            <a:ext cx="8970765" cy="4621995"/>
          </a:xfrm>
        </p:spPr>
        <p:txBody>
          <a:bodyPr>
            <a:noAutofit/>
          </a:bodyPr>
          <a:lstStyle/>
          <a:p>
            <a:pPr marL="0" indent="0" algn="just">
              <a:spcBef>
                <a:spcPts val="600"/>
              </a:spcBef>
              <a:buNone/>
            </a:pPr>
            <a:r>
              <a:rPr lang="hu-HU" sz="1400" dirty="0"/>
              <a:t>Egy adatkezelő hitelképességi pontozást alkalmaz egy természetes személy hitelkérelmének elbírálására. </a:t>
            </a:r>
          </a:p>
          <a:p>
            <a:pPr lvl="1" algn="just">
              <a:spcBef>
                <a:spcPts val="600"/>
              </a:spcBef>
            </a:pPr>
            <a:r>
              <a:rPr lang="hu-HU" sz="1400" dirty="0"/>
              <a:t>A pontszám származhat egy hitelinformációs intézettől, vagy közvetlenül az adatkezelő birtokában levő információk alapján számolták ki.</a:t>
            </a:r>
          </a:p>
          <a:p>
            <a:pPr algn="just">
              <a:spcBef>
                <a:spcPts val="600"/>
              </a:spcBef>
            </a:pPr>
            <a:r>
              <a:rPr lang="hu-HU" sz="1400" dirty="0"/>
              <a:t>Amennyiben az adatkezelő a döntés meghozatala során ilyen pontszámra támaszkodik, erről tájékoztatnia kell az érintettet.</a:t>
            </a:r>
          </a:p>
          <a:p>
            <a:pPr algn="just">
              <a:spcBef>
                <a:spcPts val="600"/>
              </a:spcBef>
            </a:pPr>
            <a:r>
              <a:rPr lang="hu-HU" sz="1400" dirty="0"/>
              <a:t>Az adatkezelő alátámasztja, hogy ez a folyamat segít neki a tisztességes és felelős hitelezési döntések meghozatalában. </a:t>
            </a:r>
          </a:p>
          <a:p>
            <a:pPr algn="just">
              <a:spcBef>
                <a:spcPts val="600"/>
              </a:spcBef>
            </a:pPr>
            <a:r>
              <a:rPr lang="hu-HU" sz="1400" dirty="0"/>
              <a:t>Részletesen bemutatja a döntés meghozatala során figyelembe vett főbb jellemzőket, az információk forrását és relevanciáját. E körbe tartozhat például:</a:t>
            </a:r>
          </a:p>
          <a:p>
            <a:pPr lvl="1" algn="just">
              <a:spcBef>
                <a:spcPts val="600"/>
              </a:spcBef>
            </a:pPr>
            <a:r>
              <a:rPr lang="hu-HU" sz="1400" dirty="0"/>
              <a:t>az érintett által a kérelemben megadott információk;</a:t>
            </a:r>
          </a:p>
          <a:p>
            <a:pPr lvl="1" algn="just">
              <a:spcBef>
                <a:spcPts val="600"/>
              </a:spcBef>
            </a:pPr>
            <a:r>
              <a:rPr lang="hu-HU" sz="1400" dirty="0"/>
              <a:t>korábbi ügyfélmagatartásra vonatkozó információk, ideértve az esetleges fizetési hátralékokat; és</a:t>
            </a:r>
          </a:p>
          <a:p>
            <a:pPr lvl="1" algn="just">
              <a:spcBef>
                <a:spcPts val="600"/>
              </a:spcBef>
            </a:pPr>
            <a:r>
              <a:rPr lang="hu-HU" sz="1400" dirty="0"/>
              <a:t>hivatalos állami nyilvántartásokból származó információk, például pénzügyi csalásokról vagy fizetésképtelenségről szóló nyilvántartási adatok.</a:t>
            </a:r>
          </a:p>
          <a:p>
            <a:pPr algn="just">
              <a:spcBef>
                <a:spcPts val="600"/>
              </a:spcBef>
            </a:pPr>
            <a:r>
              <a:rPr lang="hu-HU" sz="1400" dirty="0"/>
              <a:t>Az adatkezelő arról is tájékoztatja az érintettet, hogy az alkalmazott hitelképességi pontozási módszereket rendszeresen tesztelik annak biztosítása érdekében, hogy azok továbbra is tisztességesek, hatékonyak és pártatlanok legyenek. </a:t>
            </a:r>
          </a:p>
          <a:p>
            <a:pPr algn="just">
              <a:spcBef>
                <a:spcPts val="600"/>
              </a:spcBef>
            </a:pPr>
            <a:r>
              <a:rPr lang="hu-HU" sz="1400" dirty="0"/>
              <a:t>Az adatkezelő kapcsolattartási adatokat ad meg az érintettnek, ahol az kérheti az elutasító döntés felülvizsgálatát, összhangban a 22. cikk (3) bekezdésével.</a:t>
            </a:r>
            <a:endParaRPr lang="en-GB" sz="1400" dirty="0"/>
          </a:p>
        </p:txBody>
      </p:sp>
      <p:sp>
        <p:nvSpPr>
          <p:cNvPr id="5" name="TextBox 4">
            <a:extLst>
              <a:ext uri="{FF2B5EF4-FFF2-40B4-BE49-F238E27FC236}">
                <a16:creationId xmlns:a16="http://schemas.microsoft.com/office/drawing/2014/main" id="{946780A2-74E1-4228-B002-501C5F81980E}"/>
              </a:ext>
            </a:extLst>
          </p:cNvPr>
          <p:cNvSpPr txBox="1"/>
          <p:nvPr/>
        </p:nvSpPr>
        <p:spPr>
          <a:xfrm>
            <a:off x="9771466" y="1419367"/>
            <a:ext cx="984565" cy="369332"/>
          </a:xfrm>
          <a:prstGeom prst="rect">
            <a:avLst/>
          </a:prstGeom>
          <a:noFill/>
        </p:spPr>
        <p:txBody>
          <a:bodyPr wrap="none" rtlCol="0">
            <a:spAutoFit/>
          </a:bodyPr>
          <a:lstStyle/>
          <a:p>
            <a:r>
              <a:rPr lang="hu-HU" dirty="0">
                <a:solidFill>
                  <a:srgbClr val="C00000"/>
                </a:solidFill>
              </a:rPr>
              <a:t>Indokok</a:t>
            </a:r>
            <a:endParaRPr lang="en-GB" dirty="0">
              <a:solidFill>
                <a:srgbClr val="C00000"/>
              </a:solidFill>
            </a:endParaRPr>
          </a:p>
        </p:txBody>
      </p:sp>
      <p:sp>
        <p:nvSpPr>
          <p:cNvPr id="6" name="TextBox 5">
            <a:extLst>
              <a:ext uri="{FF2B5EF4-FFF2-40B4-BE49-F238E27FC236}">
                <a16:creationId xmlns:a16="http://schemas.microsoft.com/office/drawing/2014/main" id="{96119A87-FC19-45AC-A6BC-5727BE1159A5}"/>
              </a:ext>
            </a:extLst>
          </p:cNvPr>
          <p:cNvSpPr txBox="1"/>
          <p:nvPr/>
        </p:nvSpPr>
        <p:spPr>
          <a:xfrm>
            <a:off x="9813133" y="3780292"/>
            <a:ext cx="1755609" cy="369332"/>
          </a:xfrm>
          <a:prstGeom prst="rect">
            <a:avLst/>
          </a:prstGeom>
          <a:noFill/>
        </p:spPr>
        <p:txBody>
          <a:bodyPr wrap="none" rtlCol="0">
            <a:spAutoFit/>
          </a:bodyPr>
          <a:lstStyle/>
          <a:p>
            <a:r>
              <a:rPr lang="hu-HU" dirty="0">
                <a:solidFill>
                  <a:srgbClr val="C00000"/>
                </a:solidFill>
              </a:rPr>
              <a:t>Az adat forrása</a:t>
            </a:r>
            <a:endParaRPr lang="en-GB" dirty="0">
              <a:solidFill>
                <a:srgbClr val="C00000"/>
              </a:solidFill>
            </a:endParaRPr>
          </a:p>
        </p:txBody>
      </p:sp>
      <p:sp>
        <p:nvSpPr>
          <p:cNvPr id="7" name="TextBox 6">
            <a:extLst>
              <a:ext uri="{FF2B5EF4-FFF2-40B4-BE49-F238E27FC236}">
                <a16:creationId xmlns:a16="http://schemas.microsoft.com/office/drawing/2014/main" id="{6A426722-FA9F-45DC-870F-39FFFE226602}"/>
              </a:ext>
            </a:extLst>
          </p:cNvPr>
          <p:cNvSpPr txBox="1"/>
          <p:nvPr/>
        </p:nvSpPr>
        <p:spPr>
          <a:xfrm>
            <a:off x="9603612" y="4541494"/>
            <a:ext cx="1505540" cy="369332"/>
          </a:xfrm>
          <a:prstGeom prst="rect">
            <a:avLst/>
          </a:prstGeom>
          <a:noFill/>
        </p:spPr>
        <p:txBody>
          <a:bodyPr wrap="none" rtlCol="0">
            <a:spAutoFit/>
          </a:bodyPr>
          <a:lstStyle/>
          <a:p>
            <a:r>
              <a:rPr lang="hu-HU" dirty="0">
                <a:solidFill>
                  <a:srgbClr val="C00000"/>
                </a:solidFill>
              </a:rPr>
              <a:t>Biztosítékok </a:t>
            </a:r>
            <a:endParaRPr lang="en-GB" dirty="0">
              <a:solidFill>
                <a:srgbClr val="C00000"/>
              </a:solidFill>
            </a:endParaRPr>
          </a:p>
        </p:txBody>
      </p:sp>
      <p:sp>
        <p:nvSpPr>
          <p:cNvPr id="8" name="TextBox 7">
            <a:extLst>
              <a:ext uri="{FF2B5EF4-FFF2-40B4-BE49-F238E27FC236}">
                <a16:creationId xmlns:a16="http://schemas.microsoft.com/office/drawing/2014/main" id="{C0B617C6-830A-4C82-923C-666C47BDC598}"/>
              </a:ext>
            </a:extLst>
          </p:cNvPr>
          <p:cNvSpPr txBox="1"/>
          <p:nvPr/>
        </p:nvSpPr>
        <p:spPr>
          <a:xfrm>
            <a:off x="8932182" y="5914132"/>
            <a:ext cx="3370997" cy="646331"/>
          </a:xfrm>
          <a:prstGeom prst="rect">
            <a:avLst/>
          </a:prstGeom>
          <a:noFill/>
        </p:spPr>
        <p:txBody>
          <a:bodyPr wrap="square" rtlCol="0">
            <a:spAutoFit/>
          </a:bodyPr>
          <a:lstStyle/>
          <a:p>
            <a:r>
              <a:rPr lang="hu-HU" dirty="0">
                <a:solidFill>
                  <a:srgbClr val="C00000"/>
                </a:solidFill>
              </a:rPr>
              <a:t>A jogok gyakorlásának lehetősége</a:t>
            </a:r>
            <a:endParaRPr lang="en-GB" dirty="0">
              <a:solidFill>
                <a:srgbClr val="C00000"/>
              </a:solidFill>
            </a:endParaRPr>
          </a:p>
        </p:txBody>
      </p:sp>
      <p:cxnSp>
        <p:nvCxnSpPr>
          <p:cNvPr id="10" name="Connector: Curved 9">
            <a:extLst>
              <a:ext uri="{FF2B5EF4-FFF2-40B4-BE49-F238E27FC236}">
                <a16:creationId xmlns:a16="http://schemas.microsoft.com/office/drawing/2014/main" id="{C6007169-27DA-4A9E-8B97-484063B71FA3}"/>
              </a:ext>
            </a:extLst>
          </p:cNvPr>
          <p:cNvCxnSpPr/>
          <p:nvPr/>
        </p:nvCxnSpPr>
        <p:spPr>
          <a:xfrm rot="10800000">
            <a:off x="9285690" y="1591333"/>
            <a:ext cx="474088" cy="12700"/>
          </a:xfrm>
          <a:prstGeom prst="curved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Curved 10">
            <a:extLst>
              <a:ext uri="{FF2B5EF4-FFF2-40B4-BE49-F238E27FC236}">
                <a16:creationId xmlns:a16="http://schemas.microsoft.com/office/drawing/2014/main" id="{3DC7A9A0-FE3F-4913-9105-7B4E0D30EA69}"/>
              </a:ext>
            </a:extLst>
          </p:cNvPr>
          <p:cNvCxnSpPr>
            <a:cxnSpLocks/>
            <a:stCxn id="6" idx="1"/>
          </p:cNvCxnSpPr>
          <p:nvPr/>
        </p:nvCxnSpPr>
        <p:spPr>
          <a:xfrm rot="10800000" flipV="1">
            <a:off x="8679983" y="3964958"/>
            <a:ext cx="1133151" cy="115860"/>
          </a:xfrm>
          <a:prstGeom prst="curved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D7515120-8F7C-4362-B069-3BD823C541D7}"/>
              </a:ext>
            </a:extLst>
          </p:cNvPr>
          <p:cNvCxnSpPr>
            <a:cxnSpLocks/>
            <a:stCxn id="7" idx="1"/>
          </p:cNvCxnSpPr>
          <p:nvPr/>
        </p:nvCxnSpPr>
        <p:spPr>
          <a:xfrm rot="10800000" flipV="1">
            <a:off x="8932182" y="4726159"/>
            <a:ext cx="671431" cy="92333"/>
          </a:xfrm>
          <a:prstGeom prst="curved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DEAD3D6B-EC7E-46A4-BCD0-4B6EA8193CC4}"/>
              </a:ext>
            </a:extLst>
          </p:cNvPr>
          <p:cNvCxnSpPr>
            <a:cxnSpLocks/>
          </p:cNvCxnSpPr>
          <p:nvPr/>
        </p:nvCxnSpPr>
        <p:spPr>
          <a:xfrm rot="10800000">
            <a:off x="7269611" y="5945656"/>
            <a:ext cx="1662571" cy="191411"/>
          </a:xfrm>
          <a:prstGeom prst="curved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D5C05B4-4C42-4E42-BB28-567D5616559E}"/>
              </a:ext>
            </a:extLst>
          </p:cNvPr>
          <p:cNvSpPr txBox="1"/>
          <p:nvPr/>
        </p:nvSpPr>
        <p:spPr>
          <a:xfrm>
            <a:off x="10002982" y="2884338"/>
            <a:ext cx="1406154" cy="369332"/>
          </a:xfrm>
          <a:prstGeom prst="rect">
            <a:avLst/>
          </a:prstGeom>
          <a:noFill/>
        </p:spPr>
        <p:txBody>
          <a:bodyPr wrap="none" rtlCol="0">
            <a:spAutoFit/>
          </a:bodyPr>
          <a:lstStyle/>
          <a:p>
            <a:r>
              <a:rPr lang="hu-HU" dirty="0">
                <a:solidFill>
                  <a:srgbClr val="C00000"/>
                </a:solidFill>
              </a:rPr>
              <a:t>Kritériumok</a:t>
            </a:r>
            <a:endParaRPr lang="en-GB" dirty="0">
              <a:solidFill>
                <a:srgbClr val="C00000"/>
              </a:solidFill>
            </a:endParaRPr>
          </a:p>
        </p:txBody>
      </p:sp>
      <p:cxnSp>
        <p:nvCxnSpPr>
          <p:cNvPr id="21" name="Connector: Curved 20">
            <a:extLst>
              <a:ext uri="{FF2B5EF4-FFF2-40B4-BE49-F238E27FC236}">
                <a16:creationId xmlns:a16="http://schemas.microsoft.com/office/drawing/2014/main" id="{EDB7BD86-2128-494F-9D3C-90BD23314DD9}"/>
              </a:ext>
            </a:extLst>
          </p:cNvPr>
          <p:cNvCxnSpPr>
            <a:cxnSpLocks/>
          </p:cNvCxnSpPr>
          <p:nvPr/>
        </p:nvCxnSpPr>
        <p:spPr>
          <a:xfrm rot="10800000">
            <a:off x="5608277" y="2968076"/>
            <a:ext cx="4204856" cy="55636"/>
          </a:xfrm>
          <a:prstGeom prst="curved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Ellipszis 14">
            <a:extLst>
              <a:ext uri="{FF2B5EF4-FFF2-40B4-BE49-F238E27FC236}">
                <a16:creationId xmlns:a16="http://schemas.microsoft.com/office/drawing/2014/main" id="{6005B881-37D7-4CAD-A623-9D42CD30CAA8}"/>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2315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46FE158-E780-3542-87F0-C388EE2738E6}"/>
              </a:ext>
            </a:extLst>
          </p:cNvPr>
          <p:cNvSpPr>
            <a:spLocks noGrp="1"/>
          </p:cNvSpPr>
          <p:nvPr>
            <p:ph type="title"/>
          </p:nvPr>
        </p:nvSpPr>
        <p:spPr/>
        <p:txBody>
          <a:bodyPr/>
          <a:lstStyle/>
          <a:p>
            <a:r>
              <a:rPr lang="hu-HU" noProof="0" dirty="0"/>
              <a:t>Előadó</a:t>
            </a:r>
          </a:p>
        </p:txBody>
      </p:sp>
      <p:pic>
        <p:nvPicPr>
          <p:cNvPr id="14" name="Segnaposto contenuto 13">
            <a:extLst>
              <a:ext uri="{FF2B5EF4-FFF2-40B4-BE49-F238E27FC236}">
                <a16:creationId xmlns:a16="http://schemas.microsoft.com/office/drawing/2014/main" id="{DA633520-E225-C047-A237-0E0C6B9BD9A3}"/>
              </a:ext>
            </a:extLst>
          </p:cNvPr>
          <p:cNvPicPr>
            <a:picLocks noGrp="1" noChangeAspect="1"/>
          </p:cNvPicPr>
          <p:nvPr>
            <p:ph idx="1"/>
          </p:nvPr>
        </p:nvPicPr>
        <p:blipFill>
          <a:blip r:embed="rId3"/>
          <a:stretch>
            <a:fillRect/>
          </a:stretch>
        </p:blipFill>
        <p:spPr>
          <a:xfrm>
            <a:off x="1647586" y="1930400"/>
            <a:ext cx="2883790" cy="2721499"/>
          </a:xfrm>
        </p:spPr>
      </p:pic>
      <p:sp>
        <p:nvSpPr>
          <p:cNvPr id="19" name="CasellaDiTesto 18">
            <a:extLst>
              <a:ext uri="{FF2B5EF4-FFF2-40B4-BE49-F238E27FC236}">
                <a16:creationId xmlns:a16="http://schemas.microsoft.com/office/drawing/2014/main" id="{FBA6102E-2597-F247-B394-B73B5A180883}"/>
              </a:ext>
            </a:extLst>
          </p:cNvPr>
          <p:cNvSpPr txBox="1"/>
          <p:nvPr/>
        </p:nvSpPr>
        <p:spPr>
          <a:xfrm>
            <a:off x="6096000" y="2656674"/>
            <a:ext cx="4648200" cy="1200329"/>
          </a:xfrm>
          <a:prstGeom prst="rect">
            <a:avLst/>
          </a:prstGeom>
          <a:noFill/>
        </p:spPr>
        <p:txBody>
          <a:bodyPr wrap="square" rtlCol="0">
            <a:spAutoFit/>
          </a:bodyPr>
          <a:lstStyle/>
          <a:p>
            <a:pPr>
              <a:defRPr/>
            </a:pPr>
            <a:r>
              <a:rPr lang="hu-HU" dirty="0">
                <a:solidFill>
                  <a:prstClr val="black"/>
                </a:solidFill>
                <a:latin typeface="Calibri" panose="020F0502020204030204"/>
              </a:rPr>
              <a:t>Név</a:t>
            </a:r>
            <a:endParaRPr lang="en-GB" dirty="0">
              <a:solidFill>
                <a:prstClr val="black"/>
              </a:solidFill>
              <a:latin typeface="Calibri" panose="020F0502020204030204"/>
            </a:endParaRPr>
          </a:p>
          <a:p>
            <a:pPr>
              <a:defRPr/>
            </a:pPr>
            <a:r>
              <a:rPr lang="hu-HU" dirty="0">
                <a:solidFill>
                  <a:prstClr val="black"/>
                </a:solidFill>
                <a:latin typeface="Calibri" panose="020F0502020204030204"/>
              </a:rPr>
              <a:t>Cím</a:t>
            </a:r>
            <a:endParaRPr lang="en-GB" dirty="0">
              <a:solidFill>
                <a:prstClr val="black"/>
              </a:solidFill>
              <a:latin typeface="Calibri" panose="020F0502020204030204"/>
            </a:endParaRPr>
          </a:p>
          <a:p>
            <a:pPr>
              <a:defRPr/>
            </a:pPr>
            <a:r>
              <a:rPr lang="hu-HU" dirty="0">
                <a:solidFill>
                  <a:prstClr val="black"/>
                </a:solidFill>
                <a:latin typeface="Calibri" panose="020F0502020204030204"/>
              </a:rPr>
              <a:t>Szervezet/szervezeti egység</a:t>
            </a:r>
          </a:p>
          <a:p>
            <a:pPr>
              <a:defRPr/>
            </a:pPr>
            <a:r>
              <a:rPr lang="hu-HU" dirty="0">
                <a:solidFill>
                  <a:prstClr val="black"/>
                </a:solidFill>
                <a:latin typeface="Calibri" panose="020F0502020204030204"/>
              </a:rPr>
              <a:t>Elérhetőség</a:t>
            </a:r>
            <a:endParaRPr lang="en-GB" dirty="0">
              <a:solidFill>
                <a:prstClr val="black"/>
              </a:solidFill>
              <a:latin typeface="Calibri" panose="020F0502020204030204"/>
            </a:endParaRPr>
          </a:p>
        </p:txBody>
      </p:sp>
      <p:sp>
        <p:nvSpPr>
          <p:cNvPr id="6" name="Ellipszis 5">
            <a:extLst>
              <a:ext uri="{FF2B5EF4-FFF2-40B4-BE49-F238E27FC236}">
                <a16:creationId xmlns:a16="http://schemas.microsoft.com/office/drawing/2014/main" id="{C221FB3A-9F33-46F3-8667-A6CBC2CE8A5D}"/>
              </a:ext>
            </a:extLst>
          </p:cNvPr>
          <p:cNvSpPr/>
          <p:nvPr/>
        </p:nvSpPr>
        <p:spPr>
          <a:xfrm>
            <a:off x="11650436" y="0"/>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endParaRPr lang="en-GB" dirty="0">
              <a:solidFill>
                <a:prstClr val="white"/>
              </a:solidFill>
            </a:endParaRPr>
          </a:p>
        </p:txBody>
      </p:sp>
    </p:spTree>
    <p:extLst>
      <p:ext uri="{BB962C8B-B14F-4D97-AF65-F5344CB8AC3E}">
        <p14:creationId xmlns:p14="http://schemas.microsoft.com/office/powerpoint/2010/main" val="1481246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BB76-A9B5-4095-85D6-078D96ED52E6}"/>
              </a:ext>
            </a:extLst>
          </p:cNvPr>
          <p:cNvSpPr>
            <a:spLocks noGrp="1"/>
          </p:cNvSpPr>
          <p:nvPr>
            <p:ph type="title"/>
          </p:nvPr>
        </p:nvSpPr>
        <p:spPr/>
        <p:txBody>
          <a:bodyPr>
            <a:normAutofit/>
          </a:bodyPr>
          <a:lstStyle/>
          <a:p>
            <a:r>
              <a:rPr lang="hu-HU" dirty="0"/>
              <a:t>Példa a „jelentőségre” és a „várható következményre”</a:t>
            </a:r>
            <a:endParaRPr lang="en-GB" dirty="0"/>
          </a:p>
        </p:txBody>
      </p:sp>
      <p:sp>
        <p:nvSpPr>
          <p:cNvPr id="3" name="Content Placeholder 2">
            <a:extLst>
              <a:ext uri="{FF2B5EF4-FFF2-40B4-BE49-F238E27FC236}">
                <a16:creationId xmlns:a16="http://schemas.microsoft.com/office/drawing/2014/main" id="{7ABA2685-A446-44D1-A646-1F0AECEC983B}"/>
              </a:ext>
            </a:extLst>
          </p:cNvPr>
          <p:cNvSpPr>
            <a:spLocks noGrp="1"/>
          </p:cNvSpPr>
          <p:nvPr>
            <p:ph idx="1"/>
          </p:nvPr>
        </p:nvSpPr>
        <p:spPr>
          <a:xfrm>
            <a:off x="677334" y="1930401"/>
            <a:ext cx="9413150" cy="4110962"/>
          </a:xfrm>
        </p:spPr>
        <p:txBody>
          <a:bodyPr>
            <a:normAutofit/>
          </a:bodyPr>
          <a:lstStyle/>
          <a:p>
            <a:pPr algn="just"/>
            <a:r>
              <a:rPr lang="hu-HU" sz="2000" dirty="0"/>
              <a:t>Egy biztosító társaság az ügyfelek járművezetési magatartásának figyelemmel kísérésén alapuló automatizált döntéshozatali eljárást alkalmaz. </a:t>
            </a:r>
          </a:p>
          <a:p>
            <a:pPr algn="just"/>
            <a:r>
              <a:rPr lang="hu-HU" sz="2000" dirty="0"/>
              <a:t>Az adatkezelés jelentőségének és várható következményeinek bemutatására kifejti, hogy </a:t>
            </a:r>
          </a:p>
          <a:p>
            <a:pPr lvl="1" algn="just"/>
            <a:r>
              <a:rPr lang="hu-HU" sz="2000" dirty="0"/>
              <a:t>a veszélyes járművezetés magasabb biztosítási díjakat eredményezhet, és </a:t>
            </a:r>
          </a:p>
          <a:p>
            <a:pPr lvl="1" algn="just"/>
            <a:r>
              <a:rPr lang="hu-HU" sz="2000" dirty="0"/>
              <a:t>egy fiktív járművezetőket összehasonlító alkalmazást biztosít, akik között van olyan, akinek veszélyes vezetési szokásai vannak, mint például erőteljes gyorsítás és hirtelen fékezés. </a:t>
            </a:r>
          </a:p>
          <a:p>
            <a:pPr lvl="1" algn="just"/>
            <a:r>
              <a:rPr lang="hu-HU" sz="2000" dirty="0"/>
              <a:t>Ábrákat használ, amely tippeket ad, hogyan lehet javítani ezeken a szokásokon és ennek következtében hogyan csökkenthetők a biztosítási díjak.</a:t>
            </a:r>
          </a:p>
        </p:txBody>
      </p:sp>
      <p:sp>
        <p:nvSpPr>
          <p:cNvPr id="4" name="Ellipszis 3">
            <a:extLst>
              <a:ext uri="{FF2B5EF4-FFF2-40B4-BE49-F238E27FC236}">
                <a16:creationId xmlns:a16="http://schemas.microsoft.com/office/drawing/2014/main" id="{AB68C344-98A0-4EB4-9E22-F7397D4F46DA}"/>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01519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7306-C60E-440F-A675-CCAA88925449}"/>
              </a:ext>
            </a:extLst>
          </p:cNvPr>
          <p:cNvSpPr>
            <a:spLocks noGrp="1"/>
          </p:cNvSpPr>
          <p:nvPr>
            <p:ph type="title"/>
          </p:nvPr>
        </p:nvSpPr>
        <p:spPr>
          <a:xfrm>
            <a:off x="677334" y="609600"/>
            <a:ext cx="8596668" cy="845976"/>
          </a:xfrm>
        </p:spPr>
        <p:txBody>
          <a:bodyPr/>
          <a:lstStyle/>
          <a:p>
            <a:r>
              <a:rPr lang="hu-HU" dirty="0"/>
              <a:t>A profilozás</a:t>
            </a:r>
            <a:endParaRPr lang="en-GB" dirty="0"/>
          </a:p>
        </p:txBody>
      </p:sp>
      <p:sp>
        <p:nvSpPr>
          <p:cNvPr id="3" name="Content Placeholder 2">
            <a:extLst>
              <a:ext uri="{FF2B5EF4-FFF2-40B4-BE49-F238E27FC236}">
                <a16:creationId xmlns:a16="http://schemas.microsoft.com/office/drawing/2014/main" id="{4258462D-5A2B-4CC9-A972-C5AE94BF82DB}"/>
              </a:ext>
            </a:extLst>
          </p:cNvPr>
          <p:cNvSpPr>
            <a:spLocks noGrp="1"/>
          </p:cNvSpPr>
          <p:nvPr>
            <p:ph idx="1"/>
          </p:nvPr>
        </p:nvSpPr>
        <p:spPr>
          <a:xfrm>
            <a:off x="677333" y="1306286"/>
            <a:ext cx="9605001" cy="4851917"/>
          </a:xfrm>
        </p:spPr>
        <p:txBody>
          <a:bodyPr>
            <a:noAutofit/>
          </a:bodyPr>
          <a:lstStyle/>
          <a:p>
            <a:pPr algn="just"/>
            <a:r>
              <a:rPr lang="hu-HU" dirty="0"/>
              <a:t>A profilalkotás: </a:t>
            </a:r>
          </a:p>
          <a:p>
            <a:pPr lvl="1" algn="just"/>
            <a:r>
              <a:rPr lang="hu-HU" sz="1800" dirty="0"/>
              <a:t>személyes adatok automatizált kezelésének bármely olyan formája, </a:t>
            </a:r>
          </a:p>
          <a:p>
            <a:pPr lvl="1" algn="just"/>
            <a:r>
              <a:rPr lang="hu-HU" sz="1800" dirty="0"/>
              <a:t>amelynek során a személyes adatokat </a:t>
            </a:r>
          </a:p>
          <a:p>
            <a:pPr lvl="1" algn="just"/>
            <a:r>
              <a:rPr lang="hu-HU" sz="1800" dirty="0"/>
              <a:t>valamely természetes személyhez fűződő bizonyos személyes jellemzők értékelésére,</a:t>
            </a:r>
          </a:p>
          <a:p>
            <a:pPr lvl="1" algn="just"/>
            <a:r>
              <a:rPr lang="hu-HU" sz="1800" dirty="0"/>
              <a:t>különösen a munkahelyi teljesítményhez, gazdasági helyzethez, egészségi állapothoz, személyes preferenciákhoz, érdeklődéshez, megbízhatósághoz, viselkedéshez, tartózkodási helyhez vagy mozgáshoz kapcsolódó jellemzők elemzésére vagy előrejelzésére használják. (GDPR 4. cikk (4) bekezdés)</a:t>
            </a:r>
          </a:p>
          <a:p>
            <a:pPr algn="just"/>
            <a:r>
              <a:rPr lang="hu-HU" dirty="0"/>
              <a:t>Példák:</a:t>
            </a:r>
          </a:p>
          <a:p>
            <a:pPr lvl="1" algn="just"/>
            <a:r>
              <a:rPr lang="hu-HU" sz="1800" dirty="0"/>
              <a:t>gépi tanulás segítségével azonosítja a kiberbiztonságra jelentett belső veszélyeket az e-mail használat során,</a:t>
            </a:r>
          </a:p>
          <a:p>
            <a:pPr lvl="1" algn="just"/>
            <a:r>
              <a:rPr lang="hu-HU" sz="1800" dirty="0"/>
              <a:t>hitelminősítések,</a:t>
            </a:r>
          </a:p>
          <a:p>
            <a:pPr lvl="1" algn="just"/>
            <a:r>
              <a:rPr lang="hu-HU" sz="1800" dirty="0"/>
              <a:t>online hirdetésaukciók</a:t>
            </a:r>
          </a:p>
        </p:txBody>
      </p:sp>
      <p:sp>
        <p:nvSpPr>
          <p:cNvPr id="4" name="Ellipszis 3">
            <a:extLst>
              <a:ext uri="{FF2B5EF4-FFF2-40B4-BE49-F238E27FC236}">
                <a16:creationId xmlns:a16="http://schemas.microsoft.com/office/drawing/2014/main" id="{8F0D6B09-B246-4CDB-9217-09C41EB2C4F4}"/>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56336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0D64F-01AC-4848-8AC1-192A214A8888}"/>
              </a:ext>
            </a:extLst>
          </p:cNvPr>
          <p:cNvSpPr>
            <a:spLocks noGrp="1"/>
          </p:cNvSpPr>
          <p:nvPr>
            <p:ph type="title"/>
          </p:nvPr>
        </p:nvSpPr>
        <p:spPr>
          <a:xfrm>
            <a:off x="677333" y="609600"/>
            <a:ext cx="9381067" cy="771331"/>
          </a:xfrm>
        </p:spPr>
        <p:txBody>
          <a:bodyPr>
            <a:normAutofit/>
          </a:bodyPr>
          <a:lstStyle/>
          <a:p>
            <a:r>
              <a:rPr lang="en-GB" dirty="0"/>
              <a:t>A</a:t>
            </a:r>
            <a:r>
              <a:rPr lang="hu-HU" dirty="0"/>
              <a:t>z algoritmikusok átláthatósága</a:t>
            </a:r>
            <a:endParaRPr lang="en-GB" dirty="0"/>
          </a:p>
        </p:txBody>
      </p:sp>
      <p:sp>
        <p:nvSpPr>
          <p:cNvPr id="3" name="Content Placeholder 2">
            <a:extLst>
              <a:ext uri="{FF2B5EF4-FFF2-40B4-BE49-F238E27FC236}">
                <a16:creationId xmlns:a16="http://schemas.microsoft.com/office/drawing/2014/main" id="{958F86BE-C1D7-4566-B435-10A1675F02FF}"/>
              </a:ext>
            </a:extLst>
          </p:cNvPr>
          <p:cNvSpPr>
            <a:spLocks noGrp="1"/>
          </p:cNvSpPr>
          <p:nvPr>
            <p:ph idx="1"/>
          </p:nvPr>
        </p:nvSpPr>
        <p:spPr>
          <a:xfrm>
            <a:off x="677334" y="1380931"/>
            <a:ext cx="9381066" cy="4660431"/>
          </a:xfrm>
        </p:spPr>
        <p:txBody>
          <a:bodyPr>
            <a:normAutofit/>
          </a:bodyPr>
          <a:lstStyle/>
          <a:p>
            <a:pPr algn="just"/>
            <a:r>
              <a:rPr lang="hu-HU" sz="2000" dirty="0"/>
              <a:t>Az emberi elme számára érthető módon működő mesterséges intelligencia</a:t>
            </a:r>
          </a:p>
          <a:p>
            <a:pPr algn="just"/>
            <a:r>
              <a:rPr lang="hu-HU" sz="2000" dirty="0"/>
              <a:t>Tényellentétes (kontrafaktuális) magyarázatok</a:t>
            </a:r>
          </a:p>
          <a:p>
            <a:pPr algn="just"/>
            <a:r>
              <a:rPr lang="hu-HU" sz="2000" dirty="0"/>
              <a:t>Legjobb gyakorlatok:</a:t>
            </a:r>
          </a:p>
          <a:p>
            <a:pPr marL="742950" lvl="2" indent="-342900" algn="just"/>
            <a:r>
              <a:rPr lang="hu-HU" sz="2000" dirty="0"/>
              <a:t>A felhasználó számára érthető módon magyarázzák el a döntések meghozatalának folyamatát és biztosítják, hogy a felhasználók számára egyértelmű legyen,  hogy a döntés egy algoritmus alkalmazásán  vagy emberi döntésen alapul.</a:t>
            </a:r>
          </a:p>
          <a:p>
            <a:pPr marL="742950" lvl="2" indent="-342900" algn="just"/>
            <a:r>
              <a:rPr lang="hu-HU" sz="2000" dirty="0"/>
              <a:t>A felhasználók egyértelmű választási lehetőséggel rendelkeznek, ha aggasztja őket, hogy a döntés algoritmus alkalmazásán alapulhat.</a:t>
            </a:r>
          </a:p>
          <a:p>
            <a:pPr marL="742950" lvl="2" indent="-342900" algn="just"/>
            <a:r>
              <a:rPr lang="hu-HU" sz="2000" dirty="0"/>
              <a:t>A hatékony ellenőrzést és harmadik személyek által nyújtott támogatást lehetővé tevő információk közzététele.</a:t>
            </a:r>
          </a:p>
          <a:p>
            <a:pPr marL="742950" lvl="2" indent="-342900" algn="just"/>
            <a:r>
              <a:rPr lang="hu-HU" sz="2000" dirty="0"/>
              <a:t>A szolgáltatásról szóló információk hozzáférhetők a szakértők számára.</a:t>
            </a:r>
            <a:endParaRPr lang="en-GB" sz="2000" dirty="0"/>
          </a:p>
        </p:txBody>
      </p:sp>
      <p:sp>
        <p:nvSpPr>
          <p:cNvPr id="4" name="Ellipszis 3">
            <a:extLst>
              <a:ext uri="{FF2B5EF4-FFF2-40B4-BE49-F238E27FC236}">
                <a16:creationId xmlns:a16="http://schemas.microsoft.com/office/drawing/2014/main" id="{3DE46F3A-A57B-4493-92F6-967C196E9145}"/>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79334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859A-71D3-924F-8ACC-21CBEEE09615}"/>
              </a:ext>
            </a:extLst>
          </p:cNvPr>
          <p:cNvSpPr>
            <a:spLocks noGrp="1"/>
          </p:cNvSpPr>
          <p:nvPr>
            <p:ph type="title" idx="4294967295"/>
          </p:nvPr>
        </p:nvSpPr>
        <p:spPr>
          <a:xfrm>
            <a:off x="1531088" y="2438400"/>
            <a:ext cx="8596313" cy="1320800"/>
          </a:xfrm>
        </p:spPr>
        <p:txBody>
          <a:bodyPr>
            <a:normAutofit/>
          </a:bodyPr>
          <a:lstStyle/>
          <a:p>
            <a:pPr algn="ctr"/>
            <a:r>
              <a:rPr lang="hu-HU" sz="5400" dirty="0"/>
              <a:t>Kérdések</a:t>
            </a:r>
            <a:r>
              <a:rPr lang="en-US" sz="5400" dirty="0"/>
              <a:t>?</a:t>
            </a:r>
          </a:p>
        </p:txBody>
      </p:sp>
      <p:sp>
        <p:nvSpPr>
          <p:cNvPr id="4" name="Ellipszis 3">
            <a:extLst>
              <a:ext uri="{FF2B5EF4-FFF2-40B4-BE49-F238E27FC236}">
                <a16:creationId xmlns:a16="http://schemas.microsoft.com/office/drawing/2014/main" id="{2ADE9227-59B2-4B72-AC61-D61124258558}"/>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807401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F23FD-5405-4EC2-BAA0-E6C66F319D33}"/>
              </a:ext>
            </a:extLst>
          </p:cNvPr>
          <p:cNvSpPr>
            <a:spLocks noGrp="1"/>
          </p:cNvSpPr>
          <p:nvPr>
            <p:ph type="title"/>
          </p:nvPr>
        </p:nvSpPr>
        <p:spPr>
          <a:xfrm>
            <a:off x="677334" y="609600"/>
            <a:ext cx="8596668" cy="711200"/>
          </a:xfrm>
        </p:spPr>
        <p:txBody>
          <a:bodyPr/>
          <a:lstStyle/>
          <a:p>
            <a:r>
              <a:rPr lang="hu-HU" dirty="0"/>
              <a:t>Tartalomjegyzék</a:t>
            </a:r>
            <a:endParaRPr lang="en-GB" dirty="0"/>
          </a:p>
        </p:txBody>
      </p:sp>
      <p:sp>
        <p:nvSpPr>
          <p:cNvPr id="3" name="Content Placeholder 2">
            <a:extLst>
              <a:ext uri="{FF2B5EF4-FFF2-40B4-BE49-F238E27FC236}">
                <a16:creationId xmlns:a16="http://schemas.microsoft.com/office/drawing/2014/main" id="{62E7BC6A-04AB-4DD7-82D0-BACB85ACFC0A}"/>
              </a:ext>
            </a:extLst>
          </p:cNvPr>
          <p:cNvSpPr>
            <a:spLocks noGrp="1"/>
          </p:cNvSpPr>
          <p:nvPr>
            <p:ph sz="half" idx="1"/>
          </p:nvPr>
        </p:nvSpPr>
        <p:spPr>
          <a:xfrm>
            <a:off x="677334" y="1509486"/>
            <a:ext cx="4562323" cy="4531875"/>
          </a:xfrm>
        </p:spPr>
        <p:txBody>
          <a:bodyPr>
            <a:noAutofit/>
          </a:bodyPr>
          <a:lstStyle/>
          <a:p>
            <a:pPr marL="514350" indent="-514350">
              <a:buFont typeface="+mj-lt"/>
              <a:buAutoNum type="arabicPeriod"/>
            </a:pPr>
            <a:r>
              <a:rPr lang="hu-HU" sz="1300" dirty="0">
                <a:solidFill>
                  <a:srgbClr val="00B050"/>
                </a:solidFill>
              </a:rPr>
              <a:t>Bevezetés</a:t>
            </a:r>
          </a:p>
          <a:p>
            <a:pPr marL="514350" indent="-514350">
              <a:buFont typeface="+mj-lt"/>
              <a:buAutoNum type="arabicPeriod"/>
            </a:pPr>
            <a:r>
              <a:rPr lang="hu-HU" sz="1300" dirty="0">
                <a:solidFill>
                  <a:srgbClr val="00B050"/>
                </a:solidFill>
              </a:rPr>
              <a:t>Az adatvédelmi kommunikáció kihívásai</a:t>
            </a:r>
          </a:p>
          <a:p>
            <a:pPr marL="514350" indent="-514350">
              <a:buFont typeface="+mj-lt"/>
              <a:buAutoNum type="arabicPeriod"/>
            </a:pPr>
            <a:r>
              <a:rPr lang="hu-HU" sz="1300" dirty="0">
                <a:solidFill>
                  <a:srgbClr val="00B050"/>
                </a:solidFill>
              </a:rPr>
              <a:t>Az átláthatóság elve</a:t>
            </a:r>
          </a:p>
          <a:p>
            <a:pPr marL="514350" indent="-514350">
              <a:buFont typeface="+mj-lt"/>
              <a:buAutoNum type="arabicPeriod"/>
            </a:pPr>
            <a:r>
              <a:rPr lang="hu-HU" sz="1300" dirty="0">
                <a:solidFill>
                  <a:srgbClr val="00B050"/>
                </a:solidFill>
              </a:rPr>
              <a:t>Hozzájárulás</a:t>
            </a:r>
          </a:p>
          <a:p>
            <a:pPr marL="514350" indent="-514350">
              <a:buFont typeface="+mj-lt"/>
              <a:buAutoNum type="arabicPeriod"/>
            </a:pPr>
            <a:r>
              <a:rPr lang="hu-HU" sz="1300" dirty="0">
                <a:solidFill>
                  <a:srgbClr val="00B050"/>
                </a:solidFill>
              </a:rPr>
              <a:t>Hozzáférési jog</a:t>
            </a:r>
          </a:p>
          <a:p>
            <a:pPr marL="514350" indent="-514350">
              <a:buFont typeface="+mj-lt"/>
              <a:buAutoNum type="arabicPeriod"/>
            </a:pPr>
            <a:r>
              <a:rPr lang="hu-HU" sz="1300" dirty="0">
                <a:solidFill>
                  <a:srgbClr val="00B050"/>
                </a:solidFill>
              </a:rPr>
              <a:t>Automatizált adatkezelés és a kommunikáció</a:t>
            </a:r>
          </a:p>
          <a:p>
            <a:pPr marL="514350" indent="-514350">
              <a:buFont typeface="+mj-lt"/>
              <a:buAutoNum type="arabicPeriod"/>
            </a:pPr>
            <a:r>
              <a:rPr lang="hu-HU" sz="1300" dirty="0">
                <a:solidFill>
                  <a:srgbClr val="FF0000"/>
                </a:solidFill>
              </a:rPr>
              <a:t>Az adatvédelmi hatóságokkal való kommunikáció</a:t>
            </a:r>
          </a:p>
          <a:p>
            <a:pPr marL="914400" lvl="1" indent="-457200">
              <a:buFont typeface="+mj-lt"/>
              <a:buAutoNum type="alphaLcParenR"/>
            </a:pPr>
            <a:r>
              <a:rPr lang="hu-HU" sz="1300" dirty="0">
                <a:solidFill>
                  <a:srgbClr val="FF0000"/>
                </a:solidFill>
              </a:rPr>
              <a:t>Adatvédelmi incidens bejelentése</a:t>
            </a:r>
          </a:p>
          <a:p>
            <a:pPr marL="914400" lvl="1" indent="-457200">
              <a:buFont typeface="+mj-lt"/>
              <a:buAutoNum type="alphaLcParenR"/>
            </a:pPr>
            <a:r>
              <a:rPr lang="hu-HU" sz="1300" dirty="0">
                <a:solidFill>
                  <a:schemeClr val="tx1"/>
                </a:solidFill>
              </a:rPr>
              <a:t>Előzetes konzultáció az adatvédelmi hatósággal</a:t>
            </a:r>
          </a:p>
          <a:p>
            <a:pPr marL="514350" indent="-514350">
              <a:buFont typeface="+mj-lt"/>
              <a:buAutoNum type="arabicPeriod"/>
            </a:pPr>
            <a:r>
              <a:rPr lang="hu-HU" sz="1300" dirty="0">
                <a:solidFill>
                  <a:schemeClr val="tx1"/>
                </a:solidFill>
              </a:rPr>
              <a:t>Adatkezelési nyilvántartás</a:t>
            </a:r>
          </a:p>
          <a:p>
            <a:pPr marL="514350" indent="-514350">
              <a:buFont typeface="+mj-lt"/>
              <a:buAutoNum type="arabicPeriod"/>
            </a:pPr>
            <a:r>
              <a:rPr lang="hu-HU" sz="1300" dirty="0">
                <a:solidFill>
                  <a:schemeClr val="tx1"/>
                </a:solidFill>
              </a:rPr>
              <a:t>Magatartási kódex</a:t>
            </a:r>
          </a:p>
          <a:p>
            <a:pPr marL="514350" indent="-514350">
              <a:buFont typeface="+mj-lt"/>
              <a:buAutoNum type="arabicPeriod"/>
            </a:pPr>
            <a:r>
              <a:rPr lang="hu-HU" sz="1300" dirty="0">
                <a:solidFill>
                  <a:schemeClr val="tx1"/>
                </a:solidFill>
              </a:rPr>
              <a:t>Adatvédelmi tanúsítás</a:t>
            </a:r>
          </a:p>
          <a:p>
            <a:pPr marL="514350" indent="-514350">
              <a:buFont typeface="+mj-lt"/>
              <a:buAutoNum type="arabicPeriod"/>
            </a:pPr>
            <a:r>
              <a:rPr lang="hu-HU" sz="1300" dirty="0"/>
              <a:t>További források</a:t>
            </a:r>
          </a:p>
        </p:txBody>
      </p:sp>
      <p:sp>
        <p:nvSpPr>
          <p:cNvPr id="4" name="Content Placeholder 3">
            <a:extLst>
              <a:ext uri="{FF2B5EF4-FFF2-40B4-BE49-F238E27FC236}">
                <a16:creationId xmlns:a16="http://schemas.microsoft.com/office/drawing/2014/main" id="{CFF6FD1F-1A2D-4A71-8707-8D9B69BB2A62}"/>
              </a:ext>
            </a:extLst>
          </p:cNvPr>
          <p:cNvSpPr>
            <a:spLocks noGrp="1"/>
          </p:cNvSpPr>
          <p:nvPr>
            <p:ph sz="half" idx="2"/>
          </p:nvPr>
        </p:nvSpPr>
        <p:spPr>
          <a:xfrm>
            <a:off x="5409283" y="1509486"/>
            <a:ext cx="4591059" cy="4531876"/>
          </a:xfrm>
        </p:spPr>
        <p:txBody>
          <a:bodyPr>
            <a:noAutofit/>
          </a:bodyPr>
          <a:lstStyle/>
          <a:p>
            <a:r>
              <a:rPr lang="hu-HU" sz="1200" dirty="0">
                <a:solidFill>
                  <a:srgbClr val="C00000"/>
                </a:solidFill>
              </a:rPr>
              <a:t>Az adatvédelmi kommunikáció</a:t>
            </a:r>
          </a:p>
          <a:p>
            <a:r>
              <a:rPr lang="hu-HU" sz="1200" dirty="0">
                <a:solidFill>
                  <a:srgbClr val="C00000"/>
                </a:solidFill>
              </a:rPr>
              <a:t>Miért nehéz az adatvédelmi kommunikáció?</a:t>
            </a:r>
          </a:p>
          <a:p>
            <a:r>
              <a:rPr lang="hu-HU" sz="1200" dirty="0">
                <a:solidFill>
                  <a:srgbClr val="C00000"/>
                </a:solidFill>
              </a:rPr>
              <a:t>Az adatvédelmi kommunikáció alapelvei</a:t>
            </a:r>
          </a:p>
          <a:p>
            <a:r>
              <a:rPr lang="hu-HU" sz="1200" dirty="0">
                <a:solidFill>
                  <a:srgbClr val="C00000"/>
                </a:solidFill>
              </a:rPr>
              <a:t>Elegendő információ a hozzájárulás megadásához</a:t>
            </a:r>
          </a:p>
          <a:p>
            <a:r>
              <a:rPr lang="hu-HU" sz="1200" dirty="0">
                <a:solidFill>
                  <a:srgbClr val="C00000"/>
                </a:solidFill>
              </a:rPr>
              <a:t>A személyes adatok rendelkezésre bocsátása</a:t>
            </a:r>
          </a:p>
          <a:p>
            <a:r>
              <a:rPr lang="hu-HU" sz="1200" dirty="0">
                <a:solidFill>
                  <a:srgbClr val="C00000"/>
                </a:solidFill>
              </a:rPr>
              <a:t>Tájékoztatás a személyes adatok kezeléséről</a:t>
            </a:r>
          </a:p>
          <a:p>
            <a:r>
              <a:rPr lang="hu-HU" sz="1200" dirty="0">
                <a:solidFill>
                  <a:srgbClr val="C00000"/>
                </a:solidFill>
              </a:rPr>
              <a:t>Hogyan és mikor kell felvenni a kapcsolatot az adatvédelmi hatósággal?</a:t>
            </a:r>
          </a:p>
          <a:p>
            <a:pPr lvl="1"/>
            <a:r>
              <a:rPr lang="hu-HU" sz="1200" dirty="0">
                <a:solidFill>
                  <a:srgbClr val="C00000"/>
                </a:solidFill>
              </a:rPr>
              <a:t>Amikor valami balul sül el</a:t>
            </a:r>
          </a:p>
          <a:p>
            <a:pPr lvl="1"/>
            <a:r>
              <a:rPr lang="hu-HU" sz="1200" dirty="0">
                <a:solidFill>
                  <a:srgbClr val="C00000"/>
                </a:solidFill>
              </a:rPr>
              <a:t>A magas kockázatú adatkezelések előtt</a:t>
            </a:r>
          </a:p>
          <a:p>
            <a:r>
              <a:rPr lang="hu-HU" sz="1200" dirty="0">
                <a:solidFill>
                  <a:srgbClr val="C00000"/>
                </a:solidFill>
              </a:rPr>
              <a:t>Megfelelő nyilvántartások vezetése és ennek igazolása</a:t>
            </a:r>
          </a:p>
          <a:p>
            <a:r>
              <a:rPr lang="hu-HU" sz="1200" dirty="0">
                <a:solidFill>
                  <a:srgbClr val="C00000"/>
                </a:solidFill>
              </a:rPr>
              <a:t>A megfelelő adatvédelmi gyakorlat alátámasztása - kódexek</a:t>
            </a:r>
          </a:p>
          <a:p>
            <a:r>
              <a:rPr lang="hu-HU" sz="1200" dirty="0">
                <a:solidFill>
                  <a:srgbClr val="C00000"/>
                </a:solidFill>
              </a:rPr>
              <a:t>A megfelelő adatvédelmi gyakorlat alátámasztása - tanúsítás</a:t>
            </a:r>
          </a:p>
        </p:txBody>
      </p:sp>
      <p:sp>
        <p:nvSpPr>
          <p:cNvPr id="5" name="Ellipszis 4">
            <a:extLst>
              <a:ext uri="{FF2B5EF4-FFF2-40B4-BE49-F238E27FC236}">
                <a16:creationId xmlns:a16="http://schemas.microsoft.com/office/drawing/2014/main" id="{5E221A0F-BFDC-4316-A039-563764B6A473}"/>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60702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1682-3EBB-4B77-8952-D3E5082BF70B}"/>
              </a:ext>
            </a:extLst>
          </p:cNvPr>
          <p:cNvSpPr>
            <a:spLocks noGrp="1"/>
          </p:cNvSpPr>
          <p:nvPr>
            <p:ph type="title"/>
          </p:nvPr>
        </p:nvSpPr>
        <p:spPr>
          <a:xfrm>
            <a:off x="677334" y="609600"/>
            <a:ext cx="8596668" cy="873760"/>
          </a:xfrm>
        </p:spPr>
        <p:txBody>
          <a:bodyPr/>
          <a:lstStyle/>
          <a:p>
            <a:r>
              <a:rPr lang="hu-HU" dirty="0"/>
              <a:t>Az adatvédelmi incidens</a:t>
            </a:r>
            <a:r>
              <a:rPr lang="en-GB" dirty="0"/>
              <a:t> </a:t>
            </a:r>
          </a:p>
        </p:txBody>
      </p:sp>
      <p:sp>
        <p:nvSpPr>
          <p:cNvPr id="3" name="Content Placeholder 2">
            <a:extLst>
              <a:ext uri="{FF2B5EF4-FFF2-40B4-BE49-F238E27FC236}">
                <a16:creationId xmlns:a16="http://schemas.microsoft.com/office/drawing/2014/main" id="{7C9A963F-39C3-41B0-9EE9-2EEAE853A7F7}"/>
              </a:ext>
            </a:extLst>
          </p:cNvPr>
          <p:cNvSpPr>
            <a:spLocks noGrp="1"/>
          </p:cNvSpPr>
          <p:nvPr>
            <p:ph idx="1"/>
          </p:nvPr>
        </p:nvSpPr>
        <p:spPr>
          <a:xfrm>
            <a:off x="677334" y="1686561"/>
            <a:ext cx="8596668" cy="4354802"/>
          </a:xfrm>
        </p:spPr>
        <p:txBody>
          <a:bodyPr>
            <a:normAutofit/>
          </a:bodyPr>
          <a:lstStyle/>
          <a:p>
            <a:pPr algn="just"/>
            <a:r>
              <a:rPr lang="hu-HU" sz="2800" dirty="0"/>
              <a:t>Az adatvédelmi incidens a biztonság olyan sérülése:</a:t>
            </a:r>
          </a:p>
          <a:p>
            <a:pPr algn="just"/>
            <a:r>
              <a:rPr lang="hu-HU" sz="2800" dirty="0"/>
              <a:t>amely a továbbított, tárolt vagy más módon kezelt személyes adatok</a:t>
            </a:r>
          </a:p>
          <a:p>
            <a:pPr algn="just"/>
            <a:r>
              <a:rPr lang="hu-HU" sz="2800" dirty="0"/>
              <a:t>véletlen vagy jogellenes megsemmisítését, elvesztését, megváltoztatását, jogosulatlan közlését vagy az azokhoz való jogosulatlan hozzáférést eredményezi.</a:t>
            </a:r>
          </a:p>
          <a:p>
            <a:pPr algn="just"/>
            <a:endParaRPr lang="en-US" sz="2800" dirty="0"/>
          </a:p>
          <a:p>
            <a:pPr marL="0" indent="0" algn="just">
              <a:buNone/>
            </a:pPr>
            <a:endParaRPr lang="en-GB" sz="2800" dirty="0"/>
          </a:p>
        </p:txBody>
      </p:sp>
      <p:sp>
        <p:nvSpPr>
          <p:cNvPr id="4" name="Ellipszis 3">
            <a:extLst>
              <a:ext uri="{FF2B5EF4-FFF2-40B4-BE49-F238E27FC236}">
                <a16:creationId xmlns:a16="http://schemas.microsoft.com/office/drawing/2014/main" id="{91AFC67E-04E1-4E74-B1F9-85F331257ECA}"/>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48309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E414E-BF68-4B18-8096-7F60722E0566}"/>
              </a:ext>
            </a:extLst>
          </p:cNvPr>
          <p:cNvSpPr>
            <a:spLocks noGrp="1"/>
          </p:cNvSpPr>
          <p:nvPr>
            <p:ph type="title"/>
          </p:nvPr>
        </p:nvSpPr>
        <p:spPr>
          <a:xfrm>
            <a:off x="677334" y="609600"/>
            <a:ext cx="8596668" cy="711756"/>
          </a:xfrm>
        </p:spPr>
        <p:txBody>
          <a:bodyPr/>
          <a:lstStyle/>
          <a:p>
            <a:r>
              <a:rPr lang="hu-HU" dirty="0"/>
              <a:t>Példa - Adatvédelmi incidens</a:t>
            </a:r>
            <a:endParaRPr lang="en-GB" dirty="0"/>
          </a:p>
        </p:txBody>
      </p:sp>
      <p:sp>
        <p:nvSpPr>
          <p:cNvPr id="5" name="Content Placeholder 4">
            <a:extLst>
              <a:ext uri="{FF2B5EF4-FFF2-40B4-BE49-F238E27FC236}">
                <a16:creationId xmlns:a16="http://schemas.microsoft.com/office/drawing/2014/main" id="{F41D0888-CE38-441A-AB0F-5D031F295E3D}"/>
              </a:ext>
            </a:extLst>
          </p:cNvPr>
          <p:cNvSpPr>
            <a:spLocks noGrp="1"/>
          </p:cNvSpPr>
          <p:nvPr>
            <p:ph sz="half" idx="1"/>
          </p:nvPr>
        </p:nvSpPr>
        <p:spPr>
          <a:xfrm>
            <a:off x="677334" y="1690688"/>
            <a:ext cx="4412636" cy="4524375"/>
          </a:xfrm>
        </p:spPr>
        <p:txBody>
          <a:bodyPr>
            <a:normAutofit/>
          </a:bodyPr>
          <a:lstStyle/>
          <a:p>
            <a:pPr marL="457200" indent="-457200" algn="just">
              <a:buAutoNum type="arabicPeriod"/>
            </a:pPr>
            <a:r>
              <a:rPr lang="hu-HU" dirty="0"/>
              <a:t>Integritás </a:t>
            </a:r>
          </a:p>
          <a:p>
            <a:pPr marL="0" indent="0" algn="just">
              <a:buNone/>
            </a:pPr>
            <a:r>
              <a:rPr lang="hu-HU" dirty="0">
                <a:solidFill>
                  <a:srgbClr val="C00000"/>
                </a:solidFill>
              </a:rPr>
              <a:t>Módosítás lehetősége.</a:t>
            </a:r>
            <a:endParaRPr lang="hu-HU" dirty="0"/>
          </a:p>
          <a:p>
            <a:pPr marL="0" indent="0" algn="just">
              <a:buNone/>
            </a:pPr>
            <a:r>
              <a:rPr lang="hu-HU" dirty="0"/>
              <a:t>2. Bizalmas jelleg</a:t>
            </a:r>
          </a:p>
          <a:p>
            <a:pPr marL="0" indent="0" algn="just">
              <a:buNone/>
            </a:pPr>
            <a:r>
              <a:rPr lang="hu-HU" dirty="0">
                <a:solidFill>
                  <a:srgbClr val="C00000"/>
                </a:solidFill>
              </a:rPr>
              <a:t>Személyes adat jogosulatlan közlése vagy az azokhoz való jogosulatlan hozzáférés.</a:t>
            </a:r>
          </a:p>
          <a:p>
            <a:pPr lvl="1" algn="just"/>
            <a:r>
              <a:rPr lang="hu-HU" sz="1800" dirty="0"/>
              <a:t>Sérül az orvosi titok.</a:t>
            </a:r>
          </a:p>
          <a:p>
            <a:pPr lvl="1" algn="just"/>
            <a:r>
              <a:rPr lang="hu-HU" sz="1800" dirty="0"/>
              <a:t>Hatással van a gyermek környezetére (pl. iskola).</a:t>
            </a:r>
          </a:p>
          <a:p>
            <a:pPr lvl="1" algn="just"/>
            <a:r>
              <a:rPr lang="hu-HU" sz="1800" dirty="0"/>
              <a:t>A gyermekek vagy szülők zsarolása.</a:t>
            </a:r>
          </a:p>
        </p:txBody>
      </p:sp>
      <p:sp>
        <p:nvSpPr>
          <p:cNvPr id="6" name="Content Placeholder 5">
            <a:extLst>
              <a:ext uri="{FF2B5EF4-FFF2-40B4-BE49-F238E27FC236}">
                <a16:creationId xmlns:a16="http://schemas.microsoft.com/office/drawing/2014/main" id="{BC124F74-CFA0-4643-A183-800350A56874}"/>
              </a:ext>
            </a:extLst>
          </p:cNvPr>
          <p:cNvSpPr>
            <a:spLocks noGrp="1"/>
          </p:cNvSpPr>
          <p:nvPr>
            <p:ph sz="half" idx="2"/>
          </p:nvPr>
        </p:nvSpPr>
        <p:spPr>
          <a:xfrm>
            <a:off x="5089970" y="1843089"/>
            <a:ext cx="4184034" cy="4198274"/>
          </a:xfrm>
        </p:spPr>
        <p:txBody>
          <a:bodyPr>
            <a:noAutofit/>
          </a:bodyPr>
          <a:lstStyle/>
          <a:p>
            <a:pPr marL="0" indent="0" algn="just">
              <a:buNone/>
            </a:pPr>
            <a:r>
              <a:rPr lang="hu-HU" sz="1600" dirty="0"/>
              <a:t>3. Hozzáférhetőség</a:t>
            </a:r>
          </a:p>
          <a:p>
            <a:pPr marL="0" indent="0" algn="just">
              <a:buNone/>
            </a:pPr>
            <a:r>
              <a:rPr lang="hu-HU" dirty="0">
                <a:solidFill>
                  <a:srgbClr val="C00000"/>
                </a:solidFill>
              </a:rPr>
              <a:t>Véletlen vagy jogellenes megsemmisítés, elvesztés.</a:t>
            </a:r>
          </a:p>
          <a:p>
            <a:pPr lvl="1" algn="just"/>
            <a:r>
              <a:rPr lang="hu-HU" dirty="0"/>
              <a:t>A legutóbbi változások elveszhetnek, mert csak egy régebbi verziót lehet helyreálltani</a:t>
            </a:r>
          </a:p>
          <a:p>
            <a:pPr lvl="1" algn="just"/>
            <a:r>
              <a:rPr lang="hu-HU" dirty="0"/>
              <a:t>A kezelés folytonossága megszakadhat </a:t>
            </a:r>
          </a:p>
          <a:p>
            <a:pPr marL="0" indent="0" algn="just">
              <a:buNone/>
            </a:pPr>
            <a:r>
              <a:rPr lang="hu-HU" sz="1600" u="sng" dirty="0"/>
              <a:t>Megelőzhető lett volna: </a:t>
            </a:r>
          </a:p>
          <a:p>
            <a:pPr lvl="1" algn="just"/>
            <a:r>
              <a:rPr lang="hu-HU" dirty="0"/>
              <a:t>Ha az adatokról készül naprakész biztonsági másolat (hozzáférhetőség és integritás)</a:t>
            </a:r>
          </a:p>
          <a:p>
            <a:pPr lvl="1" algn="just"/>
            <a:r>
              <a:rPr lang="hu-HU" dirty="0"/>
              <a:t>Ha megfelelő titkosításokat alkalmaznak (bizalmasság) </a:t>
            </a:r>
          </a:p>
          <a:p>
            <a:pPr lvl="1" algn="just"/>
            <a:endParaRPr lang="en-GB" dirty="0"/>
          </a:p>
        </p:txBody>
      </p:sp>
      <p:sp>
        <p:nvSpPr>
          <p:cNvPr id="4" name="TextBox 3">
            <a:extLst>
              <a:ext uri="{FF2B5EF4-FFF2-40B4-BE49-F238E27FC236}">
                <a16:creationId xmlns:a16="http://schemas.microsoft.com/office/drawing/2014/main" id="{2436AD69-3825-4A53-A6BB-78CAF4511C56}"/>
              </a:ext>
            </a:extLst>
          </p:cNvPr>
          <p:cNvSpPr txBox="1"/>
          <p:nvPr/>
        </p:nvSpPr>
        <p:spPr>
          <a:xfrm>
            <a:off x="677334" y="1321356"/>
            <a:ext cx="9230412" cy="369332"/>
          </a:xfrm>
          <a:prstGeom prst="rect">
            <a:avLst/>
          </a:prstGeom>
          <a:noFill/>
        </p:spPr>
        <p:txBody>
          <a:bodyPr wrap="none" rtlCol="0">
            <a:spAutoFit/>
          </a:bodyPr>
          <a:lstStyle/>
          <a:p>
            <a:r>
              <a:rPr lang="hu-HU" dirty="0">
                <a:solidFill>
                  <a:srgbClr val="C00000"/>
                </a:solidFill>
              </a:rPr>
              <a:t>Egy korházból elloptak 4 laptopot</a:t>
            </a:r>
            <a:r>
              <a:rPr lang="en-GB" dirty="0">
                <a:solidFill>
                  <a:srgbClr val="C00000"/>
                </a:solidFill>
              </a:rPr>
              <a:t>, </a:t>
            </a:r>
            <a:r>
              <a:rPr lang="hu-HU" dirty="0">
                <a:solidFill>
                  <a:srgbClr val="C00000"/>
                </a:solidFill>
              </a:rPr>
              <a:t>melyeken 200 gyermek egészségügyi adatát tárolták.</a:t>
            </a:r>
            <a:endParaRPr lang="en-GB" dirty="0">
              <a:solidFill>
                <a:srgbClr val="C00000"/>
              </a:solidFill>
            </a:endParaRPr>
          </a:p>
        </p:txBody>
      </p:sp>
      <p:sp>
        <p:nvSpPr>
          <p:cNvPr id="7" name="Ellipszis 6">
            <a:extLst>
              <a:ext uri="{FF2B5EF4-FFF2-40B4-BE49-F238E27FC236}">
                <a16:creationId xmlns:a16="http://schemas.microsoft.com/office/drawing/2014/main" id="{AEC87579-C3F2-425C-8844-454D441683DF}"/>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09257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D8F04-4855-4A1F-84EF-D6868FF4D4BF}"/>
              </a:ext>
            </a:extLst>
          </p:cNvPr>
          <p:cNvSpPr>
            <a:spLocks noGrp="1"/>
          </p:cNvSpPr>
          <p:nvPr>
            <p:ph type="title"/>
          </p:nvPr>
        </p:nvSpPr>
        <p:spPr>
          <a:xfrm>
            <a:off x="677334" y="609600"/>
            <a:ext cx="9917094" cy="746234"/>
          </a:xfrm>
        </p:spPr>
        <p:txBody>
          <a:bodyPr>
            <a:normAutofit fontScale="90000"/>
          </a:bodyPr>
          <a:lstStyle/>
          <a:p>
            <a:r>
              <a:rPr lang="hu-HU" dirty="0"/>
              <a:t>A incidens bejelentése a felügyeleti hatóságnak</a:t>
            </a:r>
            <a:endParaRPr lang="en-GB" dirty="0"/>
          </a:p>
        </p:txBody>
      </p:sp>
      <p:sp>
        <p:nvSpPr>
          <p:cNvPr id="3" name="Content Placeholder 2">
            <a:extLst>
              <a:ext uri="{FF2B5EF4-FFF2-40B4-BE49-F238E27FC236}">
                <a16:creationId xmlns:a16="http://schemas.microsoft.com/office/drawing/2014/main" id="{57DAD3D9-0849-4A6A-88D4-5115259A26A9}"/>
              </a:ext>
            </a:extLst>
          </p:cNvPr>
          <p:cNvSpPr>
            <a:spLocks noGrp="1"/>
          </p:cNvSpPr>
          <p:nvPr>
            <p:ph idx="1"/>
          </p:nvPr>
        </p:nvSpPr>
        <p:spPr>
          <a:xfrm>
            <a:off x="677334" y="1537855"/>
            <a:ext cx="8829273" cy="4594931"/>
          </a:xfrm>
        </p:spPr>
        <p:txBody>
          <a:bodyPr>
            <a:normAutofit/>
          </a:bodyPr>
          <a:lstStyle/>
          <a:p>
            <a:pPr algn="just"/>
            <a:r>
              <a:rPr lang="hu-HU" sz="2400" dirty="0"/>
              <a:t>Az adatvédelmi incidensek kárt okozhatnak.</a:t>
            </a:r>
          </a:p>
          <a:p>
            <a:pPr algn="just"/>
            <a:r>
              <a:rPr lang="hu-HU" sz="2400" dirty="0"/>
              <a:t>Az adatkezelőnek a tudomásszerzést követően azonnal</a:t>
            </a:r>
            <a:r>
              <a:rPr lang="en-GB" sz="2400" dirty="0"/>
              <a:t>:</a:t>
            </a:r>
          </a:p>
          <a:p>
            <a:pPr lvl="1" algn="just"/>
            <a:r>
              <a:rPr lang="hu-HU" sz="2400" dirty="0"/>
              <a:t>bejelentést kell tennie a felügyeleti hatóságnak</a:t>
            </a:r>
            <a:endParaRPr lang="en-GB" sz="2400" dirty="0"/>
          </a:p>
          <a:p>
            <a:pPr lvl="2" algn="just"/>
            <a:r>
              <a:rPr lang="hu-HU" sz="2400" dirty="0"/>
              <a:t>indokolatlan késedelem nélkül, de</a:t>
            </a:r>
            <a:endParaRPr lang="en-GB" sz="2400" dirty="0"/>
          </a:p>
          <a:p>
            <a:pPr lvl="2" algn="just"/>
            <a:r>
              <a:rPr lang="hu-HU" sz="2400" dirty="0"/>
              <a:t>legkésőbb 72 órával azután, hogy az adatvédelmi incidens a tudomására jutott.</a:t>
            </a:r>
          </a:p>
          <a:p>
            <a:pPr lvl="1" algn="just"/>
            <a:r>
              <a:rPr lang="hu-HU" sz="2400" dirty="0"/>
              <a:t>Kivéve, ha az adatvédelmi incidens valószínűsíthetően nem jár kockázattal a természetes személyek jogaira és szabadságaira nézve. </a:t>
            </a:r>
            <a:endParaRPr lang="en-GB" sz="2400" dirty="0"/>
          </a:p>
        </p:txBody>
      </p:sp>
      <p:sp>
        <p:nvSpPr>
          <p:cNvPr id="4" name="Ellipszis 3">
            <a:extLst>
              <a:ext uri="{FF2B5EF4-FFF2-40B4-BE49-F238E27FC236}">
                <a16:creationId xmlns:a16="http://schemas.microsoft.com/office/drawing/2014/main" id="{A7F8ECF8-BAAA-4213-80D5-CEF2355BE432}"/>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7702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5CBDC-D0D8-4F98-AD18-EB34A1678E28}"/>
              </a:ext>
            </a:extLst>
          </p:cNvPr>
          <p:cNvSpPr>
            <a:spLocks noGrp="1"/>
          </p:cNvSpPr>
          <p:nvPr>
            <p:ph type="title"/>
          </p:nvPr>
        </p:nvSpPr>
        <p:spPr/>
        <p:txBody>
          <a:bodyPr/>
          <a:lstStyle/>
          <a:p>
            <a:r>
              <a:rPr lang="hu-HU" dirty="0"/>
              <a:t>Az érintett(ek) tájékoztatása </a:t>
            </a:r>
            <a:endParaRPr lang="en-GB" dirty="0"/>
          </a:p>
        </p:txBody>
      </p:sp>
      <p:sp>
        <p:nvSpPr>
          <p:cNvPr id="3" name="Content Placeholder 2">
            <a:extLst>
              <a:ext uri="{FF2B5EF4-FFF2-40B4-BE49-F238E27FC236}">
                <a16:creationId xmlns:a16="http://schemas.microsoft.com/office/drawing/2014/main" id="{9BF29657-F273-4A8B-9AB5-F77B7EC3BAFA}"/>
              </a:ext>
            </a:extLst>
          </p:cNvPr>
          <p:cNvSpPr>
            <a:spLocks noGrp="1"/>
          </p:cNvSpPr>
          <p:nvPr>
            <p:ph idx="1"/>
          </p:nvPr>
        </p:nvSpPr>
        <p:spPr>
          <a:xfrm>
            <a:off x="677334" y="1676401"/>
            <a:ext cx="8596668" cy="4364962"/>
          </a:xfrm>
        </p:spPr>
        <p:txBody>
          <a:bodyPr>
            <a:normAutofit/>
          </a:bodyPr>
          <a:lstStyle/>
          <a:p>
            <a:pPr algn="just"/>
            <a:r>
              <a:rPr lang="hu-HU" dirty="0"/>
              <a:t>Ha az adatvédelmi incidens valószínűsíthetően magas kockázattal jár a természetes személyek jogaira és szabadságaira nézve.</a:t>
            </a:r>
          </a:p>
          <a:p>
            <a:pPr algn="just"/>
            <a:r>
              <a:rPr lang="hu-HU" dirty="0"/>
              <a:t>Világosan és közérthetően:</a:t>
            </a:r>
          </a:p>
          <a:p>
            <a:pPr lvl="1" algn="just"/>
            <a:r>
              <a:rPr lang="hu-HU" sz="1800" dirty="0">
                <a:solidFill>
                  <a:srgbClr val="C00000"/>
                </a:solidFill>
              </a:rPr>
              <a:t>Ki jár el? </a:t>
            </a:r>
            <a:r>
              <a:rPr lang="hu-HU" sz="1800" dirty="0"/>
              <a:t>- közölni kell az adatvédelmi tisztviselő vagy más kapcsolattartó személy nevét és elérhetőségét, ahol további információt lehet beszerezni;</a:t>
            </a:r>
          </a:p>
          <a:p>
            <a:pPr lvl="1" algn="just"/>
            <a:r>
              <a:rPr lang="hu-HU" sz="1800" dirty="0">
                <a:solidFill>
                  <a:srgbClr val="C00000"/>
                </a:solidFill>
              </a:rPr>
              <a:t>Milyen hatással járhat? </a:t>
            </a:r>
            <a:r>
              <a:rPr lang="hu-HU" sz="1800" dirty="0"/>
              <a:t>– mutassa be az adatvédelmi incidens lehetséges következményeit;</a:t>
            </a:r>
          </a:p>
          <a:p>
            <a:pPr lvl="1" algn="just"/>
            <a:r>
              <a:rPr lang="hu-HU" sz="1800" dirty="0">
                <a:solidFill>
                  <a:srgbClr val="C00000"/>
                </a:solidFill>
              </a:rPr>
              <a:t>Hogyan kezelik? – </a:t>
            </a:r>
            <a:r>
              <a:rPr lang="hu-HU" sz="1800" dirty="0"/>
              <a:t> ismertetni kell az adatkezelő által az adatvédelmi incidens orvoslására tett vagy tervezett intézkedéseket, beleértve adott esetben az adatvédelmi incidensből eredő esetleges hátrányos következmények enyhítését célzó intézkedéseket.</a:t>
            </a:r>
          </a:p>
        </p:txBody>
      </p:sp>
      <p:sp>
        <p:nvSpPr>
          <p:cNvPr id="4" name="Ellipszis 3">
            <a:extLst>
              <a:ext uri="{FF2B5EF4-FFF2-40B4-BE49-F238E27FC236}">
                <a16:creationId xmlns:a16="http://schemas.microsoft.com/office/drawing/2014/main" id="{4A3B1D63-E8B6-4D5C-9F09-0548D9E54787}"/>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84677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64E0C-DB4A-1547-AF9D-117793850F88}"/>
              </a:ext>
            </a:extLst>
          </p:cNvPr>
          <p:cNvSpPr>
            <a:spLocks noGrp="1"/>
          </p:cNvSpPr>
          <p:nvPr>
            <p:ph type="title"/>
          </p:nvPr>
        </p:nvSpPr>
        <p:spPr>
          <a:xfrm>
            <a:off x="677333" y="609600"/>
            <a:ext cx="9363481" cy="876301"/>
          </a:xfrm>
        </p:spPr>
        <p:txBody>
          <a:bodyPr/>
          <a:lstStyle/>
          <a:p>
            <a:r>
              <a:rPr lang="hu-HU" dirty="0"/>
              <a:t>Mentesség a tájékoztatási kötelezettség alól</a:t>
            </a:r>
            <a:endParaRPr lang="en-US" dirty="0"/>
          </a:p>
        </p:txBody>
      </p:sp>
      <p:sp>
        <p:nvSpPr>
          <p:cNvPr id="3" name="Content Placeholder 2">
            <a:extLst>
              <a:ext uri="{FF2B5EF4-FFF2-40B4-BE49-F238E27FC236}">
                <a16:creationId xmlns:a16="http://schemas.microsoft.com/office/drawing/2014/main" id="{DCC44AF6-0A93-C34E-B2D0-3A2315FB74E0}"/>
              </a:ext>
            </a:extLst>
          </p:cNvPr>
          <p:cNvSpPr>
            <a:spLocks noGrp="1"/>
          </p:cNvSpPr>
          <p:nvPr>
            <p:ph idx="1"/>
          </p:nvPr>
        </p:nvSpPr>
        <p:spPr>
          <a:xfrm>
            <a:off x="677334" y="1485901"/>
            <a:ext cx="9124392" cy="4555462"/>
          </a:xfrm>
        </p:spPr>
        <p:txBody>
          <a:bodyPr>
            <a:noAutofit/>
          </a:bodyPr>
          <a:lstStyle/>
          <a:p>
            <a:pPr algn="just"/>
            <a:r>
              <a:rPr lang="hu-HU" sz="2000" dirty="0"/>
              <a:t>(a) az adatkezelő megfelelő technikai és szervezési védelmi intézkedéseket hajtott végre, és ezeket az intézkedéseket az adatvédelmi incidens által érintett adatok tekintetében alkalmazták, különösen azokat az intézkedéseket – mint például a titkosítás alkalmazása –, amelyek a személyes adatokhoz való hozzáférésre fel nem jogosított személyek számára értelmezhetetlenné teszik az adatokat</a:t>
            </a:r>
            <a:r>
              <a:rPr lang="en-US" sz="2000" dirty="0"/>
              <a:t>;</a:t>
            </a:r>
          </a:p>
          <a:p>
            <a:pPr algn="just"/>
            <a:r>
              <a:rPr lang="en-US" sz="2000" dirty="0"/>
              <a:t>(b) </a:t>
            </a:r>
            <a:r>
              <a:rPr lang="hu-HU" sz="2000" dirty="0"/>
              <a:t>az adatkezelő az adatvédelmi incidenst követően olyan további intézkedéseket tett, amelyek biztosítják, hogy az érintett jogaira és szabadságaira jelentett, az (1) bekezdésben említett magas kockázat a továbbiakban valószínűsíthetően nem valósul meg;</a:t>
            </a:r>
          </a:p>
          <a:p>
            <a:pPr algn="just"/>
            <a:r>
              <a:rPr lang="en-US" sz="2000" dirty="0"/>
              <a:t>(c) </a:t>
            </a:r>
            <a:r>
              <a:rPr lang="hu-HU" sz="2000" dirty="0"/>
              <a:t>a tájékoztatás aránytalan erőfeszítést tenne szükségessé. Ilyen esetekben az érintetteket nyilvánosan közzétett információk útján kell tájékoztatni, vagy olyan hasonló intézkedést kell hozni, amely biztosítja az érintettek hasonlóan hatékony tájékoztatását.</a:t>
            </a:r>
            <a:endParaRPr lang="en-US" sz="2000" dirty="0"/>
          </a:p>
        </p:txBody>
      </p:sp>
      <p:sp>
        <p:nvSpPr>
          <p:cNvPr id="4" name="Ellipszis 3">
            <a:extLst>
              <a:ext uri="{FF2B5EF4-FFF2-40B4-BE49-F238E27FC236}">
                <a16:creationId xmlns:a16="http://schemas.microsoft.com/office/drawing/2014/main" id="{824BF258-57E7-46D1-8426-0EA37EE438DA}"/>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88787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3B46D-005E-413E-A362-1D2FC439C8F3}"/>
              </a:ext>
            </a:extLst>
          </p:cNvPr>
          <p:cNvSpPr>
            <a:spLocks noGrp="1"/>
          </p:cNvSpPr>
          <p:nvPr>
            <p:ph type="title"/>
          </p:nvPr>
        </p:nvSpPr>
        <p:spPr>
          <a:xfrm>
            <a:off x="677334" y="609600"/>
            <a:ext cx="8596668" cy="706582"/>
          </a:xfrm>
        </p:spPr>
        <p:txBody>
          <a:bodyPr/>
          <a:lstStyle/>
          <a:p>
            <a:r>
              <a:rPr lang="hu-HU" dirty="0"/>
              <a:t>A képzés célja</a:t>
            </a:r>
            <a:endParaRPr lang="en-GB" dirty="0"/>
          </a:p>
        </p:txBody>
      </p:sp>
      <p:sp>
        <p:nvSpPr>
          <p:cNvPr id="3" name="Content Placeholder 2">
            <a:extLst>
              <a:ext uri="{FF2B5EF4-FFF2-40B4-BE49-F238E27FC236}">
                <a16:creationId xmlns:a16="http://schemas.microsoft.com/office/drawing/2014/main" id="{A7DFDDEA-F36A-4433-B3F4-42E4AB4A93A5}"/>
              </a:ext>
            </a:extLst>
          </p:cNvPr>
          <p:cNvSpPr>
            <a:spLocks noGrp="1"/>
          </p:cNvSpPr>
          <p:nvPr>
            <p:ph idx="1"/>
          </p:nvPr>
        </p:nvSpPr>
        <p:spPr>
          <a:xfrm>
            <a:off x="677334" y="1316182"/>
            <a:ext cx="8596668" cy="4876800"/>
          </a:xfrm>
        </p:spPr>
        <p:txBody>
          <a:bodyPr>
            <a:normAutofit/>
          </a:bodyPr>
          <a:lstStyle/>
          <a:p>
            <a:pPr algn="just"/>
            <a:r>
              <a:rPr lang="hu-HU" sz="2200" dirty="0"/>
              <a:t>A GDPR számos kommunikációs követelményt fogalmaz meg, például:</a:t>
            </a:r>
          </a:p>
          <a:p>
            <a:pPr lvl="1" algn="just"/>
            <a:r>
              <a:rPr lang="hu-HU" sz="2200" dirty="0"/>
              <a:t>adatvédelmi incidens esetén bejelentési kötelezettség a felügyeleti hatóságoknak és az érintettek tájékoztatása,</a:t>
            </a:r>
          </a:p>
          <a:p>
            <a:pPr lvl="1" algn="just"/>
            <a:r>
              <a:rPr lang="hu-HU" sz="2200" dirty="0"/>
              <a:t>az érintettek megfelelő tájékoztatása hozzájárulás esetén,</a:t>
            </a:r>
          </a:p>
          <a:p>
            <a:pPr lvl="1" algn="just"/>
            <a:r>
              <a:rPr lang="hu-HU" sz="2200" dirty="0"/>
              <a:t>a GDPR rendelkezéseinek (és más jogszabályoknak) való megfelelés bizonyítása.</a:t>
            </a:r>
          </a:p>
          <a:p>
            <a:pPr algn="just"/>
            <a:r>
              <a:rPr lang="hu-HU" sz="2400" dirty="0"/>
              <a:t>A kommunikáció jól és rosszul is alkalmazható…</a:t>
            </a:r>
          </a:p>
          <a:p>
            <a:pPr algn="just"/>
            <a:r>
              <a:rPr lang="hu-HU" sz="2200" dirty="0"/>
              <a:t>A képzés támogatja a hallgatókat</a:t>
            </a:r>
          </a:p>
          <a:p>
            <a:pPr lvl="1" algn="just"/>
            <a:r>
              <a:rPr lang="hu-HU" sz="2200" dirty="0"/>
              <a:t>a kommunikációs kötelezettségek megértésében és</a:t>
            </a:r>
          </a:p>
          <a:p>
            <a:pPr lvl="1" algn="just"/>
            <a:r>
              <a:rPr lang="hu-HU" sz="2200" dirty="0"/>
              <a:t>ezen kötelezettségeknek való megfelelésben.</a:t>
            </a:r>
          </a:p>
        </p:txBody>
      </p:sp>
      <p:sp>
        <p:nvSpPr>
          <p:cNvPr id="4" name="Ellipszis 3">
            <a:extLst>
              <a:ext uri="{FF2B5EF4-FFF2-40B4-BE49-F238E27FC236}">
                <a16:creationId xmlns:a16="http://schemas.microsoft.com/office/drawing/2014/main" id="{2FFEFAF7-9559-452A-A182-0CB958C13CF7}"/>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648868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407FC-FFFE-4FB5-9548-54796E2BBBB7}"/>
              </a:ext>
            </a:extLst>
          </p:cNvPr>
          <p:cNvSpPr>
            <a:spLocks noGrp="1"/>
          </p:cNvSpPr>
          <p:nvPr>
            <p:ph type="title"/>
          </p:nvPr>
        </p:nvSpPr>
        <p:spPr/>
        <p:txBody>
          <a:bodyPr>
            <a:normAutofit/>
          </a:bodyPr>
          <a:lstStyle/>
          <a:p>
            <a:r>
              <a:rPr lang="hu-HU" dirty="0"/>
              <a:t>Az adatvédelmi incidens bejelentésének nemzeti folyamata (1)</a:t>
            </a:r>
            <a:endParaRPr lang="en-GB" dirty="0"/>
          </a:p>
        </p:txBody>
      </p:sp>
      <p:sp>
        <p:nvSpPr>
          <p:cNvPr id="3" name="Content Placeholder 2">
            <a:extLst>
              <a:ext uri="{FF2B5EF4-FFF2-40B4-BE49-F238E27FC236}">
                <a16:creationId xmlns:a16="http://schemas.microsoft.com/office/drawing/2014/main" id="{2E7F07B2-009D-4434-B7EA-F43114C99F32}"/>
              </a:ext>
            </a:extLst>
          </p:cNvPr>
          <p:cNvSpPr>
            <a:spLocks noGrp="1"/>
          </p:cNvSpPr>
          <p:nvPr>
            <p:ph idx="1"/>
          </p:nvPr>
        </p:nvSpPr>
        <p:spPr>
          <a:xfrm>
            <a:off x="885881" y="1930400"/>
            <a:ext cx="8915845" cy="4053305"/>
          </a:xfrm>
        </p:spPr>
        <p:txBody>
          <a:bodyPr>
            <a:normAutofit/>
          </a:bodyPr>
          <a:lstStyle/>
          <a:p>
            <a:pPr marL="0" indent="0" algn="just" fontAlgn="base">
              <a:buNone/>
            </a:pPr>
            <a:r>
              <a:rPr lang="hu-HU" sz="2000" b="1" dirty="0"/>
              <a:t>Adatvédelmi Incidensbejelentő Rendszer</a:t>
            </a:r>
          </a:p>
          <a:p>
            <a:pPr algn="just" fontAlgn="base"/>
            <a:r>
              <a:rPr lang="hu-HU" sz="2000" dirty="0"/>
              <a:t>Azokat az adatvédelmi incidenseket, amelyek valószínűsíthetően kockázattal járnak a természetes személyek jogaira és szabadságaira nézve, az adatkezelő bejelenti az illetékes felügyeleti hatóságnak az Európai Parlament és a Tanács (EU) 2016/679 Rendelete (a továbbiakban: GDPR) 33. cikkének (1) bekezdése alapján.</a:t>
            </a:r>
          </a:p>
          <a:p>
            <a:pPr algn="just"/>
            <a:r>
              <a:rPr lang="hu-HU" sz="2000" dirty="0"/>
              <a:t>A GDPR azt a követelményt támasztja az ADATKEZELŐVEL szemben, hogy az adatvédelmi incidenst indokolatlan késedelem nélkül, és ha lehetséges, legkésőbb 72 órával azután, hogy az adatvédelmi incidens a tudomására jutott, jelentse be az illetékes felügyeleti hatóságnak. </a:t>
            </a:r>
            <a:br>
              <a:rPr lang="hu-HU" sz="2000" dirty="0"/>
            </a:br>
            <a:br>
              <a:rPr lang="hu-HU" sz="2000" dirty="0"/>
            </a:br>
            <a:endParaRPr lang="en-GB" sz="2000" dirty="0">
              <a:solidFill>
                <a:srgbClr val="C00000"/>
              </a:solidFill>
            </a:endParaRPr>
          </a:p>
        </p:txBody>
      </p:sp>
      <p:sp>
        <p:nvSpPr>
          <p:cNvPr id="4" name="Ellipszis 3">
            <a:extLst>
              <a:ext uri="{FF2B5EF4-FFF2-40B4-BE49-F238E27FC236}">
                <a16:creationId xmlns:a16="http://schemas.microsoft.com/office/drawing/2014/main" id="{9466E47F-48F7-4E57-9B6B-FAF302DE7747}"/>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04643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407FC-FFFE-4FB5-9548-54796E2BBBB7}"/>
              </a:ext>
            </a:extLst>
          </p:cNvPr>
          <p:cNvSpPr>
            <a:spLocks noGrp="1"/>
          </p:cNvSpPr>
          <p:nvPr>
            <p:ph type="title"/>
          </p:nvPr>
        </p:nvSpPr>
        <p:spPr/>
        <p:txBody>
          <a:bodyPr>
            <a:normAutofit/>
          </a:bodyPr>
          <a:lstStyle/>
          <a:p>
            <a:r>
              <a:rPr lang="hu-HU" dirty="0"/>
              <a:t>Az adatvédelmi incidens bejelentésének nemzeti folyamata (2)</a:t>
            </a:r>
            <a:endParaRPr lang="en-GB" dirty="0"/>
          </a:p>
        </p:txBody>
      </p:sp>
      <p:sp>
        <p:nvSpPr>
          <p:cNvPr id="4" name="Ellipszis 3">
            <a:extLst>
              <a:ext uri="{FF2B5EF4-FFF2-40B4-BE49-F238E27FC236}">
                <a16:creationId xmlns:a16="http://schemas.microsoft.com/office/drawing/2014/main" id="{9466E47F-48F7-4E57-9B6B-FAF302DE7747}"/>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6" name="Rectangle 2"/>
          <p:cNvSpPr>
            <a:spLocks noGrp="1" noChangeArrowheads="1"/>
          </p:cNvSpPr>
          <p:nvPr>
            <p:ph idx="1"/>
          </p:nvPr>
        </p:nvSpPr>
        <p:spPr bwMode="auto">
          <a:xfrm rot="10800000" flipV="1">
            <a:off x="821712" y="2125538"/>
            <a:ext cx="8963972" cy="33855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gn="just" defTabSz="914400">
              <a:buClrTx/>
              <a:buSzTx/>
              <a:buNone/>
            </a:pPr>
            <a:r>
              <a:rPr lang="hu-HU" sz="2000" dirty="0">
                <a:latin typeface="+mj-lt"/>
              </a:rPr>
              <a:t>A Nemzeti Adatvédelmi és Információszabadság Hatóság (a továbbiakban: NAIH) a GDPR 33. cikkének (3) bekezdésében található, az adatvédelmi incidens bejelentésének minimális tartalmi elemeire tekintettel, elkészítette az alábbi linken elérhető, egységes online felületet, a NAIH Incidensbejelentő Rendszert, amely az  ADATKEZELŐK RÉSZÉRE lehetővé teszi az adatvédelmi incidens bejelentési kötelezettség elektronikus úton történő teljesítését.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hu-HU" altLang="hu-HU" sz="2000" b="0" i="0" u="none" strike="noStrike" cap="none" normalizeH="0" baseline="0" dirty="0">
              <a:ln>
                <a:noFill/>
              </a:ln>
              <a:solidFill>
                <a:srgbClr val="000000"/>
              </a:solidFill>
              <a:effectLst/>
              <a:latin typeface="+mj-l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hu-HU" altLang="hu-HU" sz="2000" b="0" i="0" u="none" strike="noStrike" cap="none" normalizeH="0" baseline="0" dirty="0">
                <a:ln>
                  <a:noFill/>
                </a:ln>
                <a:solidFill>
                  <a:srgbClr val="000000"/>
                </a:solidFill>
                <a:effectLst/>
                <a:latin typeface="+mj-lt"/>
                <a:cs typeface="Arial" panose="020B0604020202020204" pitchFamily="34" charset="0"/>
              </a:rPr>
              <a:t>A </a:t>
            </a:r>
            <a:r>
              <a:rPr lang="hu-HU" altLang="hu-HU" sz="2000" dirty="0">
                <a:solidFill>
                  <a:schemeClr val="tx1">
                    <a:lumMod val="75000"/>
                    <a:lumOff val="25000"/>
                  </a:schemeClr>
                </a:solidFill>
                <a:latin typeface="+mj-lt"/>
              </a:rPr>
              <a:t>rendszer az ADATKEZELŐK adatvédelmi incidenseinek bejelentésére szolgál, amennyiben érintettként panasszal szeretne élni, akkor kérjük, hogy a </a:t>
            </a:r>
            <a:r>
              <a:rPr lang="hu-HU" altLang="hu-HU" sz="2000" dirty="0">
                <a:solidFill>
                  <a:schemeClr val="tx1">
                    <a:lumMod val="75000"/>
                    <a:lumOff val="25000"/>
                  </a:schemeClr>
                </a:solidFill>
                <a:latin typeface="+mj-lt"/>
                <a:hlinkClick r:id="rId3"/>
              </a:rPr>
              <a:t>panaszbejelentő / on-line ügyindító</a:t>
            </a:r>
            <a:r>
              <a:rPr lang="hu-HU" altLang="hu-HU" sz="2000" dirty="0">
                <a:solidFill>
                  <a:schemeClr val="tx1">
                    <a:lumMod val="75000"/>
                    <a:lumOff val="25000"/>
                  </a:schemeClr>
                </a:solidFill>
                <a:latin typeface="+mj-lt"/>
              </a:rPr>
              <a:t> rendszerünket használja, vagy panaszát küldje el az </a:t>
            </a:r>
            <a:r>
              <a:rPr lang="hu-HU" altLang="hu-HU" sz="2000" dirty="0">
                <a:solidFill>
                  <a:schemeClr val="tx1">
                    <a:lumMod val="75000"/>
                    <a:lumOff val="25000"/>
                  </a:schemeClr>
                </a:solidFill>
                <a:latin typeface="+mj-lt"/>
                <a:hlinkClick r:id="rId4"/>
              </a:rPr>
              <a:t>ugyfelszolgalat@naih.hu</a:t>
            </a:r>
            <a:r>
              <a:rPr lang="hu-HU" altLang="hu-HU" sz="2000" dirty="0">
                <a:solidFill>
                  <a:schemeClr val="tx1">
                    <a:lumMod val="75000"/>
                    <a:lumOff val="25000"/>
                  </a:schemeClr>
                </a:solidFill>
                <a:latin typeface="+mj-lt"/>
              </a:rPr>
              <a:t> e-mail címre</a:t>
            </a:r>
            <a:r>
              <a:rPr kumimoji="0" lang="hu-HU" altLang="hu-HU" sz="2000" b="0" i="0" u="none" strike="noStrike" cap="none" normalizeH="0" baseline="0" dirty="0">
                <a:ln>
                  <a:noFill/>
                </a:ln>
                <a:solidFill>
                  <a:srgbClr val="000000"/>
                </a:solidFill>
                <a:effectLst/>
                <a:latin typeface="+mj-lt"/>
                <a:cs typeface="Arial" panose="020B0604020202020204" pitchFamily="34" charset="0"/>
              </a:rPr>
              <a:t>.</a:t>
            </a:r>
            <a:r>
              <a:rPr kumimoji="0" lang="hu-HU" altLang="hu-HU" sz="2000" b="0" i="0" u="none" strike="noStrike" cap="none" normalizeH="0" baseline="0" dirty="0">
                <a:ln>
                  <a:noFill/>
                </a:ln>
                <a:solidFill>
                  <a:schemeClr val="tx1"/>
                </a:solidFill>
                <a:effectLst/>
                <a:latin typeface="+mj-lt"/>
              </a:rPr>
              <a:t> </a:t>
            </a:r>
          </a:p>
        </p:txBody>
      </p:sp>
    </p:spTree>
    <p:extLst>
      <p:ext uri="{BB962C8B-B14F-4D97-AF65-F5344CB8AC3E}">
        <p14:creationId xmlns:p14="http://schemas.microsoft.com/office/powerpoint/2010/main" val="2961576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928A-3CF4-4ADC-B23A-49B3E5D52CD0}"/>
              </a:ext>
            </a:extLst>
          </p:cNvPr>
          <p:cNvSpPr>
            <a:spLocks noGrp="1"/>
          </p:cNvSpPr>
          <p:nvPr>
            <p:ph type="title"/>
          </p:nvPr>
        </p:nvSpPr>
        <p:spPr/>
        <p:txBody>
          <a:bodyPr>
            <a:normAutofit/>
          </a:bodyPr>
          <a:lstStyle/>
          <a:p>
            <a:r>
              <a:rPr lang="hu-HU" dirty="0"/>
              <a:t>Nemzeti útmutatások az adatvédelmi incidens bejelentése kapcsán</a:t>
            </a:r>
            <a:endParaRPr lang="en-GB" dirty="0"/>
          </a:p>
        </p:txBody>
      </p:sp>
      <p:sp>
        <p:nvSpPr>
          <p:cNvPr id="3" name="Content Placeholder 2">
            <a:extLst>
              <a:ext uri="{FF2B5EF4-FFF2-40B4-BE49-F238E27FC236}">
                <a16:creationId xmlns:a16="http://schemas.microsoft.com/office/drawing/2014/main" id="{A6A09468-B6A7-4C99-8B49-09EF2900403F}"/>
              </a:ext>
            </a:extLst>
          </p:cNvPr>
          <p:cNvSpPr>
            <a:spLocks noGrp="1"/>
          </p:cNvSpPr>
          <p:nvPr>
            <p:ph idx="1"/>
          </p:nvPr>
        </p:nvSpPr>
        <p:spPr>
          <a:xfrm>
            <a:off x="677334" y="1930401"/>
            <a:ext cx="9190566" cy="4110962"/>
          </a:xfrm>
        </p:spPr>
        <p:txBody>
          <a:bodyPr>
            <a:noAutofit/>
          </a:bodyPr>
          <a:lstStyle/>
          <a:p>
            <a:pPr algn="just"/>
            <a:r>
              <a:rPr lang="en-GB" sz="2200" dirty="0"/>
              <a:t>AEPD (ES) – </a:t>
            </a:r>
            <a:r>
              <a:rPr lang="hu-HU" sz="2200" dirty="0"/>
              <a:t>útmutató az adatvédelmi incidens kezeléséről és annak bejelentéséról </a:t>
            </a:r>
            <a:r>
              <a:rPr lang="en-GB" sz="2200" dirty="0">
                <a:hlinkClick r:id="rId3"/>
              </a:rPr>
              <a:t>https://www.aepd.es/media/guias/Guide-on-personal-data-breach.pdf</a:t>
            </a:r>
            <a:r>
              <a:rPr lang="en-GB" sz="2200" dirty="0"/>
              <a:t> (</a:t>
            </a:r>
            <a:r>
              <a:rPr lang="hu-HU" sz="2200" dirty="0"/>
              <a:t>elérhető angol és spanyol nyelven</a:t>
            </a:r>
            <a:r>
              <a:rPr lang="en-GB" sz="2200" dirty="0"/>
              <a:t>)</a:t>
            </a:r>
          </a:p>
          <a:p>
            <a:pPr algn="just"/>
            <a:r>
              <a:rPr lang="en-GB" sz="2200" dirty="0"/>
              <a:t>(SE) - </a:t>
            </a:r>
            <a:r>
              <a:rPr lang="en-GB" sz="2200" dirty="0">
                <a:hlinkClick r:id="rId4"/>
              </a:rPr>
              <a:t>https://www.datainspektionen.se/other-lang/in-english/the-general-data-protection-regulation-gdpr/notification-of-personal-data-breaches</a:t>
            </a:r>
            <a:endParaRPr lang="hu-HU" sz="2200" dirty="0"/>
          </a:p>
          <a:p>
            <a:pPr algn="just"/>
            <a:r>
              <a:rPr lang="en-GB" sz="2200" dirty="0"/>
              <a:t>CNIL (FR) - </a:t>
            </a:r>
            <a:r>
              <a:rPr lang="en-GB" sz="2200" dirty="0">
                <a:hlinkClick r:id="rId5"/>
              </a:rPr>
              <a:t>https://www.cnil.fr/fr/notifications-dincidents-de-securite-aux-autorites-de-regulation-comment-sorganiser-et-qui-sadresser</a:t>
            </a:r>
            <a:endParaRPr lang="hu-HU" sz="2200" dirty="0"/>
          </a:p>
          <a:p>
            <a:pPr algn="just"/>
            <a:r>
              <a:rPr lang="en-GB" sz="2200" dirty="0"/>
              <a:t>DPC (IE) - </a:t>
            </a:r>
            <a:r>
              <a:rPr lang="en-GB" sz="2200" dirty="0">
                <a:hlinkClick r:id="rId6"/>
              </a:rPr>
              <a:t>https://www.dataprotection.ie/en/organisations/know-your-obligations/breach-notification</a:t>
            </a:r>
            <a:endParaRPr lang="hu-HU" sz="2200" dirty="0"/>
          </a:p>
          <a:p>
            <a:pPr algn="just"/>
            <a:endParaRPr lang="en-GB" sz="2200" dirty="0"/>
          </a:p>
        </p:txBody>
      </p:sp>
      <p:sp>
        <p:nvSpPr>
          <p:cNvPr id="4" name="Ellipszis 3">
            <a:extLst>
              <a:ext uri="{FF2B5EF4-FFF2-40B4-BE49-F238E27FC236}">
                <a16:creationId xmlns:a16="http://schemas.microsoft.com/office/drawing/2014/main" id="{1CC7EF9A-A3AC-4310-8519-5D756F135AFF}"/>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88465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7543-824F-40CF-AC10-35487BBE6879}"/>
              </a:ext>
            </a:extLst>
          </p:cNvPr>
          <p:cNvSpPr>
            <a:spLocks noGrp="1"/>
          </p:cNvSpPr>
          <p:nvPr>
            <p:ph type="title"/>
          </p:nvPr>
        </p:nvSpPr>
        <p:spPr>
          <a:xfrm>
            <a:off x="677334" y="609600"/>
            <a:ext cx="9247716" cy="1320800"/>
          </a:xfrm>
        </p:spPr>
        <p:txBody>
          <a:bodyPr/>
          <a:lstStyle/>
          <a:p>
            <a:r>
              <a:rPr lang="hu-HU" dirty="0"/>
              <a:t>Előzetes konzultáció az adatvédelmi hatásvizsgálat során</a:t>
            </a:r>
            <a:endParaRPr lang="en-GB" dirty="0"/>
          </a:p>
        </p:txBody>
      </p:sp>
      <p:sp>
        <p:nvSpPr>
          <p:cNvPr id="3" name="Content Placeholder 2">
            <a:extLst>
              <a:ext uri="{FF2B5EF4-FFF2-40B4-BE49-F238E27FC236}">
                <a16:creationId xmlns:a16="http://schemas.microsoft.com/office/drawing/2014/main" id="{08A36C14-C4F1-4DD9-91C7-D32FCF6AD854}"/>
              </a:ext>
            </a:extLst>
          </p:cNvPr>
          <p:cNvSpPr>
            <a:spLocks noGrp="1"/>
          </p:cNvSpPr>
          <p:nvPr>
            <p:ph idx="1"/>
          </p:nvPr>
        </p:nvSpPr>
        <p:spPr>
          <a:xfrm>
            <a:off x="677334" y="1930400"/>
            <a:ext cx="9457266" cy="4337049"/>
          </a:xfrm>
        </p:spPr>
        <p:txBody>
          <a:bodyPr>
            <a:noAutofit/>
          </a:bodyPr>
          <a:lstStyle/>
          <a:p>
            <a:pPr algn="just"/>
            <a:r>
              <a:rPr lang="hu-HU" sz="2000" dirty="0">
                <a:solidFill>
                  <a:schemeClr val="tx1"/>
                </a:solidFill>
              </a:rPr>
              <a:t>Az adatvédelmi hatásvizsgálat az adatkezelés során felmerülő, az érintettek jogaira és szabadságaira jelentett kockázatok felmérését jelenti.</a:t>
            </a:r>
          </a:p>
          <a:p>
            <a:pPr lvl="1" algn="just"/>
            <a:r>
              <a:rPr lang="hu-HU" sz="2000" dirty="0">
                <a:solidFill>
                  <a:schemeClr val="tx1"/>
                </a:solidFill>
              </a:rPr>
              <a:t>az adatkezelő az adatkezelést megelőzően végzi el</a:t>
            </a:r>
          </a:p>
          <a:p>
            <a:pPr lvl="1" algn="just"/>
            <a:r>
              <a:rPr lang="hu-HU" sz="2000" dirty="0">
                <a:solidFill>
                  <a:schemeClr val="tx1"/>
                </a:solidFill>
              </a:rPr>
              <a:t>bizonyos adatkategóriák kezelése esetén kötelező</a:t>
            </a:r>
          </a:p>
          <a:p>
            <a:pPr algn="just"/>
            <a:r>
              <a:rPr lang="hu-HU" sz="2000" dirty="0">
                <a:solidFill>
                  <a:schemeClr val="tx1"/>
                </a:solidFill>
              </a:rPr>
              <a:t>Ha az adatvédelmi hatásvizsgálat szerint az adatkezelési műveletek </a:t>
            </a:r>
          </a:p>
          <a:p>
            <a:pPr lvl="1" algn="just">
              <a:buFont typeface="+mj-lt"/>
              <a:buAutoNum type="arabicPeriod"/>
            </a:pPr>
            <a:r>
              <a:rPr lang="hu-HU" sz="2000" dirty="0">
                <a:solidFill>
                  <a:schemeClr val="tx1"/>
                </a:solidFill>
              </a:rPr>
              <a:t>olyan magas kockázattal járnak</a:t>
            </a:r>
          </a:p>
          <a:p>
            <a:pPr lvl="1" algn="just">
              <a:buFont typeface="+mj-lt"/>
              <a:buAutoNum type="arabicPeriod"/>
            </a:pPr>
            <a:r>
              <a:rPr lang="hu-HU" sz="2000" dirty="0">
                <a:solidFill>
                  <a:schemeClr val="tx1"/>
                </a:solidFill>
              </a:rPr>
              <a:t>amelyet az adatkezelő nem képes a rendelkezésre álló technológia és a végrehajtási költségek szempontjából is megfelelő intézkedésekkel mérsékelni</a:t>
            </a:r>
          </a:p>
          <a:p>
            <a:pPr lvl="1" algn="just">
              <a:buFont typeface="+mj-lt"/>
              <a:buAutoNum type="arabicPeriod"/>
            </a:pPr>
            <a:r>
              <a:rPr lang="hu-HU" sz="2000" dirty="0">
                <a:solidFill>
                  <a:schemeClr val="tx1"/>
                </a:solidFill>
              </a:rPr>
              <a:t>az adatkezelést megelőzően a felügyeleti hatósággal konzultálni kell. </a:t>
            </a:r>
          </a:p>
          <a:p>
            <a:pPr algn="just"/>
            <a:r>
              <a:rPr lang="hu-HU" sz="2000" dirty="0">
                <a:solidFill>
                  <a:schemeClr val="tx1"/>
                </a:solidFill>
              </a:rPr>
              <a:t>Ez az előzetes konzultáció.</a:t>
            </a:r>
            <a:endParaRPr lang="en-GB" sz="2000" dirty="0">
              <a:solidFill>
                <a:schemeClr val="tx1"/>
              </a:solidFill>
            </a:endParaRPr>
          </a:p>
        </p:txBody>
      </p:sp>
      <p:sp>
        <p:nvSpPr>
          <p:cNvPr id="4" name="Ellipszis 3">
            <a:extLst>
              <a:ext uri="{FF2B5EF4-FFF2-40B4-BE49-F238E27FC236}">
                <a16:creationId xmlns:a16="http://schemas.microsoft.com/office/drawing/2014/main" id="{DB2C5246-AB7D-4C94-BE2A-7F7973743163}"/>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181055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F23FD-5405-4EC2-BAA0-E6C66F319D33}"/>
              </a:ext>
            </a:extLst>
          </p:cNvPr>
          <p:cNvSpPr>
            <a:spLocks noGrp="1"/>
          </p:cNvSpPr>
          <p:nvPr>
            <p:ph type="title"/>
          </p:nvPr>
        </p:nvSpPr>
        <p:spPr>
          <a:xfrm>
            <a:off x="677334" y="609600"/>
            <a:ext cx="8596668" cy="711200"/>
          </a:xfrm>
        </p:spPr>
        <p:txBody>
          <a:bodyPr/>
          <a:lstStyle/>
          <a:p>
            <a:r>
              <a:rPr lang="hu-HU" dirty="0"/>
              <a:t>Tartalomjegyzék</a:t>
            </a:r>
            <a:endParaRPr lang="en-GB" dirty="0"/>
          </a:p>
        </p:txBody>
      </p:sp>
      <p:sp>
        <p:nvSpPr>
          <p:cNvPr id="3" name="Content Placeholder 2">
            <a:extLst>
              <a:ext uri="{FF2B5EF4-FFF2-40B4-BE49-F238E27FC236}">
                <a16:creationId xmlns:a16="http://schemas.microsoft.com/office/drawing/2014/main" id="{62E7BC6A-04AB-4DD7-82D0-BACB85ACFC0A}"/>
              </a:ext>
            </a:extLst>
          </p:cNvPr>
          <p:cNvSpPr>
            <a:spLocks noGrp="1"/>
          </p:cNvSpPr>
          <p:nvPr>
            <p:ph sz="half" idx="1"/>
          </p:nvPr>
        </p:nvSpPr>
        <p:spPr>
          <a:xfrm>
            <a:off x="677334" y="1509486"/>
            <a:ext cx="4562323" cy="4531875"/>
          </a:xfrm>
        </p:spPr>
        <p:txBody>
          <a:bodyPr>
            <a:noAutofit/>
          </a:bodyPr>
          <a:lstStyle/>
          <a:p>
            <a:pPr marL="514350" indent="-514350">
              <a:buFont typeface="+mj-lt"/>
              <a:buAutoNum type="arabicPeriod"/>
            </a:pPr>
            <a:r>
              <a:rPr lang="hu-HU" sz="1300" dirty="0">
                <a:solidFill>
                  <a:srgbClr val="00B050"/>
                </a:solidFill>
              </a:rPr>
              <a:t>Bevezetés</a:t>
            </a:r>
          </a:p>
          <a:p>
            <a:pPr marL="514350" indent="-514350">
              <a:buFont typeface="+mj-lt"/>
              <a:buAutoNum type="arabicPeriod"/>
            </a:pPr>
            <a:r>
              <a:rPr lang="hu-HU" sz="1300" dirty="0">
                <a:solidFill>
                  <a:srgbClr val="00B050"/>
                </a:solidFill>
              </a:rPr>
              <a:t>Az adatvédelmi kommunikáció kihívásai</a:t>
            </a:r>
          </a:p>
          <a:p>
            <a:pPr marL="514350" indent="-514350">
              <a:buFont typeface="+mj-lt"/>
              <a:buAutoNum type="arabicPeriod"/>
            </a:pPr>
            <a:r>
              <a:rPr lang="hu-HU" sz="1300" dirty="0">
                <a:solidFill>
                  <a:srgbClr val="00B050"/>
                </a:solidFill>
              </a:rPr>
              <a:t>Az átláthatóság elve</a:t>
            </a:r>
          </a:p>
          <a:p>
            <a:pPr marL="514350" indent="-514350">
              <a:buFont typeface="+mj-lt"/>
              <a:buAutoNum type="arabicPeriod"/>
            </a:pPr>
            <a:r>
              <a:rPr lang="hu-HU" sz="1300" dirty="0">
                <a:solidFill>
                  <a:srgbClr val="00B050"/>
                </a:solidFill>
              </a:rPr>
              <a:t>Hozzájárulás</a:t>
            </a:r>
          </a:p>
          <a:p>
            <a:pPr marL="514350" indent="-514350">
              <a:buFont typeface="+mj-lt"/>
              <a:buAutoNum type="arabicPeriod"/>
            </a:pPr>
            <a:r>
              <a:rPr lang="hu-HU" sz="1300" dirty="0">
                <a:solidFill>
                  <a:srgbClr val="00B050"/>
                </a:solidFill>
              </a:rPr>
              <a:t>Hozzáférési jog</a:t>
            </a:r>
          </a:p>
          <a:p>
            <a:pPr marL="514350" indent="-514350">
              <a:buFont typeface="+mj-lt"/>
              <a:buAutoNum type="arabicPeriod"/>
            </a:pPr>
            <a:r>
              <a:rPr lang="hu-HU" sz="1300" dirty="0">
                <a:solidFill>
                  <a:srgbClr val="00B050"/>
                </a:solidFill>
              </a:rPr>
              <a:t>Automatizált adatkezelés és a kommunikáció</a:t>
            </a:r>
          </a:p>
          <a:p>
            <a:pPr marL="514350" indent="-514350">
              <a:buFont typeface="+mj-lt"/>
              <a:buAutoNum type="arabicPeriod"/>
            </a:pPr>
            <a:r>
              <a:rPr lang="hu-HU" sz="1300" dirty="0">
                <a:solidFill>
                  <a:srgbClr val="00B050"/>
                </a:solidFill>
              </a:rPr>
              <a:t>Az adatvédelmi hatóságokkal való kommunikáció</a:t>
            </a:r>
          </a:p>
          <a:p>
            <a:pPr marL="914400" lvl="1" indent="-457200">
              <a:buFont typeface="+mj-lt"/>
              <a:buAutoNum type="alphaLcParenR"/>
            </a:pPr>
            <a:r>
              <a:rPr lang="hu-HU" sz="1300" dirty="0">
                <a:solidFill>
                  <a:srgbClr val="00B050"/>
                </a:solidFill>
              </a:rPr>
              <a:t>Adatvédelmi incidens bejelentése</a:t>
            </a:r>
          </a:p>
          <a:p>
            <a:pPr marL="914400" lvl="1" indent="-457200">
              <a:buFont typeface="+mj-lt"/>
              <a:buAutoNum type="alphaLcParenR"/>
            </a:pPr>
            <a:r>
              <a:rPr lang="hu-HU" sz="1300" dirty="0">
                <a:solidFill>
                  <a:srgbClr val="FF0000"/>
                </a:solidFill>
              </a:rPr>
              <a:t>Előzetes konzultáció az adatvédelmi hatósággal</a:t>
            </a:r>
          </a:p>
          <a:p>
            <a:pPr marL="514350" indent="-514350">
              <a:buFont typeface="+mj-lt"/>
              <a:buAutoNum type="arabicPeriod"/>
            </a:pPr>
            <a:r>
              <a:rPr lang="hu-HU" sz="1300" dirty="0">
                <a:solidFill>
                  <a:schemeClr val="tx1"/>
                </a:solidFill>
              </a:rPr>
              <a:t>Adatkezelési nyilvántartás</a:t>
            </a:r>
          </a:p>
          <a:p>
            <a:pPr marL="514350" indent="-514350">
              <a:buFont typeface="+mj-lt"/>
              <a:buAutoNum type="arabicPeriod"/>
            </a:pPr>
            <a:r>
              <a:rPr lang="hu-HU" sz="1300" dirty="0">
                <a:solidFill>
                  <a:schemeClr val="tx1"/>
                </a:solidFill>
              </a:rPr>
              <a:t>Magatartási kódex</a:t>
            </a:r>
          </a:p>
          <a:p>
            <a:pPr marL="514350" indent="-514350">
              <a:buFont typeface="+mj-lt"/>
              <a:buAutoNum type="arabicPeriod"/>
            </a:pPr>
            <a:r>
              <a:rPr lang="hu-HU" sz="1300" dirty="0">
                <a:solidFill>
                  <a:schemeClr val="tx1"/>
                </a:solidFill>
              </a:rPr>
              <a:t>Adatvédelmi tanúsítás</a:t>
            </a:r>
          </a:p>
          <a:p>
            <a:pPr marL="514350" indent="-514350">
              <a:buFont typeface="+mj-lt"/>
              <a:buAutoNum type="arabicPeriod"/>
            </a:pPr>
            <a:r>
              <a:rPr lang="hu-HU" sz="1300" dirty="0"/>
              <a:t>További források</a:t>
            </a:r>
          </a:p>
        </p:txBody>
      </p:sp>
      <p:sp>
        <p:nvSpPr>
          <p:cNvPr id="4" name="Content Placeholder 3">
            <a:extLst>
              <a:ext uri="{FF2B5EF4-FFF2-40B4-BE49-F238E27FC236}">
                <a16:creationId xmlns:a16="http://schemas.microsoft.com/office/drawing/2014/main" id="{CFF6FD1F-1A2D-4A71-8707-8D9B69BB2A62}"/>
              </a:ext>
            </a:extLst>
          </p:cNvPr>
          <p:cNvSpPr>
            <a:spLocks noGrp="1"/>
          </p:cNvSpPr>
          <p:nvPr>
            <p:ph sz="half" idx="2"/>
          </p:nvPr>
        </p:nvSpPr>
        <p:spPr>
          <a:xfrm>
            <a:off x="5409283" y="1538515"/>
            <a:ext cx="4591059" cy="4531876"/>
          </a:xfrm>
        </p:spPr>
        <p:txBody>
          <a:bodyPr>
            <a:noAutofit/>
          </a:bodyPr>
          <a:lstStyle/>
          <a:p>
            <a:r>
              <a:rPr lang="hu-HU" sz="1200" dirty="0">
                <a:solidFill>
                  <a:srgbClr val="C00000"/>
                </a:solidFill>
              </a:rPr>
              <a:t>Az adatvédelmi kommunikáció</a:t>
            </a:r>
          </a:p>
          <a:p>
            <a:r>
              <a:rPr lang="hu-HU" sz="1200" dirty="0">
                <a:solidFill>
                  <a:srgbClr val="C00000"/>
                </a:solidFill>
              </a:rPr>
              <a:t>Miért nehéz az adatvédelmi kommunikáció?</a:t>
            </a:r>
          </a:p>
          <a:p>
            <a:r>
              <a:rPr lang="hu-HU" sz="1200" dirty="0">
                <a:solidFill>
                  <a:srgbClr val="C00000"/>
                </a:solidFill>
              </a:rPr>
              <a:t>Az adatvédelmi kommunikáció alapelvei</a:t>
            </a:r>
          </a:p>
          <a:p>
            <a:r>
              <a:rPr lang="hu-HU" sz="1200" dirty="0">
                <a:solidFill>
                  <a:srgbClr val="C00000"/>
                </a:solidFill>
              </a:rPr>
              <a:t>Elegendő információ a hozzájárulás megadásához</a:t>
            </a:r>
          </a:p>
          <a:p>
            <a:r>
              <a:rPr lang="hu-HU" sz="1200" dirty="0">
                <a:solidFill>
                  <a:srgbClr val="C00000"/>
                </a:solidFill>
              </a:rPr>
              <a:t>A személyes adatok rendelkezésre bocsátása</a:t>
            </a:r>
          </a:p>
          <a:p>
            <a:r>
              <a:rPr lang="hu-HU" sz="1200" dirty="0">
                <a:solidFill>
                  <a:srgbClr val="C00000"/>
                </a:solidFill>
              </a:rPr>
              <a:t>Tájékoztatás a személyes adatok kezeléséről</a:t>
            </a:r>
          </a:p>
          <a:p>
            <a:r>
              <a:rPr lang="hu-HU" sz="1200" dirty="0">
                <a:solidFill>
                  <a:srgbClr val="C00000"/>
                </a:solidFill>
              </a:rPr>
              <a:t>Hogyan és mikor kell felvenni a kapcsolatot az adatvédelmi hatósággal?</a:t>
            </a:r>
          </a:p>
          <a:p>
            <a:pPr lvl="1"/>
            <a:r>
              <a:rPr lang="hu-HU" sz="1200" dirty="0">
                <a:solidFill>
                  <a:srgbClr val="C00000"/>
                </a:solidFill>
              </a:rPr>
              <a:t>Amikor valami balul sül el</a:t>
            </a:r>
          </a:p>
          <a:p>
            <a:pPr lvl="1"/>
            <a:r>
              <a:rPr lang="hu-HU" sz="1200" dirty="0">
                <a:solidFill>
                  <a:srgbClr val="C00000"/>
                </a:solidFill>
              </a:rPr>
              <a:t>A magas kockázatú adatkezelések előtt</a:t>
            </a:r>
          </a:p>
          <a:p>
            <a:r>
              <a:rPr lang="hu-HU" sz="1200" dirty="0">
                <a:solidFill>
                  <a:srgbClr val="C00000"/>
                </a:solidFill>
              </a:rPr>
              <a:t>Megfelelő nyilvántartások vezetése és ennek igazolása</a:t>
            </a:r>
          </a:p>
          <a:p>
            <a:r>
              <a:rPr lang="hu-HU" sz="1200" dirty="0">
                <a:solidFill>
                  <a:srgbClr val="C00000"/>
                </a:solidFill>
              </a:rPr>
              <a:t>A megfelelő adatvédelmi gyakorlat alátámasztása - kódexek</a:t>
            </a:r>
          </a:p>
          <a:p>
            <a:r>
              <a:rPr lang="hu-HU" sz="1200" dirty="0">
                <a:solidFill>
                  <a:srgbClr val="C00000"/>
                </a:solidFill>
              </a:rPr>
              <a:t>A megfelelő adatvédelmi gyakorlat alátámasztása - tanúsítás</a:t>
            </a:r>
          </a:p>
        </p:txBody>
      </p:sp>
      <p:sp>
        <p:nvSpPr>
          <p:cNvPr id="5" name="Ellipszis 4">
            <a:extLst>
              <a:ext uri="{FF2B5EF4-FFF2-40B4-BE49-F238E27FC236}">
                <a16:creationId xmlns:a16="http://schemas.microsoft.com/office/drawing/2014/main" id="{5E221A0F-BFDC-4316-A039-563764B6A473}"/>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3004508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ED22-E4C7-43AF-BD7A-1F9BAB5B4CFF}"/>
              </a:ext>
            </a:extLst>
          </p:cNvPr>
          <p:cNvSpPr>
            <a:spLocks noGrp="1"/>
          </p:cNvSpPr>
          <p:nvPr>
            <p:ph type="title"/>
          </p:nvPr>
        </p:nvSpPr>
        <p:spPr>
          <a:xfrm>
            <a:off x="677333" y="609600"/>
            <a:ext cx="9125885" cy="1320800"/>
          </a:xfrm>
        </p:spPr>
        <p:txBody>
          <a:bodyPr/>
          <a:lstStyle/>
          <a:p>
            <a:r>
              <a:rPr lang="hu-HU" dirty="0"/>
              <a:t>Előzetes konzultáció – </a:t>
            </a:r>
            <a:br>
              <a:rPr lang="hu-HU" dirty="0"/>
            </a:br>
            <a:r>
              <a:rPr lang="hu-HU" dirty="0"/>
              <a:t>A felügyeleti hatóság tájékoztatása</a:t>
            </a:r>
            <a:endParaRPr lang="en-GB" dirty="0"/>
          </a:p>
        </p:txBody>
      </p:sp>
      <p:sp>
        <p:nvSpPr>
          <p:cNvPr id="3" name="Content Placeholder 2">
            <a:extLst>
              <a:ext uri="{FF2B5EF4-FFF2-40B4-BE49-F238E27FC236}">
                <a16:creationId xmlns:a16="http://schemas.microsoft.com/office/drawing/2014/main" id="{C14C4BC8-7C4C-4F87-A8BB-6C63ECEDE238}"/>
              </a:ext>
            </a:extLst>
          </p:cNvPr>
          <p:cNvSpPr>
            <a:spLocks noGrp="1"/>
          </p:cNvSpPr>
          <p:nvPr>
            <p:ph idx="1"/>
          </p:nvPr>
        </p:nvSpPr>
        <p:spPr>
          <a:xfrm>
            <a:off x="677333" y="1930400"/>
            <a:ext cx="9317271" cy="4236483"/>
          </a:xfrm>
        </p:spPr>
        <p:txBody>
          <a:bodyPr>
            <a:normAutofit lnSpcReduction="10000"/>
          </a:bodyPr>
          <a:lstStyle/>
          <a:p>
            <a:pPr marL="0" indent="0" algn="just">
              <a:buNone/>
            </a:pPr>
            <a:r>
              <a:rPr lang="hu-HU" sz="2200" dirty="0"/>
              <a:t>36. cikk (3) bekezdése értelmében az adatkezelő tájékoztatja a felügyeleti hatóságot:</a:t>
            </a:r>
          </a:p>
          <a:p>
            <a:pPr algn="just"/>
            <a:r>
              <a:rPr lang="hu-HU" sz="2200" dirty="0"/>
              <a:t>adott esetben az adatkezelésben részt </a:t>
            </a:r>
            <a:r>
              <a:rPr lang="hu-HU" sz="2200" dirty="0">
                <a:solidFill>
                  <a:srgbClr val="C00000"/>
                </a:solidFill>
              </a:rPr>
              <a:t>vevő adatkezelő, közös adatkezelők és adatfeldolgozók feladatköreiről</a:t>
            </a:r>
            <a:r>
              <a:rPr lang="hu-HU" sz="2200" dirty="0"/>
              <a:t>, különösen vállalkozáscsoporton belüli adatkezelés esetén;</a:t>
            </a:r>
          </a:p>
          <a:p>
            <a:pPr algn="just"/>
            <a:r>
              <a:rPr lang="hu-HU" sz="2200" dirty="0"/>
              <a:t>a tervezett adatkezelés </a:t>
            </a:r>
            <a:r>
              <a:rPr lang="hu-HU" sz="2200" dirty="0">
                <a:solidFill>
                  <a:srgbClr val="C00000"/>
                </a:solidFill>
              </a:rPr>
              <a:t>céljairól és módjairól</a:t>
            </a:r>
            <a:r>
              <a:rPr lang="hu-HU" sz="2200" dirty="0"/>
              <a:t>;</a:t>
            </a:r>
          </a:p>
          <a:p>
            <a:pPr algn="just"/>
            <a:r>
              <a:rPr lang="hu-HU" sz="2200" dirty="0"/>
              <a:t>az érintettek e rendelet értelmében fennálló jogainak és szabadságainak védelmében hozott </a:t>
            </a:r>
            <a:r>
              <a:rPr lang="hu-HU" sz="2200" dirty="0">
                <a:solidFill>
                  <a:srgbClr val="C00000"/>
                </a:solidFill>
              </a:rPr>
              <a:t>intézkedésekről és garanciákról</a:t>
            </a:r>
            <a:r>
              <a:rPr lang="hu-HU" sz="2200" dirty="0"/>
              <a:t>;</a:t>
            </a:r>
          </a:p>
          <a:p>
            <a:pPr algn="just"/>
            <a:r>
              <a:rPr lang="hu-HU" sz="2200" dirty="0"/>
              <a:t>adott esetben, </a:t>
            </a:r>
            <a:r>
              <a:rPr lang="hu-HU" sz="2200" dirty="0">
                <a:solidFill>
                  <a:srgbClr val="C00000"/>
                </a:solidFill>
              </a:rPr>
              <a:t>az adatvédelmi tisztviselő elérhetőségeiről</a:t>
            </a:r>
            <a:r>
              <a:rPr lang="hu-HU" sz="2200" dirty="0"/>
              <a:t>;</a:t>
            </a:r>
          </a:p>
          <a:p>
            <a:pPr algn="just"/>
            <a:r>
              <a:rPr lang="hu-HU" sz="2200" dirty="0"/>
              <a:t>a 35. cikk szerinti </a:t>
            </a:r>
            <a:r>
              <a:rPr lang="hu-HU" sz="2200" dirty="0">
                <a:solidFill>
                  <a:srgbClr val="C00000"/>
                </a:solidFill>
              </a:rPr>
              <a:t>adatvédelmi hatásvizsgálatról</a:t>
            </a:r>
            <a:r>
              <a:rPr lang="hu-HU" sz="2200" dirty="0"/>
              <a:t>; és</a:t>
            </a:r>
          </a:p>
          <a:p>
            <a:pPr algn="just"/>
            <a:r>
              <a:rPr lang="hu-HU" sz="2200" dirty="0"/>
              <a:t>a felügyeleti hatóság által kért </a:t>
            </a:r>
            <a:r>
              <a:rPr lang="hu-HU" sz="2200" dirty="0">
                <a:solidFill>
                  <a:srgbClr val="C00000"/>
                </a:solidFill>
              </a:rPr>
              <a:t>minden egyéb információról</a:t>
            </a:r>
            <a:r>
              <a:rPr lang="hu-HU" sz="2200" dirty="0"/>
              <a:t>.</a:t>
            </a:r>
          </a:p>
          <a:p>
            <a:pPr algn="just"/>
            <a:endParaRPr lang="en-GB" dirty="0"/>
          </a:p>
        </p:txBody>
      </p:sp>
      <p:sp>
        <p:nvSpPr>
          <p:cNvPr id="4" name="Ellipszis 3">
            <a:extLst>
              <a:ext uri="{FF2B5EF4-FFF2-40B4-BE49-F238E27FC236}">
                <a16:creationId xmlns:a16="http://schemas.microsoft.com/office/drawing/2014/main" id="{F9DE6A1A-B865-44B9-90D7-F29DE5C1F3B9}"/>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6982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2097A7EB-C141-4A8D-84B3-5B7E59613A98}"/>
              </a:ext>
            </a:extLst>
          </p:cNvPr>
          <p:cNvGraphicFramePr/>
          <p:nvPr>
            <p:extLst>
              <p:ext uri="{D42A27DB-BD31-4B8C-83A1-F6EECF244321}">
                <p14:modId xmlns:p14="http://schemas.microsoft.com/office/powerpoint/2010/main" val="2783782444"/>
              </p:ext>
            </p:extLst>
          </p:nvPr>
        </p:nvGraphicFramePr>
        <p:xfrm>
          <a:off x="7774135" y="1226127"/>
          <a:ext cx="6688283" cy="4405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6631F9DC-BBCB-405A-80E2-A663BB275545}"/>
              </a:ext>
            </a:extLst>
          </p:cNvPr>
          <p:cNvSpPr>
            <a:spLocks noGrp="1"/>
          </p:cNvSpPr>
          <p:nvPr>
            <p:ph type="title"/>
          </p:nvPr>
        </p:nvSpPr>
        <p:spPr>
          <a:xfrm>
            <a:off x="677334" y="609600"/>
            <a:ext cx="8596668" cy="1290049"/>
          </a:xfrm>
        </p:spPr>
        <p:txBody>
          <a:bodyPr/>
          <a:lstStyle/>
          <a:p>
            <a:r>
              <a:rPr lang="hu-HU" dirty="0"/>
              <a:t>Előzetes konzultáció – </a:t>
            </a:r>
            <a:br>
              <a:rPr lang="hu-HU" dirty="0"/>
            </a:br>
            <a:r>
              <a:rPr lang="hu-HU" dirty="0"/>
              <a:t>Folyamat és a határidők</a:t>
            </a:r>
            <a:endParaRPr lang="en-GB" dirty="0"/>
          </a:p>
        </p:txBody>
      </p:sp>
      <p:graphicFrame>
        <p:nvGraphicFramePr>
          <p:cNvPr id="4" name="Diagram 3" descr="Diagram of the steps involved in prior consultation. A linear process until the DPA gives a response, which can be one of three options">
            <a:extLst>
              <a:ext uri="{FF2B5EF4-FFF2-40B4-BE49-F238E27FC236}">
                <a16:creationId xmlns:a16="http://schemas.microsoft.com/office/drawing/2014/main" id="{2E09FA17-3494-4BFB-999B-88E646B533A4}"/>
              </a:ext>
            </a:extLst>
          </p:cNvPr>
          <p:cNvGraphicFramePr/>
          <p:nvPr>
            <p:extLst>
              <p:ext uri="{D42A27DB-BD31-4B8C-83A1-F6EECF244321}">
                <p14:modId xmlns:p14="http://schemas.microsoft.com/office/powerpoint/2010/main" val="925234709"/>
              </p:ext>
            </p:extLst>
          </p:nvPr>
        </p:nvGraphicFramePr>
        <p:xfrm>
          <a:off x="-375071" y="282381"/>
          <a:ext cx="10701478" cy="64290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9AAF85EC-8346-4C90-8E83-D25497CA71DA}"/>
              </a:ext>
            </a:extLst>
          </p:cNvPr>
          <p:cNvSpPr txBox="1"/>
          <p:nvPr/>
        </p:nvSpPr>
        <p:spPr>
          <a:xfrm>
            <a:off x="3669703" y="1899649"/>
            <a:ext cx="4828630" cy="369332"/>
          </a:xfrm>
          <a:prstGeom prst="rect">
            <a:avLst/>
          </a:prstGeom>
          <a:noFill/>
        </p:spPr>
        <p:txBody>
          <a:bodyPr wrap="none" rtlCol="0">
            <a:spAutoFit/>
          </a:bodyPr>
          <a:lstStyle/>
          <a:p>
            <a:r>
              <a:rPr lang="hu-HU" dirty="0">
                <a:solidFill>
                  <a:srgbClr val="C00000"/>
                </a:solidFill>
              </a:rPr>
              <a:t>A magas kockázatú adatkezelést megelőzően</a:t>
            </a:r>
            <a:endParaRPr lang="en-GB" dirty="0">
              <a:solidFill>
                <a:srgbClr val="C00000"/>
              </a:solidFill>
            </a:endParaRPr>
          </a:p>
        </p:txBody>
      </p:sp>
      <p:sp>
        <p:nvSpPr>
          <p:cNvPr id="6" name="Ellipszis 5">
            <a:extLst>
              <a:ext uri="{FF2B5EF4-FFF2-40B4-BE49-F238E27FC236}">
                <a16:creationId xmlns:a16="http://schemas.microsoft.com/office/drawing/2014/main" id="{45B16BEE-99C4-47EB-846D-E46A74FDB2AC}"/>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602353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20E23-7E0D-4002-8034-DE0BEF96F5AA}"/>
              </a:ext>
            </a:extLst>
          </p:cNvPr>
          <p:cNvSpPr>
            <a:spLocks noGrp="1"/>
          </p:cNvSpPr>
          <p:nvPr>
            <p:ph type="title"/>
          </p:nvPr>
        </p:nvSpPr>
        <p:spPr/>
        <p:txBody>
          <a:bodyPr>
            <a:normAutofit fontScale="90000"/>
          </a:bodyPr>
          <a:lstStyle/>
          <a:p>
            <a:r>
              <a:rPr lang="hu-HU" dirty="0"/>
              <a:t>Az előzetes konzultáció nemzeti folyamata és a felügyeleti hatóság elérhetősége</a:t>
            </a:r>
            <a:endParaRPr lang="en-GB" dirty="0"/>
          </a:p>
        </p:txBody>
      </p:sp>
      <p:sp>
        <p:nvSpPr>
          <p:cNvPr id="3" name="Content Placeholder 2">
            <a:extLst>
              <a:ext uri="{FF2B5EF4-FFF2-40B4-BE49-F238E27FC236}">
                <a16:creationId xmlns:a16="http://schemas.microsoft.com/office/drawing/2014/main" id="{982392FE-DEA5-4957-8F28-CD3C547FAB50}"/>
              </a:ext>
            </a:extLst>
          </p:cNvPr>
          <p:cNvSpPr>
            <a:spLocks noGrp="1"/>
          </p:cNvSpPr>
          <p:nvPr>
            <p:ph idx="1"/>
          </p:nvPr>
        </p:nvSpPr>
        <p:spPr>
          <a:xfrm>
            <a:off x="677333" y="2160589"/>
            <a:ext cx="9110133" cy="3880773"/>
          </a:xfrm>
        </p:spPr>
        <p:txBody>
          <a:bodyPr>
            <a:normAutofit/>
          </a:bodyPr>
          <a:lstStyle/>
          <a:p>
            <a:r>
              <a:rPr lang="en-GB" sz="4000" dirty="0"/>
              <a:t>https://naih.hu/uegyfelszolgalat,--kapcsolat.html</a:t>
            </a:r>
          </a:p>
        </p:txBody>
      </p:sp>
      <p:sp>
        <p:nvSpPr>
          <p:cNvPr id="4" name="Ellipszis 3">
            <a:extLst>
              <a:ext uri="{FF2B5EF4-FFF2-40B4-BE49-F238E27FC236}">
                <a16:creationId xmlns:a16="http://schemas.microsoft.com/office/drawing/2014/main" id="{C8C03ADE-DF57-4F43-87EA-AE220BB0D7FD}"/>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233725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21F61-8221-46C2-9BF4-B1B4FB4DCE59}"/>
              </a:ext>
            </a:extLst>
          </p:cNvPr>
          <p:cNvSpPr>
            <a:spLocks noGrp="1"/>
          </p:cNvSpPr>
          <p:nvPr>
            <p:ph type="title"/>
          </p:nvPr>
        </p:nvSpPr>
        <p:spPr>
          <a:xfrm>
            <a:off x="677333" y="609600"/>
            <a:ext cx="9519089" cy="1150189"/>
          </a:xfrm>
        </p:spPr>
        <p:txBody>
          <a:bodyPr>
            <a:normAutofit fontScale="90000"/>
          </a:bodyPr>
          <a:lstStyle/>
          <a:p>
            <a:r>
              <a:rPr lang="hu-HU" dirty="0"/>
              <a:t>Meg kell küldenem az adatvédelmi hatásvizsgálat eredményét az adatvédelmi hatóságnak?</a:t>
            </a:r>
            <a:endParaRPr lang="en-GB" dirty="0"/>
          </a:p>
        </p:txBody>
      </p:sp>
      <p:sp>
        <p:nvSpPr>
          <p:cNvPr id="3" name="Content Placeholder 2">
            <a:extLst>
              <a:ext uri="{FF2B5EF4-FFF2-40B4-BE49-F238E27FC236}">
                <a16:creationId xmlns:a16="http://schemas.microsoft.com/office/drawing/2014/main" id="{2E947E17-3C1E-4E70-86F0-1DDCA4373A1B}"/>
              </a:ext>
            </a:extLst>
          </p:cNvPr>
          <p:cNvSpPr>
            <a:spLocks noGrp="1"/>
          </p:cNvSpPr>
          <p:nvPr>
            <p:ph idx="1"/>
          </p:nvPr>
        </p:nvSpPr>
        <p:spPr>
          <a:xfrm>
            <a:off x="677333" y="1795464"/>
            <a:ext cx="9329308" cy="4253919"/>
          </a:xfrm>
        </p:spPr>
        <p:txBody>
          <a:bodyPr>
            <a:noAutofit/>
          </a:bodyPr>
          <a:lstStyle/>
          <a:p>
            <a:r>
              <a:rPr lang="hu-HU" b="1" dirty="0"/>
              <a:t>Nem, kivéve</a:t>
            </a:r>
            <a:r>
              <a:rPr lang="en-GB" b="1" dirty="0"/>
              <a:t>…</a:t>
            </a:r>
          </a:p>
          <a:p>
            <a:pPr lvl="1"/>
            <a:r>
              <a:rPr lang="hu-HU" dirty="0"/>
              <a:t>ha az adatvédelmi hatásvizsgálat megállapítja, hogy az adatkezelés magas kockázattal jár, és nem lehet a kockázat mérséklése érdekében megfelelő intézkedéseket tenni,</a:t>
            </a:r>
          </a:p>
          <a:p>
            <a:pPr lvl="1"/>
            <a:r>
              <a:rPr lang="hu-HU" dirty="0"/>
              <a:t>ha az adatkezelés a hatósággal való konzultáció nélkül  nem folytatható.</a:t>
            </a:r>
          </a:p>
          <a:p>
            <a:r>
              <a:rPr lang="hu-HU" dirty="0"/>
              <a:t>Az adatvédelmi hatóságok szabadon megválaszthatják a hatásvizsgálat benyújtásának a preferált módját (például az Egyesült Királyságban e-mailben kell benyújtani).</a:t>
            </a:r>
          </a:p>
          <a:p>
            <a:r>
              <a:rPr lang="hu-HU" dirty="0"/>
              <a:t>Az adatvédelmi hatóságok általában néhány hét alatt megküldik a választ, melyben</a:t>
            </a:r>
          </a:p>
          <a:p>
            <a:pPr lvl="1"/>
            <a:r>
              <a:rPr lang="hu-HU" sz="1800" dirty="0"/>
              <a:t>tájékoztatást adnak a kockázat mértékéről,</a:t>
            </a:r>
          </a:p>
          <a:p>
            <a:pPr lvl="1"/>
            <a:r>
              <a:rPr lang="hu-HU" sz="1800" dirty="0"/>
              <a:t>további intézkedéseket kérhetnek,</a:t>
            </a:r>
          </a:p>
          <a:p>
            <a:pPr lvl="1"/>
            <a:r>
              <a:rPr lang="hu-HU" sz="1800" dirty="0"/>
              <a:t>javasolhatják az adatkezelés felfüggesztését.</a:t>
            </a:r>
            <a:endParaRPr lang="en-GB" sz="1800" dirty="0"/>
          </a:p>
        </p:txBody>
      </p:sp>
      <p:sp>
        <p:nvSpPr>
          <p:cNvPr id="4" name="Segnaposto numero diapositiva 3">
            <a:extLst>
              <a:ext uri="{FF2B5EF4-FFF2-40B4-BE49-F238E27FC236}">
                <a16:creationId xmlns:a16="http://schemas.microsoft.com/office/drawing/2014/main" id="{BE3CC69E-3643-5A40-AF09-6B00C503FEA0}"/>
              </a:ext>
            </a:extLst>
          </p:cNvPr>
          <p:cNvSpPr>
            <a:spLocks noGrp="1"/>
          </p:cNvSpPr>
          <p:nvPr>
            <p:ph type="sldNum" sz="quarter" idx="4"/>
          </p:nvPr>
        </p:nvSpPr>
        <p:spPr/>
        <p:txBody>
          <a:bodyPr/>
          <a:lstStyle/>
          <a:p>
            <a:fld id="{D57F1E4F-1CFF-5643-939E-02111984F565}" type="slidenum">
              <a:rPr lang="en-US" smtClean="0">
                <a:solidFill>
                  <a:srgbClr val="4A66AC"/>
                </a:solidFill>
              </a:rPr>
              <a:pPr/>
              <a:t>58</a:t>
            </a:fld>
            <a:endParaRPr lang="en-US" dirty="0">
              <a:solidFill>
                <a:srgbClr val="4A66AC"/>
              </a:solidFill>
            </a:endParaRPr>
          </a:p>
        </p:txBody>
      </p:sp>
      <p:sp>
        <p:nvSpPr>
          <p:cNvPr id="5" name="Ellipszis 4">
            <a:extLst>
              <a:ext uri="{FF2B5EF4-FFF2-40B4-BE49-F238E27FC236}">
                <a16:creationId xmlns:a16="http://schemas.microsoft.com/office/drawing/2014/main" id="{1B64AE1D-A181-4643-AFF1-2134DB77321E}"/>
              </a:ext>
            </a:extLst>
          </p:cNvPr>
          <p:cNvSpPr/>
          <p:nvPr/>
        </p:nvSpPr>
        <p:spPr>
          <a:xfrm>
            <a:off x="11650436" y="8878"/>
            <a:ext cx="541564" cy="547007"/>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prstClr val="white"/>
              </a:solidFill>
            </a:endParaRPr>
          </a:p>
        </p:txBody>
      </p:sp>
      <p:sp>
        <p:nvSpPr>
          <p:cNvPr id="6" name="Ellipszis 5">
            <a:extLst>
              <a:ext uri="{FF2B5EF4-FFF2-40B4-BE49-F238E27FC236}">
                <a16:creationId xmlns:a16="http://schemas.microsoft.com/office/drawing/2014/main" id="{5466F210-5F54-4DE4-8CFF-29A48C0801CF}"/>
              </a:ext>
            </a:extLst>
          </p:cNvPr>
          <p:cNvSpPr/>
          <p:nvPr/>
        </p:nvSpPr>
        <p:spPr>
          <a:xfrm>
            <a:off x="11108872" y="0"/>
            <a:ext cx="541564" cy="547007"/>
          </a:xfrm>
          <a:prstGeom prst="ellipse">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861255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100000">
              <a:srgbClr val="92D05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9B3B-479D-4C3C-894A-AD41519A454A}"/>
              </a:ext>
            </a:extLst>
          </p:cNvPr>
          <p:cNvSpPr>
            <a:spLocks noGrp="1"/>
          </p:cNvSpPr>
          <p:nvPr>
            <p:ph type="title"/>
          </p:nvPr>
        </p:nvSpPr>
        <p:spPr>
          <a:xfrm>
            <a:off x="677334" y="609600"/>
            <a:ext cx="9097002" cy="787879"/>
          </a:xfrm>
        </p:spPr>
        <p:txBody>
          <a:bodyPr/>
          <a:lstStyle/>
          <a:p>
            <a:pPr algn="just"/>
            <a:r>
              <a:rPr lang="hu-HU" dirty="0"/>
              <a:t>Az adatvédelmi hatásvizsgálat közzététele</a:t>
            </a:r>
            <a:r>
              <a:rPr lang="en-GB" dirty="0"/>
              <a:t> </a:t>
            </a:r>
          </a:p>
        </p:txBody>
      </p:sp>
      <p:sp>
        <p:nvSpPr>
          <p:cNvPr id="4" name="Content Placeholder 3">
            <a:extLst>
              <a:ext uri="{FF2B5EF4-FFF2-40B4-BE49-F238E27FC236}">
                <a16:creationId xmlns:a16="http://schemas.microsoft.com/office/drawing/2014/main" id="{44A4D96F-D6B2-4D12-8D70-056B050CE3FC}"/>
              </a:ext>
            </a:extLst>
          </p:cNvPr>
          <p:cNvSpPr>
            <a:spLocks noGrp="1"/>
          </p:cNvSpPr>
          <p:nvPr>
            <p:ph sz="half" idx="1"/>
          </p:nvPr>
        </p:nvSpPr>
        <p:spPr>
          <a:xfrm>
            <a:off x="677334" y="1742536"/>
            <a:ext cx="4412634" cy="4298825"/>
          </a:xfrm>
        </p:spPr>
        <p:txBody>
          <a:bodyPr>
            <a:noAutofit/>
          </a:bodyPr>
          <a:lstStyle/>
          <a:p>
            <a:pPr algn="just"/>
            <a:r>
              <a:rPr lang="hu-HU" sz="2000" u="sng" dirty="0"/>
              <a:t>A közzététel mellett szóló érvek:</a:t>
            </a:r>
          </a:p>
          <a:p>
            <a:pPr lvl="1" algn="just"/>
            <a:r>
              <a:rPr lang="hu-HU" sz="2000" dirty="0"/>
              <a:t>megfelelés igazolása</a:t>
            </a:r>
          </a:p>
          <a:p>
            <a:pPr lvl="1" algn="just"/>
            <a:r>
              <a:rPr lang="hu-HU" sz="2000" dirty="0"/>
              <a:t>átláthatóság</a:t>
            </a:r>
          </a:p>
          <a:p>
            <a:pPr lvl="1" algn="just"/>
            <a:r>
              <a:rPr lang="hu-HU" sz="2000" dirty="0"/>
              <a:t>bizalom növelése</a:t>
            </a:r>
          </a:p>
          <a:p>
            <a:pPr lvl="1" algn="just"/>
            <a:r>
              <a:rPr lang="hu-HU" sz="2000" dirty="0"/>
              <a:t>igazolja a magánélet és a személyes adatok védelmének tiszteletben tartását</a:t>
            </a:r>
          </a:p>
          <a:p>
            <a:pPr lvl="2" algn="just"/>
            <a:r>
              <a:rPr lang="hu-HU" sz="2000" dirty="0"/>
              <a:t>az ügyfelek számára</a:t>
            </a:r>
          </a:p>
          <a:p>
            <a:pPr lvl="2"/>
            <a:r>
              <a:rPr lang="hu-HU" sz="2000" dirty="0"/>
              <a:t>partner szervezetek számára</a:t>
            </a:r>
            <a:endParaRPr lang="en-GB" sz="2000" dirty="0"/>
          </a:p>
        </p:txBody>
      </p:sp>
      <p:sp>
        <p:nvSpPr>
          <p:cNvPr id="5" name="Content Placeholder 4">
            <a:extLst>
              <a:ext uri="{FF2B5EF4-FFF2-40B4-BE49-F238E27FC236}">
                <a16:creationId xmlns:a16="http://schemas.microsoft.com/office/drawing/2014/main" id="{2671A8DF-3496-4298-93CB-E7DFB51A3EE9}"/>
              </a:ext>
            </a:extLst>
          </p:cNvPr>
          <p:cNvSpPr>
            <a:spLocks noGrp="1"/>
          </p:cNvSpPr>
          <p:nvPr>
            <p:ph sz="half" idx="2"/>
          </p:nvPr>
        </p:nvSpPr>
        <p:spPr>
          <a:xfrm>
            <a:off x="5590302" y="1863307"/>
            <a:ext cx="4184034" cy="4178056"/>
          </a:xfrm>
        </p:spPr>
        <p:txBody>
          <a:bodyPr>
            <a:normAutofit/>
          </a:bodyPr>
          <a:lstStyle/>
          <a:p>
            <a:pPr algn="just"/>
            <a:r>
              <a:rPr lang="hu-HU" sz="2000" u="sng" dirty="0"/>
              <a:t>A közzététel ellen szóló érvek:</a:t>
            </a:r>
            <a:endParaRPr lang="en-GB" sz="2000" u="sng" dirty="0"/>
          </a:p>
          <a:p>
            <a:pPr lvl="1" algn="just"/>
            <a:r>
              <a:rPr lang="hu-HU" sz="2000" dirty="0"/>
              <a:t>üzleti érzékenység</a:t>
            </a:r>
          </a:p>
          <a:p>
            <a:pPr lvl="1" algn="just"/>
            <a:r>
              <a:rPr lang="hu-HU" sz="2000" dirty="0"/>
              <a:t>versenyelőny</a:t>
            </a:r>
          </a:p>
          <a:p>
            <a:pPr lvl="1" algn="just"/>
            <a:r>
              <a:rPr lang="hu-HU" sz="2000" dirty="0"/>
              <a:t>a jelentés félreértésének kockázata</a:t>
            </a:r>
          </a:p>
        </p:txBody>
      </p:sp>
      <p:sp>
        <p:nvSpPr>
          <p:cNvPr id="3" name="Segnaposto numero diapositiva 2">
            <a:extLst>
              <a:ext uri="{FF2B5EF4-FFF2-40B4-BE49-F238E27FC236}">
                <a16:creationId xmlns:a16="http://schemas.microsoft.com/office/drawing/2014/main" id="{2DF8DEE9-D112-DC48-821A-491B5E813151}"/>
              </a:ext>
            </a:extLst>
          </p:cNvPr>
          <p:cNvSpPr>
            <a:spLocks noGrp="1"/>
          </p:cNvSpPr>
          <p:nvPr>
            <p:ph type="sldNum" sz="quarter" idx="4"/>
          </p:nvPr>
        </p:nvSpPr>
        <p:spPr/>
        <p:txBody>
          <a:bodyPr/>
          <a:lstStyle/>
          <a:p>
            <a:fld id="{D57F1E4F-1CFF-5643-939E-02111984F565}" type="slidenum">
              <a:rPr lang="en-US" smtClean="0">
                <a:solidFill>
                  <a:srgbClr val="4A66AC"/>
                </a:solidFill>
              </a:rPr>
              <a:pPr/>
              <a:t>59</a:t>
            </a:fld>
            <a:endParaRPr lang="en-US" dirty="0">
              <a:solidFill>
                <a:srgbClr val="4A66AC"/>
              </a:solidFill>
            </a:endParaRPr>
          </a:p>
        </p:txBody>
      </p:sp>
      <p:sp>
        <p:nvSpPr>
          <p:cNvPr id="6" name="Ellipszis 5">
            <a:extLst>
              <a:ext uri="{FF2B5EF4-FFF2-40B4-BE49-F238E27FC236}">
                <a16:creationId xmlns:a16="http://schemas.microsoft.com/office/drawing/2014/main" id="{456403CF-693A-4E2B-9735-79C172249376}"/>
              </a:ext>
            </a:extLst>
          </p:cNvPr>
          <p:cNvSpPr/>
          <p:nvPr/>
        </p:nvSpPr>
        <p:spPr>
          <a:xfrm>
            <a:off x="11650436" y="8878"/>
            <a:ext cx="541564" cy="547007"/>
          </a:xfrm>
          <a:prstGeom prst="ellipse">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88247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F23FD-5405-4EC2-BAA0-E6C66F319D33}"/>
              </a:ext>
            </a:extLst>
          </p:cNvPr>
          <p:cNvSpPr>
            <a:spLocks noGrp="1"/>
          </p:cNvSpPr>
          <p:nvPr>
            <p:ph type="title"/>
          </p:nvPr>
        </p:nvSpPr>
        <p:spPr>
          <a:xfrm>
            <a:off x="677334" y="609600"/>
            <a:ext cx="8596668" cy="711200"/>
          </a:xfrm>
        </p:spPr>
        <p:txBody>
          <a:bodyPr/>
          <a:lstStyle/>
          <a:p>
            <a:r>
              <a:rPr lang="hu-HU" dirty="0"/>
              <a:t>Tartalomjegyzék</a:t>
            </a:r>
            <a:endParaRPr lang="en-GB" dirty="0"/>
          </a:p>
        </p:txBody>
      </p:sp>
      <p:sp>
        <p:nvSpPr>
          <p:cNvPr id="3" name="Content Placeholder 2">
            <a:extLst>
              <a:ext uri="{FF2B5EF4-FFF2-40B4-BE49-F238E27FC236}">
                <a16:creationId xmlns:a16="http://schemas.microsoft.com/office/drawing/2014/main" id="{62E7BC6A-04AB-4DD7-82D0-BACB85ACFC0A}"/>
              </a:ext>
            </a:extLst>
          </p:cNvPr>
          <p:cNvSpPr>
            <a:spLocks noGrp="1"/>
          </p:cNvSpPr>
          <p:nvPr>
            <p:ph sz="half" idx="1"/>
          </p:nvPr>
        </p:nvSpPr>
        <p:spPr>
          <a:xfrm>
            <a:off x="677334" y="1509486"/>
            <a:ext cx="4562323" cy="4531875"/>
          </a:xfrm>
        </p:spPr>
        <p:txBody>
          <a:bodyPr>
            <a:noAutofit/>
          </a:bodyPr>
          <a:lstStyle/>
          <a:p>
            <a:pPr marL="514350" indent="-514350">
              <a:buFont typeface="+mj-lt"/>
              <a:buAutoNum type="arabicPeriod"/>
            </a:pPr>
            <a:r>
              <a:rPr lang="hu-HU" sz="1300" dirty="0">
                <a:solidFill>
                  <a:srgbClr val="00B050"/>
                </a:solidFill>
              </a:rPr>
              <a:t>Bevezetés</a:t>
            </a:r>
          </a:p>
          <a:p>
            <a:pPr marL="514350" indent="-514350">
              <a:buFont typeface="+mj-lt"/>
              <a:buAutoNum type="arabicPeriod"/>
            </a:pPr>
            <a:r>
              <a:rPr lang="hu-HU" sz="1300" dirty="0">
                <a:solidFill>
                  <a:srgbClr val="FF0000"/>
                </a:solidFill>
              </a:rPr>
              <a:t>Az adatvédelmi kommunikáció kihívásai</a:t>
            </a:r>
          </a:p>
          <a:p>
            <a:pPr marL="514350" indent="-514350">
              <a:buFont typeface="+mj-lt"/>
              <a:buAutoNum type="arabicPeriod"/>
            </a:pPr>
            <a:r>
              <a:rPr lang="hu-HU" sz="1300" dirty="0">
                <a:solidFill>
                  <a:schemeClr val="tx1"/>
                </a:solidFill>
              </a:rPr>
              <a:t>Az átláthatóság elve</a:t>
            </a:r>
          </a:p>
          <a:p>
            <a:pPr marL="514350" indent="-514350">
              <a:buFont typeface="+mj-lt"/>
              <a:buAutoNum type="arabicPeriod"/>
            </a:pPr>
            <a:r>
              <a:rPr lang="hu-HU" sz="1300" dirty="0">
                <a:solidFill>
                  <a:schemeClr val="tx1"/>
                </a:solidFill>
              </a:rPr>
              <a:t>Hozzájárulás</a:t>
            </a:r>
          </a:p>
          <a:p>
            <a:pPr marL="514350" indent="-514350">
              <a:buFont typeface="+mj-lt"/>
              <a:buAutoNum type="arabicPeriod"/>
            </a:pPr>
            <a:r>
              <a:rPr lang="hu-HU" sz="1300" dirty="0">
                <a:solidFill>
                  <a:schemeClr val="tx1"/>
                </a:solidFill>
              </a:rPr>
              <a:t>Hozzáférési jog</a:t>
            </a:r>
          </a:p>
          <a:p>
            <a:pPr marL="514350" indent="-514350">
              <a:buFont typeface="+mj-lt"/>
              <a:buAutoNum type="arabicPeriod"/>
            </a:pPr>
            <a:r>
              <a:rPr lang="hu-HU" sz="1300" dirty="0">
                <a:solidFill>
                  <a:schemeClr val="tx1"/>
                </a:solidFill>
              </a:rPr>
              <a:t>Automatizált adatkezelés és a kommunikáció</a:t>
            </a:r>
          </a:p>
          <a:p>
            <a:pPr marL="514350" indent="-514350">
              <a:buFont typeface="+mj-lt"/>
              <a:buAutoNum type="arabicPeriod"/>
            </a:pPr>
            <a:r>
              <a:rPr lang="hu-HU" sz="1300" dirty="0">
                <a:solidFill>
                  <a:schemeClr val="tx1"/>
                </a:solidFill>
              </a:rPr>
              <a:t>Az adatvédelmi hatóságokkal való kommunikáció</a:t>
            </a:r>
          </a:p>
          <a:p>
            <a:pPr marL="914400" lvl="1" indent="-457200">
              <a:buFont typeface="+mj-lt"/>
              <a:buAutoNum type="alphaLcParenR"/>
            </a:pPr>
            <a:r>
              <a:rPr lang="hu-HU" sz="1300" dirty="0">
                <a:solidFill>
                  <a:schemeClr val="tx1"/>
                </a:solidFill>
              </a:rPr>
              <a:t>Adatvédelmi incidens bejelentése</a:t>
            </a:r>
          </a:p>
          <a:p>
            <a:pPr marL="914400" lvl="1" indent="-457200">
              <a:buFont typeface="+mj-lt"/>
              <a:buAutoNum type="alphaLcParenR"/>
            </a:pPr>
            <a:r>
              <a:rPr lang="hu-HU" sz="1300" dirty="0">
                <a:solidFill>
                  <a:schemeClr val="tx1"/>
                </a:solidFill>
              </a:rPr>
              <a:t>Előzetes konzultáció az adatvédelmi hatósággal</a:t>
            </a:r>
          </a:p>
          <a:p>
            <a:pPr marL="514350" indent="-514350">
              <a:buFont typeface="+mj-lt"/>
              <a:buAutoNum type="arabicPeriod"/>
            </a:pPr>
            <a:r>
              <a:rPr lang="hu-HU" sz="1300" dirty="0">
                <a:solidFill>
                  <a:schemeClr val="tx1"/>
                </a:solidFill>
              </a:rPr>
              <a:t>Adatkezelési nyilvántartás</a:t>
            </a:r>
          </a:p>
          <a:p>
            <a:pPr marL="514350" indent="-514350">
              <a:buFont typeface="+mj-lt"/>
              <a:buAutoNum type="arabicPeriod"/>
            </a:pPr>
            <a:r>
              <a:rPr lang="hu-HU" sz="1300" dirty="0">
                <a:solidFill>
                  <a:schemeClr val="tx1"/>
                </a:solidFill>
              </a:rPr>
              <a:t>Magatartási kódex</a:t>
            </a:r>
          </a:p>
          <a:p>
            <a:pPr marL="514350" indent="-514350">
              <a:buFont typeface="+mj-lt"/>
              <a:buAutoNum type="arabicPeriod"/>
            </a:pPr>
            <a:r>
              <a:rPr lang="hu-HU" sz="1300" dirty="0">
                <a:solidFill>
                  <a:schemeClr val="tx1"/>
                </a:solidFill>
              </a:rPr>
              <a:t>Adatvédelmi tanúsítás</a:t>
            </a:r>
          </a:p>
          <a:p>
            <a:pPr marL="514350" indent="-514350">
              <a:buFont typeface="+mj-lt"/>
              <a:buAutoNum type="arabicPeriod"/>
            </a:pPr>
            <a:r>
              <a:rPr lang="hu-HU" sz="1300" dirty="0">
                <a:solidFill>
                  <a:schemeClr val="tx1"/>
                </a:solidFill>
              </a:rPr>
              <a:t>További források</a:t>
            </a:r>
          </a:p>
        </p:txBody>
      </p:sp>
      <p:sp>
        <p:nvSpPr>
          <p:cNvPr id="4" name="Content Placeholder 3">
            <a:extLst>
              <a:ext uri="{FF2B5EF4-FFF2-40B4-BE49-F238E27FC236}">
                <a16:creationId xmlns:a16="http://schemas.microsoft.com/office/drawing/2014/main" id="{CFF6FD1F-1A2D-4A71-8707-8D9B69BB2A62}"/>
              </a:ext>
            </a:extLst>
          </p:cNvPr>
          <p:cNvSpPr>
            <a:spLocks noGrp="1"/>
          </p:cNvSpPr>
          <p:nvPr>
            <p:ph sz="half" idx="2"/>
          </p:nvPr>
        </p:nvSpPr>
        <p:spPr>
          <a:xfrm>
            <a:off x="5409283" y="1509486"/>
            <a:ext cx="4591059" cy="4531876"/>
          </a:xfrm>
        </p:spPr>
        <p:txBody>
          <a:bodyPr>
            <a:noAutofit/>
          </a:bodyPr>
          <a:lstStyle/>
          <a:p>
            <a:r>
              <a:rPr lang="hu-HU" sz="1200" dirty="0">
                <a:solidFill>
                  <a:srgbClr val="C00000"/>
                </a:solidFill>
              </a:rPr>
              <a:t>Az adatvédelmi kommunikáció</a:t>
            </a:r>
          </a:p>
          <a:p>
            <a:r>
              <a:rPr lang="hu-HU" sz="1200" dirty="0">
                <a:solidFill>
                  <a:srgbClr val="C00000"/>
                </a:solidFill>
              </a:rPr>
              <a:t>Miért nehéz az adatvédelmi kommunikáció?</a:t>
            </a:r>
          </a:p>
          <a:p>
            <a:r>
              <a:rPr lang="hu-HU" sz="1200" dirty="0">
                <a:solidFill>
                  <a:srgbClr val="C00000"/>
                </a:solidFill>
              </a:rPr>
              <a:t>Az adatvédelmi kommunikáció alapelvei</a:t>
            </a:r>
          </a:p>
          <a:p>
            <a:r>
              <a:rPr lang="hu-HU" sz="1200" dirty="0">
                <a:solidFill>
                  <a:srgbClr val="C00000"/>
                </a:solidFill>
              </a:rPr>
              <a:t>Elegendő információ a hozzájárulás megadásához</a:t>
            </a:r>
          </a:p>
          <a:p>
            <a:r>
              <a:rPr lang="hu-HU" sz="1200" dirty="0">
                <a:solidFill>
                  <a:srgbClr val="C00000"/>
                </a:solidFill>
              </a:rPr>
              <a:t>A személyes adatok rendelkezésre bocsátása</a:t>
            </a:r>
          </a:p>
          <a:p>
            <a:r>
              <a:rPr lang="hu-HU" sz="1200" dirty="0">
                <a:solidFill>
                  <a:srgbClr val="C00000"/>
                </a:solidFill>
              </a:rPr>
              <a:t>Tájékoztatás a személyes adatok kezeléséről</a:t>
            </a:r>
          </a:p>
          <a:p>
            <a:r>
              <a:rPr lang="hu-HU" sz="1200" dirty="0">
                <a:solidFill>
                  <a:srgbClr val="C00000"/>
                </a:solidFill>
              </a:rPr>
              <a:t>Hogyan és mikor kell felvenni a kapcsolatot az adatvédelmi hatósággal?</a:t>
            </a:r>
          </a:p>
          <a:p>
            <a:pPr lvl="1"/>
            <a:r>
              <a:rPr lang="hu-HU" sz="1200" dirty="0">
                <a:solidFill>
                  <a:srgbClr val="C00000"/>
                </a:solidFill>
              </a:rPr>
              <a:t>amikor valami balul sül el</a:t>
            </a:r>
          </a:p>
          <a:p>
            <a:pPr lvl="1"/>
            <a:r>
              <a:rPr lang="hu-HU" sz="1200" dirty="0">
                <a:solidFill>
                  <a:srgbClr val="C00000"/>
                </a:solidFill>
              </a:rPr>
              <a:t>a magas kockázatú adatkezelések előtt</a:t>
            </a:r>
          </a:p>
          <a:p>
            <a:r>
              <a:rPr lang="hu-HU" sz="1200" dirty="0">
                <a:solidFill>
                  <a:srgbClr val="C00000"/>
                </a:solidFill>
              </a:rPr>
              <a:t>Megfelelő nyilvántartások vezetése és ennek igazolása</a:t>
            </a:r>
          </a:p>
          <a:p>
            <a:r>
              <a:rPr lang="hu-HU" sz="1200" dirty="0">
                <a:solidFill>
                  <a:srgbClr val="C00000"/>
                </a:solidFill>
              </a:rPr>
              <a:t>A megfelelő adatvédelmi gyakorlat alátámasztása - kódexek</a:t>
            </a:r>
          </a:p>
          <a:p>
            <a:r>
              <a:rPr lang="hu-HU" sz="1200" dirty="0">
                <a:solidFill>
                  <a:srgbClr val="C00000"/>
                </a:solidFill>
              </a:rPr>
              <a:t>A megfelelő adatvédelmi gyakorlat alátámasztása - tanúsítás</a:t>
            </a:r>
          </a:p>
        </p:txBody>
      </p:sp>
      <p:sp>
        <p:nvSpPr>
          <p:cNvPr id="5" name="Ellipszis 4">
            <a:extLst>
              <a:ext uri="{FF2B5EF4-FFF2-40B4-BE49-F238E27FC236}">
                <a16:creationId xmlns:a16="http://schemas.microsoft.com/office/drawing/2014/main" id="{5E221A0F-BFDC-4316-A039-563764B6A473}"/>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1358546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859A-71D3-924F-8ACC-21CBEEE09615}"/>
              </a:ext>
            </a:extLst>
          </p:cNvPr>
          <p:cNvSpPr>
            <a:spLocks noGrp="1"/>
          </p:cNvSpPr>
          <p:nvPr>
            <p:ph type="title" idx="4294967295"/>
          </p:nvPr>
        </p:nvSpPr>
        <p:spPr>
          <a:xfrm>
            <a:off x="1531088" y="2438400"/>
            <a:ext cx="8596313" cy="1320800"/>
          </a:xfrm>
        </p:spPr>
        <p:txBody>
          <a:bodyPr>
            <a:normAutofit/>
          </a:bodyPr>
          <a:lstStyle/>
          <a:p>
            <a:pPr algn="ctr"/>
            <a:r>
              <a:rPr lang="hu-HU" sz="5400" dirty="0"/>
              <a:t>Kérdések</a:t>
            </a:r>
            <a:r>
              <a:rPr lang="en-US" sz="5400" dirty="0"/>
              <a:t>?</a:t>
            </a:r>
          </a:p>
        </p:txBody>
      </p:sp>
      <p:sp>
        <p:nvSpPr>
          <p:cNvPr id="4" name="Ellipszis 3">
            <a:extLst>
              <a:ext uri="{FF2B5EF4-FFF2-40B4-BE49-F238E27FC236}">
                <a16:creationId xmlns:a16="http://schemas.microsoft.com/office/drawing/2014/main" id="{2ADE9227-59B2-4B72-AC61-D61124258558}"/>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7018072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F23FD-5405-4EC2-BAA0-E6C66F319D33}"/>
              </a:ext>
            </a:extLst>
          </p:cNvPr>
          <p:cNvSpPr>
            <a:spLocks noGrp="1"/>
          </p:cNvSpPr>
          <p:nvPr>
            <p:ph type="title"/>
          </p:nvPr>
        </p:nvSpPr>
        <p:spPr>
          <a:xfrm>
            <a:off x="677334" y="609600"/>
            <a:ext cx="8596668" cy="711200"/>
          </a:xfrm>
        </p:spPr>
        <p:txBody>
          <a:bodyPr/>
          <a:lstStyle/>
          <a:p>
            <a:r>
              <a:rPr lang="hu-HU" dirty="0"/>
              <a:t>Tartalomjegyzék</a:t>
            </a:r>
            <a:endParaRPr lang="en-GB" dirty="0"/>
          </a:p>
        </p:txBody>
      </p:sp>
      <p:sp>
        <p:nvSpPr>
          <p:cNvPr id="3" name="Content Placeholder 2">
            <a:extLst>
              <a:ext uri="{FF2B5EF4-FFF2-40B4-BE49-F238E27FC236}">
                <a16:creationId xmlns:a16="http://schemas.microsoft.com/office/drawing/2014/main" id="{62E7BC6A-04AB-4DD7-82D0-BACB85ACFC0A}"/>
              </a:ext>
            </a:extLst>
          </p:cNvPr>
          <p:cNvSpPr>
            <a:spLocks noGrp="1"/>
          </p:cNvSpPr>
          <p:nvPr>
            <p:ph sz="half" idx="1"/>
          </p:nvPr>
        </p:nvSpPr>
        <p:spPr>
          <a:xfrm>
            <a:off x="677334" y="1509486"/>
            <a:ext cx="4562323" cy="4531875"/>
          </a:xfrm>
        </p:spPr>
        <p:txBody>
          <a:bodyPr>
            <a:noAutofit/>
          </a:bodyPr>
          <a:lstStyle/>
          <a:p>
            <a:pPr marL="514350" indent="-514350">
              <a:buFont typeface="+mj-lt"/>
              <a:buAutoNum type="arabicPeriod"/>
            </a:pPr>
            <a:r>
              <a:rPr lang="hu-HU" sz="1300" dirty="0">
                <a:solidFill>
                  <a:srgbClr val="00B050"/>
                </a:solidFill>
              </a:rPr>
              <a:t>Bevezetés</a:t>
            </a:r>
          </a:p>
          <a:p>
            <a:pPr marL="514350" indent="-514350">
              <a:buFont typeface="+mj-lt"/>
              <a:buAutoNum type="arabicPeriod"/>
            </a:pPr>
            <a:r>
              <a:rPr lang="hu-HU" sz="1300" dirty="0">
                <a:solidFill>
                  <a:srgbClr val="00B050"/>
                </a:solidFill>
              </a:rPr>
              <a:t>Az adatvédelmi kommunikáció kihívásai</a:t>
            </a:r>
          </a:p>
          <a:p>
            <a:pPr marL="514350" indent="-514350">
              <a:buFont typeface="+mj-lt"/>
              <a:buAutoNum type="arabicPeriod"/>
            </a:pPr>
            <a:r>
              <a:rPr lang="hu-HU" sz="1300" dirty="0">
                <a:solidFill>
                  <a:srgbClr val="00B050"/>
                </a:solidFill>
              </a:rPr>
              <a:t>Az átláthatóság elve</a:t>
            </a:r>
          </a:p>
          <a:p>
            <a:pPr marL="514350" indent="-514350">
              <a:buFont typeface="+mj-lt"/>
              <a:buAutoNum type="arabicPeriod"/>
            </a:pPr>
            <a:r>
              <a:rPr lang="hu-HU" sz="1300" dirty="0">
                <a:solidFill>
                  <a:srgbClr val="00B050"/>
                </a:solidFill>
              </a:rPr>
              <a:t>Hozzájárulás</a:t>
            </a:r>
          </a:p>
          <a:p>
            <a:pPr marL="514350" indent="-514350">
              <a:buFont typeface="+mj-lt"/>
              <a:buAutoNum type="arabicPeriod"/>
            </a:pPr>
            <a:r>
              <a:rPr lang="hu-HU" sz="1300" dirty="0">
                <a:solidFill>
                  <a:srgbClr val="00B050"/>
                </a:solidFill>
              </a:rPr>
              <a:t>Hozzáférési jog</a:t>
            </a:r>
          </a:p>
          <a:p>
            <a:pPr marL="514350" indent="-514350">
              <a:buFont typeface="+mj-lt"/>
              <a:buAutoNum type="arabicPeriod"/>
            </a:pPr>
            <a:r>
              <a:rPr lang="hu-HU" sz="1300" dirty="0">
                <a:solidFill>
                  <a:srgbClr val="00B050"/>
                </a:solidFill>
              </a:rPr>
              <a:t>Automatizált adatkezelés és a kommunikáció</a:t>
            </a:r>
          </a:p>
          <a:p>
            <a:pPr marL="514350" indent="-514350">
              <a:buFont typeface="+mj-lt"/>
              <a:buAutoNum type="arabicPeriod"/>
            </a:pPr>
            <a:r>
              <a:rPr lang="hu-HU" sz="1300" dirty="0">
                <a:solidFill>
                  <a:srgbClr val="00B050"/>
                </a:solidFill>
              </a:rPr>
              <a:t>Az adatvédelmi hatóságokkal való kommunikáció</a:t>
            </a:r>
          </a:p>
          <a:p>
            <a:pPr marL="914400" lvl="1" indent="-457200">
              <a:buFont typeface="+mj-lt"/>
              <a:buAutoNum type="alphaLcParenR"/>
            </a:pPr>
            <a:r>
              <a:rPr lang="hu-HU" sz="1300" dirty="0">
                <a:solidFill>
                  <a:srgbClr val="00B050"/>
                </a:solidFill>
              </a:rPr>
              <a:t>Adatvédelmi incidens bejelentése</a:t>
            </a:r>
          </a:p>
          <a:p>
            <a:pPr marL="914400" lvl="1" indent="-457200">
              <a:buFont typeface="+mj-lt"/>
              <a:buAutoNum type="alphaLcParenR"/>
            </a:pPr>
            <a:r>
              <a:rPr lang="hu-HU" sz="1300" dirty="0">
                <a:solidFill>
                  <a:srgbClr val="00B050"/>
                </a:solidFill>
              </a:rPr>
              <a:t>Előzetes konzultáció az adatvédelmi hatósággal</a:t>
            </a:r>
          </a:p>
          <a:p>
            <a:pPr marL="514350" indent="-514350">
              <a:buFont typeface="+mj-lt"/>
              <a:buAutoNum type="arabicPeriod"/>
            </a:pPr>
            <a:r>
              <a:rPr lang="hu-HU" sz="1300" dirty="0">
                <a:solidFill>
                  <a:srgbClr val="FF0000"/>
                </a:solidFill>
              </a:rPr>
              <a:t>Adatkezelési nyilvántartás</a:t>
            </a:r>
          </a:p>
          <a:p>
            <a:pPr marL="514350" indent="-514350">
              <a:buFont typeface="+mj-lt"/>
              <a:buAutoNum type="arabicPeriod"/>
            </a:pPr>
            <a:r>
              <a:rPr lang="hu-HU" sz="1300" dirty="0">
                <a:solidFill>
                  <a:schemeClr val="tx1"/>
                </a:solidFill>
              </a:rPr>
              <a:t>Magatartási kódex</a:t>
            </a:r>
          </a:p>
          <a:p>
            <a:pPr marL="514350" indent="-514350">
              <a:buFont typeface="+mj-lt"/>
              <a:buAutoNum type="arabicPeriod"/>
            </a:pPr>
            <a:r>
              <a:rPr lang="hu-HU" sz="1300" dirty="0">
                <a:solidFill>
                  <a:schemeClr val="tx1"/>
                </a:solidFill>
              </a:rPr>
              <a:t>Adatvédelmi tanúsítás</a:t>
            </a:r>
          </a:p>
          <a:p>
            <a:pPr marL="514350" indent="-514350">
              <a:buFont typeface="+mj-lt"/>
              <a:buAutoNum type="arabicPeriod"/>
            </a:pPr>
            <a:r>
              <a:rPr lang="hu-HU" sz="1300" dirty="0"/>
              <a:t>További források</a:t>
            </a:r>
          </a:p>
        </p:txBody>
      </p:sp>
      <p:sp>
        <p:nvSpPr>
          <p:cNvPr id="4" name="Content Placeholder 3">
            <a:extLst>
              <a:ext uri="{FF2B5EF4-FFF2-40B4-BE49-F238E27FC236}">
                <a16:creationId xmlns:a16="http://schemas.microsoft.com/office/drawing/2014/main" id="{CFF6FD1F-1A2D-4A71-8707-8D9B69BB2A62}"/>
              </a:ext>
            </a:extLst>
          </p:cNvPr>
          <p:cNvSpPr>
            <a:spLocks noGrp="1"/>
          </p:cNvSpPr>
          <p:nvPr>
            <p:ph sz="half" idx="2"/>
          </p:nvPr>
        </p:nvSpPr>
        <p:spPr>
          <a:xfrm>
            <a:off x="5395428" y="1536536"/>
            <a:ext cx="4591059" cy="4531876"/>
          </a:xfrm>
        </p:spPr>
        <p:txBody>
          <a:bodyPr>
            <a:noAutofit/>
          </a:bodyPr>
          <a:lstStyle/>
          <a:p>
            <a:r>
              <a:rPr lang="hu-HU" sz="1200" dirty="0">
                <a:solidFill>
                  <a:srgbClr val="C00000"/>
                </a:solidFill>
              </a:rPr>
              <a:t>Az adatvédelmi kommunikáció</a:t>
            </a:r>
          </a:p>
          <a:p>
            <a:r>
              <a:rPr lang="hu-HU" sz="1200" dirty="0">
                <a:solidFill>
                  <a:srgbClr val="C00000"/>
                </a:solidFill>
              </a:rPr>
              <a:t>Miért nehéz az adatvédelmi kommunikáció?</a:t>
            </a:r>
          </a:p>
          <a:p>
            <a:r>
              <a:rPr lang="hu-HU" sz="1200" dirty="0">
                <a:solidFill>
                  <a:srgbClr val="C00000"/>
                </a:solidFill>
              </a:rPr>
              <a:t>Az adatvédelmi kommunikáció alapelvei</a:t>
            </a:r>
          </a:p>
          <a:p>
            <a:r>
              <a:rPr lang="hu-HU" sz="1200" dirty="0">
                <a:solidFill>
                  <a:srgbClr val="C00000"/>
                </a:solidFill>
              </a:rPr>
              <a:t>Elegendő információ a hozzájárulás megadásához</a:t>
            </a:r>
          </a:p>
          <a:p>
            <a:r>
              <a:rPr lang="hu-HU" sz="1200" dirty="0">
                <a:solidFill>
                  <a:srgbClr val="C00000"/>
                </a:solidFill>
              </a:rPr>
              <a:t>A személyes adatok rendelkezésre bocsátása</a:t>
            </a:r>
          </a:p>
          <a:p>
            <a:r>
              <a:rPr lang="hu-HU" sz="1200" dirty="0">
                <a:solidFill>
                  <a:srgbClr val="C00000"/>
                </a:solidFill>
              </a:rPr>
              <a:t>Tájékoztatás a személyes adatok kezeléséről</a:t>
            </a:r>
          </a:p>
          <a:p>
            <a:r>
              <a:rPr lang="hu-HU" sz="1200" dirty="0">
                <a:solidFill>
                  <a:srgbClr val="C00000"/>
                </a:solidFill>
              </a:rPr>
              <a:t>Hogyan és mikor kell felvenni a kapcsolatot az adatvédelmi hatósággal?</a:t>
            </a:r>
          </a:p>
          <a:p>
            <a:pPr lvl="1"/>
            <a:r>
              <a:rPr lang="hu-HU" sz="1200" dirty="0">
                <a:solidFill>
                  <a:srgbClr val="C00000"/>
                </a:solidFill>
              </a:rPr>
              <a:t>Amikor valami balul sül el</a:t>
            </a:r>
          </a:p>
          <a:p>
            <a:pPr lvl="1"/>
            <a:r>
              <a:rPr lang="hu-HU" sz="1200" dirty="0">
                <a:solidFill>
                  <a:srgbClr val="C00000"/>
                </a:solidFill>
              </a:rPr>
              <a:t>A magas kockázatú adatkezelések előtt</a:t>
            </a:r>
          </a:p>
          <a:p>
            <a:r>
              <a:rPr lang="hu-HU" sz="1200" dirty="0">
                <a:solidFill>
                  <a:srgbClr val="C00000"/>
                </a:solidFill>
              </a:rPr>
              <a:t>Megfelelő nyilvántartások vezetése és ennek igazolása</a:t>
            </a:r>
          </a:p>
          <a:p>
            <a:r>
              <a:rPr lang="hu-HU" sz="1200" dirty="0">
                <a:solidFill>
                  <a:srgbClr val="C00000"/>
                </a:solidFill>
              </a:rPr>
              <a:t>A megfelelő adatvédelmi gyakorlat alátámasztása - kódexek</a:t>
            </a:r>
          </a:p>
          <a:p>
            <a:r>
              <a:rPr lang="hu-HU" sz="1200" dirty="0">
                <a:solidFill>
                  <a:srgbClr val="C00000"/>
                </a:solidFill>
              </a:rPr>
              <a:t>A megfelelő adatvédelmi gyakorlat alátámasztása - tanúsítás</a:t>
            </a:r>
          </a:p>
        </p:txBody>
      </p:sp>
      <p:sp>
        <p:nvSpPr>
          <p:cNvPr id="5" name="Ellipszis 4">
            <a:extLst>
              <a:ext uri="{FF2B5EF4-FFF2-40B4-BE49-F238E27FC236}">
                <a16:creationId xmlns:a16="http://schemas.microsoft.com/office/drawing/2014/main" id="{5E221A0F-BFDC-4316-A039-563764B6A473}"/>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8020014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E929-125F-4AD0-91C6-8C35DF9EC75D}"/>
              </a:ext>
            </a:extLst>
          </p:cNvPr>
          <p:cNvSpPr>
            <a:spLocks noGrp="1"/>
          </p:cNvSpPr>
          <p:nvPr>
            <p:ph type="title"/>
          </p:nvPr>
        </p:nvSpPr>
        <p:spPr/>
        <p:txBody>
          <a:bodyPr/>
          <a:lstStyle/>
          <a:p>
            <a:r>
              <a:rPr lang="hu-HU" dirty="0"/>
              <a:t>Adatkezelési nyilvántartások</a:t>
            </a:r>
            <a:endParaRPr lang="en-GB" dirty="0"/>
          </a:p>
        </p:txBody>
      </p:sp>
      <p:sp>
        <p:nvSpPr>
          <p:cNvPr id="3" name="Content Placeholder 2">
            <a:extLst>
              <a:ext uri="{FF2B5EF4-FFF2-40B4-BE49-F238E27FC236}">
                <a16:creationId xmlns:a16="http://schemas.microsoft.com/office/drawing/2014/main" id="{9D31F948-3A82-49F0-8A7B-0AF5DB75A799}"/>
              </a:ext>
            </a:extLst>
          </p:cNvPr>
          <p:cNvSpPr>
            <a:spLocks noGrp="1"/>
          </p:cNvSpPr>
          <p:nvPr>
            <p:ph idx="1"/>
          </p:nvPr>
        </p:nvSpPr>
        <p:spPr>
          <a:xfrm>
            <a:off x="677334" y="1381329"/>
            <a:ext cx="9322700" cy="4941650"/>
          </a:xfrm>
        </p:spPr>
        <p:txBody>
          <a:bodyPr>
            <a:normAutofit/>
          </a:bodyPr>
          <a:lstStyle/>
          <a:p>
            <a:pPr algn="just"/>
            <a:r>
              <a:rPr lang="hu-HU" sz="1600" dirty="0"/>
              <a:t>A 30. cikk megköveteli az adatkezelőktől és az adatfeldolgozóktól, hogy nyilvántartást vezessen adatkezelési tevékenységéről. Ideértve: </a:t>
            </a:r>
          </a:p>
          <a:p>
            <a:pPr lvl="1" algn="just"/>
            <a:r>
              <a:rPr lang="hu-HU" dirty="0"/>
              <a:t>az adatkezelő neve és elérhetősége, valamint – ha van ilyen – a közös adatkezelőnek, az adatkezelő képviselőjének és az adatvédelmi tisztviselőnek a neve és elérhetősége;</a:t>
            </a:r>
          </a:p>
          <a:p>
            <a:pPr lvl="1" algn="just"/>
            <a:r>
              <a:rPr lang="hu-HU" dirty="0"/>
              <a:t>az adatkezelés céljai;</a:t>
            </a:r>
          </a:p>
          <a:p>
            <a:pPr lvl="1" algn="just"/>
            <a:r>
              <a:rPr lang="hu-HU" dirty="0"/>
              <a:t>az érintettek kategóriáinak, valamint a személyes adatok kategóriáinak ismertetése;</a:t>
            </a:r>
          </a:p>
          <a:p>
            <a:pPr lvl="1" algn="just"/>
            <a:r>
              <a:rPr lang="hu-HU" dirty="0"/>
              <a:t>olyan címzettek kategóriái, akikkel a személyes adatokat közlik vagy közölni fogják, ideértve a harmadik országbeli címzetteket vagy nemzetközi szervezeteket;</a:t>
            </a:r>
          </a:p>
          <a:p>
            <a:pPr lvl="1" algn="just"/>
            <a:r>
              <a:rPr lang="hu-HU" dirty="0"/>
              <a:t>adott esetben a személyes adatok harmadik országba vagy nemzetközi szervezet részére történő továbbítására vonatkozó információk, beleértve a harmadik ország vagy a nemzetközi szervezet azonosítását, valamint a 49. cikk (1) bekezdésének második albekezdés szerinti továbbítás esetében a megfelelő garanciák leírása;</a:t>
            </a:r>
          </a:p>
          <a:p>
            <a:pPr lvl="1" algn="just"/>
            <a:r>
              <a:rPr lang="hu-HU" dirty="0"/>
              <a:t>ha lehetséges, a különböző adatkategóriák törlésére előirányzott határidők;</a:t>
            </a:r>
          </a:p>
          <a:p>
            <a:pPr lvl="1" algn="just"/>
            <a:r>
              <a:rPr lang="hu-HU" dirty="0"/>
              <a:t>ha lehetséges, a 32. cikk (1) bekezdésében említett technikai és szervezési intézkedések általános leírása.</a:t>
            </a:r>
          </a:p>
        </p:txBody>
      </p:sp>
      <p:sp>
        <p:nvSpPr>
          <p:cNvPr id="4" name="Ellipszis 3">
            <a:extLst>
              <a:ext uri="{FF2B5EF4-FFF2-40B4-BE49-F238E27FC236}">
                <a16:creationId xmlns:a16="http://schemas.microsoft.com/office/drawing/2014/main" id="{73ABB9AB-05A8-49D4-8041-518DC6EFF0D5}"/>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916045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9197D-EDCE-4EF6-85E4-E7AAAE9F7860}"/>
              </a:ext>
            </a:extLst>
          </p:cNvPr>
          <p:cNvSpPr>
            <a:spLocks noGrp="1"/>
          </p:cNvSpPr>
          <p:nvPr>
            <p:ph type="title"/>
          </p:nvPr>
        </p:nvSpPr>
        <p:spPr>
          <a:xfrm>
            <a:off x="677333" y="609600"/>
            <a:ext cx="10134101" cy="818147"/>
          </a:xfrm>
        </p:spPr>
        <p:txBody>
          <a:bodyPr>
            <a:normAutofit fontScale="90000"/>
          </a:bodyPr>
          <a:lstStyle/>
          <a:p>
            <a:r>
              <a:rPr lang="hu-HU" dirty="0"/>
              <a:t>A nyilvántartás mint a kommunikáció egy formája</a:t>
            </a:r>
            <a:r>
              <a:rPr lang="en-GB" dirty="0"/>
              <a:t>? </a:t>
            </a:r>
          </a:p>
        </p:txBody>
      </p:sp>
      <p:sp>
        <p:nvSpPr>
          <p:cNvPr id="3" name="Content Placeholder 2">
            <a:extLst>
              <a:ext uri="{FF2B5EF4-FFF2-40B4-BE49-F238E27FC236}">
                <a16:creationId xmlns:a16="http://schemas.microsoft.com/office/drawing/2014/main" id="{7179528C-E827-46A5-9DD7-632D27065EC6}"/>
              </a:ext>
            </a:extLst>
          </p:cNvPr>
          <p:cNvSpPr>
            <a:spLocks noGrp="1"/>
          </p:cNvSpPr>
          <p:nvPr>
            <p:ph idx="1"/>
          </p:nvPr>
        </p:nvSpPr>
        <p:spPr>
          <a:xfrm>
            <a:off x="677334" y="1427747"/>
            <a:ext cx="9316898" cy="4796590"/>
          </a:xfrm>
        </p:spPr>
        <p:txBody>
          <a:bodyPr>
            <a:noAutofit/>
          </a:bodyPr>
          <a:lstStyle/>
          <a:p>
            <a:pPr algn="just"/>
            <a:r>
              <a:rPr lang="hu-HU" sz="1700" dirty="0"/>
              <a:t>Ezeket a nyilvántartásokat kérésre a felügyeleti hatóság rendelkezésére kell bocsátani.</a:t>
            </a:r>
          </a:p>
          <a:p>
            <a:pPr lvl="1" algn="just"/>
            <a:r>
              <a:rPr lang="hu-HU" sz="1700" dirty="0"/>
              <a:t>A világos szerkezet, valamint a kommunikációs legjobb gyakorlatok alkalmazása </a:t>
            </a:r>
            <a:r>
              <a:rPr lang="hu-HU" sz="1700" dirty="0">
                <a:solidFill>
                  <a:srgbClr val="C00000"/>
                </a:solidFill>
              </a:rPr>
              <a:t>megkönnyíti a megfelelés bizonyítását</a:t>
            </a:r>
            <a:r>
              <a:rPr lang="hu-HU" sz="1700" dirty="0"/>
              <a:t>.</a:t>
            </a:r>
          </a:p>
          <a:p>
            <a:pPr algn="just"/>
            <a:r>
              <a:rPr lang="hu-HU" sz="1700" dirty="0"/>
              <a:t>A z egyértelmű és pontos kommunikáció alapját a világos és pontos nyilvántartás képezi.</a:t>
            </a:r>
          </a:p>
          <a:p>
            <a:pPr lvl="1" algn="just"/>
            <a:r>
              <a:rPr lang="hu-HU" sz="1700" dirty="0">
                <a:solidFill>
                  <a:srgbClr val="C00000"/>
                </a:solidFill>
              </a:rPr>
              <a:t>Tisztában vagy vele, hogy milyen adatokat kezelsz és miért.</a:t>
            </a:r>
          </a:p>
          <a:p>
            <a:pPr lvl="1" algn="just"/>
            <a:r>
              <a:rPr lang="hu-HU" sz="1700" dirty="0"/>
              <a:t>Megkönnyíti az alábbiakat:</a:t>
            </a:r>
          </a:p>
          <a:p>
            <a:pPr lvl="2" algn="just"/>
            <a:r>
              <a:rPr lang="hu-HU" sz="1700" dirty="0"/>
              <a:t>információ biztosítása az érintettek számára,</a:t>
            </a:r>
          </a:p>
          <a:p>
            <a:pPr lvl="2" algn="just"/>
            <a:r>
              <a:rPr lang="hu-HU" sz="1700" dirty="0"/>
              <a:t>az érintetti jogok gyakorlására irányuló kérelmek teljesítését,</a:t>
            </a:r>
          </a:p>
          <a:p>
            <a:pPr lvl="2" algn="just"/>
            <a:r>
              <a:rPr lang="hu-HU" sz="1700" dirty="0"/>
              <a:t>az adatvédelmi tanúsítvány megszerzése,</a:t>
            </a:r>
          </a:p>
          <a:p>
            <a:pPr lvl="2" algn="just"/>
            <a:r>
              <a:rPr lang="hu-HU" sz="1700" dirty="0"/>
              <a:t>szervezeten belüli adatvédelemi kommunikációt.</a:t>
            </a:r>
          </a:p>
          <a:p>
            <a:pPr algn="just"/>
            <a:r>
              <a:rPr lang="hu-HU" sz="1700" dirty="0"/>
              <a:t>Fontolja meg, hogyan exportálhatja / továbbíthatja nyilvántartásait</a:t>
            </a:r>
            <a:r>
              <a:rPr lang="hu-HU" sz="1600" dirty="0"/>
              <a:t>!</a:t>
            </a:r>
            <a:endParaRPr lang="hu-HU" sz="1700" dirty="0"/>
          </a:p>
          <a:p>
            <a:pPr algn="just"/>
            <a:r>
              <a:rPr lang="hu-HU" sz="1700" dirty="0"/>
              <a:t>Fontolja meg a nyilvántartások megfelelő mértékét/ részletességét</a:t>
            </a:r>
            <a:r>
              <a:rPr lang="hu-HU" sz="1600" dirty="0"/>
              <a:t>!</a:t>
            </a:r>
            <a:endParaRPr lang="hu-HU" sz="1700" dirty="0"/>
          </a:p>
        </p:txBody>
      </p:sp>
      <p:sp>
        <p:nvSpPr>
          <p:cNvPr id="4" name="Ellipszis 3">
            <a:extLst>
              <a:ext uri="{FF2B5EF4-FFF2-40B4-BE49-F238E27FC236}">
                <a16:creationId xmlns:a16="http://schemas.microsoft.com/office/drawing/2014/main" id="{CED5B5A6-3B9B-48CD-AA19-0354E93F0FE9}"/>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823177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859A-71D3-924F-8ACC-21CBEEE09615}"/>
              </a:ext>
            </a:extLst>
          </p:cNvPr>
          <p:cNvSpPr>
            <a:spLocks noGrp="1"/>
          </p:cNvSpPr>
          <p:nvPr>
            <p:ph type="title" idx="4294967295"/>
          </p:nvPr>
        </p:nvSpPr>
        <p:spPr>
          <a:xfrm>
            <a:off x="1531088" y="2438400"/>
            <a:ext cx="8596313" cy="1320800"/>
          </a:xfrm>
        </p:spPr>
        <p:txBody>
          <a:bodyPr>
            <a:normAutofit/>
          </a:bodyPr>
          <a:lstStyle/>
          <a:p>
            <a:pPr algn="ctr"/>
            <a:r>
              <a:rPr lang="hu-HU" sz="5400" dirty="0"/>
              <a:t>Kérdések</a:t>
            </a:r>
            <a:r>
              <a:rPr lang="en-US" sz="5400" dirty="0"/>
              <a:t>?</a:t>
            </a:r>
          </a:p>
        </p:txBody>
      </p:sp>
      <p:sp>
        <p:nvSpPr>
          <p:cNvPr id="4" name="Ellipszis 3">
            <a:extLst>
              <a:ext uri="{FF2B5EF4-FFF2-40B4-BE49-F238E27FC236}">
                <a16:creationId xmlns:a16="http://schemas.microsoft.com/office/drawing/2014/main" id="{2ADE9227-59B2-4B72-AC61-D61124258558}"/>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0484678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F23FD-5405-4EC2-BAA0-E6C66F319D33}"/>
              </a:ext>
            </a:extLst>
          </p:cNvPr>
          <p:cNvSpPr>
            <a:spLocks noGrp="1"/>
          </p:cNvSpPr>
          <p:nvPr>
            <p:ph type="title"/>
          </p:nvPr>
        </p:nvSpPr>
        <p:spPr>
          <a:xfrm>
            <a:off x="677334" y="609600"/>
            <a:ext cx="8596668" cy="711200"/>
          </a:xfrm>
        </p:spPr>
        <p:txBody>
          <a:bodyPr/>
          <a:lstStyle/>
          <a:p>
            <a:r>
              <a:rPr lang="hu-HU" dirty="0"/>
              <a:t>Tartalomjegyzék</a:t>
            </a:r>
            <a:endParaRPr lang="en-GB" dirty="0"/>
          </a:p>
        </p:txBody>
      </p:sp>
      <p:sp>
        <p:nvSpPr>
          <p:cNvPr id="3" name="Content Placeholder 2">
            <a:extLst>
              <a:ext uri="{FF2B5EF4-FFF2-40B4-BE49-F238E27FC236}">
                <a16:creationId xmlns:a16="http://schemas.microsoft.com/office/drawing/2014/main" id="{62E7BC6A-04AB-4DD7-82D0-BACB85ACFC0A}"/>
              </a:ext>
            </a:extLst>
          </p:cNvPr>
          <p:cNvSpPr>
            <a:spLocks noGrp="1"/>
          </p:cNvSpPr>
          <p:nvPr>
            <p:ph sz="half" idx="1"/>
          </p:nvPr>
        </p:nvSpPr>
        <p:spPr>
          <a:xfrm>
            <a:off x="677334" y="1509486"/>
            <a:ext cx="4562323" cy="4531875"/>
          </a:xfrm>
        </p:spPr>
        <p:txBody>
          <a:bodyPr>
            <a:noAutofit/>
          </a:bodyPr>
          <a:lstStyle/>
          <a:p>
            <a:pPr marL="514350" indent="-514350">
              <a:buFont typeface="+mj-lt"/>
              <a:buAutoNum type="arabicPeriod"/>
            </a:pPr>
            <a:r>
              <a:rPr lang="hu-HU" sz="1300" dirty="0">
                <a:solidFill>
                  <a:srgbClr val="00B050"/>
                </a:solidFill>
              </a:rPr>
              <a:t>Bevezetés</a:t>
            </a:r>
          </a:p>
          <a:p>
            <a:pPr marL="514350" indent="-514350">
              <a:buFont typeface="+mj-lt"/>
              <a:buAutoNum type="arabicPeriod"/>
            </a:pPr>
            <a:r>
              <a:rPr lang="hu-HU" sz="1300" dirty="0">
                <a:solidFill>
                  <a:srgbClr val="00B050"/>
                </a:solidFill>
              </a:rPr>
              <a:t>Az adatvédelmi kommunikáció kihívásai</a:t>
            </a:r>
          </a:p>
          <a:p>
            <a:pPr marL="514350" indent="-514350">
              <a:buFont typeface="+mj-lt"/>
              <a:buAutoNum type="arabicPeriod"/>
            </a:pPr>
            <a:r>
              <a:rPr lang="hu-HU" sz="1300" dirty="0">
                <a:solidFill>
                  <a:srgbClr val="00B050"/>
                </a:solidFill>
              </a:rPr>
              <a:t>Az átláthatóság elve</a:t>
            </a:r>
          </a:p>
          <a:p>
            <a:pPr marL="514350" indent="-514350">
              <a:buFont typeface="+mj-lt"/>
              <a:buAutoNum type="arabicPeriod"/>
            </a:pPr>
            <a:r>
              <a:rPr lang="hu-HU" sz="1300" dirty="0">
                <a:solidFill>
                  <a:srgbClr val="00B050"/>
                </a:solidFill>
              </a:rPr>
              <a:t>Hozzájárulás</a:t>
            </a:r>
          </a:p>
          <a:p>
            <a:pPr marL="514350" indent="-514350">
              <a:buFont typeface="+mj-lt"/>
              <a:buAutoNum type="arabicPeriod"/>
            </a:pPr>
            <a:r>
              <a:rPr lang="hu-HU" sz="1300" dirty="0">
                <a:solidFill>
                  <a:srgbClr val="00B050"/>
                </a:solidFill>
              </a:rPr>
              <a:t>Hozzáférési jog</a:t>
            </a:r>
          </a:p>
          <a:p>
            <a:pPr marL="514350" indent="-514350">
              <a:buFont typeface="+mj-lt"/>
              <a:buAutoNum type="arabicPeriod"/>
            </a:pPr>
            <a:r>
              <a:rPr lang="hu-HU" sz="1300" dirty="0">
                <a:solidFill>
                  <a:srgbClr val="00B050"/>
                </a:solidFill>
              </a:rPr>
              <a:t>Automatizált adatkezelés és a kommunikáció</a:t>
            </a:r>
          </a:p>
          <a:p>
            <a:pPr marL="514350" indent="-514350">
              <a:buFont typeface="+mj-lt"/>
              <a:buAutoNum type="arabicPeriod"/>
            </a:pPr>
            <a:r>
              <a:rPr lang="hu-HU" sz="1300" dirty="0">
                <a:solidFill>
                  <a:srgbClr val="00B050"/>
                </a:solidFill>
              </a:rPr>
              <a:t>Az adatvédelmi hatóságokkal való kommunikáció</a:t>
            </a:r>
          </a:p>
          <a:p>
            <a:pPr marL="914400" lvl="1" indent="-457200">
              <a:buFont typeface="+mj-lt"/>
              <a:buAutoNum type="alphaLcParenR"/>
            </a:pPr>
            <a:r>
              <a:rPr lang="hu-HU" sz="1300" dirty="0">
                <a:solidFill>
                  <a:srgbClr val="00B050"/>
                </a:solidFill>
              </a:rPr>
              <a:t>Adatvédelmi incidens bejelentése</a:t>
            </a:r>
          </a:p>
          <a:p>
            <a:pPr marL="914400" lvl="1" indent="-457200">
              <a:buFont typeface="+mj-lt"/>
              <a:buAutoNum type="alphaLcParenR"/>
            </a:pPr>
            <a:r>
              <a:rPr lang="hu-HU" sz="1300" dirty="0">
                <a:solidFill>
                  <a:srgbClr val="00B050"/>
                </a:solidFill>
              </a:rPr>
              <a:t>Előzetes konzultáció az adatvédelmi hatósággal</a:t>
            </a:r>
          </a:p>
          <a:p>
            <a:pPr marL="514350" indent="-514350">
              <a:buFont typeface="+mj-lt"/>
              <a:buAutoNum type="arabicPeriod"/>
            </a:pPr>
            <a:r>
              <a:rPr lang="hu-HU" sz="1300" dirty="0">
                <a:solidFill>
                  <a:srgbClr val="00B050"/>
                </a:solidFill>
              </a:rPr>
              <a:t>Adatkezelési nyilvántartás</a:t>
            </a:r>
          </a:p>
          <a:p>
            <a:pPr marL="514350" indent="-514350">
              <a:buFont typeface="+mj-lt"/>
              <a:buAutoNum type="arabicPeriod"/>
            </a:pPr>
            <a:r>
              <a:rPr lang="hu-HU" sz="1300" dirty="0">
                <a:solidFill>
                  <a:srgbClr val="FF0000"/>
                </a:solidFill>
              </a:rPr>
              <a:t>Magatartási kódex</a:t>
            </a:r>
          </a:p>
          <a:p>
            <a:pPr marL="514350" indent="-514350">
              <a:buFont typeface="+mj-lt"/>
              <a:buAutoNum type="arabicPeriod"/>
            </a:pPr>
            <a:r>
              <a:rPr lang="hu-HU" sz="1300" dirty="0">
                <a:solidFill>
                  <a:schemeClr val="tx1"/>
                </a:solidFill>
              </a:rPr>
              <a:t>Adatvédelmi tanúsítás</a:t>
            </a:r>
          </a:p>
          <a:p>
            <a:pPr marL="514350" indent="-514350">
              <a:buFont typeface="+mj-lt"/>
              <a:buAutoNum type="arabicPeriod"/>
            </a:pPr>
            <a:r>
              <a:rPr lang="hu-HU" sz="1300" dirty="0"/>
              <a:t>További források</a:t>
            </a:r>
          </a:p>
        </p:txBody>
      </p:sp>
      <p:sp>
        <p:nvSpPr>
          <p:cNvPr id="4" name="Content Placeholder 3">
            <a:extLst>
              <a:ext uri="{FF2B5EF4-FFF2-40B4-BE49-F238E27FC236}">
                <a16:creationId xmlns:a16="http://schemas.microsoft.com/office/drawing/2014/main" id="{CFF6FD1F-1A2D-4A71-8707-8D9B69BB2A62}"/>
              </a:ext>
            </a:extLst>
          </p:cNvPr>
          <p:cNvSpPr>
            <a:spLocks noGrp="1"/>
          </p:cNvSpPr>
          <p:nvPr>
            <p:ph sz="half" idx="2"/>
          </p:nvPr>
        </p:nvSpPr>
        <p:spPr>
          <a:xfrm>
            <a:off x="5409283" y="1509486"/>
            <a:ext cx="4591059" cy="4531876"/>
          </a:xfrm>
        </p:spPr>
        <p:txBody>
          <a:bodyPr>
            <a:noAutofit/>
          </a:bodyPr>
          <a:lstStyle/>
          <a:p>
            <a:r>
              <a:rPr lang="hu-HU" sz="1200" dirty="0">
                <a:solidFill>
                  <a:srgbClr val="C00000"/>
                </a:solidFill>
              </a:rPr>
              <a:t>Az adatvédelmi kommunikáció</a:t>
            </a:r>
          </a:p>
          <a:p>
            <a:r>
              <a:rPr lang="hu-HU" sz="1200" dirty="0">
                <a:solidFill>
                  <a:srgbClr val="C00000"/>
                </a:solidFill>
              </a:rPr>
              <a:t>Miért nehéz az adatvédelmi kommunikáció?</a:t>
            </a:r>
          </a:p>
          <a:p>
            <a:r>
              <a:rPr lang="hu-HU" sz="1200" dirty="0">
                <a:solidFill>
                  <a:srgbClr val="C00000"/>
                </a:solidFill>
              </a:rPr>
              <a:t>Az adatvédelmi kommunikáció alapelvei</a:t>
            </a:r>
          </a:p>
          <a:p>
            <a:r>
              <a:rPr lang="hu-HU" sz="1200" dirty="0">
                <a:solidFill>
                  <a:srgbClr val="C00000"/>
                </a:solidFill>
              </a:rPr>
              <a:t>Elegendő információ a hozzájárulás megadásához</a:t>
            </a:r>
          </a:p>
          <a:p>
            <a:r>
              <a:rPr lang="hu-HU" sz="1200" dirty="0">
                <a:solidFill>
                  <a:srgbClr val="C00000"/>
                </a:solidFill>
              </a:rPr>
              <a:t>A személyes adatok rendelkezésre bocsátása</a:t>
            </a:r>
          </a:p>
          <a:p>
            <a:r>
              <a:rPr lang="hu-HU" sz="1200" dirty="0">
                <a:solidFill>
                  <a:srgbClr val="C00000"/>
                </a:solidFill>
              </a:rPr>
              <a:t>Tájékoztatás a személyes adatok kezeléséről</a:t>
            </a:r>
          </a:p>
          <a:p>
            <a:r>
              <a:rPr lang="hu-HU" sz="1200" dirty="0">
                <a:solidFill>
                  <a:srgbClr val="C00000"/>
                </a:solidFill>
              </a:rPr>
              <a:t>Hogyan és mikor kell felvenni a kapcsolatot az adatvédelmi hatósággal?</a:t>
            </a:r>
          </a:p>
          <a:p>
            <a:pPr lvl="1"/>
            <a:r>
              <a:rPr lang="hu-HU" sz="1200" dirty="0">
                <a:solidFill>
                  <a:srgbClr val="C00000"/>
                </a:solidFill>
              </a:rPr>
              <a:t>Amikor valami balul sül el</a:t>
            </a:r>
          </a:p>
          <a:p>
            <a:pPr lvl="1"/>
            <a:r>
              <a:rPr lang="hu-HU" sz="1200" dirty="0">
                <a:solidFill>
                  <a:srgbClr val="C00000"/>
                </a:solidFill>
              </a:rPr>
              <a:t>A magas kockázatú adatkezelések előtt</a:t>
            </a:r>
          </a:p>
          <a:p>
            <a:r>
              <a:rPr lang="hu-HU" sz="1200" dirty="0">
                <a:solidFill>
                  <a:srgbClr val="C00000"/>
                </a:solidFill>
              </a:rPr>
              <a:t>Megfelelő nyilvántartások vezetése és ennek igazolása</a:t>
            </a:r>
          </a:p>
          <a:p>
            <a:r>
              <a:rPr lang="hu-HU" sz="1200" dirty="0">
                <a:solidFill>
                  <a:srgbClr val="C00000"/>
                </a:solidFill>
              </a:rPr>
              <a:t>A megfelelő adatvédelmi gyakorlat alátámasztása - kódexek</a:t>
            </a:r>
          </a:p>
          <a:p>
            <a:r>
              <a:rPr lang="hu-HU" sz="1200" dirty="0">
                <a:solidFill>
                  <a:srgbClr val="C00000"/>
                </a:solidFill>
              </a:rPr>
              <a:t>A megfelelő adatvédelmi gyakorlat alátámasztása - tanúsítás</a:t>
            </a:r>
          </a:p>
        </p:txBody>
      </p:sp>
      <p:sp>
        <p:nvSpPr>
          <p:cNvPr id="5" name="Ellipszis 4">
            <a:extLst>
              <a:ext uri="{FF2B5EF4-FFF2-40B4-BE49-F238E27FC236}">
                <a16:creationId xmlns:a16="http://schemas.microsoft.com/office/drawing/2014/main" id="{5E221A0F-BFDC-4316-A039-563764B6A473}"/>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641265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B7FD-AC33-4A06-95CC-4F552B7E1434}"/>
              </a:ext>
            </a:extLst>
          </p:cNvPr>
          <p:cNvSpPr>
            <a:spLocks noGrp="1"/>
          </p:cNvSpPr>
          <p:nvPr>
            <p:ph type="title"/>
          </p:nvPr>
        </p:nvSpPr>
        <p:spPr>
          <a:xfrm>
            <a:off x="677334" y="534254"/>
            <a:ext cx="8596668" cy="660400"/>
          </a:xfrm>
        </p:spPr>
        <p:txBody>
          <a:bodyPr/>
          <a:lstStyle/>
          <a:p>
            <a:r>
              <a:rPr lang="hu-HU" dirty="0"/>
              <a:t>Magatartási kódexek</a:t>
            </a:r>
            <a:endParaRPr lang="en-GB" dirty="0"/>
          </a:p>
        </p:txBody>
      </p:sp>
      <p:sp>
        <p:nvSpPr>
          <p:cNvPr id="5" name="Content Placeholder 4">
            <a:extLst>
              <a:ext uri="{FF2B5EF4-FFF2-40B4-BE49-F238E27FC236}">
                <a16:creationId xmlns:a16="http://schemas.microsoft.com/office/drawing/2014/main" id="{C406783F-5FD3-439B-A5D1-DA1EE310D7EE}"/>
              </a:ext>
            </a:extLst>
          </p:cNvPr>
          <p:cNvSpPr>
            <a:spLocks noGrp="1"/>
          </p:cNvSpPr>
          <p:nvPr>
            <p:ph idx="1"/>
          </p:nvPr>
        </p:nvSpPr>
        <p:spPr>
          <a:xfrm>
            <a:off x="677334" y="1154066"/>
            <a:ext cx="10054834" cy="4990060"/>
          </a:xfrm>
        </p:spPr>
        <p:txBody>
          <a:bodyPr>
            <a:noAutofit/>
          </a:bodyPr>
          <a:lstStyle/>
          <a:p>
            <a:pPr algn="just"/>
            <a:r>
              <a:rPr lang="hu-HU" sz="1600" dirty="0"/>
              <a:t>A GDPR ösztönzi a magatartási kódexek létrehozását</a:t>
            </a:r>
          </a:p>
          <a:p>
            <a:pPr lvl="1" algn="just"/>
            <a:r>
              <a:rPr lang="hu-HU" dirty="0"/>
              <a:t>a rendelet helyes alkalmazás érdekében,</a:t>
            </a:r>
          </a:p>
          <a:p>
            <a:pPr lvl="1" algn="just"/>
            <a:r>
              <a:rPr lang="hu-HU" dirty="0"/>
              <a:t>a</a:t>
            </a:r>
            <a:r>
              <a:rPr lang="hu-HU" dirty="0">
                <a:solidFill>
                  <a:schemeClr val="tx1"/>
                </a:solidFill>
              </a:rPr>
              <a:t> különböző adatkezelő ágazatok egyedi jellemzőinek</a:t>
            </a:r>
            <a:r>
              <a:rPr lang="hu-HU" dirty="0"/>
              <a:t>, sajátos igényeinek figyelembevétele (pl. marketing, piackutatás, egészségügy, oktatás stb.),</a:t>
            </a:r>
          </a:p>
          <a:p>
            <a:pPr lvl="1" algn="just"/>
            <a:r>
              <a:rPr lang="hu-HU" dirty="0"/>
              <a:t>a mikro-, kis- és középvállalkozások  sajátos igényeinek figyelembevétele.</a:t>
            </a:r>
          </a:p>
          <a:p>
            <a:pPr algn="just"/>
            <a:r>
              <a:rPr lang="hu-HU" sz="1600" dirty="0"/>
              <a:t>Az adatkezelőket képviselő egyesületek és egyéb szervezetek dolgozhatják ki.</a:t>
            </a:r>
          </a:p>
          <a:p>
            <a:pPr lvl="1" algn="just"/>
            <a:r>
              <a:rPr lang="hu-HU" dirty="0"/>
              <a:t>a tagállamok, a felügyeleti hatóságok, az Adatvédelmi Testület és a Bizottság is ösztönzi</a:t>
            </a:r>
          </a:p>
          <a:p>
            <a:pPr lvl="1" algn="just"/>
            <a:r>
              <a:rPr lang="hu-HU" dirty="0"/>
              <a:t>a felügyeleti hatóságok és az Adatvédelmi Testület véleményt bocsát ki a magatartási kódexekről</a:t>
            </a:r>
          </a:p>
          <a:p>
            <a:pPr algn="just"/>
            <a:r>
              <a:rPr lang="hu-HU" sz="1600" dirty="0"/>
              <a:t>Az adatkezelő a jóváhagyott magatartási kódexekhez való csatlakozását felhasználhatja a megfelelés bizonyítására. </a:t>
            </a:r>
          </a:p>
          <a:p>
            <a:pPr algn="just"/>
            <a:r>
              <a:rPr lang="hu-HU" sz="1600" dirty="0"/>
              <a:t>Az elfogadott magatartási kódexek betartása felhasználható az adatkezelő kötelezettségeinek való megfelelés bizonyításához.</a:t>
            </a:r>
          </a:p>
          <a:p>
            <a:pPr algn="just"/>
            <a:r>
              <a:rPr lang="hu-HU" sz="1600" dirty="0"/>
              <a:t>Az elfogadott magatartási kódexeknek való megfelelést figyelembe lehet venni az adatvédelmi hatásvizsgálat (DPIA) során.</a:t>
            </a:r>
          </a:p>
          <a:p>
            <a:pPr algn="just"/>
            <a:r>
              <a:rPr lang="hu-HU" sz="1600" dirty="0"/>
              <a:t>A kódexeknek való megfelelést az akkreditált szervek ellenőrzik.</a:t>
            </a:r>
          </a:p>
        </p:txBody>
      </p:sp>
      <p:sp>
        <p:nvSpPr>
          <p:cNvPr id="4" name="Ellipszis 3">
            <a:extLst>
              <a:ext uri="{FF2B5EF4-FFF2-40B4-BE49-F238E27FC236}">
                <a16:creationId xmlns:a16="http://schemas.microsoft.com/office/drawing/2014/main" id="{58949525-7FC5-4DEC-B34D-2C693C4EE245}"/>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507013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49CB1-E9E9-4011-B055-BE66C6247579}"/>
              </a:ext>
            </a:extLst>
          </p:cNvPr>
          <p:cNvSpPr>
            <a:spLocks noGrp="1"/>
          </p:cNvSpPr>
          <p:nvPr>
            <p:ph type="title"/>
          </p:nvPr>
        </p:nvSpPr>
        <p:spPr>
          <a:xfrm>
            <a:off x="677334" y="609600"/>
            <a:ext cx="8596668" cy="753979"/>
          </a:xfrm>
        </p:spPr>
        <p:txBody>
          <a:bodyPr>
            <a:normAutofit/>
          </a:bodyPr>
          <a:lstStyle/>
          <a:p>
            <a:r>
              <a:rPr lang="hu-HU" dirty="0"/>
              <a:t>A magatartási kódexek a GDPR-ban</a:t>
            </a:r>
            <a:endParaRPr lang="en-GB" dirty="0"/>
          </a:p>
        </p:txBody>
      </p:sp>
      <p:sp>
        <p:nvSpPr>
          <p:cNvPr id="4" name="Content Placeholder 2">
            <a:extLst>
              <a:ext uri="{FF2B5EF4-FFF2-40B4-BE49-F238E27FC236}">
                <a16:creationId xmlns:a16="http://schemas.microsoft.com/office/drawing/2014/main" id="{805FE589-4F1A-4D39-BD50-75E0D73605E0}"/>
              </a:ext>
            </a:extLst>
          </p:cNvPr>
          <p:cNvSpPr>
            <a:spLocks noGrp="1"/>
          </p:cNvSpPr>
          <p:nvPr>
            <p:ph idx="1"/>
          </p:nvPr>
        </p:nvSpPr>
        <p:spPr>
          <a:xfrm>
            <a:off x="677333" y="1363579"/>
            <a:ext cx="9236687" cy="4876800"/>
          </a:xfrm>
        </p:spPr>
        <p:txBody>
          <a:bodyPr>
            <a:normAutofit fontScale="85000" lnSpcReduction="10000"/>
          </a:bodyPr>
          <a:lstStyle/>
          <a:p>
            <a:pPr algn="just">
              <a:buFont typeface="+mj-lt"/>
              <a:buAutoNum type="alphaLcParenR"/>
            </a:pPr>
            <a:r>
              <a:rPr lang="hu-HU" dirty="0"/>
              <a:t>tisztességes és átlátható adatkezelés;</a:t>
            </a:r>
          </a:p>
          <a:p>
            <a:pPr algn="just">
              <a:buFont typeface="+mj-lt"/>
              <a:buAutoNum type="alphaLcParenR"/>
            </a:pPr>
            <a:r>
              <a:rPr lang="hu-HU" dirty="0"/>
              <a:t>az adatkezelők jogos érdekei meghatározott körülmények között;</a:t>
            </a:r>
          </a:p>
          <a:p>
            <a:pPr algn="just">
              <a:buFont typeface="+mj-lt"/>
              <a:buAutoNum type="alphaLcParenR"/>
            </a:pPr>
            <a:r>
              <a:rPr lang="hu-HU" dirty="0"/>
              <a:t>az adatgyűjtés;</a:t>
            </a:r>
          </a:p>
          <a:p>
            <a:pPr algn="just">
              <a:buFont typeface="+mj-lt"/>
              <a:buAutoNum type="alphaLcParenR"/>
            </a:pPr>
            <a:r>
              <a:rPr lang="hu-HU" dirty="0"/>
              <a:t>személyes adatok álnevesítése;</a:t>
            </a:r>
          </a:p>
          <a:p>
            <a:pPr algn="just">
              <a:buFont typeface="+mj-lt"/>
              <a:buAutoNum type="alphaLcParenR"/>
            </a:pPr>
            <a:r>
              <a:rPr lang="hu-HU" dirty="0"/>
              <a:t>a nyilvánosság és az érintettek tájékoztatása;</a:t>
            </a:r>
          </a:p>
          <a:p>
            <a:pPr algn="just">
              <a:buFont typeface="+mj-lt"/>
              <a:buAutoNum type="alphaLcParenR"/>
            </a:pPr>
            <a:r>
              <a:rPr lang="hu-HU" dirty="0"/>
              <a:t>az érintettek jogainak gyakorlása;</a:t>
            </a:r>
          </a:p>
          <a:p>
            <a:pPr algn="just">
              <a:buFont typeface="+mj-lt"/>
              <a:buAutoNum type="alphaLcParenR"/>
            </a:pPr>
            <a:r>
              <a:rPr lang="hu-HU" dirty="0"/>
              <a:t>a gyermekek tájékoztatása és védelme, valamint a szülői felügyelet gyakorlójától származó hozzájárulás kikérésének módja;</a:t>
            </a:r>
          </a:p>
          <a:p>
            <a:pPr algn="just">
              <a:buFont typeface="+mj-lt"/>
              <a:buAutoNum type="alphaLcParenR"/>
            </a:pPr>
            <a:r>
              <a:rPr lang="hu-HU" dirty="0"/>
              <a:t>a 24. és a 25. cikkben említett intézkedések és eljárások, valamint a 32. cikkben említett, az adatkezelés biztonságát szolgáló intézkedések;</a:t>
            </a:r>
          </a:p>
          <a:p>
            <a:pPr algn="just">
              <a:buFont typeface="+mj-lt"/>
              <a:buAutoNum type="alphaLcParenR"/>
            </a:pPr>
            <a:r>
              <a:rPr lang="hu-HU" dirty="0"/>
              <a:t>a felügyeleti hatóságok értesítése, valamint az érintettek tájékoztatása az adatvédelmi incidensekről;</a:t>
            </a:r>
          </a:p>
          <a:p>
            <a:pPr algn="just">
              <a:buFont typeface="+mj-lt"/>
              <a:buAutoNum type="alphaLcParenR"/>
            </a:pPr>
            <a:r>
              <a:rPr lang="hu-HU" dirty="0"/>
              <a:t>a személyes adatok harmadik országok vagy nemzetközi szervezetek részére történő továbbítása; vagy</a:t>
            </a:r>
          </a:p>
          <a:p>
            <a:pPr algn="just">
              <a:buFont typeface="+mj-lt"/>
              <a:buAutoNum type="alphaLcParenR"/>
            </a:pPr>
            <a:r>
              <a:rPr lang="hu-HU" dirty="0"/>
              <a:t>az adatkezelő és az érintettek között az adatkezeléssel kapcsolatban felmerülő vitás ügyek megoldására irányuló, nem bírósági útra tartozó eljárások és egyéb vitarendezési eljárások, az érintettek 77. és 79. cikk szerinti jogainak sérelme nélkül.</a:t>
            </a:r>
            <a:endParaRPr lang="en-US" dirty="0"/>
          </a:p>
        </p:txBody>
      </p:sp>
      <p:sp>
        <p:nvSpPr>
          <p:cNvPr id="6" name="Ellipszis 5">
            <a:extLst>
              <a:ext uri="{FF2B5EF4-FFF2-40B4-BE49-F238E27FC236}">
                <a16:creationId xmlns:a16="http://schemas.microsoft.com/office/drawing/2014/main" id="{E2191DF5-2EC9-44D5-A47C-4047F18FEB74}"/>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666840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990D-B1AB-4DC9-B1BE-EC6CDF486076}"/>
              </a:ext>
            </a:extLst>
          </p:cNvPr>
          <p:cNvSpPr>
            <a:spLocks noGrp="1"/>
          </p:cNvSpPr>
          <p:nvPr>
            <p:ph type="title"/>
          </p:nvPr>
        </p:nvSpPr>
        <p:spPr/>
        <p:txBody>
          <a:bodyPr/>
          <a:lstStyle/>
          <a:p>
            <a:r>
              <a:rPr lang="hu-HU" dirty="0"/>
              <a:t>Példa a magatartási kódexre</a:t>
            </a:r>
            <a:endParaRPr lang="en-GB" dirty="0"/>
          </a:p>
        </p:txBody>
      </p:sp>
      <p:sp>
        <p:nvSpPr>
          <p:cNvPr id="3" name="Content Placeholder 2">
            <a:extLst>
              <a:ext uri="{FF2B5EF4-FFF2-40B4-BE49-F238E27FC236}">
                <a16:creationId xmlns:a16="http://schemas.microsoft.com/office/drawing/2014/main" id="{E5C4097C-E863-4FCC-83C4-C9DA78C286F6}"/>
              </a:ext>
            </a:extLst>
          </p:cNvPr>
          <p:cNvSpPr>
            <a:spLocks noGrp="1"/>
          </p:cNvSpPr>
          <p:nvPr>
            <p:ph idx="1"/>
          </p:nvPr>
        </p:nvSpPr>
        <p:spPr/>
        <p:txBody>
          <a:bodyPr/>
          <a:lstStyle/>
          <a:p>
            <a:r>
              <a:rPr lang="en-GB" dirty="0"/>
              <a:t>[</a:t>
            </a:r>
            <a:r>
              <a:rPr lang="hu-HU" dirty="0"/>
              <a:t>közönségre szabás</a:t>
            </a:r>
            <a:r>
              <a:rPr lang="en-GB" dirty="0"/>
              <a:t>]</a:t>
            </a:r>
          </a:p>
        </p:txBody>
      </p:sp>
      <p:sp>
        <p:nvSpPr>
          <p:cNvPr id="4" name="Content Placeholder 3">
            <a:extLst>
              <a:ext uri="{FF2B5EF4-FFF2-40B4-BE49-F238E27FC236}">
                <a16:creationId xmlns:a16="http://schemas.microsoft.com/office/drawing/2014/main" id="{3F606A3A-4276-431B-AC32-B9B2B074E668}"/>
              </a:ext>
            </a:extLst>
          </p:cNvPr>
          <p:cNvSpPr>
            <a:spLocks noGrp="1"/>
          </p:cNvSpPr>
          <p:nvPr>
            <p:ph sz="half" idx="4294967295"/>
          </p:nvPr>
        </p:nvSpPr>
        <p:spPr>
          <a:xfrm>
            <a:off x="5576570" y="2156434"/>
            <a:ext cx="4184650" cy="3881437"/>
          </a:xfrm>
        </p:spPr>
        <p:txBody>
          <a:bodyPr/>
          <a:lstStyle/>
          <a:p>
            <a:r>
              <a:rPr lang="en-GB" dirty="0"/>
              <a:t>http://www.aneimo.com/codim/</a:t>
            </a:r>
          </a:p>
        </p:txBody>
      </p:sp>
      <p:pic>
        <p:nvPicPr>
          <p:cNvPr id="6" name="Picture 5" descr="Logo for the CODIM code of conduct">
            <a:extLst>
              <a:ext uri="{FF2B5EF4-FFF2-40B4-BE49-F238E27FC236}">
                <a16:creationId xmlns:a16="http://schemas.microsoft.com/office/drawing/2014/main" id="{8CAA1FE0-F9FE-4B17-B3E2-B8F34778F9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052" y="2938588"/>
            <a:ext cx="4391891" cy="2324774"/>
          </a:xfrm>
          <a:prstGeom prst="rect">
            <a:avLst/>
          </a:prstGeom>
        </p:spPr>
      </p:pic>
      <p:sp>
        <p:nvSpPr>
          <p:cNvPr id="7" name="Ellipszis 6">
            <a:extLst>
              <a:ext uri="{FF2B5EF4-FFF2-40B4-BE49-F238E27FC236}">
                <a16:creationId xmlns:a16="http://schemas.microsoft.com/office/drawing/2014/main" id="{822BCDB2-3537-4195-A4F1-F2AECA099E4C}"/>
              </a:ext>
            </a:extLst>
          </p:cNvPr>
          <p:cNvSpPr/>
          <p:nvPr/>
        </p:nvSpPr>
        <p:spPr>
          <a:xfrm>
            <a:off x="11650436" y="8878"/>
            <a:ext cx="541564" cy="547007"/>
          </a:xfrm>
          <a:prstGeom prst="ellipse">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084736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859A-71D3-924F-8ACC-21CBEEE09615}"/>
              </a:ext>
            </a:extLst>
          </p:cNvPr>
          <p:cNvSpPr>
            <a:spLocks noGrp="1"/>
          </p:cNvSpPr>
          <p:nvPr>
            <p:ph type="title" idx="4294967295"/>
          </p:nvPr>
        </p:nvSpPr>
        <p:spPr>
          <a:xfrm>
            <a:off x="1531088" y="2438400"/>
            <a:ext cx="8596313" cy="1320800"/>
          </a:xfrm>
        </p:spPr>
        <p:txBody>
          <a:bodyPr>
            <a:normAutofit/>
          </a:bodyPr>
          <a:lstStyle/>
          <a:p>
            <a:pPr algn="ctr"/>
            <a:r>
              <a:rPr lang="hu-HU" sz="5400" dirty="0"/>
              <a:t>Kérdések</a:t>
            </a:r>
            <a:r>
              <a:rPr lang="en-US" sz="5400" dirty="0"/>
              <a:t>?</a:t>
            </a:r>
          </a:p>
        </p:txBody>
      </p:sp>
      <p:sp>
        <p:nvSpPr>
          <p:cNvPr id="4" name="Ellipszis 3">
            <a:extLst>
              <a:ext uri="{FF2B5EF4-FFF2-40B4-BE49-F238E27FC236}">
                <a16:creationId xmlns:a16="http://schemas.microsoft.com/office/drawing/2014/main" id="{2ADE9227-59B2-4B72-AC61-D61124258558}"/>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32691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69298-4DB2-4F4E-BDAF-155060D791A7}"/>
              </a:ext>
            </a:extLst>
          </p:cNvPr>
          <p:cNvSpPr>
            <a:spLocks noGrp="1"/>
          </p:cNvSpPr>
          <p:nvPr>
            <p:ph type="title"/>
          </p:nvPr>
        </p:nvSpPr>
        <p:spPr>
          <a:xfrm>
            <a:off x="677333" y="609600"/>
            <a:ext cx="9162405" cy="762000"/>
          </a:xfrm>
        </p:spPr>
        <p:txBody>
          <a:bodyPr/>
          <a:lstStyle/>
          <a:p>
            <a:r>
              <a:rPr lang="hu-HU" dirty="0"/>
              <a:t>Az adatvédelmi kommunikáció nehézségei</a:t>
            </a:r>
          </a:p>
        </p:txBody>
      </p:sp>
      <p:sp>
        <p:nvSpPr>
          <p:cNvPr id="4" name="Content Placeholder 3">
            <a:extLst>
              <a:ext uri="{FF2B5EF4-FFF2-40B4-BE49-F238E27FC236}">
                <a16:creationId xmlns:a16="http://schemas.microsoft.com/office/drawing/2014/main" id="{4B5D7567-B9AF-4CF8-B27D-CCF41BE25ECC}"/>
              </a:ext>
            </a:extLst>
          </p:cNvPr>
          <p:cNvSpPr>
            <a:spLocks noGrp="1"/>
          </p:cNvSpPr>
          <p:nvPr>
            <p:ph sz="half" idx="1"/>
          </p:nvPr>
        </p:nvSpPr>
        <p:spPr>
          <a:xfrm>
            <a:off x="677334" y="1610140"/>
            <a:ext cx="9162404" cy="4431222"/>
          </a:xfrm>
        </p:spPr>
        <p:txBody>
          <a:bodyPr>
            <a:normAutofit/>
          </a:bodyPr>
          <a:lstStyle/>
          <a:p>
            <a:pPr algn="just"/>
            <a:r>
              <a:rPr lang="hu-HU" sz="2000" dirty="0"/>
              <a:t>A GDPR rendelkezései magas szintű kommunikációs követelményeket határoznak meg.</a:t>
            </a:r>
          </a:p>
          <a:p>
            <a:pPr algn="just"/>
            <a:r>
              <a:rPr lang="hu-HU" sz="2000" dirty="0"/>
              <a:t>A kommunikációs módszerek még nem elég kiforrottak.</a:t>
            </a:r>
          </a:p>
          <a:p>
            <a:pPr algn="just"/>
            <a:r>
              <a:rPr lang="hu-HU" sz="2000" dirty="0"/>
              <a:t>Nem minden érintett számára prioritás a kommunikáció:</a:t>
            </a:r>
          </a:p>
          <a:p>
            <a:pPr lvl="1" algn="just"/>
            <a:r>
              <a:rPr lang="hu-HU" sz="2000" dirty="0"/>
              <a:t>„végigkattintgatás” és elfogadás</a:t>
            </a:r>
          </a:p>
          <a:p>
            <a:pPr algn="just"/>
            <a:r>
              <a:rPr lang="hu-HU" sz="2000" dirty="0"/>
              <a:t>A műszaki információk kommunikálása összetett:</a:t>
            </a:r>
          </a:p>
          <a:p>
            <a:pPr lvl="1" algn="just"/>
            <a:r>
              <a:rPr lang="hu-HU" sz="2000" dirty="0"/>
              <a:t>nagyon változó az „információs műveltség”</a:t>
            </a:r>
          </a:p>
          <a:p>
            <a:pPr algn="just"/>
            <a:r>
              <a:rPr lang="hu-HU" sz="2000" dirty="0"/>
              <a:t>Az információ megjelenítése </a:t>
            </a:r>
            <a:r>
              <a:rPr lang="hu-HU" sz="2000" dirty="0">
                <a:solidFill>
                  <a:srgbClr val="FF0000"/>
                </a:solidFill>
              </a:rPr>
              <a:t>nem jelenti</a:t>
            </a:r>
            <a:r>
              <a:rPr lang="hu-HU" sz="2000" dirty="0"/>
              <a:t> annak megfelelő kommunikálását is.</a:t>
            </a:r>
          </a:p>
          <a:p>
            <a:pPr lvl="1" algn="just"/>
            <a:r>
              <a:rPr lang="hu-HU" sz="2000" dirty="0"/>
              <a:t>Jogi előírásokhoz, nem pedig a felhasználókhoz igazítva.</a:t>
            </a:r>
          </a:p>
        </p:txBody>
      </p:sp>
      <p:sp>
        <p:nvSpPr>
          <p:cNvPr id="6" name="Ellipszis 5">
            <a:extLst>
              <a:ext uri="{FF2B5EF4-FFF2-40B4-BE49-F238E27FC236}">
                <a16:creationId xmlns:a16="http://schemas.microsoft.com/office/drawing/2014/main" id="{B7A09A13-00E7-4686-AB57-7F73C7E90304}"/>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117404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F23FD-5405-4EC2-BAA0-E6C66F319D33}"/>
              </a:ext>
            </a:extLst>
          </p:cNvPr>
          <p:cNvSpPr>
            <a:spLocks noGrp="1"/>
          </p:cNvSpPr>
          <p:nvPr>
            <p:ph type="title"/>
          </p:nvPr>
        </p:nvSpPr>
        <p:spPr>
          <a:xfrm>
            <a:off x="677334" y="609600"/>
            <a:ext cx="8596668" cy="711200"/>
          </a:xfrm>
        </p:spPr>
        <p:txBody>
          <a:bodyPr/>
          <a:lstStyle/>
          <a:p>
            <a:r>
              <a:rPr lang="hu-HU" dirty="0"/>
              <a:t>Tartalomjegyzék</a:t>
            </a:r>
            <a:endParaRPr lang="en-GB" dirty="0"/>
          </a:p>
        </p:txBody>
      </p:sp>
      <p:sp>
        <p:nvSpPr>
          <p:cNvPr id="3" name="Content Placeholder 2">
            <a:extLst>
              <a:ext uri="{FF2B5EF4-FFF2-40B4-BE49-F238E27FC236}">
                <a16:creationId xmlns:a16="http://schemas.microsoft.com/office/drawing/2014/main" id="{62E7BC6A-04AB-4DD7-82D0-BACB85ACFC0A}"/>
              </a:ext>
            </a:extLst>
          </p:cNvPr>
          <p:cNvSpPr>
            <a:spLocks noGrp="1"/>
          </p:cNvSpPr>
          <p:nvPr>
            <p:ph sz="half" idx="1"/>
          </p:nvPr>
        </p:nvSpPr>
        <p:spPr>
          <a:xfrm>
            <a:off x="677334" y="1509486"/>
            <a:ext cx="4562323" cy="4531875"/>
          </a:xfrm>
        </p:spPr>
        <p:txBody>
          <a:bodyPr>
            <a:noAutofit/>
          </a:bodyPr>
          <a:lstStyle/>
          <a:p>
            <a:pPr marL="514350" indent="-514350">
              <a:buFont typeface="+mj-lt"/>
              <a:buAutoNum type="arabicPeriod"/>
            </a:pPr>
            <a:r>
              <a:rPr lang="hu-HU" sz="1300" dirty="0">
                <a:solidFill>
                  <a:srgbClr val="00B050"/>
                </a:solidFill>
              </a:rPr>
              <a:t>Bevezetés</a:t>
            </a:r>
          </a:p>
          <a:p>
            <a:pPr marL="514350" indent="-514350">
              <a:buFont typeface="+mj-lt"/>
              <a:buAutoNum type="arabicPeriod"/>
            </a:pPr>
            <a:r>
              <a:rPr lang="hu-HU" sz="1300" dirty="0">
                <a:solidFill>
                  <a:srgbClr val="00B050"/>
                </a:solidFill>
              </a:rPr>
              <a:t>Az adatvédelmi kommunikáció kihívásai</a:t>
            </a:r>
          </a:p>
          <a:p>
            <a:pPr marL="514350" indent="-514350">
              <a:buFont typeface="+mj-lt"/>
              <a:buAutoNum type="arabicPeriod"/>
            </a:pPr>
            <a:r>
              <a:rPr lang="hu-HU" sz="1300" dirty="0">
                <a:solidFill>
                  <a:srgbClr val="00B050"/>
                </a:solidFill>
              </a:rPr>
              <a:t>Az átláthatóság elve</a:t>
            </a:r>
          </a:p>
          <a:p>
            <a:pPr marL="514350" indent="-514350">
              <a:buFont typeface="+mj-lt"/>
              <a:buAutoNum type="arabicPeriod"/>
            </a:pPr>
            <a:r>
              <a:rPr lang="hu-HU" sz="1300" dirty="0">
                <a:solidFill>
                  <a:srgbClr val="00B050"/>
                </a:solidFill>
              </a:rPr>
              <a:t>Hozzájárulás</a:t>
            </a:r>
          </a:p>
          <a:p>
            <a:pPr marL="514350" indent="-514350">
              <a:buFont typeface="+mj-lt"/>
              <a:buAutoNum type="arabicPeriod"/>
            </a:pPr>
            <a:r>
              <a:rPr lang="hu-HU" sz="1300" dirty="0">
                <a:solidFill>
                  <a:srgbClr val="00B050"/>
                </a:solidFill>
              </a:rPr>
              <a:t>Hozzáférési jog</a:t>
            </a:r>
          </a:p>
          <a:p>
            <a:pPr marL="514350" indent="-514350">
              <a:buFont typeface="+mj-lt"/>
              <a:buAutoNum type="arabicPeriod"/>
            </a:pPr>
            <a:r>
              <a:rPr lang="hu-HU" sz="1300" dirty="0">
                <a:solidFill>
                  <a:srgbClr val="00B050"/>
                </a:solidFill>
              </a:rPr>
              <a:t>Automatizált adatkezelés és a kommunikáció</a:t>
            </a:r>
          </a:p>
          <a:p>
            <a:pPr marL="514350" indent="-514350">
              <a:buFont typeface="+mj-lt"/>
              <a:buAutoNum type="arabicPeriod"/>
            </a:pPr>
            <a:r>
              <a:rPr lang="hu-HU" sz="1300" dirty="0">
                <a:solidFill>
                  <a:srgbClr val="00B050"/>
                </a:solidFill>
              </a:rPr>
              <a:t>Az adatvédelmi hatóságokkal való kommunikáció</a:t>
            </a:r>
          </a:p>
          <a:p>
            <a:pPr marL="914400" lvl="1" indent="-457200">
              <a:buFont typeface="+mj-lt"/>
              <a:buAutoNum type="alphaLcParenR"/>
            </a:pPr>
            <a:r>
              <a:rPr lang="hu-HU" sz="1300" dirty="0">
                <a:solidFill>
                  <a:srgbClr val="00B050"/>
                </a:solidFill>
              </a:rPr>
              <a:t>Adatvédelmi incidens bejelentése</a:t>
            </a:r>
          </a:p>
          <a:p>
            <a:pPr marL="914400" lvl="1" indent="-457200">
              <a:buFont typeface="+mj-lt"/>
              <a:buAutoNum type="alphaLcParenR"/>
            </a:pPr>
            <a:r>
              <a:rPr lang="hu-HU" sz="1300" dirty="0">
                <a:solidFill>
                  <a:srgbClr val="00B050"/>
                </a:solidFill>
              </a:rPr>
              <a:t>Előzetes konzultáció az adatvédelmi hatósággal</a:t>
            </a:r>
          </a:p>
          <a:p>
            <a:pPr marL="514350" indent="-514350">
              <a:buFont typeface="+mj-lt"/>
              <a:buAutoNum type="arabicPeriod"/>
            </a:pPr>
            <a:r>
              <a:rPr lang="hu-HU" sz="1300" dirty="0">
                <a:solidFill>
                  <a:srgbClr val="00B050"/>
                </a:solidFill>
              </a:rPr>
              <a:t>Adatkezelési nyilvántartás</a:t>
            </a:r>
          </a:p>
          <a:p>
            <a:pPr marL="514350" indent="-514350">
              <a:buFont typeface="+mj-lt"/>
              <a:buAutoNum type="arabicPeriod"/>
            </a:pPr>
            <a:r>
              <a:rPr lang="hu-HU" sz="1300" dirty="0">
                <a:solidFill>
                  <a:srgbClr val="00B050"/>
                </a:solidFill>
              </a:rPr>
              <a:t>Magatartási kódex</a:t>
            </a:r>
          </a:p>
          <a:p>
            <a:pPr marL="514350" indent="-514350">
              <a:buFont typeface="+mj-lt"/>
              <a:buAutoNum type="arabicPeriod"/>
            </a:pPr>
            <a:r>
              <a:rPr lang="hu-HU" sz="1300" dirty="0">
                <a:solidFill>
                  <a:srgbClr val="FF0000"/>
                </a:solidFill>
              </a:rPr>
              <a:t>Adatvédelmi tanúsítás</a:t>
            </a:r>
          </a:p>
          <a:p>
            <a:pPr marL="514350" indent="-514350">
              <a:buFont typeface="+mj-lt"/>
              <a:buAutoNum type="arabicPeriod"/>
            </a:pPr>
            <a:r>
              <a:rPr lang="hu-HU" sz="1300" dirty="0"/>
              <a:t>További források</a:t>
            </a:r>
          </a:p>
        </p:txBody>
      </p:sp>
      <p:sp>
        <p:nvSpPr>
          <p:cNvPr id="4" name="Content Placeholder 3">
            <a:extLst>
              <a:ext uri="{FF2B5EF4-FFF2-40B4-BE49-F238E27FC236}">
                <a16:creationId xmlns:a16="http://schemas.microsoft.com/office/drawing/2014/main" id="{CFF6FD1F-1A2D-4A71-8707-8D9B69BB2A62}"/>
              </a:ext>
            </a:extLst>
          </p:cNvPr>
          <p:cNvSpPr>
            <a:spLocks noGrp="1"/>
          </p:cNvSpPr>
          <p:nvPr>
            <p:ph sz="half" idx="2"/>
          </p:nvPr>
        </p:nvSpPr>
        <p:spPr>
          <a:xfrm>
            <a:off x="5409283" y="1509486"/>
            <a:ext cx="4591059" cy="4531876"/>
          </a:xfrm>
        </p:spPr>
        <p:txBody>
          <a:bodyPr>
            <a:noAutofit/>
          </a:bodyPr>
          <a:lstStyle/>
          <a:p>
            <a:r>
              <a:rPr lang="hu-HU" sz="1200" dirty="0">
                <a:solidFill>
                  <a:srgbClr val="C00000"/>
                </a:solidFill>
              </a:rPr>
              <a:t>Az adatvédelmi kommunikáció</a:t>
            </a:r>
          </a:p>
          <a:p>
            <a:r>
              <a:rPr lang="hu-HU" sz="1200" dirty="0">
                <a:solidFill>
                  <a:srgbClr val="C00000"/>
                </a:solidFill>
              </a:rPr>
              <a:t>Miért nehéz az adatvédelmi kommunikáció?</a:t>
            </a:r>
          </a:p>
          <a:p>
            <a:r>
              <a:rPr lang="hu-HU" sz="1200" dirty="0">
                <a:solidFill>
                  <a:srgbClr val="C00000"/>
                </a:solidFill>
              </a:rPr>
              <a:t>Az adatvédelmi kommunikáció alapelvei</a:t>
            </a:r>
          </a:p>
          <a:p>
            <a:r>
              <a:rPr lang="hu-HU" sz="1200" dirty="0">
                <a:solidFill>
                  <a:srgbClr val="C00000"/>
                </a:solidFill>
              </a:rPr>
              <a:t>Elegendő információ a hozzájárulás megadásához</a:t>
            </a:r>
          </a:p>
          <a:p>
            <a:r>
              <a:rPr lang="hu-HU" sz="1200" dirty="0">
                <a:solidFill>
                  <a:srgbClr val="C00000"/>
                </a:solidFill>
              </a:rPr>
              <a:t>A személyes adatok rendelkezésre bocsátása</a:t>
            </a:r>
          </a:p>
          <a:p>
            <a:r>
              <a:rPr lang="hu-HU" sz="1200" dirty="0">
                <a:solidFill>
                  <a:srgbClr val="C00000"/>
                </a:solidFill>
              </a:rPr>
              <a:t>Tájékoztatás a személyes adatok kezeléséről</a:t>
            </a:r>
          </a:p>
          <a:p>
            <a:r>
              <a:rPr lang="hu-HU" sz="1200" dirty="0">
                <a:solidFill>
                  <a:srgbClr val="C00000"/>
                </a:solidFill>
              </a:rPr>
              <a:t>Hogyan és mikor kell felvenni a kapcsolatot az adatvédelmi hatósággal?</a:t>
            </a:r>
          </a:p>
          <a:p>
            <a:pPr lvl="1"/>
            <a:r>
              <a:rPr lang="hu-HU" sz="1200" dirty="0">
                <a:solidFill>
                  <a:srgbClr val="C00000"/>
                </a:solidFill>
              </a:rPr>
              <a:t>Amikor valami balul sül el</a:t>
            </a:r>
          </a:p>
          <a:p>
            <a:pPr lvl="1"/>
            <a:r>
              <a:rPr lang="hu-HU" sz="1200" dirty="0">
                <a:solidFill>
                  <a:srgbClr val="C00000"/>
                </a:solidFill>
              </a:rPr>
              <a:t>A magas kockázatú adatkezelések előtt</a:t>
            </a:r>
          </a:p>
          <a:p>
            <a:r>
              <a:rPr lang="hu-HU" sz="1200" dirty="0">
                <a:solidFill>
                  <a:srgbClr val="C00000"/>
                </a:solidFill>
              </a:rPr>
              <a:t>Megfelelő nyilvántartások vezetése és ennek igazolása</a:t>
            </a:r>
          </a:p>
          <a:p>
            <a:r>
              <a:rPr lang="hu-HU" sz="1200" dirty="0">
                <a:solidFill>
                  <a:srgbClr val="C00000"/>
                </a:solidFill>
              </a:rPr>
              <a:t>A megfelelő adatvédelmi gyakorlat alátámasztása - kódexek</a:t>
            </a:r>
          </a:p>
          <a:p>
            <a:r>
              <a:rPr lang="hu-HU" sz="1200" dirty="0">
                <a:solidFill>
                  <a:srgbClr val="C00000"/>
                </a:solidFill>
              </a:rPr>
              <a:t>A megfelelő adatvédelmi gyakorlat alátámasztása - tanúsítás</a:t>
            </a:r>
          </a:p>
        </p:txBody>
      </p:sp>
      <p:sp>
        <p:nvSpPr>
          <p:cNvPr id="5" name="Ellipszis 4">
            <a:extLst>
              <a:ext uri="{FF2B5EF4-FFF2-40B4-BE49-F238E27FC236}">
                <a16:creationId xmlns:a16="http://schemas.microsoft.com/office/drawing/2014/main" id="{5E221A0F-BFDC-4316-A039-563764B6A473}"/>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75561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B6C07-A716-47E5-AEC2-6648042FE663}"/>
              </a:ext>
            </a:extLst>
          </p:cNvPr>
          <p:cNvSpPr>
            <a:spLocks noGrp="1"/>
          </p:cNvSpPr>
          <p:nvPr>
            <p:ph type="title"/>
          </p:nvPr>
        </p:nvSpPr>
        <p:spPr>
          <a:xfrm>
            <a:off x="404959" y="555885"/>
            <a:ext cx="9576686" cy="810638"/>
          </a:xfrm>
        </p:spPr>
        <p:txBody>
          <a:bodyPr>
            <a:normAutofit fontScale="90000"/>
          </a:bodyPr>
          <a:lstStyle/>
          <a:p>
            <a:r>
              <a:rPr lang="hu-HU" dirty="0"/>
              <a:t>Adatvédelmi tanúsítás, bélyegzők, illetve jelölések</a:t>
            </a:r>
          </a:p>
        </p:txBody>
      </p:sp>
      <p:sp>
        <p:nvSpPr>
          <p:cNvPr id="3" name="Content Placeholder 2">
            <a:extLst>
              <a:ext uri="{FF2B5EF4-FFF2-40B4-BE49-F238E27FC236}">
                <a16:creationId xmlns:a16="http://schemas.microsoft.com/office/drawing/2014/main" id="{F6AE3E60-95A9-431D-84E5-24C0820203E8}"/>
              </a:ext>
            </a:extLst>
          </p:cNvPr>
          <p:cNvSpPr>
            <a:spLocks noGrp="1"/>
          </p:cNvSpPr>
          <p:nvPr>
            <p:ph idx="1"/>
          </p:nvPr>
        </p:nvSpPr>
        <p:spPr>
          <a:xfrm>
            <a:off x="677334" y="1366523"/>
            <a:ext cx="5109317" cy="4674839"/>
          </a:xfrm>
        </p:spPr>
        <p:txBody>
          <a:bodyPr>
            <a:normAutofit/>
          </a:bodyPr>
          <a:lstStyle/>
          <a:p>
            <a:pPr algn="just"/>
            <a:r>
              <a:rPr lang="hu-HU" dirty="0"/>
              <a:t>A GDPR új eleme.</a:t>
            </a:r>
          </a:p>
          <a:p>
            <a:pPr algn="just"/>
            <a:r>
              <a:rPr lang="hu-HU" dirty="0"/>
              <a:t>A felügyeleti hatóságok ösztönzik az adatvédelmi tanúsítási mechanizmusok, valamint adatvédelmi bélyegzők, illetve jelölések létrehozását.</a:t>
            </a:r>
          </a:p>
          <a:p>
            <a:pPr algn="just"/>
            <a:r>
              <a:rPr lang="hu-HU" dirty="0"/>
              <a:t>Átlátható tanúsítási eljárás:</a:t>
            </a:r>
          </a:p>
          <a:p>
            <a:pPr lvl="1" algn="just"/>
            <a:r>
              <a:rPr lang="hu-HU" sz="1800" dirty="0"/>
              <a:t>legfeljebb hároméves időtartamra</a:t>
            </a:r>
          </a:p>
          <a:p>
            <a:pPr lvl="1" algn="just"/>
            <a:r>
              <a:rPr lang="hu-HU" sz="1800" dirty="0"/>
              <a:t>visszavonható, ha a követelmények nem teljesülnek</a:t>
            </a:r>
          </a:p>
          <a:p>
            <a:pPr algn="just"/>
            <a:r>
              <a:rPr lang="hu-HU" dirty="0"/>
              <a:t>Nem egy egységes “európai adatvédelmi tanúsítvány”</a:t>
            </a:r>
          </a:p>
          <a:p>
            <a:pPr lvl="1" algn="just"/>
            <a:r>
              <a:rPr lang="hu-HU" sz="1800" dirty="0"/>
              <a:t>A felügyeleti hatóság, vagy független tanúsító szervezet adhatja ki.</a:t>
            </a:r>
          </a:p>
        </p:txBody>
      </p:sp>
      <p:sp>
        <p:nvSpPr>
          <p:cNvPr id="4" name="Content Placeholder 3">
            <a:extLst>
              <a:ext uri="{FF2B5EF4-FFF2-40B4-BE49-F238E27FC236}">
                <a16:creationId xmlns:a16="http://schemas.microsoft.com/office/drawing/2014/main" id="{10ECB2D0-B6E4-4722-9F16-390488AD7144}"/>
              </a:ext>
            </a:extLst>
          </p:cNvPr>
          <p:cNvSpPr>
            <a:spLocks noGrp="1"/>
          </p:cNvSpPr>
          <p:nvPr>
            <p:ph sz="half" idx="4294967295"/>
          </p:nvPr>
        </p:nvSpPr>
        <p:spPr>
          <a:xfrm>
            <a:off x="6069368" y="1366523"/>
            <a:ext cx="4378137" cy="4675503"/>
          </a:xfrm>
        </p:spPr>
        <p:txBody>
          <a:bodyPr>
            <a:noAutofit/>
          </a:bodyPr>
          <a:lstStyle/>
          <a:p>
            <a:pPr algn="just"/>
            <a:r>
              <a:rPr lang="hu-HU" sz="1600" dirty="0"/>
              <a:t>Bizonyíthatja</a:t>
            </a:r>
            <a:r>
              <a:rPr lang="en-GB" sz="1600" dirty="0"/>
              <a:t>: </a:t>
            </a:r>
          </a:p>
          <a:p>
            <a:pPr lvl="1" algn="just"/>
            <a:r>
              <a:rPr lang="hu-HU" dirty="0"/>
              <a:t>A rendelet adatkezelők vagy adatfeldolgozók általi betartását. </a:t>
            </a:r>
            <a:endParaRPr lang="en-GB" dirty="0"/>
          </a:p>
          <a:p>
            <a:pPr lvl="1" algn="just"/>
            <a:r>
              <a:rPr lang="hu-HU" dirty="0"/>
              <a:t>A megfelelő garanciák meglétét </a:t>
            </a:r>
            <a:r>
              <a:rPr lang="en-GB" dirty="0"/>
              <a:t>(</a:t>
            </a:r>
            <a:r>
              <a:rPr lang="hu-HU" dirty="0"/>
              <a:t>pl.  a személyes adatok harmadik országokba történő továbbításához</a:t>
            </a:r>
            <a:r>
              <a:rPr lang="en-GB" dirty="0"/>
              <a:t>)</a:t>
            </a:r>
            <a:r>
              <a:rPr lang="hu-HU" dirty="0"/>
              <a:t>.</a:t>
            </a:r>
            <a:endParaRPr lang="en-GB" dirty="0"/>
          </a:p>
          <a:p>
            <a:pPr algn="just"/>
            <a:r>
              <a:rPr lang="hu-HU" sz="1600" dirty="0"/>
              <a:t>De!</a:t>
            </a:r>
          </a:p>
          <a:p>
            <a:pPr lvl="1" algn="just"/>
            <a:r>
              <a:rPr lang="hu-HU" dirty="0"/>
              <a:t>nem menetesíti az adatkezelőt  rendeletnek való megfelelés alól</a:t>
            </a:r>
          </a:p>
          <a:p>
            <a:pPr lvl="1" algn="just"/>
            <a:r>
              <a:rPr lang="hu-HU" dirty="0"/>
              <a:t>nem sértheti az illetékes felügyeleti hatóságok feladat- és hatáskörét</a:t>
            </a:r>
            <a:endParaRPr lang="en-GB" dirty="0"/>
          </a:p>
          <a:p>
            <a:pPr algn="just"/>
            <a:r>
              <a:rPr lang="hu-HU" sz="1600" dirty="0"/>
              <a:t>Az Adatvédelmi Testület valamennyi tanúsítási mechanizmust és adatvédelmi bélyegzőt, illetve jelölést egy nyilvánosan elérhető nyilvántartásban gyűjti majd össze</a:t>
            </a:r>
            <a:endParaRPr lang="en-GB" sz="1600" dirty="0"/>
          </a:p>
        </p:txBody>
      </p:sp>
      <p:sp>
        <p:nvSpPr>
          <p:cNvPr id="5" name="Ellipszis 4">
            <a:extLst>
              <a:ext uri="{FF2B5EF4-FFF2-40B4-BE49-F238E27FC236}">
                <a16:creationId xmlns:a16="http://schemas.microsoft.com/office/drawing/2014/main" id="{BC3D9EF6-4FCE-4CAA-B176-D54FBD137A78}"/>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284550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990D-B1AB-4DC9-B1BE-EC6CDF486076}"/>
              </a:ext>
            </a:extLst>
          </p:cNvPr>
          <p:cNvSpPr>
            <a:spLocks noGrp="1"/>
          </p:cNvSpPr>
          <p:nvPr>
            <p:ph type="title"/>
          </p:nvPr>
        </p:nvSpPr>
        <p:spPr/>
        <p:txBody>
          <a:bodyPr>
            <a:normAutofit/>
          </a:bodyPr>
          <a:lstStyle/>
          <a:p>
            <a:r>
              <a:rPr lang="hu-HU" dirty="0"/>
              <a:t>Példák az adatvédelmi tanúsításra, bélyegzőkre, illetve jelölésekre</a:t>
            </a:r>
            <a:endParaRPr lang="en-GB" dirty="0"/>
          </a:p>
        </p:txBody>
      </p:sp>
      <p:sp>
        <p:nvSpPr>
          <p:cNvPr id="3" name="Content Placeholder 2">
            <a:extLst>
              <a:ext uri="{FF2B5EF4-FFF2-40B4-BE49-F238E27FC236}">
                <a16:creationId xmlns:a16="http://schemas.microsoft.com/office/drawing/2014/main" id="{E5C4097C-E863-4FCC-83C4-C9DA78C286F6}"/>
              </a:ext>
            </a:extLst>
          </p:cNvPr>
          <p:cNvSpPr>
            <a:spLocks noGrp="1"/>
          </p:cNvSpPr>
          <p:nvPr>
            <p:ph idx="1"/>
          </p:nvPr>
        </p:nvSpPr>
        <p:spPr/>
        <p:txBody>
          <a:bodyPr/>
          <a:lstStyle/>
          <a:p>
            <a:pPr marL="0" indent="0">
              <a:buNone/>
            </a:pPr>
            <a:endParaRPr lang="en-GB" dirty="0">
              <a:solidFill>
                <a:srgbClr val="C00000"/>
              </a:solidFill>
            </a:endParaRPr>
          </a:p>
        </p:txBody>
      </p:sp>
      <p:sp>
        <p:nvSpPr>
          <p:cNvPr id="5" name="Ellipszis 4">
            <a:extLst>
              <a:ext uri="{FF2B5EF4-FFF2-40B4-BE49-F238E27FC236}">
                <a16:creationId xmlns:a16="http://schemas.microsoft.com/office/drawing/2014/main" id="{A381606D-452B-4CAD-A725-9BABE7DD8CFF}"/>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655310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859A-71D3-924F-8ACC-21CBEEE09615}"/>
              </a:ext>
            </a:extLst>
          </p:cNvPr>
          <p:cNvSpPr>
            <a:spLocks noGrp="1"/>
          </p:cNvSpPr>
          <p:nvPr>
            <p:ph type="title" idx="4294967295"/>
          </p:nvPr>
        </p:nvSpPr>
        <p:spPr>
          <a:xfrm>
            <a:off x="1531088" y="2438400"/>
            <a:ext cx="8596313" cy="1320800"/>
          </a:xfrm>
        </p:spPr>
        <p:txBody>
          <a:bodyPr>
            <a:normAutofit/>
          </a:bodyPr>
          <a:lstStyle/>
          <a:p>
            <a:pPr algn="ctr"/>
            <a:r>
              <a:rPr lang="hu-HU" sz="5400" dirty="0"/>
              <a:t>Kérdések</a:t>
            </a:r>
            <a:r>
              <a:rPr lang="en-US" sz="5400" dirty="0"/>
              <a:t>?</a:t>
            </a:r>
          </a:p>
        </p:txBody>
      </p:sp>
      <p:sp>
        <p:nvSpPr>
          <p:cNvPr id="4" name="Ellipszis 3">
            <a:extLst>
              <a:ext uri="{FF2B5EF4-FFF2-40B4-BE49-F238E27FC236}">
                <a16:creationId xmlns:a16="http://schemas.microsoft.com/office/drawing/2014/main" id="{2ADE9227-59B2-4B72-AC61-D61124258558}"/>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32446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CCEB4-3E5A-4E74-8138-AB5032E6E3ED}"/>
              </a:ext>
            </a:extLst>
          </p:cNvPr>
          <p:cNvSpPr>
            <a:spLocks noGrp="1"/>
          </p:cNvSpPr>
          <p:nvPr>
            <p:ph type="title"/>
          </p:nvPr>
        </p:nvSpPr>
        <p:spPr>
          <a:xfrm>
            <a:off x="677334" y="609600"/>
            <a:ext cx="8596668" cy="942753"/>
          </a:xfrm>
        </p:spPr>
        <p:txBody>
          <a:bodyPr/>
          <a:lstStyle/>
          <a:p>
            <a:r>
              <a:rPr lang="hu-HU" dirty="0"/>
              <a:t>Adatvédelmi hatóságok iránymutatásai</a:t>
            </a:r>
            <a:endParaRPr lang="en-GB" dirty="0"/>
          </a:p>
        </p:txBody>
      </p:sp>
      <p:sp>
        <p:nvSpPr>
          <p:cNvPr id="6" name="Content Placeholder 5">
            <a:extLst>
              <a:ext uri="{FF2B5EF4-FFF2-40B4-BE49-F238E27FC236}">
                <a16:creationId xmlns:a16="http://schemas.microsoft.com/office/drawing/2014/main" id="{8998675D-AEE6-446B-BDEC-2BC110C4CA26}"/>
              </a:ext>
            </a:extLst>
          </p:cNvPr>
          <p:cNvSpPr>
            <a:spLocks noGrp="1"/>
          </p:cNvSpPr>
          <p:nvPr>
            <p:ph idx="1"/>
          </p:nvPr>
        </p:nvSpPr>
        <p:spPr/>
        <p:txBody>
          <a:bodyPr>
            <a:normAutofit/>
          </a:bodyPr>
          <a:lstStyle/>
          <a:p>
            <a:r>
              <a:rPr lang="en-GB" sz="2800" dirty="0"/>
              <a:t>Guia para el cumplimento del deber de informar, AEPD (ES) </a:t>
            </a:r>
            <a:r>
              <a:rPr lang="en-GB" sz="2800" dirty="0">
                <a:hlinkClick r:id="rId3"/>
              </a:rPr>
              <a:t>https://www.aepd.es/media/guias/guia-modelo-clausula-informativa.pdf</a:t>
            </a:r>
            <a:endParaRPr lang="en-GB" sz="2800" dirty="0"/>
          </a:p>
          <a:p>
            <a:r>
              <a:rPr lang="en-GB" sz="2800" dirty="0">
                <a:hlinkClick r:id="rId4"/>
              </a:rPr>
              <a:t>https://www.autoriteprotectiondonnees.be//information-renforcee#overlay-context</a:t>
            </a:r>
            <a:r>
              <a:rPr lang="hu-HU" sz="2800" dirty="0"/>
              <a:t> (BG DPA)</a:t>
            </a:r>
            <a:endParaRPr lang="en-GB" sz="2800" dirty="0"/>
          </a:p>
        </p:txBody>
      </p:sp>
      <p:sp>
        <p:nvSpPr>
          <p:cNvPr id="4" name="Ellipszis 3">
            <a:extLst>
              <a:ext uri="{FF2B5EF4-FFF2-40B4-BE49-F238E27FC236}">
                <a16:creationId xmlns:a16="http://schemas.microsoft.com/office/drawing/2014/main" id="{915E1ACF-7B31-4EA8-9426-A806EA2DA58A}"/>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648612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4161-31CF-4DC6-AF25-E444EB2DF2D8}"/>
              </a:ext>
            </a:extLst>
          </p:cNvPr>
          <p:cNvSpPr>
            <a:spLocks noGrp="1"/>
          </p:cNvSpPr>
          <p:nvPr>
            <p:ph type="title"/>
          </p:nvPr>
        </p:nvSpPr>
        <p:spPr>
          <a:xfrm>
            <a:off x="838200" y="547007"/>
            <a:ext cx="10515600" cy="1325563"/>
          </a:xfrm>
        </p:spPr>
        <p:txBody>
          <a:bodyPr/>
          <a:lstStyle/>
          <a:p>
            <a:r>
              <a:rPr lang="hu-HU" dirty="0"/>
              <a:t>Értékelés és visszajelzés</a:t>
            </a:r>
            <a:endParaRPr lang="en-GB" dirty="0"/>
          </a:p>
        </p:txBody>
      </p:sp>
      <p:sp>
        <p:nvSpPr>
          <p:cNvPr id="3" name="Content Placeholder 2">
            <a:extLst>
              <a:ext uri="{FF2B5EF4-FFF2-40B4-BE49-F238E27FC236}">
                <a16:creationId xmlns:a16="http://schemas.microsoft.com/office/drawing/2014/main" id="{C9BF6E27-AA9A-4D3C-9149-B20F7A62117D}"/>
              </a:ext>
            </a:extLst>
          </p:cNvPr>
          <p:cNvSpPr>
            <a:spLocks noGrp="1"/>
          </p:cNvSpPr>
          <p:nvPr>
            <p:ph idx="1"/>
          </p:nvPr>
        </p:nvSpPr>
        <p:spPr>
          <a:xfrm>
            <a:off x="968829" y="2110220"/>
            <a:ext cx="10515600" cy="1187738"/>
          </a:xfrm>
        </p:spPr>
        <p:txBody>
          <a:bodyPr/>
          <a:lstStyle/>
          <a:p>
            <a:r>
              <a:rPr lang="hu-HU" dirty="0"/>
              <a:t>értékelési formanyomtatvány </a:t>
            </a:r>
          </a:p>
          <a:p>
            <a:r>
              <a:rPr lang="hu-HU" dirty="0"/>
              <a:t>jelenléti ív</a:t>
            </a:r>
          </a:p>
          <a:p>
            <a:endParaRPr lang="en-GB" dirty="0"/>
          </a:p>
        </p:txBody>
      </p:sp>
      <p:sp>
        <p:nvSpPr>
          <p:cNvPr id="4" name="Segnaposto numero diapositiva 3">
            <a:extLst>
              <a:ext uri="{FF2B5EF4-FFF2-40B4-BE49-F238E27FC236}">
                <a16:creationId xmlns:a16="http://schemas.microsoft.com/office/drawing/2014/main" id="{D3D79F3C-ACDD-A543-84A9-8EBEACAFDD74}"/>
              </a:ext>
            </a:extLst>
          </p:cNvPr>
          <p:cNvSpPr>
            <a:spLocks noGrp="1"/>
          </p:cNvSpPr>
          <p:nvPr>
            <p:ph type="sldNum" sz="quarter" idx="4"/>
          </p:nvPr>
        </p:nvSpPr>
        <p:spPr/>
        <p:txBody>
          <a:bodyPr/>
          <a:lstStyle/>
          <a:p>
            <a:fld id="{D57F1E4F-1CFF-5643-939E-02111984F565}" type="slidenum">
              <a:rPr lang="en-US" smtClean="0"/>
              <a:t>75</a:t>
            </a:fld>
            <a:endParaRPr lang="en-US" dirty="0"/>
          </a:p>
        </p:txBody>
      </p:sp>
      <p:sp>
        <p:nvSpPr>
          <p:cNvPr id="6" name="Ellipszis 5">
            <a:extLst>
              <a:ext uri="{FF2B5EF4-FFF2-40B4-BE49-F238E27FC236}">
                <a16:creationId xmlns:a16="http://schemas.microsoft.com/office/drawing/2014/main" id="{5C5869CB-A523-475F-9B82-6C6C8DB85BEC}"/>
              </a:ext>
            </a:extLst>
          </p:cNvPr>
          <p:cNvSpPr/>
          <p:nvPr/>
        </p:nvSpPr>
        <p:spPr>
          <a:xfrm>
            <a:off x="11650436" y="0"/>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947806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107894-4D21-3B46-A2EA-C935391DBD6C}"/>
              </a:ext>
            </a:extLst>
          </p:cNvPr>
          <p:cNvSpPr>
            <a:spLocks noGrp="1"/>
          </p:cNvSpPr>
          <p:nvPr>
            <p:ph type="title"/>
          </p:nvPr>
        </p:nvSpPr>
        <p:spPr/>
        <p:txBody>
          <a:bodyPr/>
          <a:lstStyle/>
          <a:p>
            <a:r>
              <a:rPr lang="en-GB" b="1" dirty="0"/>
              <a:t>Credits</a:t>
            </a:r>
          </a:p>
        </p:txBody>
      </p:sp>
      <p:sp>
        <p:nvSpPr>
          <p:cNvPr id="3" name="Segnaposto contenuto 2">
            <a:extLst>
              <a:ext uri="{FF2B5EF4-FFF2-40B4-BE49-F238E27FC236}">
                <a16:creationId xmlns:a16="http://schemas.microsoft.com/office/drawing/2014/main" id="{B477F202-DBF6-5D40-9E2F-CF747E4CA124}"/>
              </a:ext>
            </a:extLst>
          </p:cNvPr>
          <p:cNvSpPr>
            <a:spLocks noGrp="1"/>
          </p:cNvSpPr>
          <p:nvPr>
            <p:ph idx="1"/>
          </p:nvPr>
        </p:nvSpPr>
        <p:spPr/>
        <p:txBody>
          <a:bodyPr>
            <a:normAutofit/>
          </a:bodyPr>
          <a:lstStyle/>
          <a:p>
            <a:pPr marL="0" indent="0">
              <a:lnSpc>
                <a:spcPct val="100000"/>
              </a:lnSpc>
              <a:spcBef>
                <a:spcPts val="0"/>
              </a:spcBef>
              <a:buNone/>
            </a:pPr>
            <a:r>
              <a:rPr lang="en-GB" dirty="0"/>
              <a:t>These training materials are based on standard training materials developed in the context of the project “Supporting Training Activities on the Data Protection Reform” – STAR (</a:t>
            </a:r>
            <a:r>
              <a:rPr lang="en-GB" dirty="0">
                <a:hlinkClick r:id="rId3"/>
              </a:rPr>
              <a:t>http://www.project-star.eu/</a:t>
            </a:r>
            <a:r>
              <a:rPr lang="en-GB" dirty="0"/>
              <a:t>).</a:t>
            </a:r>
          </a:p>
          <a:p>
            <a:pPr marL="0" indent="0">
              <a:lnSpc>
                <a:spcPct val="100000"/>
              </a:lnSpc>
              <a:spcBef>
                <a:spcPts val="0"/>
              </a:spcBef>
              <a:buNone/>
            </a:pPr>
            <a:endParaRPr lang="en-GB" dirty="0"/>
          </a:p>
          <a:p>
            <a:pPr marL="0" indent="0">
              <a:lnSpc>
                <a:spcPct val="100000"/>
              </a:lnSpc>
              <a:spcBef>
                <a:spcPts val="0"/>
              </a:spcBef>
              <a:buNone/>
            </a:pPr>
            <a:endParaRPr lang="en-GB" dirty="0"/>
          </a:p>
          <a:p>
            <a:pPr marL="2149475" indent="0">
              <a:lnSpc>
                <a:spcPct val="100000"/>
              </a:lnSpc>
              <a:spcBef>
                <a:spcPts val="0"/>
              </a:spcBef>
              <a:buNone/>
            </a:pPr>
            <a:r>
              <a:rPr lang="en-GB" dirty="0"/>
              <a:t>This project has received funding from the European Union under the REC Action Grant programme.</a:t>
            </a:r>
          </a:p>
          <a:p>
            <a:pPr marL="2149475" indent="0">
              <a:lnSpc>
                <a:spcPct val="100000"/>
              </a:lnSpc>
              <a:spcBef>
                <a:spcPts val="0"/>
              </a:spcBef>
              <a:buNone/>
            </a:pPr>
            <a:r>
              <a:rPr lang="en-GB" dirty="0"/>
              <a:t>Grant Agreement No 769138 (2017-2019).</a:t>
            </a:r>
          </a:p>
          <a:p>
            <a:pPr marL="2006600" indent="0">
              <a:lnSpc>
                <a:spcPct val="100000"/>
              </a:lnSpc>
              <a:spcBef>
                <a:spcPts val="0"/>
              </a:spcBef>
              <a:buNone/>
            </a:pPr>
            <a:endParaRPr lang="en-GB" dirty="0"/>
          </a:p>
          <a:p>
            <a:pPr marL="19050" indent="0">
              <a:lnSpc>
                <a:spcPct val="100000"/>
              </a:lnSpc>
              <a:spcBef>
                <a:spcPts val="0"/>
              </a:spcBef>
              <a:buNone/>
            </a:pPr>
            <a:r>
              <a:rPr lang="en-GB" dirty="0"/>
              <a:t>The default version of training materials are available free-of-charge on the STAR project website</a:t>
            </a:r>
          </a:p>
        </p:txBody>
      </p:sp>
      <p:sp>
        <p:nvSpPr>
          <p:cNvPr id="4" name="Segnaposto numero diapositiva 3">
            <a:extLst>
              <a:ext uri="{FF2B5EF4-FFF2-40B4-BE49-F238E27FC236}">
                <a16:creationId xmlns:a16="http://schemas.microsoft.com/office/drawing/2014/main" id="{464A7052-1EA7-AE49-BAC2-9041DE710AA2}"/>
              </a:ext>
            </a:extLst>
          </p:cNvPr>
          <p:cNvSpPr>
            <a:spLocks noGrp="1"/>
          </p:cNvSpPr>
          <p:nvPr>
            <p:ph type="sldNum" sz="quarter" idx="4"/>
          </p:nvPr>
        </p:nvSpPr>
        <p:spPr/>
        <p:txBody>
          <a:bodyPr/>
          <a:lstStyle/>
          <a:p>
            <a:fld id="{D57F1E4F-1CFF-5643-939E-02111984F565}" type="slidenum">
              <a:rPr lang="en-US" smtClean="0">
                <a:solidFill>
                  <a:srgbClr val="4A66AC"/>
                </a:solidFill>
              </a:rPr>
              <a:pPr/>
              <a:t>76</a:t>
            </a:fld>
            <a:endParaRPr lang="en-US" dirty="0">
              <a:solidFill>
                <a:srgbClr val="4A66AC"/>
              </a:solidFill>
            </a:endParaRPr>
          </a:p>
        </p:txBody>
      </p:sp>
      <p:pic>
        <p:nvPicPr>
          <p:cNvPr id="5" name="Picture 4">
            <a:extLst>
              <a:ext uri="{FF2B5EF4-FFF2-40B4-BE49-F238E27FC236}">
                <a16:creationId xmlns:a16="http://schemas.microsoft.com/office/drawing/2014/main" id="{A11D84FC-CBE8-E04C-B63B-A35D5ADE59C4}"/>
              </a:ext>
            </a:extLst>
          </p:cNvPr>
          <p:cNvPicPr>
            <a:picLocks noChangeAspect="1"/>
          </p:cNvPicPr>
          <p:nvPr/>
        </p:nvPicPr>
        <p:blipFill>
          <a:blip r:embed="rId4"/>
          <a:stretch>
            <a:fillRect/>
          </a:stretch>
        </p:blipFill>
        <p:spPr>
          <a:xfrm>
            <a:off x="677334" y="3309258"/>
            <a:ext cx="1915120" cy="1277288"/>
          </a:xfrm>
          <a:prstGeom prst="rect">
            <a:avLst/>
          </a:prstGeom>
        </p:spPr>
      </p:pic>
      <p:sp>
        <p:nvSpPr>
          <p:cNvPr id="6" name="Ellipszis 5">
            <a:extLst>
              <a:ext uri="{FF2B5EF4-FFF2-40B4-BE49-F238E27FC236}">
                <a16:creationId xmlns:a16="http://schemas.microsoft.com/office/drawing/2014/main" id="{8AF140F7-921A-4C16-A1F6-B439E3D0921D}"/>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4005261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B610F-9E72-4BB3-9FFF-5B0E8550D203}"/>
              </a:ext>
            </a:extLst>
          </p:cNvPr>
          <p:cNvSpPr>
            <a:spLocks noGrp="1"/>
          </p:cNvSpPr>
          <p:nvPr>
            <p:ph type="title"/>
          </p:nvPr>
        </p:nvSpPr>
        <p:spPr>
          <a:xfrm>
            <a:off x="677334" y="609600"/>
            <a:ext cx="8596668" cy="770626"/>
          </a:xfrm>
        </p:spPr>
        <p:txBody>
          <a:bodyPr/>
          <a:lstStyle/>
          <a:p>
            <a:r>
              <a:rPr lang="hu-HU" dirty="0"/>
              <a:t>Az adatvédelmi kommunikáció elvei</a:t>
            </a:r>
            <a:endParaRPr lang="en-GB" dirty="0"/>
          </a:p>
        </p:txBody>
      </p:sp>
      <p:sp>
        <p:nvSpPr>
          <p:cNvPr id="3" name="Content Placeholder 2">
            <a:extLst>
              <a:ext uri="{FF2B5EF4-FFF2-40B4-BE49-F238E27FC236}">
                <a16:creationId xmlns:a16="http://schemas.microsoft.com/office/drawing/2014/main" id="{EC26FCB3-D1A8-4886-A68F-DA0FED866D9A}"/>
              </a:ext>
            </a:extLst>
          </p:cNvPr>
          <p:cNvSpPr>
            <a:spLocks noGrp="1"/>
          </p:cNvSpPr>
          <p:nvPr>
            <p:ph idx="1"/>
          </p:nvPr>
        </p:nvSpPr>
        <p:spPr>
          <a:xfrm>
            <a:off x="677333" y="1621765"/>
            <a:ext cx="9018757" cy="4419597"/>
          </a:xfrm>
        </p:spPr>
        <p:txBody>
          <a:bodyPr>
            <a:normAutofit lnSpcReduction="10000"/>
          </a:bodyPr>
          <a:lstStyle/>
          <a:p>
            <a:pPr algn="just"/>
            <a:r>
              <a:rPr lang="hu-HU" sz="2400" dirty="0"/>
              <a:t>Az adatkezelés legyen átlátható az érintettek számára – rendelkezzenek elegendő információval:</a:t>
            </a:r>
          </a:p>
          <a:p>
            <a:pPr lvl="1" algn="just"/>
            <a:r>
              <a:rPr lang="hu-HU" sz="2400" dirty="0"/>
              <a:t>Mely személyes adatukat gyűjtik, kezelik és mi az adatkezelés célja?</a:t>
            </a:r>
          </a:p>
          <a:p>
            <a:pPr lvl="1" algn="just"/>
            <a:r>
              <a:rPr lang="hu-HU" sz="2400" dirty="0"/>
              <a:t>A jogaik gyakorlásához és tájékozott döntéshozatalhoz szükséges megfelelő információk legyenek elérhetőek.</a:t>
            </a:r>
          </a:p>
          <a:p>
            <a:pPr algn="just"/>
            <a:r>
              <a:rPr lang="hu-HU" sz="2400" dirty="0"/>
              <a:t>Az adatkezelőknek fontos szerepet játszanak az érintetti jogok gyakorlásának előmozdításában:</a:t>
            </a:r>
          </a:p>
          <a:p>
            <a:pPr lvl="1" algn="just"/>
            <a:r>
              <a:rPr lang="hu-HU" sz="2400" dirty="0"/>
              <a:t>Tevékenyen kell információt szolgáltatniuk az adatkezelésről és </a:t>
            </a:r>
          </a:p>
          <a:p>
            <a:pPr lvl="1" algn="just"/>
            <a:r>
              <a:rPr lang="hu-HU" sz="2400" dirty="0"/>
              <a:t>az érintettek jogairól.</a:t>
            </a:r>
          </a:p>
        </p:txBody>
      </p:sp>
      <p:sp>
        <p:nvSpPr>
          <p:cNvPr id="4" name="Ellipszis 3">
            <a:extLst>
              <a:ext uri="{FF2B5EF4-FFF2-40B4-BE49-F238E27FC236}">
                <a16:creationId xmlns:a16="http://schemas.microsoft.com/office/drawing/2014/main" id="{DE73B01B-25C8-4BB4-9A47-B44806A1B75B}"/>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02299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chemeClr val="bg1"/>
            </a:gs>
            <a:gs pos="100000">
              <a:srgbClr val="92D050"/>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3384B-A55D-4E5D-B89A-5455F66253AF}"/>
              </a:ext>
            </a:extLst>
          </p:cNvPr>
          <p:cNvSpPr>
            <a:spLocks noGrp="1"/>
          </p:cNvSpPr>
          <p:nvPr>
            <p:ph type="title"/>
          </p:nvPr>
        </p:nvSpPr>
        <p:spPr/>
        <p:txBody>
          <a:bodyPr/>
          <a:lstStyle/>
          <a:p>
            <a:r>
              <a:rPr lang="hu-HU" dirty="0"/>
              <a:t>Az átláthatóság elve</a:t>
            </a:r>
            <a:endParaRPr lang="en-GB" dirty="0"/>
          </a:p>
        </p:txBody>
      </p:sp>
      <p:sp>
        <p:nvSpPr>
          <p:cNvPr id="3" name="Content Placeholder 2">
            <a:extLst>
              <a:ext uri="{FF2B5EF4-FFF2-40B4-BE49-F238E27FC236}">
                <a16:creationId xmlns:a16="http://schemas.microsoft.com/office/drawing/2014/main" id="{872E42D6-33E4-4F89-83A3-7013EA45603F}"/>
              </a:ext>
            </a:extLst>
          </p:cNvPr>
          <p:cNvSpPr>
            <a:spLocks noGrp="1"/>
          </p:cNvSpPr>
          <p:nvPr>
            <p:ph idx="1"/>
          </p:nvPr>
        </p:nvSpPr>
        <p:spPr>
          <a:xfrm>
            <a:off x="677333" y="1346201"/>
            <a:ext cx="9625995" cy="4842328"/>
          </a:xfrm>
        </p:spPr>
        <p:txBody>
          <a:bodyPr>
            <a:noAutofit/>
          </a:bodyPr>
          <a:lstStyle/>
          <a:p>
            <a:pPr algn="just"/>
            <a:r>
              <a:rPr lang="hu-HU" dirty="0"/>
              <a:t>A természetes személyek számára átláthatónak kell lenni, hogy a rájuk vonatkozó személyes adatokat milyen módon gyűjtik, használják fel vagy más módon kezelik, valamint hogy a személyes adatokat milyen mértékben kezelik vagy fogják kezelni.</a:t>
            </a:r>
          </a:p>
          <a:p>
            <a:pPr algn="just"/>
            <a:r>
              <a:rPr lang="hu-HU" dirty="0"/>
              <a:t>Az érintetteknek </a:t>
            </a:r>
            <a:r>
              <a:rPr lang="hu-HU" dirty="0">
                <a:solidFill>
                  <a:srgbClr val="FF0000"/>
                </a:solidFill>
              </a:rPr>
              <a:t>joguk van </a:t>
            </a:r>
            <a:r>
              <a:rPr lang="hu-HU" dirty="0"/>
              <a:t>arra, hogy információkat kapjanak a róluk kezelt adatokról.</a:t>
            </a:r>
          </a:p>
          <a:p>
            <a:pPr algn="just"/>
            <a:r>
              <a:rPr lang="hu-HU" dirty="0"/>
              <a:t>Az átláthatóság elve megköveteli, hogy </a:t>
            </a:r>
          </a:p>
          <a:p>
            <a:pPr lvl="1" algn="just"/>
            <a:r>
              <a:rPr lang="hu-HU" sz="1800" dirty="0"/>
              <a:t>az adatkezelésről szóló tájékoztatás legyen</a:t>
            </a:r>
          </a:p>
          <a:p>
            <a:pPr lvl="2" algn="just"/>
            <a:r>
              <a:rPr lang="hu-HU" sz="1600" dirty="0"/>
              <a:t>könnyen hozzáférhető,</a:t>
            </a:r>
          </a:p>
          <a:p>
            <a:pPr lvl="2" algn="just"/>
            <a:r>
              <a:rPr lang="hu-HU" sz="1600" dirty="0"/>
              <a:t>könnyen érthető, </a:t>
            </a:r>
          </a:p>
          <a:p>
            <a:pPr lvl="2" algn="just"/>
            <a:r>
              <a:rPr lang="hu-HU" sz="1600" dirty="0"/>
              <a:t>valamint hogy azt világos és közérthető nyelven fogalmazzák meg.</a:t>
            </a:r>
          </a:p>
          <a:p>
            <a:pPr lvl="1" algn="just"/>
            <a:r>
              <a:rPr lang="hu-HU" sz="1800" dirty="0"/>
              <a:t>Az érintett tájékoztatást kell kapjon az adatkezelés tényéről és céljairól.</a:t>
            </a:r>
          </a:p>
          <a:p>
            <a:pPr lvl="1" algn="just"/>
            <a:r>
              <a:rPr lang="hu-HU" sz="1800" dirty="0"/>
              <a:t>Az adatkezelő olyan további információt is az érintett rendelkezésére bocsát, amelyek a tisztességes és átlátható adatkezelés biztosításához szükségesek, figyelembe véve a személyes adatok kezelésének konkrét körülményeit és kontextusát.</a:t>
            </a:r>
          </a:p>
        </p:txBody>
      </p:sp>
      <p:sp>
        <p:nvSpPr>
          <p:cNvPr id="4" name="Ellipszis 3">
            <a:extLst>
              <a:ext uri="{FF2B5EF4-FFF2-40B4-BE49-F238E27FC236}">
                <a16:creationId xmlns:a16="http://schemas.microsoft.com/office/drawing/2014/main" id="{DDA84B03-B0D7-4E54-8F71-1F578DAE19A5}"/>
              </a:ext>
            </a:extLst>
          </p:cNvPr>
          <p:cNvSpPr/>
          <p:nvPr/>
        </p:nvSpPr>
        <p:spPr>
          <a:xfrm>
            <a:off x="11650436" y="8878"/>
            <a:ext cx="541564" cy="547007"/>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84316712"/>
      </p:ext>
    </p:extLst>
  </p:cSld>
  <p:clrMapOvr>
    <a:masterClrMapping/>
  </p:clrMapOvr>
</p:sld>
</file>

<file path=ppt/theme/theme1.xml><?xml version="1.0" encoding="utf-8"?>
<a:theme xmlns:a="http://schemas.openxmlformats.org/drawingml/2006/main" name="1_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TAR slides layout v2" id="{A21E3CF1-2936-0A4B-80EA-2B1CBB4D1BC0}" vid="{3CB01F65-2DAE-6E4A-BDDE-0D99C3BB33F1}"/>
    </a:ext>
  </a:extLst>
</a:theme>
</file>

<file path=ppt/theme/theme2.xml><?xml version="1.0" encoding="utf-8"?>
<a:theme xmlns:a="http://schemas.openxmlformats.org/drawingml/2006/main" name="2_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TAR slides layout v2" id="{A21E3CF1-2936-0A4B-80EA-2B1CBB4D1BC0}" vid="{3CB01F65-2DAE-6E4A-BDDE-0D99C3BB33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41675</TotalTime>
  <Words>19720</Words>
  <Application>Microsoft Office PowerPoint</Application>
  <PresentationFormat>Szélesvásznú</PresentationFormat>
  <Paragraphs>1666</Paragraphs>
  <Slides>76</Slides>
  <Notes>69</Notes>
  <HiddenSlides>0</HiddenSlides>
  <MMClips>0</MMClips>
  <ScaleCrop>false</ScaleCrop>
  <HeadingPairs>
    <vt:vector size="6" baseType="variant">
      <vt:variant>
        <vt:lpstr>Használt betűtípusok</vt:lpstr>
      </vt:variant>
      <vt:variant>
        <vt:i4>5</vt:i4>
      </vt:variant>
      <vt:variant>
        <vt:lpstr>Téma</vt:lpstr>
      </vt:variant>
      <vt:variant>
        <vt:i4>2</vt:i4>
      </vt:variant>
      <vt:variant>
        <vt:lpstr>Diacímek</vt:lpstr>
      </vt:variant>
      <vt:variant>
        <vt:i4>76</vt:i4>
      </vt:variant>
    </vt:vector>
  </HeadingPairs>
  <TitlesOfParts>
    <vt:vector size="83" baseType="lpstr">
      <vt:lpstr>Arial</vt:lpstr>
      <vt:lpstr>Calibri</vt:lpstr>
      <vt:lpstr>Cambria</vt:lpstr>
      <vt:lpstr>Trebuchet MS</vt:lpstr>
      <vt:lpstr>Wingdings 3</vt:lpstr>
      <vt:lpstr>1_Facet</vt:lpstr>
      <vt:lpstr>2_Facet</vt:lpstr>
      <vt:lpstr>  10. témakör – Adatvédelmi kommunikáció</vt:lpstr>
      <vt:lpstr>Útmutató a diák használatához (diavetítés előtt eltávolítandó)</vt:lpstr>
      <vt:lpstr>Útmutató az egyes diák színjelöléséhez (Diavetítés előtt eltávolítandó)</vt:lpstr>
      <vt:lpstr>Előadó</vt:lpstr>
      <vt:lpstr>A képzés célja</vt:lpstr>
      <vt:lpstr>Tartalomjegyzék</vt:lpstr>
      <vt:lpstr>Az adatvédelmi kommunikáció nehézségei</vt:lpstr>
      <vt:lpstr>Az adatvédelmi kommunikáció elvei</vt:lpstr>
      <vt:lpstr>Az átláthatóság elve</vt:lpstr>
      <vt:lpstr>GDPR (39) Preambulumbekezdés</vt:lpstr>
      <vt:lpstr>GDPR (58) Preambulumbekezdés </vt:lpstr>
      <vt:lpstr>Az érintett tájékoztatása</vt:lpstr>
      <vt:lpstr>Az érintett tájékoztatása (2)</vt:lpstr>
      <vt:lpstr>Az érintett tájékoztatása - mikor? (3)</vt:lpstr>
      <vt:lpstr>Kivételek a tájékoztatási kötelezettség alól</vt:lpstr>
      <vt:lpstr>A nem megfelelő tájékoztatás</vt:lpstr>
      <vt:lpstr>Információ rétegezés</vt:lpstr>
      <vt:lpstr>Információ rétegezés (2)</vt:lpstr>
      <vt:lpstr>A GDPR követelményein túl</vt:lpstr>
      <vt:lpstr>Részletes és a használt funkciótól függő hozzájárulás</vt:lpstr>
      <vt:lpstr>Különös megfontolások az információnyújtás során</vt:lpstr>
      <vt:lpstr>Gyermekeknek szóló tájékoztatás</vt:lpstr>
      <vt:lpstr>Elektronikus formátum</vt:lpstr>
      <vt:lpstr>Milyen kapcsolattartási információt kell megadni? </vt:lpstr>
      <vt:lpstr>Kérdések?</vt:lpstr>
      <vt:lpstr>Tartalomjegyzék</vt:lpstr>
      <vt:lpstr>A hozzáférési jog áttekintése</vt:lpstr>
      <vt:lpstr>GDPR 15. cikk - Az érintett hozzáférési joga (1)</vt:lpstr>
      <vt:lpstr>GDPR 15. cikk - Az érintett hozzáférési joga (2)</vt:lpstr>
      <vt:lpstr>Az érintetti hozzáférési jog gyakorlásának folyamata</vt:lpstr>
      <vt:lpstr>Nemzeti iránymutatások a hozzáférési jog kapcsán</vt:lpstr>
      <vt:lpstr>A hozzáférési jog korlátozása (1)</vt:lpstr>
      <vt:lpstr>A hozzáférési jog korlátozása (2)</vt:lpstr>
      <vt:lpstr>Az adathordozhatósághoz való jog</vt:lpstr>
      <vt:lpstr> Korlátozások</vt:lpstr>
      <vt:lpstr>Kérdések?</vt:lpstr>
      <vt:lpstr>Tartalomjegyzék</vt:lpstr>
      <vt:lpstr>Az algoritmusok átláthatósága és a kommunikáció</vt:lpstr>
      <vt:lpstr>Példa algoritmusok alkalmazásáról szóló kommunikációra</vt:lpstr>
      <vt:lpstr>Példa a „jelentőségre” és a „várható következményre”</vt:lpstr>
      <vt:lpstr>A profilozás</vt:lpstr>
      <vt:lpstr>Az algoritmikusok átláthatósága</vt:lpstr>
      <vt:lpstr>Kérdések?</vt:lpstr>
      <vt:lpstr>Tartalomjegyzék</vt:lpstr>
      <vt:lpstr>Az adatvédelmi incidens </vt:lpstr>
      <vt:lpstr>Példa - Adatvédelmi incidens</vt:lpstr>
      <vt:lpstr>A incidens bejelentése a felügyeleti hatóságnak</vt:lpstr>
      <vt:lpstr>Az érintett(ek) tájékoztatása </vt:lpstr>
      <vt:lpstr>Mentesség a tájékoztatási kötelezettség alól</vt:lpstr>
      <vt:lpstr>Az adatvédelmi incidens bejelentésének nemzeti folyamata (1)</vt:lpstr>
      <vt:lpstr>Az adatvédelmi incidens bejelentésének nemzeti folyamata (2)</vt:lpstr>
      <vt:lpstr>Nemzeti útmutatások az adatvédelmi incidens bejelentése kapcsán</vt:lpstr>
      <vt:lpstr>Előzetes konzultáció az adatvédelmi hatásvizsgálat során</vt:lpstr>
      <vt:lpstr>Tartalomjegyzék</vt:lpstr>
      <vt:lpstr>Előzetes konzultáció –  A felügyeleti hatóság tájékoztatása</vt:lpstr>
      <vt:lpstr>Előzetes konzultáció –  Folyamat és a határidők</vt:lpstr>
      <vt:lpstr>Az előzetes konzultáció nemzeti folyamata és a felügyeleti hatóság elérhetősége</vt:lpstr>
      <vt:lpstr>Meg kell küldenem az adatvédelmi hatásvizsgálat eredményét az adatvédelmi hatóságnak?</vt:lpstr>
      <vt:lpstr>Az adatvédelmi hatásvizsgálat közzététele </vt:lpstr>
      <vt:lpstr>Kérdések?</vt:lpstr>
      <vt:lpstr>Tartalomjegyzék</vt:lpstr>
      <vt:lpstr>Adatkezelési nyilvántartások</vt:lpstr>
      <vt:lpstr>A nyilvántartás mint a kommunikáció egy formája? </vt:lpstr>
      <vt:lpstr>Kérdések?</vt:lpstr>
      <vt:lpstr>Tartalomjegyzék</vt:lpstr>
      <vt:lpstr>Magatartási kódexek</vt:lpstr>
      <vt:lpstr>A magatartási kódexek a GDPR-ban</vt:lpstr>
      <vt:lpstr>Példa a magatartási kódexre</vt:lpstr>
      <vt:lpstr>Kérdések?</vt:lpstr>
      <vt:lpstr>Tartalomjegyzék</vt:lpstr>
      <vt:lpstr>Adatvédelmi tanúsítás, bélyegzők, illetve jelölések</vt:lpstr>
      <vt:lpstr>Példák az adatvédelmi tanúsításra, bélyegzőkre, illetve jelölésekre</vt:lpstr>
      <vt:lpstr>Kérdések?</vt:lpstr>
      <vt:lpstr>Adatvédelmi hatóságok iránymutatásai</vt:lpstr>
      <vt:lpstr>Értékelés és visszajelzés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Protection Communication</dc:title>
  <dc:creator>David Barnard-Wills</dc:creator>
  <cp:lastModifiedBy>NAIH-311</cp:lastModifiedBy>
  <cp:revision>816</cp:revision>
  <cp:lastPrinted>2019-01-17T14:03:41Z</cp:lastPrinted>
  <dcterms:created xsi:type="dcterms:W3CDTF">2018-12-10T12:23:13Z</dcterms:created>
  <dcterms:modified xsi:type="dcterms:W3CDTF">2020-03-11T13:04:35Z</dcterms:modified>
</cp:coreProperties>
</file>