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0"/>
  </p:notesMasterIdLst>
  <p:handoutMasterIdLst>
    <p:handoutMasterId r:id="rId71"/>
  </p:handoutMasterIdLst>
  <p:sldIdLst>
    <p:sldId id="256" r:id="rId2"/>
    <p:sldId id="533" r:id="rId3"/>
    <p:sldId id="426" r:id="rId4"/>
    <p:sldId id="429" r:id="rId5"/>
    <p:sldId id="257" r:id="rId6"/>
    <p:sldId id="512" r:id="rId7"/>
    <p:sldId id="579" r:id="rId8"/>
    <p:sldId id="259" r:id="rId9"/>
    <p:sldId id="330" r:id="rId10"/>
    <p:sldId id="329" r:id="rId11"/>
    <p:sldId id="332" r:id="rId12"/>
    <p:sldId id="279" r:id="rId13"/>
    <p:sldId id="524" r:id="rId14"/>
    <p:sldId id="516" r:id="rId15"/>
    <p:sldId id="523" r:id="rId16"/>
    <p:sldId id="334" r:id="rId17"/>
    <p:sldId id="335" r:id="rId18"/>
    <p:sldId id="336" r:id="rId19"/>
    <p:sldId id="337" r:id="rId20"/>
    <p:sldId id="338" r:id="rId21"/>
    <p:sldId id="498" r:id="rId22"/>
    <p:sldId id="499" r:id="rId23"/>
    <p:sldId id="580" r:id="rId24"/>
    <p:sldId id="534" r:id="rId25"/>
    <p:sldId id="535" r:id="rId26"/>
    <p:sldId id="536" r:id="rId27"/>
    <p:sldId id="537" r:id="rId28"/>
    <p:sldId id="538" r:id="rId29"/>
    <p:sldId id="539" r:id="rId30"/>
    <p:sldId id="581" r:id="rId31"/>
    <p:sldId id="541" r:id="rId32"/>
    <p:sldId id="542" r:id="rId33"/>
    <p:sldId id="543" r:id="rId34"/>
    <p:sldId id="544" r:id="rId35"/>
    <p:sldId id="545" r:id="rId36"/>
    <p:sldId id="546" r:id="rId37"/>
    <p:sldId id="547" r:id="rId38"/>
    <p:sldId id="548" r:id="rId39"/>
    <p:sldId id="549" r:id="rId40"/>
    <p:sldId id="582" r:id="rId41"/>
    <p:sldId id="551" r:id="rId42"/>
    <p:sldId id="552" r:id="rId43"/>
    <p:sldId id="553" r:id="rId44"/>
    <p:sldId id="554" r:id="rId45"/>
    <p:sldId id="555" r:id="rId46"/>
    <p:sldId id="556" r:id="rId47"/>
    <p:sldId id="557" r:id="rId48"/>
    <p:sldId id="558" r:id="rId49"/>
    <p:sldId id="559" r:id="rId50"/>
    <p:sldId id="560" r:id="rId51"/>
    <p:sldId id="561" r:id="rId52"/>
    <p:sldId id="583" r:id="rId53"/>
    <p:sldId id="563" r:id="rId54"/>
    <p:sldId id="564" r:id="rId55"/>
    <p:sldId id="565" r:id="rId56"/>
    <p:sldId id="566" r:id="rId57"/>
    <p:sldId id="567" r:id="rId58"/>
    <p:sldId id="584" r:id="rId59"/>
    <p:sldId id="569" r:id="rId60"/>
    <p:sldId id="570" r:id="rId61"/>
    <p:sldId id="571" r:id="rId62"/>
    <p:sldId id="572" r:id="rId63"/>
    <p:sldId id="573" r:id="rId64"/>
    <p:sldId id="574" r:id="rId65"/>
    <p:sldId id="575" r:id="rId66"/>
    <p:sldId id="585" r:id="rId67"/>
    <p:sldId id="577" r:id="rId68"/>
    <p:sldId id="586"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82DF72E-146A-4DB9-9BB9-FE89BC389D42}">
          <p14:sldIdLst>
            <p14:sldId id="256"/>
            <p14:sldId id="533"/>
            <p14:sldId id="426"/>
            <p14:sldId id="429"/>
            <p14:sldId id="257"/>
          </p14:sldIdLst>
        </p14:section>
        <p14:section name="1. A magánélet fogalma" id="{A409C608-4B10-4253-ACF2-4B41D83B284B}">
          <p14:sldIdLst>
            <p14:sldId id="512"/>
            <p14:sldId id="579"/>
            <p14:sldId id="259"/>
            <p14:sldId id="330"/>
            <p14:sldId id="329"/>
            <p14:sldId id="332"/>
            <p14:sldId id="279"/>
            <p14:sldId id="524"/>
          </p14:sldIdLst>
        </p14:section>
        <p14:section name="A magánélethez való jog az emberi jogi dokumentumokban" id="{2F6506EB-FD06-4932-B90A-0D5714F1A4CC}">
          <p14:sldIdLst>
            <p14:sldId id="516"/>
            <p14:sldId id="523"/>
            <p14:sldId id="334"/>
            <p14:sldId id="335"/>
            <p14:sldId id="336"/>
            <p14:sldId id="337"/>
            <p14:sldId id="338"/>
            <p14:sldId id="498"/>
            <p14:sldId id="499"/>
            <p14:sldId id="580"/>
          </p14:sldIdLst>
        </p14:section>
        <p14:section name="Az Európa Tanács és az EU keretrendszere" id="{06995AB9-6252-4890-9905-01800F79506C}">
          <p14:sldIdLst>
            <p14:sldId id="534"/>
            <p14:sldId id="535"/>
            <p14:sldId id="536"/>
            <p14:sldId id="537"/>
            <p14:sldId id="538"/>
            <p14:sldId id="539"/>
            <p14:sldId id="581"/>
          </p14:sldIdLst>
        </p14:section>
        <p14:section name="Az EU adatvédelmi rendszere - a GDPR" id="{028CB892-6F71-41CF-8372-958E21E3921E}">
          <p14:sldIdLst>
            <p14:sldId id="541"/>
            <p14:sldId id="542"/>
            <p14:sldId id="543"/>
            <p14:sldId id="544"/>
            <p14:sldId id="545"/>
            <p14:sldId id="546"/>
            <p14:sldId id="547"/>
            <p14:sldId id="548"/>
            <p14:sldId id="549"/>
            <p14:sldId id="582"/>
          </p14:sldIdLst>
        </p14:section>
        <p14:section name="A személyes adat fogalma" id="{1CEC0D06-A2FD-437F-8A2B-4E753A6550AA}">
          <p14:sldIdLst>
            <p14:sldId id="551"/>
            <p14:sldId id="552"/>
            <p14:sldId id="553"/>
            <p14:sldId id="554"/>
            <p14:sldId id="555"/>
            <p14:sldId id="556"/>
            <p14:sldId id="557"/>
            <p14:sldId id="558"/>
            <p14:sldId id="559"/>
            <p14:sldId id="560"/>
            <p14:sldId id="561"/>
            <p14:sldId id="583"/>
          </p14:sldIdLst>
        </p14:section>
        <p14:section name="A személyes adatok kezelésére vonatkozóan alapelvek" id="{E6865CD3-D94B-437F-9B5D-66CE3F441A37}">
          <p14:sldIdLst>
            <p14:sldId id="563"/>
            <p14:sldId id="564"/>
            <p14:sldId id="565"/>
            <p14:sldId id="566"/>
            <p14:sldId id="567"/>
            <p14:sldId id="584"/>
          </p14:sldIdLst>
        </p14:section>
        <p14:section name="Kapcsolódó jogok és fogalmak" id="{87EA37E6-A6AE-4EF3-AE05-C8308364B9E9}">
          <p14:sldIdLst>
            <p14:sldId id="569"/>
            <p14:sldId id="570"/>
            <p14:sldId id="571"/>
            <p14:sldId id="572"/>
            <p14:sldId id="573"/>
            <p14:sldId id="574"/>
            <p14:sldId id="575"/>
            <p14:sldId id="585"/>
          </p14:sldIdLst>
        </p14:section>
        <p14:section name="Kredit" id="{2517D268-ED02-435C-9C9A-FF967EEC0633}">
          <p14:sldIdLst>
            <p14:sldId id="577"/>
            <p14:sldId id="5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Barnard-Wills" initials="DB" lastIdx="2" clrIdx="0">
    <p:extLst>
      <p:ext uri="{19B8F6BF-5375-455C-9EA6-DF929625EA0E}">
        <p15:presenceInfo xmlns:p15="http://schemas.microsoft.com/office/powerpoint/2012/main" userId="David Barnard-Wills" providerId="None"/>
      </p:ext>
    </p:extLst>
  </p:cmAuthor>
  <p:cmAuthor id="2" name="DELL-0009_2" initials="D" lastIdx="14" clrIdx="1">
    <p:extLst>
      <p:ext uri="{19B8F6BF-5375-455C-9EA6-DF929625EA0E}">
        <p15:presenceInfo xmlns:p15="http://schemas.microsoft.com/office/powerpoint/2012/main" userId="DELL-0009_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39" autoAdjust="0"/>
  </p:normalViewPr>
  <p:slideViewPr>
    <p:cSldViewPr snapToGrid="0" snapToObjects="1">
      <p:cViewPr varScale="1">
        <p:scale>
          <a:sx n="97" d="100"/>
          <a:sy n="97" d="100"/>
        </p:scale>
        <p:origin x="480" y="48"/>
      </p:cViewPr>
      <p:guideLst/>
    </p:cSldViewPr>
  </p:slideViewPr>
  <p:outlineViewPr>
    <p:cViewPr>
      <p:scale>
        <a:sx n="33" d="100"/>
        <a:sy n="33" d="100"/>
      </p:scale>
      <p:origin x="0" y="-24090"/>
    </p:cViewPr>
  </p:outlineViewPr>
  <p:notesTextViewPr>
    <p:cViewPr>
      <p:scale>
        <a:sx n="1" d="1"/>
        <a:sy n="1" d="1"/>
      </p:scale>
      <p:origin x="0" y="0"/>
    </p:cViewPr>
  </p:notesTextViewPr>
  <p:notesViewPr>
    <p:cSldViewPr snapToGrid="0" snapToObjects="1">
      <p:cViewPr varScale="1">
        <p:scale>
          <a:sx n="87" d="100"/>
          <a:sy n="87" d="100"/>
        </p:scale>
        <p:origin x="384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3E00D2-29EA-9144-8CCF-3B6EDECFA90A}" type="doc">
      <dgm:prSet loTypeId="urn:microsoft.com/office/officeart/2005/8/layout/matrix1" loCatId="" qsTypeId="urn:microsoft.com/office/officeart/2005/8/quickstyle/simple1" qsCatId="simple" csTypeId="urn:microsoft.com/office/officeart/2005/8/colors/accent0_3" csCatId="mainScheme" phldr="1"/>
      <dgm:spPr/>
      <dgm:t>
        <a:bodyPr/>
        <a:lstStyle/>
        <a:p>
          <a:endParaRPr lang="en-US"/>
        </a:p>
      </dgm:t>
    </dgm:pt>
    <dgm:pt modelId="{164A5A7F-FBF9-9F46-9CC9-5367493118AF}">
      <dgm:prSet phldrT="[Text]" custT="1"/>
      <dgm:spPr/>
      <dgm:t>
        <a:bodyPr/>
        <a:lstStyle/>
        <a:p>
          <a:pPr algn="ctr"/>
          <a:r>
            <a:rPr lang="en-US" sz="2200" b="1" dirty="0">
              <a:solidFill>
                <a:schemeClr val="bg1"/>
              </a:solidFill>
            </a:rPr>
            <a:t>GDPR</a:t>
          </a:r>
          <a:r>
            <a:rPr lang="hu-HU" sz="2200" b="1" dirty="0">
              <a:solidFill>
                <a:schemeClr val="bg1"/>
              </a:solidFill>
            </a:rPr>
            <a:t> által bevezetett újdonságok</a:t>
          </a:r>
          <a:endParaRPr lang="en-US" sz="2200" b="1" dirty="0">
            <a:solidFill>
              <a:schemeClr val="bg1"/>
            </a:solidFill>
          </a:endParaRPr>
        </a:p>
      </dgm:t>
    </dgm:pt>
    <dgm:pt modelId="{343B6B09-1680-7142-8B24-FD89F013B052}" type="parTrans" cxnId="{E02B8E63-7864-374A-89B2-34703C3C1881}">
      <dgm:prSet/>
      <dgm:spPr/>
      <dgm:t>
        <a:bodyPr/>
        <a:lstStyle/>
        <a:p>
          <a:endParaRPr lang="en-US"/>
        </a:p>
      </dgm:t>
    </dgm:pt>
    <dgm:pt modelId="{F34BD89B-D68A-1E49-8914-A401B780C9E2}" type="sibTrans" cxnId="{E02B8E63-7864-374A-89B2-34703C3C1881}">
      <dgm:prSet/>
      <dgm:spPr/>
      <dgm:t>
        <a:bodyPr/>
        <a:lstStyle/>
        <a:p>
          <a:endParaRPr lang="en-US"/>
        </a:p>
      </dgm:t>
    </dgm:pt>
    <dgm:pt modelId="{A56A3E30-6B0A-054A-8E78-DB56936D833B}">
      <dgm:prSet phldrT="[Text]" custT="1"/>
      <dgm:spPr/>
      <dgm:t>
        <a:bodyPr/>
        <a:lstStyle/>
        <a:p>
          <a:r>
            <a:rPr lang="hu-HU" sz="1600" b="1" dirty="0"/>
            <a:t>kockázat alapú megközelítés</a:t>
          </a:r>
          <a:endParaRPr lang="en-US" sz="1600" dirty="0"/>
        </a:p>
      </dgm:t>
    </dgm:pt>
    <dgm:pt modelId="{669379E8-D99B-7C46-8F2D-B4226AF606F8}" type="parTrans" cxnId="{7DA2ACF2-3075-3944-8B0F-28671155B6B7}">
      <dgm:prSet/>
      <dgm:spPr/>
      <dgm:t>
        <a:bodyPr/>
        <a:lstStyle/>
        <a:p>
          <a:endParaRPr lang="en-US"/>
        </a:p>
      </dgm:t>
    </dgm:pt>
    <dgm:pt modelId="{5E07942E-E6E1-7E46-99F5-DE541C6087C9}" type="sibTrans" cxnId="{7DA2ACF2-3075-3944-8B0F-28671155B6B7}">
      <dgm:prSet/>
      <dgm:spPr/>
      <dgm:t>
        <a:bodyPr/>
        <a:lstStyle/>
        <a:p>
          <a:endParaRPr lang="en-US"/>
        </a:p>
      </dgm:t>
    </dgm:pt>
    <dgm:pt modelId="{E45E50EB-BAF6-EE49-8CE1-CA1F6C867A6E}">
      <dgm:prSet phldrT="[Text]" custT="1"/>
      <dgm:spPr/>
      <dgm:t>
        <a:bodyPr/>
        <a:lstStyle/>
        <a:p>
          <a:r>
            <a:rPr lang="hu-HU" sz="1600" b="1" dirty="0"/>
            <a:t>általánosságban</a:t>
          </a:r>
          <a:endParaRPr lang="en-US" sz="1600" b="1" dirty="0"/>
        </a:p>
      </dgm:t>
    </dgm:pt>
    <dgm:pt modelId="{2FB48154-DE3F-3640-AAFE-A7993E2F79F0}" type="parTrans" cxnId="{CB61F1E8-FF53-4248-881B-D1C7A91B7F7E}">
      <dgm:prSet/>
      <dgm:spPr/>
      <dgm:t>
        <a:bodyPr/>
        <a:lstStyle/>
        <a:p>
          <a:endParaRPr lang="en-US"/>
        </a:p>
      </dgm:t>
    </dgm:pt>
    <dgm:pt modelId="{D121D23F-62F9-5C4A-BABA-5D957F4D9C19}" type="sibTrans" cxnId="{CB61F1E8-FF53-4248-881B-D1C7A91B7F7E}">
      <dgm:prSet/>
      <dgm:spPr/>
      <dgm:t>
        <a:bodyPr/>
        <a:lstStyle/>
        <a:p>
          <a:endParaRPr lang="en-US"/>
        </a:p>
      </dgm:t>
    </dgm:pt>
    <dgm:pt modelId="{650B3A2A-94FA-9942-82C1-5AB3E69BB95F}">
      <dgm:prSet phldrT="[Text]" custT="1"/>
      <dgm:spPr/>
      <dgm:t>
        <a:bodyPr/>
        <a:lstStyle/>
        <a:p>
          <a:r>
            <a:rPr lang="hu-HU" sz="1600" b="1" dirty="0"/>
            <a:t>kötelezettségek</a:t>
          </a:r>
          <a:endParaRPr lang="en-US" sz="1600" b="1" dirty="0"/>
        </a:p>
      </dgm:t>
    </dgm:pt>
    <dgm:pt modelId="{8F0DBF62-D36A-1441-A5C8-F584005454BD}" type="parTrans" cxnId="{54369B63-44D1-7D47-8146-53AA91318C23}">
      <dgm:prSet/>
      <dgm:spPr/>
      <dgm:t>
        <a:bodyPr/>
        <a:lstStyle/>
        <a:p>
          <a:endParaRPr lang="en-US"/>
        </a:p>
      </dgm:t>
    </dgm:pt>
    <dgm:pt modelId="{5DF63DA1-845A-E444-A19E-A251DE22367A}" type="sibTrans" cxnId="{54369B63-44D1-7D47-8146-53AA91318C23}">
      <dgm:prSet/>
      <dgm:spPr/>
      <dgm:t>
        <a:bodyPr/>
        <a:lstStyle/>
        <a:p>
          <a:endParaRPr lang="en-US"/>
        </a:p>
      </dgm:t>
    </dgm:pt>
    <dgm:pt modelId="{A9EAE315-D4DD-E44E-B753-6C301F1067BD}">
      <dgm:prSet phldrT="[Text]" custT="1"/>
      <dgm:spPr/>
      <dgm:t>
        <a:bodyPr/>
        <a:lstStyle/>
        <a:p>
          <a:pPr marL="142875" indent="-133350">
            <a:tabLst/>
          </a:pPr>
          <a:r>
            <a:rPr lang="hu-HU" sz="1400" i="0" dirty="0"/>
            <a:t>nincs kockázat</a:t>
          </a:r>
          <a:endParaRPr lang="en-US" sz="1400" i="0" dirty="0"/>
        </a:p>
      </dgm:t>
    </dgm:pt>
    <dgm:pt modelId="{93B0EA3F-1125-CF46-B15C-0089BEAA98CD}" type="parTrans" cxnId="{F2DF14AF-72F8-7D4B-A2C5-FCD00C2F3D3C}">
      <dgm:prSet/>
      <dgm:spPr/>
      <dgm:t>
        <a:bodyPr/>
        <a:lstStyle/>
        <a:p>
          <a:endParaRPr lang="en-US"/>
        </a:p>
      </dgm:t>
    </dgm:pt>
    <dgm:pt modelId="{8B637036-ABD3-A248-906E-D528513765FA}" type="sibTrans" cxnId="{F2DF14AF-72F8-7D4B-A2C5-FCD00C2F3D3C}">
      <dgm:prSet/>
      <dgm:spPr/>
      <dgm:t>
        <a:bodyPr/>
        <a:lstStyle/>
        <a:p>
          <a:endParaRPr lang="en-US"/>
        </a:p>
      </dgm:t>
    </dgm:pt>
    <dgm:pt modelId="{A54D94CF-83A1-8444-AB5E-D1FB92364C2E}">
      <dgm:prSet phldrT="[Text]" custT="1"/>
      <dgm:spPr/>
      <dgm:t>
        <a:bodyPr/>
        <a:lstStyle/>
        <a:p>
          <a:pPr marL="142875" indent="-133350">
            <a:tabLst/>
          </a:pPr>
          <a:r>
            <a:rPr lang="hu-HU" sz="1400" dirty="0"/>
            <a:t>kockázatos</a:t>
          </a:r>
          <a:endParaRPr lang="en-US" sz="1400" dirty="0"/>
        </a:p>
      </dgm:t>
    </dgm:pt>
    <dgm:pt modelId="{B26C37B7-BDB8-E849-9045-AAC0FBBB974B}" type="parTrans" cxnId="{82001EC1-D76D-6842-AD75-97C6AB76DE44}">
      <dgm:prSet/>
      <dgm:spPr/>
      <dgm:t>
        <a:bodyPr/>
        <a:lstStyle/>
        <a:p>
          <a:endParaRPr lang="en-US"/>
        </a:p>
      </dgm:t>
    </dgm:pt>
    <dgm:pt modelId="{6B664309-A0FD-3942-85D8-85C05E327B8D}" type="sibTrans" cxnId="{82001EC1-D76D-6842-AD75-97C6AB76DE44}">
      <dgm:prSet/>
      <dgm:spPr/>
      <dgm:t>
        <a:bodyPr/>
        <a:lstStyle/>
        <a:p>
          <a:endParaRPr lang="en-US"/>
        </a:p>
      </dgm:t>
    </dgm:pt>
    <dgm:pt modelId="{D929AEB3-CB08-1C48-81AE-8D36529B9D15}">
      <dgm:prSet phldrT="[Text]" custT="1"/>
      <dgm:spPr/>
      <dgm:t>
        <a:bodyPr/>
        <a:lstStyle/>
        <a:p>
          <a:pPr marL="142875" indent="-133350">
            <a:tabLst/>
          </a:pPr>
          <a:r>
            <a:rPr lang="hu-HU" sz="1400" dirty="0"/>
            <a:t>magas kockázat</a:t>
          </a:r>
          <a:endParaRPr lang="en-US" sz="1400" dirty="0"/>
        </a:p>
      </dgm:t>
    </dgm:pt>
    <dgm:pt modelId="{BD5E199A-F244-804B-B3A1-B8345F743E07}" type="parTrans" cxnId="{423C0980-E9D7-154A-A744-E298433368A9}">
      <dgm:prSet/>
      <dgm:spPr/>
      <dgm:t>
        <a:bodyPr/>
        <a:lstStyle/>
        <a:p>
          <a:endParaRPr lang="en-US"/>
        </a:p>
      </dgm:t>
    </dgm:pt>
    <dgm:pt modelId="{6FEAC427-ABA3-5F40-9D23-9214BEF8CAC0}" type="sibTrans" cxnId="{423C0980-E9D7-154A-A744-E298433368A9}">
      <dgm:prSet/>
      <dgm:spPr/>
      <dgm:t>
        <a:bodyPr/>
        <a:lstStyle/>
        <a:p>
          <a:endParaRPr lang="en-US"/>
        </a:p>
      </dgm:t>
    </dgm:pt>
    <dgm:pt modelId="{3B228DB9-556D-9247-B2B8-A912DCED0CC6}">
      <dgm:prSet phldrT="[Text]" custT="1"/>
      <dgm:spPr/>
      <dgm:t>
        <a:bodyPr/>
        <a:lstStyle/>
        <a:p>
          <a:pPr marL="142875" indent="-133350">
            <a:tabLst/>
          </a:pPr>
          <a:r>
            <a:rPr lang="hu-HU" sz="1200" dirty="0"/>
            <a:t>adatvédelmi tisztviselő </a:t>
          </a:r>
          <a:r>
            <a:rPr lang="en-US" sz="1200" dirty="0"/>
            <a:t>(DPO)</a:t>
          </a:r>
        </a:p>
      </dgm:t>
    </dgm:pt>
    <dgm:pt modelId="{05B2CF8C-1E0D-CD40-9BCA-54CB8CB55F34}" type="parTrans" cxnId="{F258A208-7608-4A4B-8E36-A277CCE83C96}">
      <dgm:prSet/>
      <dgm:spPr/>
      <dgm:t>
        <a:bodyPr/>
        <a:lstStyle/>
        <a:p>
          <a:endParaRPr lang="en-US"/>
        </a:p>
      </dgm:t>
    </dgm:pt>
    <dgm:pt modelId="{764F52E5-AD42-694C-9FC7-318630BD7432}" type="sibTrans" cxnId="{F258A208-7608-4A4B-8E36-A277CCE83C96}">
      <dgm:prSet/>
      <dgm:spPr/>
      <dgm:t>
        <a:bodyPr/>
        <a:lstStyle/>
        <a:p>
          <a:endParaRPr lang="en-US"/>
        </a:p>
      </dgm:t>
    </dgm:pt>
    <dgm:pt modelId="{76389EAF-8D5D-ED47-8AD1-C92488FE0EA9}">
      <dgm:prSet phldrT="[Text]" custT="1"/>
      <dgm:spPr/>
      <dgm:t>
        <a:bodyPr/>
        <a:lstStyle/>
        <a:p>
          <a:pPr marL="142875" indent="-133350">
            <a:tabLst/>
          </a:pPr>
          <a:r>
            <a:rPr lang="hu-HU" sz="1200" b="0" i="0" dirty="0"/>
            <a:t>adatvédelmi hatásvizsgálat </a:t>
          </a:r>
          <a:r>
            <a:rPr lang="en-US" sz="1200" dirty="0"/>
            <a:t>(DPIA)</a:t>
          </a:r>
        </a:p>
      </dgm:t>
    </dgm:pt>
    <dgm:pt modelId="{92CB42E4-9385-AF44-AD07-4293A79BFA53}" type="parTrans" cxnId="{EF971377-404F-214A-8EA0-55AA9247D829}">
      <dgm:prSet/>
      <dgm:spPr/>
      <dgm:t>
        <a:bodyPr/>
        <a:lstStyle/>
        <a:p>
          <a:endParaRPr lang="en-US"/>
        </a:p>
      </dgm:t>
    </dgm:pt>
    <dgm:pt modelId="{23E82773-7B05-6A4F-9A35-BE4892FE0881}" type="sibTrans" cxnId="{EF971377-404F-214A-8EA0-55AA9247D829}">
      <dgm:prSet/>
      <dgm:spPr/>
      <dgm:t>
        <a:bodyPr/>
        <a:lstStyle/>
        <a:p>
          <a:endParaRPr lang="en-US"/>
        </a:p>
      </dgm:t>
    </dgm:pt>
    <dgm:pt modelId="{32C2872A-28C6-264D-B3DE-617AC20D1BD6}">
      <dgm:prSet phldrT="[Text]" custT="1"/>
      <dgm:spPr/>
      <dgm:t>
        <a:bodyPr/>
        <a:lstStyle/>
        <a:p>
          <a:pPr marL="142875" indent="-133350">
            <a:tabLst/>
          </a:pPr>
          <a:r>
            <a:rPr lang="hu-HU" sz="1200" dirty="0"/>
            <a:t>Beépített adatvédelem - </a:t>
          </a:r>
          <a:r>
            <a:rPr lang="en-US" sz="1200" dirty="0"/>
            <a:t>data protection by design (</a:t>
          </a:r>
          <a:r>
            <a:rPr lang="en-US" sz="1200" dirty="0" err="1"/>
            <a:t>DPbD</a:t>
          </a:r>
          <a:r>
            <a:rPr lang="en-US" sz="1200" dirty="0"/>
            <a:t>)</a:t>
          </a:r>
        </a:p>
      </dgm:t>
    </dgm:pt>
    <dgm:pt modelId="{2DD01E70-4CE0-4745-8F5E-0A8F89AA5755}" type="parTrans" cxnId="{F51CF3DB-FD13-1C45-8133-A15167590E84}">
      <dgm:prSet/>
      <dgm:spPr/>
      <dgm:t>
        <a:bodyPr/>
        <a:lstStyle/>
        <a:p>
          <a:endParaRPr lang="en-US"/>
        </a:p>
      </dgm:t>
    </dgm:pt>
    <dgm:pt modelId="{118F681D-8967-AC45-BF02-3B36757B4D87}" type="sibTrans" cxnId="{F51CF3DB-FD13-1C45-8133-A15167590E84}">
      <dgm:prSet/>
      <dgm:spPr/>
      <dgm:t>
        <a:bodyPr/>
        <a:lstStyle/>
        <a:p>
          <a:endParaRPr lang="en-US"/>
        </a:p>
      </dgm:t>
    </dgm:pt>
    <dgm:pt modelId="{9A15C09B-F3A9-F446-B1A5-887399EF815B}">
      <dgm:prSet phldrT="[Text]" custT="1"/>
      <dgm:spPr/>
      <dgm:t>
        <a:bodyPr/>
        <a:lstStyle/>
        <a:p>
          <a:r>
            <a:rPr lang="hu-HU" sz="1600" b="1" dirty="0"/>
            <a:t>új jogosultságok</a:t>
          </a:r>
          <a:endParaRPr lang="en-US" sz="1600" b="1" dirty="0"/>
        </a:p>
      </dgm:t>
    </dgm:pt>
    <dgm:pt modelId="{B2D2F3FE-D40C-E84E-9538-CD00CF55CDCA}" type="parTrans" cxnId="{187259C8-00C4-144D-AD67-1F4743DB27C1}">
      <dgm:prSet/>
      <dgm:spPr/>
      <dgm:t>
        <a:bodyPr/>
        <a:lstStyle/>
        <a:p>
          <a:endParaRPr lang="en-US"/>
        </a:p>
      </dgm:t>
    </dgm:pt>
    <dgm:pt modelId="{0BCBCF8A-0427-9942-9590-50CD169004D4}" type="sibTrans" cxnId="{187259C8-00C4-144D-AD67-1F4743DB27C1}">
      <dgm:prSet/>
      <dgm:spPr/>
      <dgm:t>
        <a:bodyPr/>
        <a:lstStyle/>
        <a:p>
          <a:endParaRPr lang="en-US"/>
        </a:p>
      </dgm:t>
    </dgm:pt>
    <dgm:pt modelId="{53E78C37-2D2F-D84D-9528-C22310DE1E00}">
      <dgm:prSet phldrT="[Text]" custT="1"/>
      <dgm:spPr/>
      <dgm:t>
        <a:bodyPr/>
        <a:lstStyle/>
        <a:p>
          <a:pPr marL="142875" indent="-133350">
            <a:tabLst/>
          </a:pPr>
          <a:r>
            <a:rPr lang="hu-HU" sz="1400" dirty="0"/>
            <a:t>rendelet (= közvetlen alkalmazandóság)</a:t>
          </a:r>
          <a:endParaRPr lang="en-US" sz="1400" dirty="0"/>
        </a:p>
      </dgm:t>
    </dgm:pt>
    <dgm:pt modelId="{425D4BF4-05C9-6444-9A89-6C8697296B46}" type="parTrans" cxnId="{278B5F54-F265-F649-94A8-170155B382FF}">
      <dgm:prSet/>
      <dgm:spPr/>
      <dgm:t>
        <a:bodyPr/>
        <a:lstStyle/>
        <a:p>
          <a:endParaRPr lang="en-US"/>
        </a:p>
      </dgm:t>
    </dgm:pt>
    <dgm:pt modelId="{01619B90-909A-094A-BD46-62DBE46AAC8A}" type="sibTrans" cxnId="{278B5F54-F265-F649-94A8-170155B382FF}">
      <dgm:prSet/>
      <dgm:spPr/>
      <dgm:t>
        <a:bodyPr/>
        <a:lstStyle/>
        <a:p>
          <a:endParaRPr lang="en-US"/>
        </a:p>
      </dgm:t>
    </dgm:pt>
    <dgm:pt modelId="{729231AF-2CB0-764C-81E2-D5CAE720AC3A}">
      <dgm:prSet phldrT="[Text]" custT="1"/>
      <dgm:spPr/>
      <dgm:t>
        <a:bodyPr/>
        <a:lstStyle/>
        <a:p>
          <a:pPr marL="142875" indent="-133350">
            <a:tabLst/>
          </a:pPr>
          <a:r>
            <a:rPr lang="hu-HU" sz="1200" dirty="0"/>
            <a:t>alapértelmezett adatvédelem - </a:t>
          </a:r>
          <a:r>
            <a:rPr lang="en-US" sz="1200" dirty="0"/>
            <a:t>data protection by default</a:t>
          </a:r>
        </a:p>
      </dgm:t>
    </dgm:pt>
    <dgm:pt modelId="{0DDCB162-0C12-304C-9F49-0CD07A65D68C}" type="parTrans" cxnId="{9E6939D0-7A21-1F44-A1E6-5EC79B9415AC}">
      <dgm:prSet/>
      <dgm:spPr/>
      <dgm:t>
        <a:bodyPr/>
        <a:lstStyle/>
        <a:p>
          <a:endParaRPr lang="en-US"/>
        </a:p>
      </dgm:t>
    </dgm:pt>
    <dgm:pt modelId="{59F20B70-A2A2-4843-8057-D75D1016E8F4}" type="sibTrans" cxnId="{9E6939D0-7A21-1F44-A1E6-5EC79B9415AC}">
      <dgm:prSet/>
      <dgm:spPr/>
      <dgm:t>
        <a:bodyPr/>
        <a:lstStyle/>
        <a:p>
          <a:endParaRPr lang="en-US"/>
        </a:p>
      </dgm:t>
    </dgm:pt>
    <dgm:pt modelId="{D0A34EA2-2219-8D4C-80F7-A4F4E2E11CE0}">
      <dgm:prSet phldrT="[Text]" custT="1"/>
      <dgm:spPr/>
      <dgm:t>
        <a:bodyPr/>
        <a:lstStyle/>
        <a:p>
          <a:pPr marL="142875" indent="-142875">
            <a:tabLst/>
          </a:pPr>
          <a:r>
            <a:rPr lang="hu-HU" sz="1400" dirty="0"/>
            <a:t>elfeledtetéshez való jog</a:t>
          </a:r>
          <a:endParaRPr lang="en-US" sz="1400" dirty="0"/>
        </a:p>
      </dgm:t>
    </dgm:pt>
    <dgm:pt modelId="{DA3EF389-98C2-644E-A230-94F459EF51E8}" type="parTrans" cxnId="{D2C03D9E-B4FC-5440-9F2F-30DFDADD7E85}">
      <dgm:prSet/>
      <dgm:spPr/>
      <dgm:t>
        <a:bodyPr/>
        <a:lstStyle/>
        <a:p>
          <a:endParaRPr lang="en-US"/>
        </a:p>
      </dgm:t>
    </dgm:pt>
    <dgm:pt modelId="{1EA80129-44F0-6F4E-86B5-8CF162EC4640}" type="sibTrans" cxnId="{D2C03D9E-B4FC-5440-9F2F-30DFDADD7E85}">
      <dgm:prSet/>
      <dgm:spPr/>
      <dgm:t>
        <a:bodyPr/>
        <a:lstStyle/>
        <a:p>
          <a:endParaRPr lang="en-US"/>
        </a:p>
      </dgm:t>
    </dgm:pt>
    <dgm:pt modelId="{29F7B27E-8FD2-0845-A959-D799BC7F2040}">
      <dgm:prSet phldrT="[Text]" custT="1"/>
      <dgm:spPr/>
      <dgm:t>
        <a:bodyPr/>
        <a:lstStyle/>
        <a:p>
          <a:pPr marL="142875" indent="-142875">
            <a:tabLst/>
          </a:pPr>
          <a:r>
            <a:rPr lang="hu-HU" sz="1400" dirty="0"/>
            <a:t>adathordozhatóság</a:t>
          </a:r>
          <a:endParaRPr lang="en-US" sz="1400" dirty="0"/>
        </a:p>
      </dgm:t>
    </dgm:pt>
    <dgm:pt modelId="{BD71529B-E8F4-0F45-9AEF-577727018B18}" type="parTrans" cxnId="{D7878184-AE70-B746-9532-DA4A12CA5645}">
      <dgm:prSet/>
      <dgm:spPr/>
      <dgm:t>
        <a:bodyPr/>
        <a:lstStyle/>
        <a:p>
          <a:endParaRPr lang="en-US"/>
        </a:p>
      </dgm:t>
    </dgm:pt>
    <dgm:pt modelId="{DEB73247-176B-E349-8089-E430451E1DCF}" type="sibTrans" cxnId="{D7878184-AE70-B746-9532-DA4A12CA5645}">
      <dgm:prSet/>
      <dgm:spPr/>
      <dgm:t>
        <a:bodyPr/>
        <a:lstStyle/>
        <a:p>
          <a:endParaRPr lang="en-US"/>
        </a:p>
      </dgm:t>
    </dgm:pt>
    <dgm:pt modelId="{36EDED38-21C9-7640-9B11-282D0C58FC19}">
      <dgm:prSet phldrT="[Text]" custT="1"/>
      <dgm:spPr/>
      <dgm:t>
        <a:bodyPr/>
        <a:lstStyle/>
        <a:p>
          <a:pPr marL="142875" indent="-133350">
            <a:tabLst/>
          </a:pPr>
          <a:r>
            <a:rPr lang="hu-HU" sz="1200" dirty="0"/>
            <a:t>incidensbejelentés</a:t>
          </a:r>
          <a:endParaRPr lang="en-US" sz="1200" dirty="0"/>
        </a:p>
      </dgm:t>
    </dgm:pt>
    <dgm:pt modelId="{02433021-23A3-B944-B154-B74B1B4E8B32}" type="parTrans" cxnId="{2BC85CA7-E9B1-EA41-9FF9-AB8E04219DE3}">
      <dgm:prSet/>
      <dgm:spPr/>
      <dgm:t>
        <a:bodyPr/>
        <a:lstStyle/>
        <a:p>
          <a:endParaRPr lang="en-US"/>
        </a:p>
      </dgm:t>
    </dgm:pt>
    <dgm:pt modelId="{5B7CAF5B-5B45-B041-8FF5-7AECF986098A}" type="sibTrans" cxnId="{2BC85CA7-E9B1-EA41-9FF9-AB8E04219DE3}">
      <dgm:prSet/>
      <dgm:spPr/>
      <dgm:t>
        <a:bodyPr/>
        <a:lstStyle/>
        <a:p>
          <a:endParaRPr lang="en-US"/>
        </a:p>
      </dgm:t>
    </dgm:pt>
    <dgm:pt modelId="{CFC6219D-7FD2-4D42-9463-3CA882BF02A1}">
      <dgm:prSet phldrT="[Text]" custT="1"/>
      <dgm:spPr/>
      <dgm:t>
        <a:bodyPr/>
        <a:lstStyle/>
        <a:p>
          <a:pPr marL="142875" indent="-133350">
            <a:tabLst/>
          </a:pPr>
          <a:r>
            <a:rPr lang="mr-IN" sz="1200" dirty="0"/>
            <a:t>…</a:t>
          </a:r>
          <a:endParaRPr lang="en-US" sz="1200" dirty="0"/>
        </a:p>
      </dgm:t>
    </dgm:pt>
    <dgm:pt modelId="{5C869C12-FBBE-0C46-B746-510DFA8DE33E}" type="parTrans" cxnId="{3C8D2777-B4FB-1541-94D1-3C22A4DD9FBE}">
      <dgm:prSet/>
      <dgm:spPr/>
      <dgm:t>
        <a:bodyPr/>
        <a:lstStyle/>
        <a:p>
          <a:endParaRPr lang="en-US"/>
        </a:p>
      </dgm:t>
    </dgm:pt>
    <dgm:pt modelId="{133A2075-E351-F54D-AF56-23E907741FC8}" type="sibTrans" cxnId="{3C8D2777-B4FB-1541-94D1-3C22A4DD9FBE}">
      <dgm:prSet/>
      <dgm:spPr/>
      <dgm:t>
        <a:bodyPr/>
        <a:lstStyle/>
        <a:p>
          <a:endParaRPr lang="en-US"/>
        </a:p>
      </dgm:t>
    </dgm:pt>
    <dgm:pt modelId="{931C5F81-CCB1-4419-B418-01C76F3EB1A1}">
      <dgm:prSet phldrT="[Text]" custT="1"/>
      <dgm:spPr/>
      <dgm:t>
        <a:bodyPr/>
        <a:lstStyle/>
        <a:p>
          <a:r>
            <a:rPr lang="hu-HU" sz="1400" dirty="0"/>
            <a:t>elszámoltathatóság alapelve</a:t>
          </a:r>
        </a:p>
      </dgm:t>
    </dgm:pt>
    <dgm:pt modelId="{CE277538-6B46-4C8F-B9A0-D9FB143A440E}" type="parTrans" cxnId="{846CC7C4-9D25-40B9-8109-C5607A1D8EF7}">
      <dgm:prSet/>
      <dgm:spPr/>
      <dgm:t>
        <a:bodyPr/>
        <a:lstStyle/>
        <a:p>
          <a:endParaRPr lang="hu-HU"/>
        </a:p>
      </dgm:t>
    </dgm:pt>
    <dgm:pt modelId="{723AEA0C-6E4D-4A85-B9F5-032AE64F5977}" type="sibTrans" cxnId="{846CC7C4-9D25-40B9-8109-C5607A1D8EF7}">
      <dgm:prSet/>
      <dgm:spPr/>
      <dgm:t>
        <a:bodyPr/>
        <a:lstStyle/>
        <a:p>
          <a:endParaRPr lang="hu-HU"/>
        </a:p>
      </dgm:t>
    </dgm:pt>
    <dgm:pt modelId="{8047AD52-D192-48A7-BF68-3A47B79658AD}">
      <dgm:prSet phldrT="[Text]" custT="1"/>
      <dgm:spPr/>
      <dgm:t>
        <a:bodyPr/>
        <a:lstStyle/>
        <a:p>
          <a:r>
            <a:rPr lang="hu-HU" sz="1400" dirty="0"/>
            <a:t>bürokrácia csökkentése</a:t>
          </a:r>
        </a:p>
      </dgm:t>
    </dgm:pt>
    <dgm:pt modelId="{05BC6DBC-3E5E-4B53-A1D1-537764E62DBC}" type="parTrans" cxnId="{A9710DE6-8152-4577-90CB-09BEC46F4CEA}">
      <dgm:prSet/>
      <dgm:spPr/>
      <dgm:t>
        <a:bodyPr/>
        <a:lstStyle/>
        <a:p>
          <a:endParaRPr lang="hu-HU"/>
        </a:p>
      </dgm:t>
    </dgm:pt>
    <dgm:pt modelId="{D251B3F4-85C2-44C1-BC27-0F2EBE38A1AB}" type="sibTrans" cxnId="{A9710DE6-8152-4577-90CB-09BEC46F4CEA}">
      <dgm:prSet/>
      <dgm:spPr/>
      <dgm:t>
        <a:bodyPr/>
        <a:lstStyle/>
        <a:p>
          <a:endParaRPr lang="hu-HU"/>
        </a:p>
      </dgm:t>
    </dgm:pt>
    <dgm:pt modelId="{BE1026F1-4214-4231-A152-EF3126C150B9}">
      <dgm:prSet phldrT="[Text]" custT="1"/>
      <dgm:spPr/>
      <dgm:t>
        <a:bodyPr/>
        <a:lstStyle/>
        <a:p>
          <a:r>
            <a:rPr lang="hu-HU" sz="1400" dirty="0"/>
            <a:t>bírságok</a:t>
          </a:r>
        </a:p>
      </dgm:t>
    </dgm:pt>
    <dgm:pt modelId="{D4AFB3DA-8808-4708-8917-2691C3E8506C}" type="parTrans" cxnId="{20B4BD8B-3DD7-4A31-BC72-175158C06A64}">
      <dgm:prSet/>
      <dgm:spPr/>
      <dgm:t>
        <a:bodyPr/>
        <a:lstStyle/>
        <a:p>
          <a:endParaRPr lang="hu-HU"/>
        </a:p>
      </dgm:t>
    </dgm:pt>
    <dgm:pt modelId="{974E6E55-4C27-4856-B1E9-FB735494AFAE}" type="sibTrans" cxnId="{20B4BD8B-3DD7-4A31-BC72-175158C06A64}">
      <dgm:prSet/>
      <dgm:spPr/>
      <dgm:t>
        <a:bodyPr/>
        <a:lstStyle/>
        <a:p>
          <a:endParaRPr lang="hu-HU"/>
        </a:p>
      </dgm:t>
    </dgm:pt>
    <dgm:pt modelId="{EDF2683F-D994-4E59-BCFE-651E3421A01B}">
      <dgm:prSet phldrT="[Text]" custT="1"/>
      <dgm:spPr/>
      <dgm:t>
        <a:bodyPr/>
        <a:lstStyle/>
        <a:p>
          <a:pPr marL="142875" indent="-133350">
            <a:tabLst/>
          </a:pPr>
          <a:r>
            <a:rPr lang="hu-HU" sz="1400" dirty="0"/>
            <a:t>fennmaradó (maradvány) kockázat</a:t>
          </a:r>
          <a:endParaRPr lang="en-US" sz="1400" dirty="0"/>
        </a:p>
      </dgm:t>
    </dgm:pt>
    <dgm:pt modelId="{776AC3EA-D240-4881-AF77-05817A7DD158}" type="parTrans" cxnId="{411B41CC-D9D6-4718-BF0C-FD01E24A505C}">
      <dgm:prSet/>
      <dgm:spPr/>
      <dgm:t>
        <a:bodyPr/>
        <a:lstStyle/>
        <a:p>
          <a:endParaRPr lang="en-GB"/>
        </a:p>
      </dgm:t>
    </dgm:pt>
    <dgm:pt modelId="{5341D010-C441-4406-955F-46F1CF22C99D}" type="sibTrans" cxnId="{411B41CC-D9D6-4718-BF0C-FD01E24A505C}">
      <dgm:prSet/>
      <dgm:spPr/>
      <dgm:t>
        <a:bodyPr/>
        <a:lstStyle/>
        <a:p>
          <a:endParaRPr lang="en-GB"/>
        </a:p>
      </dgm:t>
    </dgm:pt>
    <dgm:pt modelId="{06833890-768B-A34E-B37E-4CA53494342B}" type="pres">
      <dgm:prSet presAssocID="{7B3E00D2-29EA-9144-8CCF-3B6EDECFA90A}" presName="diagram" presStyleCnt="0">
        <dgm:presLayoutVars>
          <dgm:chMax val="1"/>
          <dgm:dir/>
          <dgm:animLvl val="ctr"/>
          <dgm:resizeHandles val="exact"/>
        </dgm:presLayoutVars>
      </dgm:prSet>
      <dgm:spPr/>
    </dgm:pt>
    <dgm:pt modelId="{82F9B804-7F49-B644-8A00-67FFCAA178AA}" type="pres">
      <dgm:prSet presAssocID="{7B3E00D2-29EA-9144-8CCF-3B6EDECFA90A}" presName="matrix" presStyleCnt="0"/>
      <dgm:spPr/>
    </dgm:pt>
    <dgm:pt modelId="{26E2EAA9-342B-FE43-BEE6-363D3BB82117}" type="pres">
      <dgm:prSet presAssocID="{7B3E00D2-29EA-9144-8CCF-3B6EDECFA90A}" presName="tile1" presStyleLbl="node1" presStyleIdx="0" presStyleCnt="4"/>
      <dgm:spPr/>
    </dgm:pt>
    <dgm:pt modelId="{B6127180-9C02-6349-90B8-40FBEDDE7FC4}" type="pres">
      <dgm:prSet presAssocID="{7B3E00D2-29EA-9144-8CCF-3B6EDECFA90A}" presName="tile1text" presStyleLbl="node1" presStyleIdx="0" presStyleCnt="4">
        <dgm:presLayoutVars>
          <dgm:chMax val="0"/>
          <dgm:chPref val="0"/>
          <dgm:bulletEnabled val="1"/>
        </dgm:presLayoutVars>
      </dgm:prSet>
      <dgm:spPr/>
    </dgm:pt>
    <dgm:pt modelId="{295C612F-C0E0-7E4D-90AC-F3A3C0D4FF5F}" type="pres">
      <dgm:prSet presAssocID="{7B3E00D2-29EA-9144-8CCF-3B6EDECFA90A}" presName="tile2" presStyleLbl="node1" presStyleIdx="1" presStyleCnt="4"/>
      <dgm:spPr/>
    </dgm:pt>
    <dgm:pt modelId="{20C651D2-6052-9144-AD71-E0C3CF9F0247}" type="pres">
      <dgm:prSet presAssocID="{7B3E00D2-29EA-9144-8CCF-3B6EDECFA90A}" presName="tile2text" presStyleLbl="node1" presStyleIdx="1" presStyleCnt="4">
        <dgm:presLayoutVars>
          <dgm:chMax val="0"/>
          <dgm:chPref val="0"/>
          <dgm:bulletEnabled val="1"/>
        </dgm:presLayoutVars>
      </dgm:prSet>
      <dgm:spPr/>
    </dgm:pt>
    <dgm:pt modelId="{BEA112C4-26DA-294C-9B8A-F3541C8AED55}" type="pres">
      <dgm:prSet presAssocID="{7B3E00D2-29EA-9144-8CCF-3B6EDECFA90A}" presName="tile3" presStyleLbl="node1" presStyleIdx="2" presStyleCnt="4"/>
      <dgm:spPr/>
    </dgm:pt>
    <dgm:pt modelId="{2449FD26-B900-994D-85B8-154CDA90927D}" type="pres">
      <dgm:prSet presAssocID="{7B3E00D2-29EA-9144-8CCF-3B6EDECFA90A}" presName="tile3text" presStyleLbl="node1" presStyleIdx="2" presStyleCnt="4">
        <dgm:presLayoutVars>
          <dgm:chMax val="0"/>
          <dgm:chPref val="0"/>
          <dgm:bulletEnabled val="1"/>
        </dgm:presLayoutVars>
      </dgm:prSet>
      <dgm:spPr/>
    </dgm:pt>
    <dgm:pt modelId="{CADDAA9C-409E-B54F-9752-F96C4BFA7FA5}" type="pres">
      <dgm:prSet presAssocID="{7B3E00D2-29EA-9144-8CCF-3B6EDECFA90A}" presName="tile4" presStyleLbl="node1" presStyleIdx="3" presStyleCnt="4"/>
      <dgm:spPr/>
    </dgm:pt>
    <dgm:pt modelId="{423A6209-384A-1840-A51B-AE74DF2C6A2B}" type="pres">
      <dgm:prSet presAssocID="{7B3E00D2-29EA-9144-8CCF-3B6EDECFA90A}" presName="tile4text" presStyleLbl="node1" presStyleIdx="3" presStyleCnt="4">
        <dgm:presLayoutVars>
          <dgm:chMax val="0"/>
          <dgm:chPref val="0"/>
          <dgm:bulletEnabled val="1"/>
        </dgm:presLayoutVars>
      </dgm:prSet>
      <dgm:spPr/>
    </dgm:pt>
    <dgm:pt modelId="{40DDA581-2D4F-474C-B729-0EBCE3C8ADF7}" type="pres">
      <dgm:prSet presAssocID="{7B3E00D2-29EA-9144-8CCF-3B6EDECFA90A}" presName="centerTile" presStyleLbl="fgShp" presStyleIdx="0" presStyleCnt="1" custLinFactNeighborY="1579">
        <dgm:presLayoutVars>
          <dgm:chMax val="0"/>
          <dgm:chPref val="0"/>
        </dgm:presLayoutVars>
      </dgm:prSet>
      <dgm:spPr/>
    </dgm:pt>
  </dgm:ptLst>
  <dgm:cxnLst>
    <dgm:cxn modelId="{F258A208-7608-4A4B-8E36-A277CCE83C96}" srcId="{650B3A2A-94FA-9942-82C1-5AB3E69BB95F}" destId="{3B228DB9-556D-9247-B2B8-A912DCED0CC6}" srcOrd="0" destOrd="0" parTransId="{05B2CF8C-1E0D-CD40-9BCA-54CB8CB55F34}" sibTransId="{764F52E5-AD42-694C-9FC7-318630BD7432}"/>
    <dgm:cxn modelId="{489F4D0F-E148-9448-A240-05FB14C963E4}" type="presOf" srcId="{A54D94CF-83A1-8444-AB5E-D1FB92364C2E}" destId="{295C612F-C0E0-7E4D-90AC-F3A3C0D4FF5F}" srcOrd="0" destOrd="2" presId="urn:microsoft.com/office/officeart/2005/8/layout/matrix1"/>
    <dgm:cxn modelId="{42E8BC12-F1D9-F041-B61E-B4269C8E708B}" type="presOf" srcId="{A9EAE315-D4DD-E44E-B753-6C301F1067BD}" destId="{295C612F-C0E0-7E4D-90AC-F3A3C0D4FF5F}" srcOrd="0" destOrd="1" presId="urn:microsoft.com/office/officeart/2005/8/layout/matrix1"/>
    <dgm:cxn modelId="{71635016-CF8B-4CF6-B5B0-40C9857910D7}" type="presOf" srcId="{BE1026F1-4214-4231-A152-EF3126C150B9}" destId="{B6127180-9C02-6349-90B8-40FBEDDE7FC4}" srcOrd="1" destOrd="4" presId="urn:microsoft.com/office/officeart/2005/8/layout/matrix1"/>
    <dgm:cxn modelId="{36249D1D-AE62-4A41-9645-161679BCC069}" type="presOf" srcId="{729231AF-2CB0-764C-81E2-D5CAE720AC3A}" destId="{2449FD26-B900-994D-85B8-154CDA90927D}" srcOrd="1" destOrd="4" presId="urn:microsoft.com/office/officeart/2005/8/layout/matrix1"/>
    <dgm:cxn modelId="{3613E524-4071-164D-979B-1A1265835724}" type="presOf" srcId="{36EDED38-21C9-7640-9B11-282D0C58FC19}" destId="{BEA112C4-26DA-294C-9B8A-F3541C8AED55}" srcOrd="0" destOrd="5" presId="urn:microsoft.com/office/officeart/2005/8/layout/matrix1"/>
    <dgm:cxn modelId="{E74B9C25-49B4-8945-9504-D38EC62A15D9}" type="presOf" srcId="{650B3A2A-94FA-9942-82C1-5AB3E69BB95F}" destId="{2449FD26-B900-994D-85B8-154CDA90927D}" srcOrd="1" destOrd="0" presId="urn:microsoft.com/office/officeart/2005/8/layout/matrix1"/>
    <dgm:cxn modelId="{32AD2F29-8340-684E-B72F-5C39BB021A66}" type="presOf" srcId="{CFC6219D-7FD2-4D42-9463-3CA882BF02A1}" destId="{2449FD26-B900-994D-85B8-154CDA90927D}" srcOrd="1" destOrd="6" presId="urn:microsoft.com/office/officeart/2005/8/layout/matrix1"/>
    <dgm:cxn modelId="{26A5E12A-37FE-4126-A3B5-871AA14E56DC}" type="presOf" srcId="{BE1026F1-4214-4231-A152-EF3126C150B9}" destId="{26E2EAA9-342B-FE43-BEE6-363D3BB82117}" srcOrd="0" destOrd="4" presId="urn:microsoft.com/office/officeart/2005/8/layout/matrix1"/>
    <dgm:cxn modelId="{8C3B232D-9716-B745-8CBD-68F6E35AB1A3}" type="presOf" srcId="{CFC6219D-7FD2-4D42-9463-3CA882BF02A1}" destId="{BEA112C4-26DA-294C-9B8A-F3541C8AED55}" srcOrd="0" destOrd="6" presId="urn:microsoft.com/office/officeart/2005/8/layout/matrix1"/>
    <dgm:cxn modelId="{A0518233-D13C-4170-B385-07DB3BC67B2A}" type="presOf" srcId="{931C5F81-CCB1-4419-B418-01C76F3EB1A1}" destId="{B6127180-9C02-6349-90B8-40FBEDDE7FC4}" srcOrd="1" destOrd="2" presId="urn:microsoft.com/office/officeart/2005/8/layout/matrix1"/>
    <dgm:cxn modelId="{DD461B35-B3B8-4545-9261-B360BF970FB2}" type="presOf" srcId="{D929AEB3-CB08-1C48-81AE-8D36529B9D15}" destId="{295C612F-C0E0-7E4D-90AC-F3A3C0D4FF5F}" srcOrd="0" destOrd="3" presId="urn:microsoft.com/office/officeart/2005/8/layout/matrix1"/>
    <dgm:cxn modelId="{0C3C3635-91CC-0C47-8DE4-BAFD1A55A5B0}" type="presOf" srcId="{32C2872A-28C6-264D-B3DE-617AC20D1BD6}" destId="{BEA112C4-26DA-294C-9B8A-F3541C8AED55}" srcOrd="0" destOrd="3" presId="urn:microsoft.com/office/officeart/2005/8/layout/matrix1"/>
    <dgm:cxn modelId="{70B0B538-D51A-2A42-8BFA-09B667204B10}" type="presOf" srcId="{32C2872A-28C6-264D-B3DE-617AC20D1BD6}" destId="{2449FD26-B900-994D-85B8-154CDA90927D}" srcOrd="1" destOrd="3" presId="urn:microsoft.com/office/officeart/2005/8/layout/matrix1"/>
    <dgm:cxn modelId="{FE50EE3C-B228-9B48-BEC2-2E9C9E8B84C5}" type="presOf" srcId="{729231AF-2CB0-764C-81E2-D5CAE720AC3A}" destId="{BEA112C4-26DA-294C-9B8A-F3541C8AED55}" srcOrd="0" destOrd="4" presId="urn:microsoft.com/office/officeart/2005/8/layout/matrix1"/>
    <dgm:cxn modelId="{7A1F205E-06A3-0346-9FA6-A3C177F6BC20}" type="presOf" srcId="{76389EAF-8D5D-ED47-8AD1-C92488FE0EA9}" destId="{BEA112C4-26DA-294C-9B8A-F3541C8AED55}" srcOrd="0" destOrd="2" presId="urn:microsoft.com/office/officeart/2005/8/layout/matrix1"/>
    <dgm:cxn modelId="{E02B8E63-7864-374A-89B2-34703C3C1881}" srcId="{7B3E00D2-29EA-9144-8CCF-3B6EDECFA90A}" destId="{164A5A7F-FBF9-9F46-9CC9-5367493118AF}" srcOrd="0" destOrd="0" parTransId="{343B6B09-1680-7142-8B24-FD89F013B052}" sibTransId="{F34BD89B-D68A-1E49-8914-A401B780C9E2}"/>
    <dgm:cxn modelId="{54369B63-44D1-7D47-8146-53AA91318C23}" srcId="{164A5A7F-FBF9-9F46-9CC9-5367493118AF}" destId="{650B3A2A-94FA-9942-82C1-5AB3E69BB95F}" srcOrd="2" destOrd="0" parTransId="{8F0DBF62-D36A-1441-A5C8-F584005454BD}" sibTransId="{5DF63DA1-845A-E444-A19E-A251DE22367A}"/>
    <dgm:cxn modelId="{AB097664-41B5-0142-89A6-695EBE6A8E87}" type="presOf" srcId="{9A15C09B-F3A9-F446-B1A5-887399EF815B}" destId="{423A6209-384A-1840-A51B-AE74DF2C6A2B}" srcOrd="1" destOrd="0" presId="urn:microsoft.com/office/officeart/2005/8/layout/matrix1"/>
    <dgm:cxn modelId="{FB209A67-8479-7D4E-B87F-072CBFE5715E}" type="presOf" srcId="{D0A34EA2-2219-8D4C-80F7-A4F4E2E11CE0}" destId="{423A6209-384A-1840-A51B-AE74DF2C6A2B}" srcOrd="1" destOrd="1" presId="urn:microsoft.com/office/officeart/2005/8/layout/matrix1"/>
    <dgm:cxn modelId="{A998234D-561E-F54A-B841-D9985ABD9EB6}" type="presOf" srcId="{9A15C09B-F3A9-F446-B1A5-887399EF815B}" destId="{CADDAA9C-409E-B54F-9752-F96C4BFA7FA5}" srcOrd="0" destOrd="0" presId="urn:microsoft.com/office/officeart/2005/8/layout/matrix1"/>
    <dgm:cxn modelId="{C186246E-BEC0-44D6-B2F0-68F6670559E6}" type="presOf" srcId="{8047AD52-D192-48A7-BF68-3A47B79658AD}" destId="{26E2EAA9-342B-FE43-BEE6-363D3BB82117}" srcOrd="0" destOrd="3" presId="urn:microsoft.com/office/officeart/2005/8/layout/matrix1"/>
    <dgm:cxn modelId="{AB4E454F-571B-0B48-A810-6A139C4B6DFE}" type="presOf" srcId="{29F7B27E-8FD2-0845-A959-D799BC7F2040}" destId="{423A6209-384A-1840-A51B-AE74DF2C6A2B}" srcOrd="1" destOrd="2" presId="urn:microsoft.com/office/officeart/2005/8/layout/matrix1"/>
    <dgm:cxn modelId="{3EE6AF4F-2C88-FE44-B398-BEE66BC8D9B4}" type="presOf" srcId="{53E78C37-2D2F-D84D-9528-C22310DE1E00}" destId="{B6127180-9C02-6349-90B8-40FBEDDE7FC4}" srcOrd="1" destOrd="1" presId="urn:microsoft.com/office/officeart/2005/8/layout/matrix1"/>
    <dgm:cxn modelId="{BBD89F51-330A-BF47-8798-6CE430FABB01}" type="presOf" srcId="{A54D94CF-83A1-8444-AB5E-D1FB92364C2E}" destId="{20C651D2-6052-9144-AD71-E0C3CF9F0247}" srcOrd="1" destOrd="2" presId="urn:microsoft.com/office/officeart/2005/8/layout/matrix1"/>
    <dgm:cxn modelId="{278B5F54-F265-F649-94A8-170155B382FF}" srcId="{E45E50EB-BAF6-EE49-8CE1-CA1F6C867A6E}" destId="{53E78C37-2D2F-D84D-9528-C22310DE1E00}" srcOrd="0" destOrd="0" parTransId="{425D4BF4-05C9-6444-9A89-6C8697296B46}" sibTransId="{01619B90-909A-094A-BD46-62DBE46AAC8A}"/>
    <dgm:cxn modelId="{EF971377-404F-214A-8EA0-55AA9247D829}" srcId="{650B3A2A-94FA-9942-82C1-5AB3E69BB95F}" destId="{76389EAF-8D5D-ED47-8AD1-C92488FE0EA9}" srcOrd="1" destOrd="0" parTransId="{92CB42E4-9385-AF44-AD07-4293A79BFA53}" sibTransId="{23E82773-7B05-6A4F-9A35-BE4892FE0881}"/>
    <dgm:cxn modelId="{3C8D2777-B4FB-1541-94D1-3C22A4DD9FBE}" srcId="{650B3A2A-94FA-9942-82C1-5AB3E69BB95F}" destId="{CFC6219D-7FD2-4D42-9463-3CA882BF02A1}" srcOrd="5" destOrd="0" parTransId="{5C869C12-FBBE-0C46-B746-510DFA8DE33E}" sibTransId="{133A2075-E351-F54D-AF56-23E907741FC8}"/>
    <dgm:cxn modelId="{423C0980-E9D7-154A-A744-E298433368A9}" srcId="{A56A3E30-6B0A-054A-8E78-DB56936D833B}" destId="{D929AEB3-CB08-1C48-81AE-8D36529B9D15}" srcOrd="2" destOrd="0" parTransId="{BD5E199A-F244-804B-B3A1-B8345F743E07}" sibTransId="{6FEAC427-ABA3-5F40-9D23-9214BEF8CAC0}"/>
    <dgm:cxn modelId="{51103C82-4F9F-6547-868D-1638B45BB57D}" type="presOf" srcId="{3B228DB9-556D-9247-B2B8-A912DCED0CC6}" destId="{2449FD26-B900-994D-85B8-154CDA90927D}" srcOrd="1" destOrd="1" presId="urn:microsoft.com/office/officeart/2005/8/layout/matrix1"/>
    <dgm:cxn modelId="{87959D82-27ED-C043-9777-A8F86375F80A}" type="presOf" srcId="{36EDED38-21C9-7640-9B11-282D0C58FC19}" destId="{2449FD26-B900-994D-85B8-154CDA90927D}" srcOrd="1" destOrd="5" presId="urn:microsoft.com/office/officeart/2005/8/layout/matrix1"/>
    <dgm:cxn modelId="{D7878184-AE70-B746-9532-DA4A12CA5645}" srcId="{9A15C09B-F3A9-F446-B1A5-887399EF815B}" destId="{29F7B27E-8FD2-0845-A959-D799BC7F2040}" srcOrd="1" destOrd="0" parTransId="{BD71529B-E8F4-0F45-9AEF-577727018B18}" sibTransId="{DEB73247-176B-E349-8089-E430451E1DCF}"/>
    <dgm:cxn modelId="{51933288-A4B0-0842-82F9-13CAF0E1BED3}" type="presOf" srcId="{164A5A7F-FBF9-9F46-9CC9-5367493118AF}" destId="{40DDA581-2D4F-474C-B729-0EBCE3C8ADF7}" srcOrd="0" destOrd="0" presId="urn:microsoft.com/office/officeart/2005/8/layout/matrix1"/>
    <dgm:cxn modelId="{20B4BD8B-3DD7-4A31-BC72-175158C06A64}" srcId="{E45E50EB-BAF6-EE49-8CE1-CA1F6C867A6E}" destId="{BE1026F1-4214-4231-A152-EF3126C150B9}" srcOrd="3" destOrd="0" parTransId="{D4AFB3DA-8808-4708-8917-2691C3E8506C}" sibTransId="{974E6E55-4C27-4856-B1E9-FB735494AFAE}"/>
    <dgm:cxn modelId="{AF27C58D-DCE3-8645-B07A-5F8C5E1E83C3}" type="presOf" srcId="{A9EAE315-D4DD-E44E-B753-6C301F1067BD}" destId="{20C651D2-6052-9144-AD71-E0C3CF9F0247}" srcOrd="1" destOrd="1" presId="urn:microsoft.com/office/officeart/2005/8/layout/matrix1"/>
    <dgm:cxn modelId="{D2C03D9E-B4FC-5440-9F2F-30DFDADD7E85}" srcId="{9A15C09B-F3A9-F446-B1A5-887399EF815B}" destId="{D0A34EA2-2219-8D4C-80F7-A4F4E2E11CE0}" srcOrd="0" destOrd="0" parTransId="{DA3EF389-98C2-644E-A230-94F459EF51E8}" sibTransId="{1EA80129-44F0-6F4E-86B5-8CF162EC4640}"/>
    <dgm:cxn modelId="{7CF3EEA0-C2AB-1A47-BA3B-0D1F312EC1A2}" type="presOf" srcId="{E45E50EB-BAF6-EE49-8CE1-CA1F6C867A6E}" destId="{26E2EAA9-342B-FE43-BEE6-363D3BB82117}" srcOrd="0" destOrd="0" presId="urn:microsoft.com/office/officeart/2005/8/layout/matrix1"/>
    <dgm:cxn modelId="{C1FA46A2-1112-CA46-BC26-4CED5464AA9E}" type="presOf" srcId="{E45E50EB-BAF6-EE49-8CE1-CA1F6C867A6E}" destId="{B6127180-9C02-6349-90B8-40FBEDDE7FC4}" srcOrd="1" destOrd="0" presId="urn:microsoft.com/office/officeart/2005/8/layout/matrix1"/>
    <dgm:cxn modelId="{2BC85CA7-E9B1-EA41-9FF9-AB8E04219DE3}" srcId="{650B3A2A-94FA-9942-82C1-5AB3E69BB95F}" destId="{36EDED38-21C9-7640-9B11-282D0C58FC19}" srcOrd="4" destOrd="0" parTransId="{02433021-23A3-B944-B154-B74B1B4E8B32}" sibTransId="{5B7CAF5B-5B45-B041-8FF5-7AECF986098A}"/>
    <dgm:cxn modelId="{767150AA-718A-0A4A-A5B3-BE3F2EEBCEEB}" type="presOf" srcId="{53E78C37-2D2F-D84D-9528-C22310DE1E00}" destId="{26E2EAA9-342B-FE43-BEE6-363D3BB82117}" srcOrd="0" destOrd="1" presId="urn:microsoft.com/office/officeart/2005/8/layout/matrix1"/>
    <dgm:cxn modelId="{A72430AE-E0D8-44C8-B506-D9F30A81610B}" type="presOf" srcId="{931C5F81-CCB1-4419-B418-01C76F3EB1A1}" destId="{26E2EAA9-342B-FE43-BEE6-363D3BB82117}" srcOrd="0" destOrd="2" presId="urn:microsoft.com/office/officeart/2005/8/layout/matrix1"/>
    <dgm:cxn modelId="{F2DF14AF-72F8-7D4B-A2C5-FCD00C2F3D3C}" srcId="{A56A3E30-6B0A-054A-8E78-DB56936D833B}" destId="{A9EAE315-D4DD-E44E-B753-6C301F1067BD}" srcOrd="0" destOrd="0" parTransId="{93B0EA3F-1125-CF46-B15C-0089BEAA98CD}" sibTransId="{8B637036-ABD3-A248-906E-D528513765FA}"/>
    <dgm:cxn modelId="{C0BD44B1-E09E-E848-A3D3-E070FB5348D4}" type="presOf" srcId="{29F7B27E-8FD2-0845-A959-D799BC7F2040}" destId="{CADDAA9C-409E-B54F-9752-F96C4BFA7FA5}" srcOrd="0" destOrd="2" presId="urn:microsoft.com/office/officeart/2005/8/layout/matrix1"/>
    <dgm:cxn modelId="{7191A7B7-ED03-1D4C-9398-34CED2EF3F56}" type="presOf" srcId="{A56A3E30-6B0A-054A-8E78-DB56936D833B}" destId="{20C651D2-6052-9144-AD71-E0C3CF9F0247}" srcOrd="1" destOrd="0" presId="urn:microsoft.com/office/officeart/2005/8/layout/matrix1"/>
    <dgm:cxn modelId="{A7E8BDB9-DCB6-4434-8F43-AD6E87E86A3F}" type="presOf" srcId="{EDF2683F-D994-4E59-BCFE-651E3421A01B}" destId="{20C651D2-6052-9144-AD71-E0C3CF9F0247}" srcOrd="1" destOrd="4" presId="urn:microsoft.com/office/officeart/2005/8/layout/matrix1"/>
    <dgm:cxn modelId="{7C49DBB9-D684-1F43-B041-BC4EBE3910CE}" type="presOf" srcId="{D0A34EA2-2219-8D4C-80F7-A4F4E2E11CE0}" destId="{CADDAA9C-409E-B54F-9752-F96C4BFA7FA5}" srcOrd="0" destOrd="1" presId="urn:microsoft.com/office/officeart/2005/8/layout/matrix1"/>
    <dgm:cxn modelId="{9C9285BA-7141-E94D-90C8-A486AA7D3C5E}" type="presOf" srcId="{A56A3E30-6B0A-054A-8E78-DB56936D833B}" destId="{295C612F-C0E0-7E4D-90AC-F3A3C0D4FF5F}" srcOrd="0" destOrd="0" presId="urn:microsoft.com/office/officeart/2005/8/layout/matrix1"/>
    <dgm:cxn modelId="{82001EC1-D76D-6842-AD75-97C6AB76DE44}" srcId="{A56A3E30-6B0A-054A-8E78-DB56936D833B}" destId="{A54D94CF-83A1-8444-AB5E-D1FB92364C2E}" srcOrd="1" destOrd="0" parTransId="{B26C37B7-BDB8-E849-9045-AAC0FBBB974B}" sibTransId="{6B664309-A0FD-3942-85D8-85C05E327B8D}"/>
    <dgm:cxn modelId="{846CC7C4-9D25-40B9-8109-C5607A1D8EF7}" srcId="{E45E50EB-BAF6-EE49-8CE1-CA1F6C867A6E}" destId="{931C5F81-CCB1-4419-B418-01C76F3EB1A1}" srcOrd="1" destOrd="0" parTransId="{CE277538-6B46-4C8F-B9A0-D9FB143A440E}" sibTransId="{723AEA0C-6E4D-4A85-B9F5-032AE64F5977}"/>
    <dgm:cxn modelId="{187259C8-00C4-144D-AD67-1F4743DB27C1}" srcId="{164A5A7F-FBF9-9F46-9CC9-5367493118AF}" destId="{9A15C09B-F3A9-F446-B1A5-887399EF815B}" srcOrd="3" destOrd="0" parTransId="{B2D2F3FE-D40C-E84E-9538-CD00CF55CDCA}" sibTransId="{0BCBCF8A-0427-9942-9590-50CD169004D4}"/>
    <dgm:cxn modelId="{411B41CC-D9D6-4718-BF0C-FD01E24A505C}" srcId="{A56A3E30-6B0A-054A-8E78-DB56936D833B}" destId="{EDF2683F-D994-4E59-BCFE-651E3421A01B}" srcOrd="3" destOrd="0" parTransId="{776AC3EA-D240-4881-AF77-05817A7DD158}" sibTransId="{5341D010-C441-4406-955F-46F1CF22C99D}"/>
    <dgm:cxn modelId="{9E6939D0-7A21-1F44-A1E6-5EC79B9415AC}" srcId="{650B3A2A-94FA-9942-82C1-5AB3E69BB95F}" destId="{729231AF-2CB0-764C-81E2-D5CAE720AC3A}" srcOrd="3" destOrd="0" parTransId="{0DDCB162-0C12-304C-9F49-0CD07A65D68C}" sibTransId="{59F20B70-A2A2-4843-8057-D75D1016E8F4}"/>
    <dgm:cxn modelId="{9EDC4BD0-0004-467D-A5D3-A6CB08BC4F5F}" type="presOf" srcId="{EDF2683F-D994-4E59-BCFE-651E3421A01B}" destId="{295C612F-C0E0-7E4D-90AC-F3A3C0D4FF5F}" srcOrd="0" destOrd="4" presId="urn:microsoft.com/office/officeart/2005/8/layout/matrix1"/>
    <dgm:cxn modelId="{C90DD4D8-7E76-3D45-B2EB-15177BFB0B05}" type="presOf" srcId="{D929AEB3-CB08-1C48-81AE-8D36529B9D15}" destId="{20C651D2-6052-9144-AD71-E0C3CF9F0247}" srcOrd="1" destOrd="3" presId="urn:microsoft.com/office/officeart/2005/8/layout/matrix1"/>
    <dgm:cxn modelId="{F51CF3DB-FD13-1C45-8133-A15167590E84}" srcId="{650B3A2A-94FA-9942-82C1-5AB3E69BB95F}" destId="{32C2872A-28C6-264D-B3DE-617AC20D1BD6}" srcOrd="2" destOrd="0" parTransId="{2DD01E70-4CE0-4745-8F5E-0A8F89AA5755}" sibTransId="{118F681D-8967-AC45-BF02-3B36757B4D87}"/>
    <dgm:cxn modelId="{A9710DE6-8152-4577-90CB-09BEC46F4CEA}" srcId="{E45E50EB-BAF6-EE49-8CE1-CA1F6C867A6E}" destId="{8047AD52-D192-48A7-BF68-3A47B79658AD}" srcOrd="2" destOrd="0" parTransId="{05BC6DBC-3E5E-4B53-A1D1-537764E62DBC}" sibTransId="{D251B3F4-85C2-44C1-BC27-0F2EBE38A1AB}"/>
    <dgm:cxn modelId="{CB61F1E8-FF53-4248-881B-D1C7A91B7F7E}" srcId="{164A5A7F-FBF9-9F46-9CC9-5367493118AF}" destId="{E45E50EB-BAF6-EE49-8CE1-CA1F6C867A6E}" srcOrd="0" destOrd="0" parTransId="{2FB48154-DE3F-3640-AAFE-A7993E2F79F0}" sibTransId="{D121D23F-62F9-5C4A-BABA-5D957F4D9C19}"/>
    <dgm:cxn modelId="{357E23E9-5DAF-8244-865C-2582750647EA}" type="presOf" srcId="{7B3E00D2-29EA-9144-8CCF-3B6EDECFA90A}" destId="{06833890-768B-A34E-B37E-4CA53494342B}" srcOrd="0" destOrd="0" presId="urn:microsoft.com/office/officeart/2005/8/layout/matrix1"/>
    <dgm:cxn modelId="{DDA512ED-5718-4303-8B96-A0B56BB8195E}" type="presOf" srcId="{8047AD52-D192-48A7-BF68-3A47B79658AD}" destId="{B6127180-9C02-6349-90B8-40FBEDDE7FC4}" srcOrd="1" destOrd="3" presId="urn:microsoft.com/office/officeart/2005/8/layout/matrix1"/>
    <dgm:cxn modelId="{035A83F0-A79F-DC4E-9F63-B79F1E2DBEE6}" type="presOf" srcId="{76389EAF-8D5D-ED47-8AD1-C92488FE0EA9}" destId="{2449FD26-B900-994D-85B8-154CDA90927D}" srcOrd="1" destOrd="2" presId="urn:microsoft.com/office/officeart/2005/8/layout/matrix1"/>
    <dgm:cxn modelId="{7DA2ACF2-3075-3944-8B0F-28671155B6B7}" srcId="{164A5A7F-FBF9-9F46-9CC9-5367493118AF}" destId="{A56A3E30-6B0A-054A-8E78-DB56936D833B}" srcOrd="1" destOrd="0" parTransId="{669379E8-D99B-7C46-8F2D-B4226AF606F8}" sibTransId="{5E07942E-E6E1-7E46-99F5-DE541C6087C9}"/>
    <dgm:cxn modelId="{E7AF14FC-81E1-0942-B04D-3EBE3D5990FD}" type="presOf" srcId="{3B228DB9-556D-9247-B2B8-A912DCED0CC6}" destId="{BEA112C4-26DA-294C-9B8A-F3541C8AED55}" srcOrd="0" destOrd="1" presId="urn:microsoft.com/office/officeart/2005/8/layout/matrix1"/>
    <dgm:cxn modelId="{E96F22FC-F94F-F048-A7A6-4C12E9E6821A}" type="presOf" srcId="{650B3A2A-94FA-9942-82C1-5AB3E69BB95F}" destId="{BEA112C4-26DA-294C-9B8A-F3541C8AED55}" srcOrd="0" destOrd="0" presId="urn:microsoft.com/office/officeart/2005/8/layout/matrix1"/>
    <dgm:cxn modelId="{ED04B456-AB77-5647-AAA0-61D134567532}" type="presParOf" srcId="{06833890-768B-A34E-B37E-4CA53494342B}" destId="{82F9B804-7F49-B644-8A00-67FFCAA178AA}" srcOrd="0" destOrd="0" presId="urn:microsoft.com/office/officeart/2005/8/layout/matrix1"/>
    <dgm:cxn modelId="{4310E5BA-1295-294F-AD5F-F22B7DEA1367}" type="presParOf" srcId="{82F9B804-7F49-B644-8A00-67FFCAA178AA}" destId="{26E2EAA9-342B-FE43-BEE6-363D3BB82117}" srcOrd="0" destOrd="0" presId="urn:microsoft.com/office/officeart/2005/8/layout/matrix1"/>
    <dgm:cxn modelId="{E9C5933F-242C-8543-AFBB-9875C40D355B}" type="presParOf" srcId="{82F9B804-7F49-B644-8A00-67FFCAA178AA}" destId="{B6127180-9C02-6349-90B8-40FBEDDE7FC4}" srcOrd="1" destOrd="0" presId="urn:microsoft.com/office/officeart/2005/8/layout/matrix1"/>
    <dgm:cxn modelId="{3F93D158-FAC1-AE4D-994E-EA5A6F1D87F1}" type="presParOf" srcId="{82F9B804-7F49-B644-8A00-67FFCAA178AA}" destId="{295C612F-C0E0-7E4D-90AC-F3A3C0D4FF5F}" srcOrd="2" destOrd="0" presId="urn:microsoft.com/office/officeart/2005/8/layout/matrix1"/>
    <dgm:cxn modelId="{1537020F-1D28-084C-ADA7-7415F83B554C}" type="presParOf" srcId="{82F9B804-7F49-B644-8A00-67FFCAA178AA}" destId="{20C651D2-6052-9144-AD71-E0C3CF9F0247}" srcOrd="3" destOrd="0" presId="urn:microsoft.com/office/officeart/2005/8/layout/matrix1"/>
    <dgm:cxn modelId="{4DD7351B-C322-3042-909D-4889C2FB33A0}" type="presParOf" srcId="{82F9B804-7F49-B644-8A00-67FFCAA178AA}" destId="{BEA112C4-26DA-294C-9B8A-F3541C8AED55}" srcOrd="4" destOrd="0" presId="urn:microsoft.com/office/officeart/2005/8/layout/matrix1"/>
    <dgm:cxn modelId="{85A38736-F9A0-5E46-BF61-1B577A9C62DD}" type="presParOf" srcId="{82F9B804-7F49-B644-8A00-67FFCAA178AA}" destId="{2449FD26-B900-994D-85B8-154CDA90927D}" srcOrd="5" destOrd="0" presId="urn:microsoft.com/office/officeart/2005/8/layout/matrix1"/>
    <dgm:cxn modelId="{5EC8DF38-556B-8C4F-BF22-5EA0A3E0D115}" type="presParOf" srcId="{82F9B804-7F49-B644-8A00-67FFCAA178AA}" destId="{CADDAA9C-409E-B54F-9752-F96C4BFA7FA5}" srcOrd="6" destOrd="0" presId="urn:microsoft.com/office/officeart/2005/8/layout/matrix1"/>
    <dgm:cxn modelId="{44013290-318E-AD42-94F0-00DE103CE158}" type="presParOf" srcId="{82F9B804-7F49-B644-8A00-67FFCAA178AA}" destId="{423A6209-384A-1840-A51B-AE74DF2C6A2B}" srcOrd="7" destOrd="0" presId="urn:microsoft.com/office/officeart/2005/8/layout/matrix1"/>
    <dgm:cxn modelId="{9DD65456-B942-214B-8787-60F91308DF98}" type="presParOf" srcId="{06833890-768B-A34E-B37E-4CA53494342B}" destId="{40DDA581-2D4F-474C-B729-0EBCE3C8ADF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080CF9-4B69-4A8B-B53B-6155C6B9F026}"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hu-HU"/>
        </a:p>
      </dgm:t>
    </dgm:pt>
    <dgm:pt modelId="{57D560EC-057B-4AB5-B260-720035AA70A4}">
      <dgm:prSet>
        <dgm:style>
          <a:lnRef idx="1">
            <a:schemeClr val="accent1"/>
          </a:lnRef>
          <a:fillRef idx="2">
            <a:schemeClr val="accent1"/>
          </a:fillRef>
          <a:effectRef idx="1">
            <a:schemeClr val="accent1"/>
          </a:effectRef>
          <a:fontRef idx="minor">
            <a:schemeClr val="dk1"/>
          </a:fontRef>
        </dgm:style>
      </dgm:prSet>
      <dgm:spPr/>
      <dgm:t>
        <a:bodyPr/>
        <a:lstStyle/>
        <a:p>
          <a:pPr rtl="0"/>
          <a:r>
            <a:rPr lang="hu-HU" dirty="0"/>
            <a:t>Területi hatály</a:t>
          </a:r>
        </a:p>
      </dgm:t>
    </dgm:pt>
    <dgm:pt modelId="{CBF50663-0808-475E-8E42-A4A0BBC39DB5}" type="parTrans" cxnId="{59AB2737-E5F9-4DFB-BE06-5E8B55A09554}">
      <dgm:prSet/>
      <dgm:spPr/>
      <dgm:t>
        <a:bodyPr/>
        <a:lstStyle/>
        <a:p>
          <a:endParaRPr lang="hu-HU"/>
        </a:p>
      </dgm:t>
    </dgm:pt>
    <dgm:pt modelId="{EEDEB190-4459-4F68-A5D3-592E66BC7DB4}" type="sibTrans" cxnId="{59AB2737-E5F9-4DFB-BE06-5E8B55A09554}">
      <dgm:prSet/>
      <dgm:spPr/>
      <dgm:t>
        <a:bodyPr/>
        <a:lstStyle/>
        <a:p>
          <a:endParaRPr lang="hu-HU"/>
        </a:p>
      </dgm:t>
    </dgm:pt>
    <dgm:pt modelId="{360B9807-D9E0-478E-85D9-8B57DEDF6CC6}">
      <dgm:prSet/>
      <dgm:spPr>
        <a:noFill/>
      </dgm:spPr>
      <dgm:t>
        <a:bodyPr/>
        <a:lstStyle/>
        <a:p>
          <a:pPr rtl="0"/>
          <a:r>
            <a:rPr lang="hu-HU" b="0" i="0" dirty="0"/>
            <a:t>az Unióban tevékenységi hellyel rendelkező adatkezelők vagy adatfeldolgozók tevékenységeivel összefüggésben végzett kezelésére, függetlenül attól, hogy az adatkezelés az Unió területén történik vagy nem.</a:t>
          </a:r>
          <a:endParaRPr lang="hu-HU" dirty="0"/>
        </a:p>
      </dgm:t>
    </dgm:pt>
    <dgm:pt modelId="{D20D07D2-58E5-4284-9281-0EA6B98917CF}" type="parTrans" cxnId="{DA1363E5-B9F1-4A0E-A359-04ACD9ACFDAD}">
      <dgm:prSet/>
      <dgm:spPr/>
      <dgm:t>
        <a:bodyPr/>
        <a:lstStyle/>
        <a:p>
          <a:endParaRPr lang="hu-HU"/>
        </a:p>
      </dgm:t>
    </dgm:pt>
    <dgm:pt modelId="{8E8116E6-B4CF-4145-99F1-0CB9A84B65F7}" type="sibTrans" cxnId="{DA1363E5-B9F1-4A0E-A359-04ACD9ACFDAD}">
      <dgm:prSet/>
      <dgm:spPr/>
      <dgm:t>
        <a:bodyPr/>
        <a:lstStyle/>
        <a:p>
          <a:endParaRPr lang="hu-HU"/>
        </a:p>
      </dgm:t>
    </dgm:pt>
    <dgm:pt modelId="{0B3EDE19-F92D-408F-94BA-925CF055E121}">
      <dgm:prSet>
        <dgm:style>
          <a:lnRef idx="1">
            <a:schemeClr val="accent2"/>
          </a:lnRef>
          <a:fillRef idx="2">
            <a:schemeClr val="accent2"/>
          </a:fillRef>
          <a:effectRef idx="1">
            <a:schemeClr val="accent2"/>
          </a:effectRef>
          <a:fontRef idx="minor">
            <a:schemeClr val="dk1"/>
          </a:fontRef>
        </dgm:style>
      </dgm:prSet>
      <dgm:spPr/>
      <dgm:t>
        <a:bodyPr/>
        <a:lstStyle/>
        <a:p>
          <a:pPr rtl="0"/>
          <a:r>
            <a:rPr lang="hu-HU" dirty="0"/>
            <a:t>Tárgyi hatály</a:t>
          </a:r>
        </a:p>
      </dgm:t>
    </dgm:pt>
    <dgm:pt modelId="{680C913D-3CDF-4530-90A1-C6EEAA30F907}" type="parTrans" cxnId="{06BF5651-AC70-4BF5-BD2E-138E0D343585}">
      <dgm:prSet/>
      <dgm:spPr/>
      <dgm:t>
        <a:bodyPr/>
        <a:lstStyle/>
        <a:p>
          <a:endParaRPr lang="hu-HU"/>
        </a:p>
      </dgm:t>
    </dgm:pt>
    <dgm:pt modelId="{AB380EE7-97EA-4579-BD98-9E20CDF41E12}" type="sibTrans" cxnId="{06BF5651-AC70-4BF5-BD2E-138E0D343585}">
      <dgm:prSet/>
      <dgm:spPr/>
      <dgm:t>
        <a:bodyPr/>
        <a:lstStyle/>
        <a:p>
          <a:endParaRPr lang="hu-HU"/>
        </a:p>
      </dgm:t>
    </dgm:pt>
    <dgm:pt modelId="{DE814C21-B54A-4CE6-840D-B50DDFF8BE9E}">
      <dgm:prSet/>
      <dgm:spPr>
        <a:noFill/>
      </dgm:spPr>
      <dgm:t>
        <a:bodyPr/>
        <a:lstStyle/>
        <a:p>
          <a:pPr rtl="0"/>
          <a:r>
            <a:rPr lang="hu-HU" b="0" i="0" dirty="0"/>
            <a:t>a személyes adatok részben vagy egészben automatizált módon történő kezelése</a:t>
          </a:r>
          <a:endParaRPr lang="hu-HU" dirty="0"/>
        </a:p>
      </dgm:t>
    </dgm:pt>
    <dgm:pt modelId="{C097DAF6-4DC1-406C-A3CD-CB618FA71A88}" type="parTrans" cxnId="{81462C8A-746F-487C-9696-A23161D206AA}">
      <dgm:prSet/>
      <dgm:spPr/>
      <dgm:t>
        <a:bodyPr/>
        <a:lstStyle/>
        <a:p>
          <a:endParaRPr lang="hu-HU"/>
        </a:p>
      </dgm:t>
    </dgm:pt>
    <dgm:pt modelId="{4AD61A4B-D5A8-41A5-9B06-D8457118D7D6}" type="sibTrans" cxnId="{81462C8A-746F-487C-9696-A23161D206AA}">
      <dgm:prSet/>
      <dgm:spPr/>
      <dgm:t>
        <a:bodyPr/>
        <a:lstStyle/>
        <a:p>
          <a:endParaRPr lang="hu-HU"/>
        </a:p>
      </dgm:t>
    </dgm:pt>
    <dgm:pt modelId="{74E51269-8E45-40A0-8C2B-ACC047278181}">
      <dgm:prSet>
        <dgm:style>
          <a:lnRef idx="1">
            <a:schemeClr val="accent3"/>
          </a:lnRef>
          <a:fillRef idx="2">
            <a:schemeClr val="accent3"/>
          </a:fillRef>
          <a:effectRef idx="1">
            <a:schemeClr val="accent3"/>
          </a:effectRef>
          <a:fontRef idx="minor">
            <a:schemeClr val="dk1"/>
          </a:fontRef>
        </dgm:style>
      </dgm:prSet>
      <dgm:spPr/>
      <dgm:t>
        <a:bodyPr/>
        <a:lstStyle/>
        <a:p>
          <a:pPr rtl="0"/>
          <a:r>
            <a:rPr lang="hu-HU" dirty="0"/>
            <a:t>Kivételek</a:t>
          </a:r>
        </a:p>
      </dgm:t>
    </dgm:pt>
    <dgm:pt modelId="{A581D5F8-D0EF-4663-B6ED-39293C4699E9}" type="parTrans" cxnId="{162BADBD-07BF-4680-A5D8-EE920100D8EB}">
      <dgm:prSet/>
      <dgm:spPr/>
      <dgm:t>
        <a:bodyPr/>
        <a:lstStyle/>
        <a:p>
          <a:endParaRPr lang="hu-HU"/>
        </a:p>
      </dgm:t>
    </dgm:pt>
    <dgm:pt modelId="{F1371432-6D92-4F18-89E0-738150AEA46A}" type="sibTrans" cxnId="{162BADBD-07BF-4680-A5D8-EE920100D8EB}">
      <dgm:prSet/>
      <dgm:spPr/>
      <dgm:t>
        <a:bodyPr/>
        <a:lstStyle/>
        <a:p>
          <a:endParaRPr lang="hu-HU"/>
        </a:p>
      </dgm:t>
    </dgm:pt>
    <dgm:pt modelId="{6E898D39-9219-4F98-92D5-84EF11753ACD}">
      <dgm:prSet/>
      <dgm:spPr>
        <a:noFill/>
      </dgm:spPr>
      <dgm:t>
        <a:bodyPr/>
        <a:lstStyle/>
        <a:p>
          <a:pPr rtl="0"/>
          <a:r>
            <a:rPr lang="hu-HU" b="0" i="0" dirty="0"/>
            <a:t>személyes adatok kezelése:</a:t>
          </a:r>
          <a:endParaRPr lang="hu-HU" dirty="0"/>
        </a:p>
      </dgm:t>
    </dgm:pt>
    <dgm:pt modelId="{8AE46428-2E1B-4D98-AE85-C8CB9853B93B}" type="parTrans" cxnId="{411671AC-D300-4FE5-9F62-65303FF160BB}">
      <dgm:prSet/>
      <dgm:spPr/>
      <dgm:t>
        <a:bodyPr/>
        <a:lstStyle/>
        <a:p>
          <a:endParaRPr lang="hu-HU"/>
        </a:p>
      </dgm:t>
    </dgm:pt>
    <dgm:pt modelId="{52263595-89F5-4B66-8735-530D7BDA88EB}" type="sibTrans" cxnId="{411671AC-D300-4FE5-9F62-65303FF160BB}">
      <dgm:prSet/>
      <dgm:spPr/>
      <dgm:t>
        <a:bodyPr/>
        <a:lstStyle/>
        <a:p>
          <a:endParaRPr lang="hu-HU"/>
        </a:p>
      </dgm:t>
    </dgm:pt>
    <dgm:pt modelId="{C0005752-8AA6-43D8-A138-2816C773111F}">
      <dgm:prSet/>
      <dgm:spPr>
        <a:noFill/>
      </dgm:spPr>
      <dgm:t>
        <a:bodyPr/>
        <a:lstStyle/>
        <a:p>
          <a:r>
            <a:rPr lang="hu-HU" b="0" i="0" dirty="0"/>
            <a:t>az Unióban tartózkodó érintettek személyes adatainak az Unióban tevékenységi hellyel nem rendelkező adatkezelő vagy adatfeldolgozó által végzett kezelésére, ha az adatkezelési tevékenységek:</a:t>
          </a:r>
          <a:endParaRPr lang="hu-HU" dirty="0"/>
        </a:p>
      </dgm:t>
    </dgm:pt>
    <dgm:pt modelId="{96C7F2AE-CB9C-4B17-A450-D3708B7551CA}" type="parTrans" cxnId="{FBC3D384-9F51-43FD-BF7C-9D458DEFFBE6}">
      <dgm:prSet/>
      <dgm:spPr/>
      <dgm:t>
        <a:bodyPr/>
        <a:lstStyle/>
        <a:p>
          <a:endParaRPr lang="hu-HU"/>
        </a:p>
      </dgm:t>
    </dgm:pt>
    <dgm:pt modelId="{33D0BFCF-0B5D-40BF-90BF-B6BD9F14DE43}" type="sibTrans" cxnId="{FBC3D384-9F51-43FD-BF7C-9D458DEFFBE6}">
      <dgm:prSet/>
      <dgm:spPr/>
      <dgm:t>
        <a:bodyPr/>
        <a:lstStyle/>
        <a:p>
          <a:endParaRPr lang="hu-HU"/>
        </a:p>
      </dgm:t>
    </dgm:pt>
    <dgm:pt modelId="{4FB7D47D-5D67-4872-9FCF-64E44AE526B8}">
      <dgm:prSet/>
      <dgm:spPr>
        <a:noFill/>
      </dgm:spPr>
      <dgm:t>
        <a:bodyPr/>
        <a:lstStyle/>
        <a:p>
          <a:r>
            <a:rPr lang="hu-HU" b="0" i="0" dirty="0"/>
            <a:t>áruknak vagy szolgáltatásoknak nyújtásához kapcsolódnak</a:t>
          </a:r>
          <a:endParaRPr lang="hu-HU" dirty="0"/>
        </a:p>
      </dgm:t>
    </dgm:pt>
    <dgm:pt modelId="{E325EE8F-F258-40BC-B234-FFBB4F85E0A5}" type="parTrans" cxnId="{22364257-174B-40B7-BF75-096AC552245E}">
      <dgm:prSet/>
      <dgm:spPr/>
      <dgm:t>
        <a:bodyPr/>
        <a:lstStyle/>
        <a:p>
          <a:endParaRPr lang="hu-HU"/>
        </a:p>
      </dgm:t>
    </dgm:pt>
    <dgm:pt modelId="{9F12F562-D621-4A86-8CA5-25DE5E417D5B}" type="sibTrans" cxnId="{22364257-174B-40B7-BF75-096AC552245E}">
      <dgm:prSet/>
      <dgm:spPr/>
      <dgm:t>
        <a:bodyPr/>
        <a:lstStyle/>
        <a:p>
          <a:endParaRPr lang="hu-HU"/>
        </a:p>
      </dgm:t>
    </dgm:pt>
    <dgm:pt modelId="{D21FC9F4-B562-4E0C-B8B3-E0062BFAF1E6}">
      <dgm:prSet/>
      <dgm:spPr>
        <a:noFill/>
      </dgm:spPr>
      <dgm:t>
        <a:bodyPr/>
        <a:lstStyle/>
        <a:p>
          <a:pPr rtl="0"/>
          <a:endParaRPr lang="hu-HU" dirty="0"/>
        </a:p>
      </dgm:t>
    </dgm:pt>
    <dgm:pt modelId="{C03BD712-A25A-4975-AA6C-ED7EB898096E}" type="parTrans" cxnId="{45C1B2B9-9CA7-47DA-9763-9E600934A48D}">
      <dgm:prSet/>
      <dgm:spPr/>
      <dgm:t>
        <a:bodyPr/>
        <a:lstStyle/>
        <a:p>
          <a:endParaRPr lang="hu-HU"/>
        </a:p>
      </dgm:t>
    </dgm:pt>
    <dgm:pt modelId="{2344670F-AB67-4F65-ACC2-8A209FBD3C66}" type="sibTrans" cxnId="{45C1B2B9-9CA7-47DA-9763-9E600934A48D}">
      <dgm:prSet/>
      <dgm:spPr/>
      <dgm:t>
        <a:bodyPr/>
        <a:lstStyle/>
        <a:p>
          <a:endParaRPr lang="hu-HU"/>
        </a:p>
      </dgm:t>
    </dgm:pt>
    <dgm:pt modelId="{AC9A2CA9-4FA2-4F96-BB52-24502D07F2C1}">
      <dgm:prSet/>
      <dgm:spPr>
        <a:noFill/>
      </dgm:spPr>
      <dgm:t>
        <a:bodyPr/>
        <a:lstStyle/>
        <a:p>
          <a:pPr rtl="0"/>
          <a:r>
            <a:rPr lang="hu-HU" dirty="0"/>
            <a:t>természetes személyek kizárólag személyes vagy otthoni tevékenységük keretében végzik;</a:t>
          </a:r>
        </a:p>
      </dgm:t>
    </dgm:pt>
    <dgm:pt modelId="{500A86B1-AFFB-48EC-8B60-9EB3328BBBFF}" type="parTrans" cxnId="{55DC6DD6-14CE-4AC6-BC1A-8B65798AFAEF}">
      <dgm:prSet/>
      <dgm:spPr/>
      <dgm:t>
        <a:bodyPr/>
        <a:lstStyle/>
        <a:p>
          <a:endParaRPr lang="hu-HU"/>
        </a:p>
      </dgm:t>
    </dgm:pt>
    <dgm:pt modelId="{1A98BCA8-4B51-4F96-B62F-29B7F8663767}" type="sibTrans" cxnId="{55DC6DD6-14CE-4AC6-BC1A-8B65798AFAEF}">
      <dgm:prSet/>
      <dgm:spPr/>
      <dgm:t>
        <a:bodyPr/>
        <a:lstStyle/>
        <a:p>
          <a:endParaRPr lang="hu-HU"/>
        </a:p>
      </dgm:t>
    </dgm:pt>
    <dgm:pt modelId="{304EDB51-9B29-478F-BFC0-14BBB8BD4B6B}">
      <dgm:prSet/>
      <dgm:spPr>
        <a:noFill/>
      </dgm:spPr>
      <dgm:t>
        <a:bodyPr/>
        <a:lstStyle/>
        <a:p>
          <a:pPr rtl="0"/>
          <a:endParaRPr lang="hu-HU" dirty="0"/>
        </a:p>
      </dgm:t>
    </dgm:pt>
    <dgm:pt modelId="{950743B4-4FD2-47DA-A01B-E1910733DC43}" type="parTrans" cxnId="{D7983C88-2428-436C-94EB-9DB2827F037F}">
      <dgm:prSet/>
      <dgm:spPr/>
      <dgm:t>
        <a:bodyPr/>
        <a:lstStyle/>
        <a:p>
          <a:endParaRPr lang="hu-HU"/>
        </a:p>
      </dgm:t>
    </dgm:pt>
    <dgm:pt modelId="{50B54AF9-B19F-4CEE-A8F3-E47C7ECA336F}" type="sibTrans" cxnId="{D7983C88-2428-436C-94EB-9DB2827F037F}">
      <dgm:prSet/>
      <dgm:spPr/>
      <dgm:t>
        <a:bodyPr/>
        <a:lstStyle/>
        <a:p>
          <a:endParaRPr lang="hu-HU"/>
        </a:p>
      </dgm:t>
    </dgm:pt>
    <dgm:pt modelId="{FB16A381-9208-401F-B87D-11DFB5CE47FA}">
      <dgm:prSet/>
      <dgm:spPr>
        <a:noFill/>
      </dgm:spPr>
      <dgm:t>
        <a:bodyPr/>
        <a:lstStyle/>
        <a:p>
          <a:pPr rtl="0"/>
          <a:r>
            <a:rPr lang="hu-HU" b="0" i="0" dirty="0"/>
            <a:t>az uniós jog hatályán kívül eső tevékenységek során;</a:t>
          </a:r>
          <a:endParaRPr lang="hu-HU" dirty="0"/>
        </a:p>
      </dgm:t>
    </dgm:pt>
    <dgm:pt modelId="{132BB1A3-11B5-4D36-8098-D43443CCFDCB}" type="parTrans" cxnId="{5A726A51-58C7-4AB3-ADCF-E403E238B3A1}">
      <dgm:prSet/>
      <dgm:spPr/>
      <dgm:t>
        <a:bodyPr/>
        <a:lstStyle/>
        <a:p>
          <a:endParaRPr lang="hu-HU"/>
        </a:p>
      </dgm:t>
    </dgm:pt>
    <dgm:pt modelId="{FE5F92CA-FAC4-4798-B96F-21698577D74B}" type="sibTrans" cxnId="{5A726A51-58C7-4AB3-ADCF-E403E238B3A1}">
      <dgm:prSet/>
      <dgm:spPr/>
      <dgm:t>
        <a:bodyPr/>
        <a:lstStyle/>
        <a:p>
          <a:endParaRPr lang="hu-HU"/>
        </a:p>
      </dgm:t>
    </dgm:pt>
    <dgm:pt modelId="{92244BD1-0BC3-4D6A-B658-CF6329B37607}">
      <dgm:prSet/>
      <dgm:spPr>
        <a:noFill/>
      </dgm:spPr>
      <dgm:t>
        <a:bodyPr/>
        <a:lstStyle/>
        <a:p>
          <a:pPr rtl="0"/>
          <a:r>
            <a:rPr lang="hu-HU" b="0" i="0" dirty="0"/>
            <a:t>az illetékes hatóságok bűncselekmények megelőzése, nyomozása, felderítése, vádeljárás lefolytatása vagy büntetőjogi szankciók végrehajtása céljából végzik.</a:t>
          </a:r>
          <a:endParaRPr lang="hu-HU" dirty="0"/>
        </a:p>
      </dgm:t>
    </dgm:pt>
    <dgm:pt modelId="{2CDA3455-9415-402B-926B-B86DD31C0ACF}" type="parTrans" cxnId="{E6B1141B-C0CB-4537-888A-65E5366520E8}">
      <dgm:prSet/>
      <dgm:spPr/>
      <dgm:t>
        <a:bodyPr/>
        <a:lstStyle/>
        <a:p>
          <a:endParaRPr lang="hu-HU"/>
        </a:p>
      </dgm:t>
    </dgm:pt>
    <dgm:pt modelId="{92B264C8-5C03-40BE-98B4-320EEC2577B8}" type="sibTrans" cxnId="{E6B1141B-C0CB-4537-888A-65E5366520E8}">
      <dgm:prSet/>
      <dgm:spPr/>
      <dgm:t>
        <a:bodyPr/>
        <a:lstStyle/>
        <a:p>
          <a:endParaRPr lang="hu-HU"/>
        </a:p>
      </dgm:t>
    </dgm:pt>
    <dgm:pt modelId="{4547C3ED-65D0-4517-B418-62B7524E5107}">
      <dgm:prSet/>
      <dgm:spPr>
        <a:noFill/>
      </dgm:spPr>
      <dgm:t>
        <a:bodyPr/>
        <a:lstStyle/>
        <a:p>
          <a:pPr rtl="0"/>
          <a:endParaRPr lang="hu-HU" dirty="0"/>
        </a:p>
      </dgm:t>
    </dgm:pt>
    <dgm:pt modelId="{4E58BE22-CB93-4E6E-B3FD-4F2B93C0087E}" type="parTrans" cxnId="{366C4456-7F71-466D-A556-22754EB06127}">
      <dgm:prSet/>
      <dgm:spPr/>
      <dgm:t>
        <a:bodyPr/>
        <a:lstStyle/>
        <a:p>
          <a:endParaRPr lang="hu-HU"/>
        </a:p>
      </dgm:t>
    </dgm:pt>
    <dgm:pt modelId="{5333FF23-02B5-4480-BEA5-14634DCFDA4F}" type="sibTrans" cxnId="{366C4456-7F71-466D-A556-22754EB06127}">
      <dgm:prSet/>
      <dgm:spPr/>
      <dgm:t>
        <a:bodyPr/>
        <a:lstStyle/>
        <a:p>
          <a:endParaRPr lang="hu-HU"/>
        </a:p>
      </dgm:t>
    </dgm:pt>
    <dgm:pt modelId="{F1207D17-2561-46E7-BF44-D6AA3B0F3AA0}">
      <dgm:prSet/>
      <dgm:spPr>
        <a:noFill/>
      </dgm:spPr>
      <dgm:t>
        <a:bodyPr/>
        <a:lstStyle/>
        <a:p>
          <a:r>
            <a:rPr lang="hu-HU" b="0" i="0" dirty="0"/>
            <a:t>az érintettek viselkedésének megfigyeléséhez kapcsolódnak, feltéve hogy az Unió területén belül tanúsított viselkedésükről van szó.</a:t>
          </a:r>
          <a:endParaRPr lang="hu-HU" dirty="0"/>
        </a:p>
      </dgm:t>
    </dgm:pt>
    <dgm:pt modelId="{E324318C-6759-42A1-BF74-65B5FAF7F4ED}" type="parTrans" cxnId="{F9801FBD-96B5-4226-AD95-CB9391387195}">
      <dgm:prSet/>
      <dgm:spPr/>
      <dgm:t>
        <a:bodyPr/>
        <a:lstStyle/>
        <a:p>
          <a:endParaRPr lang="hu-HU"/>
        </a:p>
      </dgm:t>
    </dgm:pt>
    <dgm:pt modelId="{44369E64-D538-4F43-97D1-028415B4FD9E}" type="sibTrans" cxnId="{F9801FBD-96B5-4226-AD95-CB9391387195}">
      <dgm:prSet/>
      <dgm:spPr/>
      <dgm:t>
        <a:bodyPr/>
        <a:lstStyle/>
        <a:p>
          <a:endParaRPr lang="hu-HU"/>
        </a:p>
      </dgm:t>
    </dgm:pt>
    <dgm:pt modelId="{AE3890DC-9732-4836-A83B-CEEA953F2A97}">
      <dgm:prSet/>
      <dgm:spPr>
        <a:noFill/>
      </dgm:spPr>
      <dgm:t>
        <a:bodyPr/>
        <a:lstStyle/>
        <a:p>
          <a:r>
            <a:rPr lang="hu-HU" b="0" i="0" dirty="0"/>
            <a:t>nem az Unióban, hanem olyan helyen tevékenységi hellyel rendelkező adatkezelő által végzett kezelésére, ahol a nemzetközi közjog értelmében valamely tagállam joga alkalmazandó.</a:t>
          </a:r>
          <a:endParaRPr lang="hu-HU" dirty="0"/>
        </a:p>
      </dgm:t>
    </dgm:pt>
    <dgm:pt modelId="{6E90224E-A128-4C05-AEAA-E96E786FD9BB}" type="parTrans" cxnId="{7886E060-0008-49BB-8EC0-AEEAA93D342A}">
      <dgm:prSet/>
      <dgm:spPr/>
      <dgm:t>
        <a:bodyPr/>
        <a:lstStyle/>
        <a:p>
          <a:endParaRPr lang="hu-HU"/>
        </a:p>
      </dgm:t>
    </dgm:pt>
    <dgm:pt modelId="{4860CD3A-97E8-41D9-A117-455E7B3EC2D5}" type="sibTrans" cxnId="{7886E060-0008-49BB-8EC0-AEEAA93D342A}">
      <dgm:prSet/>
      <dgm:spPr/>
      <dgm:t>
        <a:bodyPr/>
        <a:lstStyle/>
        <a:p>
          <a:endParaRPr lang="hu-HU"/>
        </a:p>
      </dgm:t>
    </dgm:pt>
    <dgm:pt modelId="{48AC2C95-360B-4376-B457-9D29892E17BD}">
      <dgm:prSet/>
      <dgm:spPr>
        <a:noFill/>
      </dgm:spPr>
      <dgm:t>
        <a:bodyPr/>
        <a:lstStyle/>
        <a:p>
          <a:r>
            <a:rPr lang="hu-HU" b="0" i="0" dirty="0"/>
            <a:t>személyes adatoknak a nem automatizált módon történő kezelése, amelyek valamely nyilvántartási rendszer részét képezik, vagy amelyeket egy nyilvántartási rendszer részévé kívánnak tenni.</a:t>
          </a:r>
          <a:endParaRPr lang="hu-HU" dirty="0"/>
        </a:p>
      </dgm:t>
    </dgm:pt>
    <dgm:pt modelId="{E4BF9585-F2EB-4133-B04E-06E26F2D504F}" type="parTrans" cxnId="{0A28EECC-3687-4337-B81C-E80699AC208D}">
      <dgm:prSet/>
      <dgm:spPr/>
      <dgm:t>
        <a:bodyPr/>
        <a:lstStyle/>
        <a:p>
          <a:endParaRPr lang="hu-HU"/>
        </a:p>
      </dgm:t>
    </dgm:pt>
    <dgm:pt modelId="{72FE108D-A16A-46EF-A1A6-FB5349BB13BF}" type="sibTrans" cxnId="{0A28EECC-3687-4337-B81C-E80699AC208D}">
      <dgm:prSet/>
      <dgm:spPr/>
      <dgm:t>
        <a:bodyPr/>
        <a:lstStyle/>
        <a:p>
          <a:endParaRPr lang="hu-HU"/>
        </a:p>
      </dgm:t>
    </dgm:pt>
    <dgm:pt modelId="{12EEBB39-81E9-4709-B0A3-F24BD69F63E5}">
      <dgm:prSet/>
      <dgm:spPr>
        <a:noFill/>
      </dgm:spPr>
      <dgm:t>
        <a:bodyPr/>
        <a:lstStyle/>
        <a:p>
          <a:r>
            <a:rPr lang="hu-HU" b="0" i="0" dirty="0"/>
            <a:t>a tagállamok által végzett tevékenységek során, amelyek az Unió közös </a:t>
          </a:r>
          <a:r>
            <a:rPr lang="hu-HU" b="0" i="0" dirty="0" err="1"/>
            <a:t>kül</a:t>
          </a:r>
          <a:r>
            <a:rPr lang="hu-HU" b="0" i="0" dirty="0"/>
            <a:t>- és biztonságpolitikájára vonatkozó fellépés hatálya alá tartoznak;</a:t>
          </a:r>
          <a:endParaRPr lang="hu-HU" dirty="0"/>
        </a:p>
      </dgm:t>
    </dgm:pt>
    <dgm:pt modelId="{CBD6A483-6BCB-4FAE-B138-D85C2C8239FF}" type="parTrans" cxnId="{4499C0CC-D2E9-4C6F-BDED-222DFFD04921}">
      <dgm:prSet/>
      <dgm:spPr/>
      <dgm:t>
        <a:bodyPr/>
        <a:lstStyle/>
        <a:p>
          <a:endParaRPr lang="hu-HU"/>
        </a:p>
      </dgm:t>
    </dgm:pt>
    <dgm:pt modelId="{A48F2A94-69F3-41F6-80E8-1EB18CE8D200}" type="sibTrans" cxnId="{4499C0CC-D2E9-4C6F-BDED-222DFFD04921}">
      <dgm:prSet/>
      <dgm:spPr/>
      <dgm:t>
        <a:bodyPr/>
        <a:lstStyle/>
        <a:p>
          <a:endParaRPr lang="hu-HU"/>
        </a:p>
      </dgm:t>
    </dgm:pt>
    <dgm:pt modelId="{1B00162C-A924-41BF-9536-BD3E94B4E909}" type="pres">
      <dgm:prSet presAssocID="{EB080CF9-4B69-4A8B-B53B-6155C6B9F026}" presName="Name0" presStyleCnt="0">
        <dgm:presLayoutVars>
          <dgm:dir/>
          <dgm:animLvl val="lvl"/>
          <dgm:resizeHandles val="exact"/>
        </dgm:presLayoutVars>
      </dgm:prSet>
      <dgm:spPr/>
    </dgm:pt>
    <dgm:pt modelId="{E0BC314C-999E-4B30-A6BE-86D9C963D596}" type="pres">
      <dgm:prSet presAssocID="{57D560EC-057B-4AB5-B260-720035AA70A4}" presName="composite" presStyleCnt="0"/>
      <dgm:spPr/>
    </dgm:pt>
    <dgm:pt modelId="{6275EF8A-551D-463A-B16D-A02FA01BEE9E}" type="pres">
      <dgm:prSet presAssocID="{57D560EC-057B-4AB5-B260-720035AA70A4}" presName="parTx" presStyleLbl="alignNode1" presStyleIdx="0" presStyleCnt="3" custLinFactNeighborX="-38930" custLinFactNeighborY="9010">
        <dgm:presLayoutVars>
          <dgm:chMax val="0"/>
          <dgm:chPref val="0"/>
          <dgm:bulletEnabled val="1"/>
        </dgm:presLayoutVars>
      </dgm:prSet>
      <dgm:spPr/>
    </dgm:pt>
    <dgm:pt modelId="{0F06D009-29C4-4255-A54C-177C00DF807F}" type="pres">
      <dgm:prSet presAssocID="{57D560EC-057B-4AB5-B260-720035AA70A4}" presName="desTx" presStyleLbl="alignAccFollowNode1" presStyleIdx="0" presStyleCnt="3">
        <dgm:presLayoutVars>
          <dgm:bulletEnabled val="1"/>
        </dgm:presLayoutVars>
      </dgm:prSet>
      <dgm:spPr/>
    </dgm:pt>
    <dgm:pt modelId="{29DFB076-FA4F-40A2-BBCE-626544E35227}" type="pres">
      <dgm:prSet presAssocID="{EEDEB190-4459-4F68-A5D3-592E66BC7DB4}" presName="space" presStyleCnt="0"/>
      <dgm:spPr/>
    </dgm:pt>
    <dgm:pt modelId="{CF2AA4B9-5813-4FBB-9DF4-A374D67A388B}" type="pres">
      <dgm:prSet presAssocID="{0B3EDE19-F92D-408F-94BA-925CF055E121}" presName="composite" presStyleCnt="0"/>
      <dgm:spPr/>
    </dgm:pt>
    <dgm:pt modelId="{C41C7BB2-F316-4D85-AB09-5417406754F1}" type="pres">
      <dgm:prSet presAssocID="{0B3EDE19-F92D-408F-94BA-925CF055E121}" presName="parTx" presStyleLbl="alignNode1" presStyleIdx="1" presStyleCnt="3">
        <dgm:presLayoutVars>
          <dgm:chMax val="0"/>
          <dgm:chPref val="0"/>
          <dgm:bulletEnabled val="1"/>
        </dgm:presLayoutVars>
      </dgm:prSet>
      <dgm:spPr/>
    </dgm:pt>
    <dgm:pt modelId="{8671F181-D158-435A-9A5F-0EC0A5CA1352}" type="pres">
      <dgm:prSet presAssocID="{0B3EDE19-F92D-408F-94BA-925CF055E121}" presName="desTx" presStyleLbl="alignAccFollowNode1" presStyleIdx="1" presStyleCnt="3">
        <dgm:presLayoutVars>
          <dgm:bulletEnabled val="1"/>
        </dgm:presLayoutVars>
      </dgm:prSet>
      <dgm:spPr/>
    </dgm:pt>
    <dgm:pt modelId="{528122B1-3897-4096-BAF5-8BB2E0562EEB}" type="pres">
      <dgm:prSet presAssocID="{AB380EE7-97EA-4579-BD98-9E20CDF41E12}" presName="space" presStyleCnt="0"/>
      <dgm:spPr/>
    </dgm:pt>
    <dgm:pt modelId="{9FDF188D-555C-42C6-893C-AD913AA7673A}" type="pres">
      <dgm:prSet presAssocID="{74E51269-8E45-40A0-8C2B-ACC047278181}" presName="composite" presStyleCnt="0"/>
      <dgm:spPr/>
    </dgm:pt>
    <dgm:pt modelId="{66D6D493-F338-4AF3-BB6E-577EB64F6F59}" type="pres">
      <dgm:prSet presAssocID="{74E51269-8E45-40A0-8C2B-ACC047278181}" presName="parTx" presStyleLbl="alignNode1" presStyleIdx="2" presStyleCnt="3">
        <dgm:presLayoutVars>
          <dgm:chMax val="0"/>
          <dgm:chPref val="0"/>
          <dgm:bulletEnabled val="1"/>
        </dgm:presLayoutVars>
      </dgm:prSet>
      <dgm:spPr/>
    </dgm:pt>
    <dgm:pt modelId="{632FE264-94D3-411A-9207-42E122FC059C}" type="pres">
      <dgm:prSet presAssocID="{74E51269-8E45-40A0-8C2B-ACC047278181}" presName="desTx" presStyleLbl="alignAccFollowNode1" presStyleIdx="2" presStyleCnt="3">
        <dgm:presLayoutVars>
          <dgm:bulletEnabled val="1"/>
        </dgm:presLayoutVars>
      </dgm:prSet>
      <dgm:spPr/>
    </dgm:pt>
  </dgm:ptLst>
  <dgm:cxnLst>
    <dgm:cxn modelId="{3BF6B707-BE2B-4E41-BB2B-F5101F33E03E}" type="presOf" srcId="{48AC2C95-360B-4376-B457-9D29892E17BD}" destId="{8671F181-D158-435A-9A5F-0EC0A5CA1352}" srcOrd="0" destOrd="1" presId="urn:microsoft.com/office/officeart/2005/8/layout/hList1"/>
    <dgm:cxn modelId="{26BB590A-42EE-487A-8791-D47483426F98}" type="presOf" srcId="{360B9807-D9E0-478E-85D9-8B57DEDF6CC6}" destId="{0F06D009-29C4-4255-A54C-177C00DF807F}" srcOrd="0" destOrd="0" presId="urn:microsoft.com/office/officeart/2005/8/layout/hList1"/>
    <dgm:cxn modelId="{E6B1141B-C0CB-4537-888A-65E5366520E8}" srcId="{6E898D39-9219-4F98-92D5-84EF11753ACD}" destId="{92244BD1-0BC3-4D6A-B658-CF6329B37607}" srcOrd="3" destOrd="0" parTransId="{2CDA3455-9415-402B-926B-B86DD31C0ACF}" sibTransId="{92B264C8-5C03-40BE-98B4-320EEC2577B8}"/>
    <dgm:cxn modelId="{A205201D-ECAB-481C-8BBE-48E62F073687}" type="presOf" srcId="{6E898D39-9219-4F98-92D5-84EF11753ACD}" destId="{632FE264-94D3-411A-9207-42E122FC059C}" srcOrd="0" destOrd="0" presId="urn:microsoft.com/office/officeart/2005/8/layout/hList1"/>
    <dgm:cxn modelId="{0BEBDC23-86E5-444F-B10E-65612E747023}" type="presOf" srcId="{F1207D17-2561-46E7-BF44-D6AA3B0F3AA0}" destId="{0F06D009-29C4-4255-A54C-177C00DF807F}" srcOrd="0" destOrd="3" presId="urn:microsoft.com/office/officeart/2005/8/layout/hList1"/>
    <dgm:cxn modelId="{818E3224-8FBC-4591-A538-99D9D6B7FC76}" type="presOf" srcId="{74E51269-8E45-40A0-8C2B-ACC047278181}" destId="{66D6D493-F338-4AF3-BB6E-577EB64F6F59}" srcOrd="0" destOrd="0" presId="urn:microsoft.com/office/officeart/2005/8/layout/hList1"/>
    <dgm:cxn modelId="{DD4C6924-742C-427E-B4A8-B1813170C2B1}" type="presOf" srcId="{304EDB51-9B29-478F-BFC0-14BBB8BD4B6B}" destId="{632FE264-94D3-411A-9207-42E122FC059C}" srcOrd="0" destOrd="5" presId="urn:microsoft.com/office/officeart/2005/8/layout/hList1"/>
    <dgm:cxn modelId="{008FDB25-9C8B-45BD-88E3-7A7A4C602702}" type="presOf" srcId="{C0005752-8AA6-43D8-A138-2816C773111F}" destId="{0F06D009-29C4-4255-A54C-177C00DF807F}" srcOrd="0" destOrd="1" presId="urn:microsoft.com/office/officeart/2005/8/layout/hList1"/>
    <dgm:cxn modelId="{94A9192C-F0A6-43D8-8116-9A42AF7644FB}" type="presOf" srcId="{AC9A2CA9-4FA2-4F96-BB52-24502D07F2C1}" destId="{632FE264-94D3-411A-9207-42E122FC059C}" srcOrd="0" destOrd="3" presId="urn:microsoft.com/office/officeart/2005/8/layout/hList1"/>
    <dgm:cxn modelId="{59AB2737-E5F9-4DFB-BE06-5E8B55A09554}" srcId="{EB080CF9-4B69-4A8B-B53B-6155C6B9F026}" destId="{57D560EC-057B-4AB5-B260-720035AA70A4}" srcOrd="0" destOrd="0" parTransId="{CBF50663-0808-475E-8E42-A4A0BBC39DB5}" sibTransId="{EEDEB190-4459-4F68-A5D3-592E66BC7DB4}"/>
    <dgm:cxn modelId="{BFD8985C-9008-4FC0-9610-9CBF3BAAA6F1}" type="presOf" srcId="{EB080CF9-4B69-4A8B-B53B-6155C6B9F026}" destId="{1B00162C-A924-41BF-9536-BD3E94B4E909}" srcOrd="0" destOrd="0" presId="urn:microsoft.com/office/officeart/2005/8/layout/hList1"/>
    <dgm:cxn modelId="{89AD865E-9FB9-4073-93DB-2FE6F2D077B1}" type="presOf" srcId="{12EEBB39-81E9-4709-B0A3-F24BD69F63E5}" destId="{632FE264-94D3-411A-9207-42E122FC059C}" srcOrd="0" destOrd="2" presId="urn:microsoft.com/office/officeart/2005/8/layout/hList1"/>
    <dgm:cxn modelId="{7886E060-0008-49BB-8EC0-AEEAA93D342A}" srcId="{57D560EC-057B-4AB5-B260-720035AA70A4}" destId="{AE3890DC-9732-4836-A83B-CEEA953F2A97}" srcOrd="2" destOrd="0" parTransId="{6E90224E-A128-4C05-AEAA-E96E786FD9BB}" sibTransId="{4860CD3A-97E8-41D9-A117-455E7B3EC2D5}"/>
    <dgm:cxn modelId="{A027DC66-E65B-43BA-BE8E-F3B2108CCA26}" type="presOf" srcId="{DE814C21-B54A-4CE6-840D-B50DDFF8BE9E}" destId="{8671F181-D158-435A-9A5F-0EC0A5CA1352}" srcOrd="0" destOrd="0" presId="urn:microsoft.com/office/officeart/2005/8/layout/hList1"/>
    <dgm:cxn modelId="{5A726A51-58C7-4AB3-ADCF-E403E238B3A1}" srcId="{6E898D39-9219-4F98-92D5-84EF11753ACD}" destId="{FB16A381-9208-401F-B87D-11DFB5CE47FA}" srcOrd="0" destOrd="0" parTransId="{132BB1A3-11B5-4D36-8098-D43443CCFDCB}" sibTransId="{FE5F92CA-FAC4-4798-B96F-21698577D74B}"/>
    <dgm:cxn modelId="{06BF5651-AC70-4BF5-BD2E-138E0D343585}" srcId="{EB080CF9-4B69-4A8B-B53B-6155C6B9F026}" destId="{0B3EDE19-F92D-408F-94BA-925CF055E121}" srcOrd="1" destOrd="0" parTransId="{680C913D-3CDF-4530-90A1-C6EEAA30F907}" sibTransId="{AB380EE7-97EA-4579-BD98-9E20CDF41E12}"/>
    <dgm:cxn modelId="{366C4456-7F71-466D-A556-22754EB06127}" srcId="{0B3EDE19-F92D-408F-94BA-925CF055E121}" destId="{4547C3ED-65D0-4517-B418-62B7524E5107}" srcOrd="2" destOrd="0" parTransId="{4E58BE22-CB93-4E6E-B3FD-4F2B93C0087E}" sibTransId="{5333FF23-02B5-4480-BEA5-14634DCFDA4F}"/>
    <dgm:cxn modelId="{22364257-174B-40B7-BF75-096AC552245E}" srcId="{C0005752-8AA6-43D8-A138-2816C773111F}" destId="{4FB7D47D-5D67-4872-9FCF-64E44AE526B8}" srcOrd="0" destOrd="0" parTransId="{E325EE8F-F258-40BC-B234-FFBB4F85E0A5}" sibTransId="{9F12F562-D621-4A86-8CA5-25DE5E417D5B}"/>
    <dgm:cxn modelId="{35192478-DBA7-40ED-80F4-A61DDBB65ED3}" type="presOf" srcId="{FB16A381-9208-401F-B87D-11DFB5CE47FA}" destId="{632FE264-94D3-411A-9207-42E122FC059C}" srcOrd="0" destOrd="1" presId="urn:microsoft.com/office/officeart/2005/8/layout/hList1"/>
    <dgm:cxn modelId="{1F3B0982-5A5D-435E-9CF2-2496AC9AE369}" type="presOf" srcId="{57D560EC-057B-4AB5-B260-720035AA70A4}" destId="{6275EF8A-551D-463A-B16D-A02FA01BEE9E}" srcOrd="0" destOrd="0" presId="urn:microsoft.com/office/officeart/2005/8/layout/hList1"/>
    <dgm:cxn modelId="{FBC3D384-9F51-43FD-BF7C-9D458DEFFBE6}" srcId="{57D560EC-057B-4AB5-B260-720035AA70A4}" destId="{C0005752-8AA6-43D8-A138-2816C773111F}" srcOrd="1" destOrd="0" parTransId="{96C7F2AE-CB9C-4B17-A450-D3708B7551CA}" sibTransId="{33D0BFCF-0B5D-40BF-90BF-B6BD9F14DE43}"/>
    <dgm:cxn modelId="{D7983C88-2428-436C-94EB-9DB2827F037F}" srcId="{74E51269-8E45-40A0-8C2B-ACC047278181}" destId="{304EDB51-9B29-478F-BFC0-14BBB8BD4B6B}" srcOrd="1" destOrd="0" parTransId="{950743B4-4FD2-47DA-A01B-E1910733DC43}" sibTransId="{50B54AF9-B19F-4CEE-A8F3-E47C7ECA336F}"/>
    <dgm:cxn modelId="{81462C8A-746F-487C-9696-A23161D206AA}" srcId="{0B3EDE19-F92D-408F-94BA-925CF055E121}" destId="{DE814C21-B54A-4CE6-840D-B50DDFF8BE9E}" srcOrd="0" destOrd="0" parTransId="{C097DAF6-4DC1-406C-A3CD-CB618FA71A88}" sibTransId="{4AD61A4B-D5A8-41A5-9B06-D8457118D7D6}"/>
    <dgm:cxn modelId="{F5952B96-776F-4E2F-A3D5-5C4290EF49D2}" type="presOf" srcId="{4547C3ED-65D0-4517-B418-62B7524E5107}" destId="{8671F181-D158-435A-9A5F-0EC0A5CA1352}" srcOrd="0" destOrd="2" presId="urn:microsoft.com/office/officeart/2005/8/layout/hList1"/>
    <dgm:cxn modelId="{25FCA199-7DF4-4EF4-BC62-21A413075DC0}" type="presOf" srcId="{AE3890DC-9732-4836-A83B-CEEA953F2A97}" destId="{0F06D009-29C4-4255-A54C-177C00DF807F}" srcOrd="0" destOrd="4" presId="urn:microsoft.com/office/officeart/2005/8/layout/hList1"/>
    <dgm:cxn modelId="{F57CA49D-562D-4528-A79F-49859A2942B8}" type="presOf" srcId="{D21FC9F4-B562-4E0C-B8B3-E0062BFAF1E6}" destId="{632FE264-94D3-411A-9207-42E122FC059C}" srcOrd="0" destOrd="6" presId="urn:microsoft.com/office/officeart/2005/8/layout/hList1"/>
    <dgm:cxn modelId="{F4E1BFA6-1D42-43C1-B31B-0FC76E1CC649}" type="presOf" srcId="{4FB7D47D-5D67-4872-9FCF-64E44AE526B8}" destId="{0F06D009-29C4-4255-A54C-177C00DF807F}" srcOrd="0" destOrd="2" presId="urn:microsoft.com/office/officeart/2005/8/layout/hList1"/>
    <dgm:cxn modelId="{411671AC-D300-4FE5-9F62-65303FF160BB}" srcId="{74E51269-8E45-40A0-8C2B-ACC047278181}" destId="{6E898D39-9219-4F98-92D5-84EF11753ACD}" srcOrd="0" destOrd="0" parTransId="{8AE46428-2E1B-4D98-AE85-C8CB9853B93B}" sibTransId="{52263595-89F5-4B66-8735-530D7BDA88EB}"/>
    <dgm:cxn modelId="{45C1B2B9-9CA7-47DA-9763-9E600934A48D}" srcId="{74E51269-8E45-40A0-8C2B-ACC047278181}" destId="{D21FC9F4-B562-4E0C-B8B3-E0062BFAF1E6}" srcOrd="2" destOrd="0" parTransId="{C03BD712-A25A-4975-AA6C-ED7EB898096E}" sibTransId="{2344670F-AB67-4F65-ACC2-8A209FBD3C66}"/>
    <dgm:cxn modelId="{F9801FBD-96B5-4226-AD95-CB9391387195}" srcId="{C0005752-8AA6-43D8-A138-2816C773111F}" destId="{F1207D17-2561-46E7-BF44-D6AA3B0F3AA0}" srcOrd="1" destOrd="0" parTransId="{E324318C-6759-42A1-BF74-65B5FAF7F4ED}" sibTransId="{44369E64-D538-4F43-97D1-028415B4FD9E}"/>
    <dgm:cxn modelId="{162BADBD-07BF-4680-A5D8-EE920100D8EB}" srcId="{EB080CF9-4B69-4A8B-B53B-6155C6B9F026}" destId="{74E51269-8E45-40A0-8C2B-ACC047278181}" srcOrd="2" destOrd="0" parTransId="{A581D5F8-D0EF-4663-B6ED-39293C4699E9}" sibTransId="{F1371432-6D92-4F18-89E0-738150AEA46A}"/>
    <dgm:cxn modelId="{4499C0CC-D2E9-4C6F-BDED-222DFFD04921}" srcId="{6E898D39-9219-4F98-92D5-84EF11753ACD}" destId="{12EEBB39-81E9-4709-B0A3-F24BD69F63E5}" srcOrd="1" destOrd="0" parTransId="{CBD6A483-6BCB-4FAE-B138-D85C2C8239FF}" sibTransId="{A48F2A94-69F3-41F6-80E8-1EB18CE8D200}"/>
    <dgm:cxn modelId="{0A28EECC-3687-4337-B81C-E80699AC208D}" srcId="{0B3EDE19-F92D-408F-94BA-925CF055E121}" destId="{48AC2C95-360B-4376-B457-9D29892E17BD}" srcOrd="1" destOrd="0" parTransId="{E4BF9585-F2EB-4133-B04E-06E26F2D504F}" sibTransId="{72FE108D-A16A-46EF-A1A6-FB5349BB13BF}"/>
    <dgm:cxn modelId="{55DC6DD6-14CE-4AC6-BC1A-8B65798AFAEF}" srcId="{6E898D39-9219-4F98-92D5-84EF11753ACD}" destId="{AC9A2CA9-4FA2-4F96-BB52-24502D07F2C1}" srcOrd="2" destOrd="0" parTransId="{500A86B1-AFFB-48EC-8B60-9EB3328BBBFF}" sibTransId="{1A98BCA8-4B51-4F96-B62F-29B7F8663767}"/>
    <dgm:cxn modelId="{B15EB8D8-9819-4D47-9146-7AEB51D37027}" type="presOf" srcId="{92244BD1-0BC3-4D6A-B658-CF6329B37607}" destId="{632FE264-94D3-411A-9207-42E122FC059C}" srcOrd="0" destOrd="4" presId="urn:microsoft.com/office/officeart/2005/8/layout/hList1"/>
    <dgm:cxn modelId="{DA1363E5-B9F1-4A0E-A359-04ACD9ACFDAD}" srcId="{57D560EC-057B-4AB5-B260-720035AA70A4}" destId="{360B9807-D9E0-478E-85D9-8B57DEDF6CC6}" srcOrd="0" destOrd="0" parTransId="{D20D07D2-58E5-4284-9281-0EA6B98917CF}" sibTransId="{8E8116E6-B4CF-4145-99F1-0CB9A84B65F7}"/>
    <dgm:cxn modelId="{367DA6F4-2ABD-4C52-ADB0-0E794EBBF342}" type="presOf" srcId="{0B3EDE19-F92D-408F-94BA-925CF055E121}" destId="{C41C7BB2-F316-4D85-AB09-5417406754F1}" srcOrd="0" destOrd="0" presId="urn:microsoft.com/office/officeart/2005/8/layout/hList1"/>
    <dgm:cxn modelId="{DD12E5CF-0726-4B35-BC28-0733B84ACF24}" type="presParOf" srcId="{1B00162C-A924-41BF-9536-BD3E94B4E909}" destId="{E0BC314C-999E-4B30-A6BE-86D9C963D596}" srcOrd="0" destOrd="0" presId="urn:microsoft.com/office/officeart/2005/8/layout/hList1"/>
    <dgm:cxn modelId="{14193407-2B43-4D3C-9657-36931C67D3C0}" type="presParOf" srcId="{E0BC314C-999E-4B30-A6BE-86D9C963D596}" destId="{6275EF8A-551D-463A-B16D-A02FA01BEE9E}" srcOrd="0" destOrd="0" presId="urn:microsoft.com/office/officeart/2005/8/layout/hList1"/>
    <dgm:cxn modelId="{A25CBB47-54F5-4507-B400-03A85B925CF6}" type="presParOf" srcId="{E0BC314C-999E-4B30-A6BE-86D9C963D596}" destId="{0F06D009-29C4-4255-A54C-177C00DF807F}" srcOrd="1" destOrd="0" presId="urn:microsoft.com/office/officeart/2005/8/layout/hList1"/>
    <dgm:cxn modelId="{03D8529E-BD83-4A9B-B0F1-8E789CB93C0B}" type="presParOf" srcId="{1B00162C-A924-41BF-9536-BD3E94B4E909}" destId="{29DFB076-FA4F-40A2-BBCE-626544E35227}" srcOrd="1" destOrd="0" presId="urn:microsoft.com/office/officeart/2005/8/layout/hList1"/>
    <dgm:cxn modelId="{3FEB7871-5DAB-43AA-96E4-D0F33E6205FC}" type="presParOf" srcId="{1B00162C-A924-41BF-9536-BD3E94B4E909}" destId="{CF2AA4B9-5813-4FBB-9DF4-A374D67A388B}" srcOrd="2" destOrd="0" presId="urn:microsoft.com/office/officeart/2005/8/layout/hList1"/>
    <dgm:cxn modelId="{2F9528B8-9065-458C-A6F4-F9333EFCC969}" type="presParOf" srcId="{CF2AA4B9-5813-4FBB-9DF4-A374D67A388B}" destId="{C41C7BB2-F316-4D85-AB09-5417406754F1}" srcOrd="0" destOrd="0" presId="urn:microsoft.com/office/officeart/2005/8/layout/hList1"/>
    <dgm:cxn modelId="{2D496629-86F1-4438-B0FC-E02F6F329C73}" type="presParOf" srcId="{CF2AA4B9-5813-4FBB-9DF4-A374D67A388B}" destId="{8671F181-D158-435A-9A5F-0EC0A5CA1352}" srcOrd="1" destOrd="0" presId="urn:microsoft.com/office/officeart/2005/8/layout/hList1"/>
    <dgm:cxn modelId="{48D05CCB-AC8C-4ED1-A7BC-E99D166B66B5}" type="presParOf" srcId="{1B00162C-A924-41BF-9536-BD3E94B4E909}" destId="{528122B1-3897-4096-BAF5-8BB2E0562EEB}" srcOrd="3" destOrd="0" presId="urn:microsoft.com/office/officeart/2005/8/layout/hList1"/>
    <dgm:cxn modelId="{E4720685-F6D6-47EF-8E7C-081CF43A825F}" type="presParOf" srcId="{1B00162C-A924-41BF-9536-BD3E94B4E909}" destId="{9FDF188D-555C-42C6-893C-AD913AA7673A}" srcOrd="4" destOrd="0" presId="urn:microsoft.com/office/officeart/2005/8/layout/hList1"/>
    <dgm:cxn modelId="{52D8C928-078D-4966-A146-C8337743263E}" type="presParOf" srcId="{9FDF188D-555C-42C6-893C-AD913AA7673A}" destId="{66D6D493-F338-4AF3-BB6E-577EB64F6F59}" srcOrd="0" destOrd="0" presId="urn:microsoft.com/office/officeart/2005/8/layout/hList1"/>
    <dgm:cxn modelId="{94C608E0-2C98-4FF9-AD0F-111E5E02E0AC}" type="presParOf" srcId="{9FDF188D-555C-42C6-893C-AD913AA7673A}" destId="{632FE264-94D3-411A-9207-42E122FC059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080CF9-4B69-4A8B-B53B-6155C6B9F026}"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hu-HU"/>
        </a:p>
      </dgm:t>
    </dgm:pt>
    <dgm:pt modelId="{57D560EC-057B-4AB5-B260-720035AA70A4}">
      <dgm:prSet/>
      <dgm:spPr/>
      <dgm:t>
        <a:bodyPr/>
        <a:lstStyle/>
        <a:p>
          <a:pPr rtl="0"/>
          <a:r>
            <a:rPr lang="hu-HU" dirty="0"/>
            <a:t>Területi hatály</a:t>
          </a:r>
        </a:p>
      </dgm:t>
    </dgm:pt>
    <dgm:pt modelId="{CBF50663-0808-475E-8E42-A4A0BBC39DB5}" type="parTrans" cxnId="{59AB2737-E5F9-4DFB-BE06-5E8B55A09554}">
      <dgm:prSet/>
      <dgm:spPr/>
      <dgm:t>
        <a:bodyPr/>
        <a:lstStyle/>
        <a:p>
          <a:endParaRPr lang="hu-HU"/>
        </a:p>
      </dgm:t>
    </dgm:pt>
    <dgm:pt modelId="{EEDEB190-4459-4F68-A5D3-592E66BC7DB4}" type="sibTrans" cxnId="{59AB2737-E5F9-4DFB-BE06-5E8B55A09554}">
      <dgm:prSet/>
      <dgm:spPr/>
      <dgm:t>
        <a:bodyPr/>
        <a:lstStyle/>
        <a:p>
          <a:endParaRPr lang="hu-HU"/>
        </a:p>
      </dgm:t>
    </dgm:pt>
    <dgm:pt modelId="{0B3EDE19-F92D-408F-94BA-925CF055E121}">
      <dgm:prSet/>
      <dgm:spPr/>
      <dgm:t>
        <a:bodyPr/>
        <a:lstStyle/>
        <a:p>
          <a:pPr rtl="0"/>
          <a:r>
            <a:rPr lang="hu-HU" dirty="0"/>
            <a:t>Tárgyi hatály</a:t>
          </a:r>
        </a:p>
      </dgm:t>
    </dgm:pt>
    <dgm:pt modelId="{680C913D-3CDF-4530-90A1-C6EEAA30F907}" type="parTrans" cxnId="{06BF5651-AC70-4BF5-BD2E-138E0D343585}">
      <dgm:prSet/>
      <dgm:spPr/>
      <dgm:t>
        <a:bodyPr/>
        <a:lstStyle/>
        <a:p>
          <a:endParaRPr lang="hu-HU"/>
        </a:p>
      </dgm:t>
    </dgm:pt>
    <dgm:pt modelId="{AB380EE7-97EA-4579-BD98-9E20CDF41E12}" type="sibTrans" cxnId="{06BF5651-AC70-4BF5-BD2E-138E0D343585}">
      <dgm:prSet/>
      <dgm:spPr/>
      <dgm:t>
        <a:bodyPr/>
        <a:lstStyle/>
        <a:p>
          <a:endParaRPr lang="hu-HU"/>
        </a:p>
      </dgm:t>
    </dgm:pt>
    <dgm:pt modelId="{74E51269-8E45-40A0-8C2B-ACC047278181}">
      <dgm:prSet/>
      <dgm:spPr/>
      <dgm:t>
        <a:bodyPr/>
        <a:lstStyle/>
        <a:p>
          <a:pPr rtl="0"/>
          <a:r>
            <a:rPr lang="hu-HU" dirty="0"/>
            <a:t>Kivételek</a:t>
          </a:r>
        </a:p>
      </dgm:t>
    </dgm:pt>
    <dgm:pt modelId="{A581D5F8-D0EF-4663-B6ED-39293C4699E9}" type="parTrans" cxnId="{162BADBD-07BF-4680-A5D8-EE920100D8EB}">
      <dgm:prSet/>
      <dgm:spPr/>
      <dgm:t>
        <a:bodyPr/>
        <a:lstStyle/>
        <a:p>
          <a:endParaRPr lang="hu-HU"/>
        </a:p>
      </dgm:t>
    </dgm:pt>
    <dgm:pt modelId="{F1371432-6D92-4F18-89E0-738150AEA46A}" type="sibTrans" cxnId="{162BADBD-07BF-4680-A5D8-EE920100D8EB}">
      <dgm:prSet/>
      <dgm:spPr/>
      <dgm:t>
        <a:bodyPr/>
        <a:lstStyle/>
        <a:p>
          <a:endParaRPr lang="hu-HU"/>
        </a:p>
      </dgm:t>
    </dgm:pt>
    <dgm:pt modelId="{1B00162C-A924-41BF-9536-BD3E94B4E909}" type="pres">
      <dgm:prSet presAssocID="{EB080CF9-4B69-4A8B-B53B-6155C6B9F026}" presName="Name0" presStyleCnt="0">
        <dgm:presLayoutVars>
          <dgm:dir/>
          <dgm:animLvl val="lvl"/>
          <dgm:resizeHandles val="exact"/>
        </dgm:presLayoutVars>
      </dgm:prSet>
      <dgm:spPr/>
    </dgm:pt>
    <dgm:pt modelId="{E0BC314C-999E-4B30-A6BE-86D9C963D596}" type="pres">
      <dgm:prSet presAssocID="{57D560EC-057B-4AB5-B260-720035AA70A4}" presName="composite" presStyleCnt="0"/>
      <dgm:spPr/>
    </dgm:pt>
    <dgm:pt modelId="{6275EF8A-551D-463A-B16D-A02FA01BEE9E}" type="pres">
      <dgm:prSet presAssocID="{57D560EC-057B-4AB5-B260-720035AA70A4}" presName="parTx" presStyleLbl="alignNode1" presStyleIdx="0" presStyleCnt="3">
        <dgm:presLayoutVars>
          <dgm:chMax val="0"/>
          <dgm:chPref val="0"/>
          <dgm:bulletEnabled val="1"/>
        </dgm:presLayoutVars>
      </dgm:prSet>
      <dgm:spPr/>
    </dgm:pt>
    <dgm:pt modelId="{0F06D009-29C4-4255-A54C-177C00DF807F}" type="pres">
      <dgm:prSet presAssocID="{57D560EC-057B-4AB5-B260-720035AA70A4}" presName="desTx" presStyleLbl="alignAccFollowNode1" presStyleIdx="0" presStyleCnt="3">
        <dgm:presLayoutVars>
          <dgm:bulletEnabled val="1"/>
        </dgm:presLayoutVars>
      </dgm:prSet>
      <dgm:spPr/>
    </dgm:pt>
    <dgm:pt modelId="{29DFB076-FA4F-40A2-BBCE-626544E35227}" type="pres">
      <dgm:prSet presAssocID="{EEDEB190-4459-4F68-A5D3-592E66BC7DB4}" presName="space" presStyleCnt="0"/>
      <dgm:spPr/>
    </dgm:pt>
    <dgm:pt modelId="{CF2AA4B9-5813-4FBB-9DF4-A374D67A388B}" type="pres">
      <dgm:prSet presAssocID="{0B3EDE19-F92D-408F-94BA-925CF055E121}" presName="composite" presStyleCnt="0"/>
      <dgm:spPr/>
    </dgm:pt>
    <dgm:pt modelId="{C41C7BB2-F316-4D85-AB09-5417406754F1}" type="pres">
      <dgm:prSet presAssocID="{0B3EDE19-F92D-408F-94BA-925CF055E121}" presName="parTx" presStyleLbl="alignNode1" presStyleIdx="1" presStyleCnt="3">
        <dgm:presLayoutVars>
          <dgm:chMax val="0"/>
          <dgm:chPref val="0"/>
          <dgm:bulletEnabled val="1"/>
        </dgm:presLayoutVars>
      </dgm:prSet>
      <dgm:spPr/>
    </dgm:pt>
    <dgm:pt modelId="{8671F181-D158-435A-9A5F-0EC0A5CA1352}" type="pres">
      <dgm:prSet presAssocID="{0B3EDE19-F92D-408F-94BA-925CF055E121}" presName="desTx" presStyleLbl="alignAccFollowNode1" presStyleIdx="1" presStyleCnt="3">
        <dgm:presLayoutVars>
          <dgm:bulletEnabled val="1"/>
        </dgm:presLayoutVars>
      </dgm:prSet>
      <dgm:spPr/>
    </dgm:pt>
    <dgm:pt modelId="{528122B1-3897-4096-BAF5-8BB2E0562EEB}" type="pres">
      <dgm:prSet presAssocID="{AB380EE7-97EA-4579-BD98-9E20CDF41E12}" presName="space" presStyleCnt="0"/>
      <dgm:spPr/>
    </dgm:pt>
    <dgm:pt modelId="{9FDF188D-555C-42C6-893C-AD913AA7673A}" type="pres">
      <dgm:prSet presAssocID="{74E51269-8E45-40A0-8C2B-ACC047278181}" presName="composite" presStyleCnt="0"/>
      <dgm:spPr/>
    </dgm:pt>
    <dgm:pt modelId="{66D6D493-F338-4AF3-BB6E-577EB64F6F59}" type="pres">
      <dgm:prSet presAssocID="{74E51269-8E45-40A0-8C2B-ACC047278181}" presName="parTx" presStyleLbl="alignNode1" presStyleIdx="2" presStyleCnt="3">
        <dgm:presLayoutVars>
          <dgm:chMax val="0"/>
          <dgm:chPref val="0"/>
          <dgm:bulletEnabled val="1"/>
        </dgm:presLayoutVars>
      </dgm:prSet>
      <dgm:spPr/>
    </dgm:pt>
    <dgm:pt modelId="{632FE264-94D3-411A-9207-42E122FC059C}" type="pres">
      <dgm:prSet presAssocID="{74E51269-8E45-40A0-8C2B-ACC047278181}" presName="desTx" presStyleLbl="alignAccFollowNode1" presStyleIdx="2" presStyleCnt="3">
        <dgm:presLayoutVars>
          <dgm:bulletEnabled val="1"/>
        </dgm:presLayoutVars>
      </dgm:prSet>
      <dgm:spPr/>
    </dgm:pt>
  </dgm:ptLst>
  <dgm:cxnLst>
    <dgm:cxn modelId="{59AB2737-E5F9-4DFB-BE06-5E8B55A09554}" srcId="{EB080CF9-4B69-4A8B-B53B-6155C6B9F026}" destId="{57D560EC-057B-4AB5-B260-720035AA70A4}" srcOrd="0" destOrd="0" parTransId="{CBF50663-0808-475E-8E42-A4A0BBC39DB5}" sibTransId="{EEDEB190-4459-4F68-A5D3-592E66BC7DB4}"/>
    <dgm:cxn modelId="{BFD8985C-9008-4FC0-9610-9CBF3BAAA6F1}" type="presOf" srcId="{EB080CF9-4B69-4A8B-B53B-6155C6B9F026}" destId="{1B00162C-A924-41BF-9536-BD3E94B4E909}" srcOrd="0" destOrd="0" presId="urn:microsoft.com/office/officeart/2005/8/layout/hList1"/>
    <dgm:cxn modelId="{06BF5651-AC70-4BF5-BD2E-138E0D343585}" srcId="{EB080CF9-4B69-4A8B-B53B-6155C6B9F026}" destId="{0B3EDE19-F92D-408F-94BA-925CF055E121}" srcOrd="1" destOrd="0" parTransId="{680C913D-3CDF-4530-90A1-C6EEAA30F907}" sibTransId="{AB380EE7-97EA-4579-BD98-9E20CDF41E12}"/>
    <dgm:cxn modelId="{BCF6B955-D8FC-4DD4-88C1-109DFE87C7FA}" type="presOf" srcId="{57D560EC-057B-4AB5-B260-720035AA70A4}" destId="{6275EF8A-551D-463A-B16D-A02FA01BEE9E}" srcOrd="0" destOrd="0" presId="urn:microsoft.com/office/officeart/2005/8/layout/hList1"/>
    <dgm:cxn modelId="{162BADBD-07BF-4680-A5D8-EE920100D8EB}" srcId="{EB080CF9-4B69-4A8B-B53B-6155C6B9F026}" destId="{74E51269-8E45-40A0-8C2B-ACC047278181}" srcOrd="2" destOrd="0" parTransId="{A581D5F8-D0EF-4663-B6ED-39293C4699E9}" sibTransId="{F1371432-6D92-4F18-89E0-738150AEA46A}"/>
    <dgm:cxn modelId="{143145C1-4BFA-4656-9E1A-E0615462ECF7}" type="presOf" srcId="{74E51269-8E45-40A0-8C2B-ACC047278181}" destId="{66D6D493-F338-4AF3-BB6E-577EB64F6F59}" srcOrd="0" destOrd="0" presId="urn:microsoft.com/office/officeart/2005/8/layout/hList1"/>
    <dgm:cxn modelId="{487E62FD-98D0-4B38-BD99-19401EF88021}" type="presOf" srcId="{0B3EDE19-F92D-408F-94BA-925CF055E121}" destId="{C41C7BB2-F316-4D85-AB09-5417406754F1}" srcOrd="0" destOrd="0" presId="urn:microsoft.com/office/officeart/2005/8/layout/hList1"/>
    <dgm:cxn modelId="{089E07FF-874E-46B1-A2D1-FE83733A7F86}" type="presParOf" srcId="{1B00162C-A924-41BF-9536-BD3E94B4E909}" destId="{E0BC314C-999E-4B30-A6BE-86D9C963D596}" srcOrd="0" destOrd="0" presId="urn:microsoft.com/office/officeart/2005/8/layout/hList1"/>
    <dgm:cxn modelId="{6F34DACE-8FE8-42F3-ABC2-BC247A2FCE7C}" type="presParOf" srcId="{E0BC314C-999E-4B30-A6BE-86D9C963D596}" destId="{6275EF8A-551D-463A-B16D-A02FA01BEE9E}" srcOrd="0" destOrd="0" presId="urn:microsoft.com/office/officeart/2005/8/layout/hList1"/>
    <dgm:cxn modelId="{F7DF7B60-E3AA-46AE-8998-356E31AE9E9A}" type="presParOf" srcId="{E0BC314C-999E-4B30-A6BE-86D9C963D596}" destId="{0F06D009-29C4-4255-A54C-177C00DF807F}" srcOrd="1" destOrd="0" presId="urn:microsoft.com/office/officeart/2005/8/layout/hList1"/>
    <dgm:cxn modelId="{CB45F8FF-ABEB-4F66-A950-4309BD7AEF09}" type="presParOf" srcId="{1B00162C-A924-41BF-9536-BD3E94B4E909}" destId="{29DFB076-FA4F-40A2-BBCE-626544E35227}" srcOrd="1" destOrd="0" presId="urn:microsoft.com/office/officeart/2005/8/layout/hList1"/>
    <dgm:cxn modelId="{8C811A25-AD0F-4EA4-860F-5B4922D3D473}" type="presParOf" srcId="{1B00162C-A924-41BF-9536-BD3E94B4E909}" destId="{CF2AA4B9-5813-4FBB-9DF4-A374D67A388B}" srcOrd="2" destOrd="0" presId="urn:microsoft.com/office/officeart/2005/8/layout/hList1"/>
    <dgm:cxn modelId="{5703FE08-0875-4250-A551-27765F7E9EF4}" type="presParOf" srcId="{CF2AA4B9-5813-4FBB-9DF4-A374D67A388B}" destId="{C41C7BB2-F316-4D85-AB09-5417406754F1}" srcOrd="0" destOrd="0" presId="urn:microsoft.com/office/officeart/2005/8/layout/hList1"/>
    <dgm:cxn modelId="{FB8621BA-10BF-4033-B238-7CF9A261DBF2}" type="presParOf" srcId="{CF2AA4B9-5813-4FBB-9DF4-A374D67A388B}" destId="{8671F181-D158-435A-9A5F-0EC0A5CA1352}" srcOrd="1" destOrd="0" presId="urn:microsoft.com/office/officeart/2005/8/layout/hList1"/>
    <dgm:cxn modelId="{0AD17907-E4F4-4D96-A560-7BABAC62BC23}" type="presParOf" srcId="{1B00162C-A924-41BF-9536-BD3E94B4E909}" destId="{528122B1-3897-4096-BAF5-8BB2E0562EEB}" srcOrd="3" destOrd="0" presId="urn:microsoft.com/office/officeart/2005/8/layout/hList1"/>
    <dgm:cxn modelId="{B0D638A7-8C80-4759-A670-FCA21A67A0BC}" type="presParOf" srcId="{1B00162C-A924-41BF-9536-BD3E94B4E909}" destId="{9FDF188D-555C-42C6-893C-AD913AA7673A}" srcOrd="4" destOrd="0" presId="urn:microsoft.com/office/officeart/2005/8/layout/hList1"/>
    <dgm:cxn modelId="{979E02A0-2109-417F-A309-E376863BB09E}" type="presParOf" srcId="{9FDF188D-555C-42C6-893C-AD913AA7673A}" destId="{66D6D493-F338-4AF3-BB6E-577EB64F6F59}" srcOrd="0" destOrd="0" presId="urn:microsoft.com/office/officeart/2005/8/layout/hList1"/>
    <dgm:cxn modelId="{A731C0B1-C24B-4DD9-A513-6028817D17DF}" type="presParOf" srcId="{9FDF188D-555C-42C6-893C-AD913AA7673A}" destId="{632FE264-94D3-411A-9207-42E122FC059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48517B-D6C5-4C7A-AAF3-2847A133276E}" type="doc">
      <dgm:prSet loTypeId="urn:microsoft.com/office/officeart/2005/8/layout/list1" loCatId="process" qsTypeId="urn:microsoft.com/office/officeart/2005/8/quickstyle/simple1" qsCatId="simple" csTypeId="urn:microsoft.com/office/officeart/2005/8/colors/accent1_2" csCatId="accent1" phldr="1"/>
      <dgm:spPr/>
      <dgm:t>
        <a:bodyPr/>
        <a:lstStyle/>
        <a:p>
          <a:endParaRPr lang="en-US"/>
        </a:p>
      </dgm:t>
    </dgm:pt>
    <dgm:pt modelId="{D7206393-88F1-4EC1-87F5-82A16CEFEEAF}">
      <dgm:prSet phldrT="[Text]"/>
      <dgm:spPr/>
      <dgm:t>
        <a:bodyPr/>
        <a:lstStyle/>
        <a:p>
          <a:r>
            <a:rPr lang="hu-HU" b="0" i="0" dirty="0"/>
            <a:t>azonosított vagy azonosítható</a:t>
          </a:r>
          <a:endParaRPr lang="en-US" dirty="0"/>
        </a:p>
      </dgm:t>
    </dgm:pt>
    <dgm:pt modelId="{D37CBF92-C2AC-4A81-B4D8-3CDF43217816}" type="parTrans" cxnId="{B7C91328-3886-40D8-99EE-58B54473EA2D}">
      <dgm:prSet/>
      <dgm:spPr/>
      <dgm:t>
        <a:bodyPr/>
        <a:lstStyle/>
        <a:p>
          <a:endParaRPr lang="en-US"/>
        </a:p>
      </dgm:t>
    </dgm:pt>
    <dgm:pt modelId="{0490E32B-4E9A-43DC-8AFA-D0FCCE6B99AC}" type="sibTrans" cxnId="{B7C91328-3886-40D8-99EE-58B54473EA2D}">
      <dgm:prSet/>
      <dgm:spPr/>
      <dgm:t>
        <a:bodyPr/>
        <a:lstStyle/>
        <a:p>
          <a:endParaRPr lang="en-US"/>
        </a:p>
      </dgm:t>
    </dgm:pt>
    <dgm:pt modelId="{FDEB0D35-319B-47E4-86B7-B4BE557D8724}">
      <dgm:prSet phldrT="[Text]"/>
      <dgm:spPr/>
      <dgm:t>
        <a:bodyPr/>
        <a:lstStyle/>
        <a:p>
          <a:r>
            <a:rPr lang="hu-HU" dirty="0"/>
            <a:t>Mikor azonosított/azonosítható valaki?</a:t>
          </a:r>
          <a:endParaRPr lang="en-US" dirty="0"/>
        </a:p>
      </dgm:t>
    </dgm:pt>
    <dgm:pt modelId="{8D9C72D5-B07A-457A-B53F-641F7A9344C4}" type="parTrans" cxnId="{0555C90D-5869-4B07-8512-3D47158A622D}">
      <dgm:prSet/>
      <dgm:spPr/>
      <dgm:t>
        <a:bodyPr/>
        <a:lstStyle/>
        <a:p>
          <a:endParaRPr lang="en-US"/>
        </a:p>
      </dgm:t>
    </dgm:pt>
    <dgm:pt modelId="{09AE8A7B-FC62-4F53-96A8-2403C4F59824}" type="sibTrans" cxnId="{0555C90D-5869-4B07-8512-3D47158A622D}">
      <dgm:prSet/>
      <dgm:spPr/>
      <dgm:t>
        <a:bodyPr/>
        <a:lstStyle/>
        <a:p>
          <a:endParaRPr lang="en-US"/>
        </a:p>
      </dgm:t>
    </dgm:pt>
    <dgm:pt modelId="{A2E4B805-ABDD-46DD-A162-85725ED35E30}">
      <dgm:prSet phldrT="[Text]"/>
      <dgm:spPr/>
      <dgm:t>
        <a:bodyPr/>
        <a:lstStyle/>
        <a:p>
          <a:r>
            <a:rPr lang="hu-HU" dirty="0"/>
            <a:t>természetes személy</a:t>
          </a:r>
          <a:endParaRPr lang="en-US" dirty="0"/>
        </a:p>
      </dgm:t>
    </dgm:pt>
    <dgm:pt modelId="{65045E22-CC6D-4957-A2B9-86E56EE63BD4}" type="parTrans" cxnId="{65CEDE1A-D95F-44F3-B77B-9BFA92B60E25}">
      <dgm:prSet/>
      <dgm:spPr/>
      <dgm:t>
        <a:bodyPr/>
        <a:lstStyle/>
        <a:p>
          <a:endParaRPr lang="en-US"/>
        </a:p>
      </dgm:t>
    </dgm:pt>
    <dgm:pt modelId="{48D876C2-0ACD-44FC-873E-6278B0E8A178}" type="sibTrans" cxnId="{65CEDE1A-D95F-44F3-B77B-9BFA92B60E25}">
      <dgm:prSet/>
      <dgm:spPr/>
      <dgm:t>
        <a:bodyPr/>
        <a:lstStyle/>
        <a:p>
          <a:endParaRPr lang="en-US"/>
        </a:p>
      </dgm:t>
    </dgm:pt>
    <dgm:pt modelId="{A7D572B2-5973-4B79-BECC-C461A2A29137}">
      <dgm:prSet phldrT="[Text]"/>
      <dgm:spPr/>
      <dgm:t>
        <a:bodyPr/>
        <a:lstStyle/>
        <a:p>
          <a:r>
            <a:rPr lang="hu-HU" dirty="0"/>
            <a:t>Ki az a természetes személy</a:t>
          </a:r>
          <a:r>
            <a:rPr lang="en-US" dirty="0"/>
            <a:t>?</a:t>
          </a:r>
        </a:p>
      </dgm:t>
    </dgm:pt>
    <dgm:pt modelId="{E1222485-420B-4BA6-93C7-4A8FD5556DB2}" type="parTrans" cxnId="{AC6D483E-0DC7-4123-8EB1-CAC6A2004518}">
      <dgm:prSet/>
      <dgm:spPr/>
      <dgm:t>
        <a:bodyPr/>
        <a:lstStyle/>
        <a:p>
          <a:endParaRPr lang="en-US"/>
        </a:p>
      </dgm:t>
    </dgm:pt>
    <dgm:pt modelId="{B3490928-9B31-408E-A835-087EDB8BF99B}" type="sibTrans" cxnId="{AC6D483E-0DC7-4123-8EB1-CAC6A2004518}">
      <dgm:prSet/>
      <dgm:spPr/>
      <dgm:t>
        <a:bodyPr/>
        <a:lstStyle/>
        <a:p>
          <a:endParaRPr lang="en-US"/>
        </a:p>
      </dgm:t>
    </dgm:pt>
    <dgm:pt modelId="{41757B0B-C24D-4ACE-8828-5E555317C555}">
      <dgm:prSet phldrT="[Text]"/>
      <dgm:spPr/>
      <dgm:t>
        <a:bodyPr/>
        <a:lstStyle/>
        <a:p>
          <a:r>
            <a:rPr lang="hu-HU" b="0" i="0" dirty="0"/>
            <a:t>vonatkozó</a:t>
          </a:r>
          <a:endParaRPr lang="en-US" dirty="0"/>
        </a:p>
      </dgm:t>
    </dgm:pt>
    <dgm:pt modelId="{A67C5F58-A39E-4715-B751-A33969B32726}" type="parTrans" cxnId="{83187D8C-4E71-4373-AEB4-50FFFD55325F}">
      <dgm:prSet/>
      <dgm:spPr/>
      <dgm:t>
        <a:bodyPr/>
        <a:lstStyle/>
        <a:p>
          <a:endParaRPr lang="en-US"/>
        </a:p>
      </dgm:t>
    </dgm:pt>
    <dgm:pt modelId="{D770926B-E53B-4292-A663-B723C39EC1EC}" type="sibTrans" cxnId="{83187D8C-4E71-4373-AEB4-50FFFD55325F}">
      <dgm:prSet/>
      <dgm:spPr/>
      <dgm:t>
        <a:bodyPr/>
        <a:lstStyle/>
        <a:p>
          <a:endParaRPr lang="en-US"/>
        </a:p>
      </dgm:t>
    </dgm:pt>
    <dgm:pt modelId="{598C6FC6-09F2-4C91-833E-A6AFC7706961}">
      <dgm:prSet phldrT="[Text]"/>
      <dgm:spPr/>
      <dgm:t>
        <a:bodyPr/>
        <a:lstStyle/>
        <a:p>
          <a:r>
            <a:rPr lang="hu-HU" dirty="0"/>
            <a:t>Mikor tekinthető egy információ személyre vonatkozónak?</a:t>
          </a:r>
          <a:endParaRPr lang="en-US" dirty="0"/>
        </a:p>
      </dgm:t>
    </dgm:pt>
    <dgm:pt modelId="{B1380D5D-F269-4184-A3CE-F526132831E9}" type="parTrans" cxnId="{F0C84B99-AD38-4096-9B99-2BE9788F2DDC}">
      <dgm:prSet/>
      <dgm:spPr/>
      <dgm:t>
        <a:bodyPr/>
        <a:lstStyle/>
        <a:p>
          <a:endParaRPr lang="en-US"/>
        </a:p>
      </dgm:t>
    </dgm:pt>
    <dgm:pt modelId="{607A715A-E2DF-4EB0-A9C2-DCC5030CB04B}" type="sibTrans" cxnId="{F0C84B99-AD38-4096-9B99-2BE9788F2DDC}">
      <dgm:prSet/>
      <dgm:spPr/>
      <dgm:t>
        <a:bodyPr/>
        <a:lstStyle/>
        <a:p>
          <a:endParaRPr lang="en-US"/>
        </a:p>
      </dgm:t>
    </dgm:pt>
    <dgm:pt modelId="{658C89CA-E3F1-487F-9915-56D9F0C5D308}">
      <dgm:prSet phldrT="[Text]"/>
      <dgm:spPr/>
      <dgm:t>
        <a:bodyPr/>
        <a:lstStyle/>
        <a:p>
          <a:r>
            <a:rPr lang="hu-HU" dirty="0"/>
            <a:t>bármely információ</a:t>
          </a:r>
          <a:endParaRPr lang="en-US" dirty="0"/>
        </a:p>
      </dgm:t>
    </dgm:pt>
    <dgm:pt modelId="{E2E14D6E-8D8A-46F6-9E1C-F6FC4AE4687D}" type="parTrans" cxnId="{4CFDF958-8C7B-44C4-B5F2-3548E04C3C59}">
      <dgm:prSet/>
      <dgm:spPr/>
      <dgm:t>
        <a:bodyPr/>
        <a:lstStyle/>
        <a:p>
          <a:endParaRPr lang="en-US"/>
        </a:p>
      </dgm:t>
    </dgm:pt>
    <dgm:pt modelId="{7280510C-2988-46E7-9DC3-696F0080481F}" type="sibTrans" cxnId="{4CFDF958-8C7B-44C4-B5F2-3548E04C3C59}">
      <dgm:prSet/>
      <dgm:spPr/>
      <dgm:t>
        <a:bodyPr/>
        <a:lstStyle/>
        <a:p>
          <a:endParaRPr lang="en-US"/>
        </a:p>
      </dgm:t>
    </dgm:pt>
    <dgm:pt modelId="{E8B56487-4265-405C-B8DC-4C2E8BF55074}">
      <dgm:prSet phldrT="[Text]"/>
      <dgm:spPr/>
      <dgm:t>
        <a:bodyPr/>
        <a:lstStyle/>
        <a:p>
          <a:r>
            <a:rPr lang="hu-HU" dirty="0"/>
            <a:t>Milyen információ</a:t>
          </a:r>
          <a:r>
            <a:rPr lang="en-US" dirty="0"/>
            <a:t>?</a:t>
          </a:r>
        </a:p>
      </dgm:t>
    </dgm:pt>
    <dgm:pt modelId="{B6B7BC3B-D4B7-4427-870D-422E831D7C86}" type="parTrans" cxnId="{5B6B2DE2-0653-4207-A3BB-0CC3FC2F75A8}">
      <dgm:prSet/>
      <dgm:spPr/>
      <dgm:t>
        <a:bodyPr/>
        <a:lstStyle/>
        <a:p>
          <a:endParaRPr lang="en-US"/>
        </a:p>
      </dgm:t>
    </dgm:pt>
    <dgm:pt modelId="{A1D26B20-35E6-452E-B505-0A76E0D7BA7C}" type="sibTrans" cxnId="{5B6B2DE2-0653-4207-A3BB-0CC3FC2F75A8}">
      <dgm:prSet/>
      <dgm:spPr/>
      <dgm:t>
        <a:bodyPr/>
        <a:lstStyle/>
        <a:p>
          <a:endParaRPr lang="en-US"/>
        </a:p>
      </dgm:t>
    </dgm:pt>
    <dgm:pt modelId="{81DFEF4F-C103-1540-831D-A0BF6455E4CF}" type="pres">
      <dgm:prSet presAssocID="{EA48517B-D6C5-4C7A-AAF3-2847A133276E}" presName="linear" presStyleCnt="0">
        <dgm:presLayoutVars>
          <dgm:dir/>
          <dgm:animLvl val="lvl"/>
          <dgm:resizeHandles val="exact"/>
        </dgm:presLayoutVars>
      </dgm:prSet>
      <dgm:spPr/>
    </dgm:pt>
    <dgm:pt modelId="{B9C1AB86-6038-F44F-93AB-C4BD5D2D7B19}" type="pres">
      <dgm:prSet presAssocID="{D7206393-88F1-4EC1-87F5-82A16CEFEEAF}" presName="parentLin" presStyleCnt="0"/>
      <dgm:spPr/>
    </dgm:pt>
    <dgm:pt modelId="{BA1BB72E-F3D0-B345-813D-21F32EEA959C}" type="pres">
      <dgm:prSet presAssocID="{D7206393-88F1-4EC1-87F5-82A16CEFEEAF}" presName="parentLeftMargin" presStyleLbl="node1" presStyleIdx="0" presStyleCnt="4"/>
      <dgm:spPr/>
    </dgm:pt>
    <dgm:pt modelId="{703E8E4B-D823-A14F-9434-8D1E46708E50}" type="pres">
      <dgm:prSet presAssocID="{D7206393-88F1-4EC1-87F5-82A16CEFEEAF}" presName="parentText" presStyleLbl="node1" presStyleIdx="0" presStyleCnt="4" custLinFactNeighborX="9178" custLinFactNeighborY="-5907">
        <dgm:presLayoutVars>
          <dgm:chMax val="0"/>
          <dgm:bulletEnabled val="1"/>
        </dgm:presLayoutVars>
      </dgm:prSet>
      <dgm:spPr/>
    </dgm:pt>
    <dgm:pt modelId="{3B164226-031A-E045-A368-5E4BC6317EEA}" type="pres">
      <dgm:prSet presAssocID="{D7206393-88F1-4EC1-87F5-82A16CEFEEAF}" presName="negativeSpace" presStyleCnt="0"/>
      <dgm:spPr/>
    </dgm:pt>
    <dgm:pt modelId="{380CCB98-6C70-BA4E-9098-96DD72DB531F}" type="pres">
      <dgm:prSet presAssocID="{D7206393-88F1-4EC1-87F5-82A16CEFEEAF}" presName="childText" presStyleLbl="conFgAcc1" presStyleIdx="0" presStyleCnt="4">
        <dgm:presLayoutVars>
          <dgm:bulletEnabled val="1"/>
        </dgm:presLayoutVars>
      </dgm:prSet>
      <dgm:spPr/>
    </dgm:pt>
    <dgm:pt modelId="{A75366C3-576E-364E-8076-CCFEBBF2D83E}" type="pres">
      <dgm:prSet presAssocID="{0490E32B-4E9A-43DC-8AFA-D0FCCE6B99AC}" presName="spaceBetweenRectangles" presStyleCnt="0"/>
      <dgm:spPr/>
    </dgm:pt>
    <dgm:pt modelId="{747AFDFC-8D3A-934E-AA23-9E56896A8F3B}" type="pres">
      <dgm:prSet presAssocID="{A2E4B805-ABDD-46DD-A162-85725ED35E30}" presName="parentLin" presStyleCnt="0"/>
      <dgm:spPr/>
    </dgm:pt>
    <dgm:pt modelId="{45732419-406B-AF47-B7D9-C6910A847F96}" type="pres">
      <dgm:prSet presAssocID="{A2E4B805-ABDD-46DD-A162-85725ED35E30}" presName="parentLeftMargin" presStyleLbl="node1" presStyleIdx="0" presStyleCnt="4"/>
      <dgm:spPr/>
    </dgm:pt>
    <dgm:pt modelId="{E96AD991-4103-DE4A-B563-1BCEB70D0D21}" type="pres">
      <dgm:prSet presAssocID="{A2E4B805-ABDD-46DD-A162-85725ED35E30}" presName="parentText" presStyleLbl="node1" presStyleIdx="1" presStyleCnt="4">
        <dgm:presLayoutVars>
          <dgm:chMax val="0"/>
          <dgm:bulletEnabled val="1"/>
        </dgm:presLayoutVars>
      </dgm:prSet>
      <dgm:spPr/>
    </dgm:pt>
    <dgm:pt modelId="{69CFA2BE-9B0B-DE42-A1AA-3AD68D7C4771}" type="pres">
      <dgm:prSet presAssocID="{A2E4B805-ABDD-46DD-A162-85725ED35E30}" presName="negativeSpace" presStyleCnt="0"/>
      <dgm:spPr/>
    </dgm:pt>
    <dgm:pt modelId="{C6DC1D82-DEB4-1841-A7F8-08844F60A45F}" type="pres">
      <dgm:prSet presAssocID="{A2E4B805-ABDD-46DD-A162-85725ED35E30}" presName="childText" presStyleLbl="conFgAcc1" presStyleIdx="1" presStyleCnt="4">
        <dgm:presLayoutVars>
          <dgm:bulletEnabled val="1"/>
        </dgm:presLayoutVars>
      </dgm:prSet>
      <dgm:spPr/>
    </dgm:pt>
    <dgm:pt modelId="{5BFD57DC-209C-6E4D-98C7-439DA982D700}" type="pres">
      <dgm:prSet presAssocID="{48D876C2-0ACD-44FC-873E-6278B0E8A178}" presName="spaceBetweenRectangles" presStyleCnt="0"/>
      <dgm:spPr/>
    </dgm:pt>
    <dgm:pt modelId="{5532E0C6-3F05-8547-94CD-5B81FBDD7082}" type="pres">
      <dgm:prSet presAssocID="{41757B0B-C24D-4ACE-8828-5E555317C555}" presName="parentLin" presStyleCnt="0"/>
      <dgm:spPr/>
    </dgm:pt>
    <dgm:pt modelId="{B7B0E0F8-5186-A746-8469-0A87E36F6FFB}" type="pres">
      <dgm:prSet presAssocID="{41757B0B-C24D-4ACE-8828-5E555317C555}" presName="parentLeftMargin" presStyleLbl="node1" presStyleIdx="1" presStyleCnt="4"/>
      <dgm:spPr/>
    </dgm:pt>
    <dgm:pt modelId="{B38727DF-65DF-0242-8B36-41CDC1B58CA6}" type="pres">
      <dgm:prSet presAssocID="{41757B0B-C24D-4ACE-8828-5E555317C555}" presName="parentText" presStyleLbl="node1" presStyleIdx="2" presStyleCnt="4">
        <dgm:presLayoutVars>
          <dgm:chMax val="0"/>
          <dgm:bulletEnabled val="1"/>
        </dgm:presLayoutVars>
      </dgm:prSet>
      <dgm:spPr/>
    </dgm:pt>
    <dgm:pt modelId="{4EB165BC-96E5-F442-A52D-7D687E6D5D13}" type="pres">
      <dgm:prSet presAssocID="{41757B0B-C24D-4ACE-8828-5E555317C555}" presName="negativeSpace" presStyleCnt="0"/>
      <dgm:spPr/>
    </dgm:pt>
    <dgm:pt modelId="{C236D498-7BCC-D042-A0E6-0FEADC73D484}" type="pres">
      <dgm:prSet presAssocID="{41757B0B-C24D-4ACE-8828-5E555317C555}" presName="childText" presStyleLbl="conFgAcc1" presStyleIdx="2" presStyleCnt="4">
        <dgm:presLayoutVars>
          <dgm:bulletEnabled val="1"/>
        </dgm:presLayoutVars>
      </dgm:prSet>
      <dgm:spPr/>
    </dgm:pt>
    <dgm:pt modelId="{5DD2287E-2EE2-A942-B392-169E678B5A5E}" type="pres">
      <dgm:prSet presAssocID="{D770926B-E53B-4292-A663-B723C39EC1EC}" presName="spaceBetweenRectangles" presStyleCnt="0"/>
      <dgm:spPr/>
    </dgm:pt>
    <dgm:pt modelId="{6E30649E-14FB-F04C-A914-F908FD0F7090}" type="pres">
      <dgm:prSet presAssocID="{658C89CA-E3F1-487F-9915-56D9F0C5D308}" presName="parentLin" presStyleCnt="0"/>
      <dgm:spPr/>
    </dgm:pt>
    <dgm:pt modelId="{2BFF7952-B9E9-D547-97D7-FFD3B4ECF9DE}" type="pres">
      <dgm:prSet presAssocID="{658C89CA-E3F1-487F-9915-56D9F0C5D308}" presName="parentLeftMargin" presStyleLbl="node1" presStyleIdx="2" presStyleCnt="4"/>
      <dgm:spPr/>
    </dgm:pt>
    <dgm:pt modelId="{4861CC27-4477-0940-ACBA-9243BA471B40}" type="pres">
      <dgm:prSet presAssocID="{658C89CA-E3F1-487F-9915-56D9F0C5D308}" presName="parentText" presStyleLbl="node1" presStyleIdx="3" presStyleCnt="4">
        <dgm:presLayoutVars>
          <dgm:chMax val="0"/>
          <dgm:bulletEnabled val="1"/>
        </dgm:presLayoutVars>
      </dgm:prSet>
      <dgm:spPr/>
    </dgm:pt>
    <dgm:pt modelId="{2722DE98-A5E2-C141-B0B1-5529FC89180B}" type="pres">
      <dgm:prSet presAssocID="{658C89CA-E3F1-487F-9915-56D9F0C5D308}" presName="negativeSpace" presStyleCnt="0"/>
      <dgm:spPr/>
    </dgm:pt>
    <dgm:pt modelId="{A5DFEC42-0651-ED46-988C-72C10B727710}" type="pres">
      <dgm:prSet presAssocID="{658C89CA-E3F1-487F-9915-56D9F0C5D308}" presName="childText" presStyleLbl="conFgAcc1" presStyleIdx="3" presStyleCnt="4" custLinFactY="19010" custLinFactNeighborY="100000">
        <dgm:presLayoutVars>
          <dgm:bulletEnabled val="1"/>
        </dgm:presLayoutVars>
      </dgm:prSet>
      <dgm:spPr/>
    </dgm:pt>
  </dgm:ptLst>
  <dgm:cxnLst>
    <dgm:cxn modelId="{0555C90D-5869-4B07-8512-3D47158A622D}" srcId="{D7206393-88F1-4EC1-87F5-82A16CEFEEAF}" destId="{FDEB0D35-319B-47E4-86B7-B4BE557D8724}" srcOrd="0" destOrd="0" parTransId="{8D9C72D5-B07A-457A-B53F-641F7A9344C4}" sibTransId="{09AE8A7B-FC62-4F53-96A8-2403C4F59824}"/>
    <dgm:cxn modelId="{65CEDE1A-D95F-44F3-B77B-9BFA92B60E25}" srcId="{EA48517B-D6C5-4C7A-AAF3-2847A133276E}" destId="{A2E4B805-ABDD-46DD-A162-85725ED35E30}" srcOrd="1" destOrd="0" parTransId="{65045E22-CC6D-4957-A2B9-86E56EE63BD4}" sibTransId="{48D876C2-0ACD-44FC-873E-6278B0E8A178}"/>
    <dgm:cxn modelId="{B7C91328-3886-40D8-99EE-58B54473EA2D}" srcId="{EA48517B-D6C5-4C7A-AAF3-2847A133276E}" destId="{D7206393-88F1-4EC1-87F5-82A16CEFEEAF}" srcOrd="0" destOrd="0" parTransId="{D37CBF92-C2AC-4A81-B4D8-3CDF43217816}" sibTransId="{0490E32B-4E9A-43DC-8AFA-D0FCCE6B99AC}"/>
    <dgm:cxn modelId="{47335C2C-9522-6848-BE63-37E888E82EC7}" type="presOf" srcId="{598C6FC6-09F2-4C91-833E-A6AFC7706961}" destId="{C236D498-7BCC-D042-A0E6-0FEADC73D484}" srcOrd="0" destOrd="0" presId="urn:microsoft.com/office/officeart/2005/8/layout/list1"/>
    <dgm:cxn modelId="{E8955036-F3E0-E240-8489-6269115F4835}" type="presOf" srcId="{A2E4B805-ABDD-46DD-A162-85725ED35E30}" destId="{E96AD991-4103-DE4A-B563-1BCEB70D0D21}" srcOrd="1" destOrd="0" presId="urn:microsoft.com/office/officeart/2005/8/layout/list1"/>
    <dgm:cxn modelId="{AC6D483E-0DC7-4123-8EB1-CAC6A2004518}" srcId="{A2E4B805-ABDD-46DD-A162-85725ED35E30}" destId="{A7D572B2-5973-4B79-BECC-C461A2A29137}" srcOrd="0" destOrd="0" parTransId="{E1222485-420B-4BA6-93C7-4A8FD5556DB2}" sibTransId="{B3490928-9B31-408E-A835-087EDB8BF99B}"/>
    <dgm:cxn modelId="{F1ECE642-635C-2C4D-8071-E2D6223A2E0B}" type="presOf" srcId="{D7206393-88F1-4EC1-87F5-82A16CEFEEAF}" destId="{BA1BB72E-F3D0-B345-813D-21F32EEA959C}" srcOrd="0" destOrd="0" presId="urn:microsoft.com/office/officeart/2005/8/layout/list1"/>
    <dgm:cxn modelId="{DE05A045-9CC3-B045-8AA1-A51AD1782F64}" type="presOf" srcId="{A2E4B805-ABDD-46DD-A162-85725ED35E30}" destId="{45732419-406B-AF47-B7D9-C6910A847F96}" srcOrd="0" destOrd="0" presId="urn:microsoft.com/office/officeart/2005/8/layout/list1"/>
    <dgm:cxn modelId="{BC0C5E6B-40E0-0240-AED4-5551DF01EA53}" type="presOf" srcId="{658C89CA-E3F1-487F-9915-56D9F0C5D308}" destId="{4861CC27-4477-0940-ACBA-9243BA471B40}" srcOrd="1" destOrd="0" presId="urn:microsoft.com/office/officeart/2005/8/layout/list1"/>
    <dgm:cxn modelId="{27A65E72-D5C0-0847-A074-8E2811C9E146}" type="presOf" srcId="{E8B56487-4265-405C-B8DC-4C2E8BF55074}" destId="{A5DFEC42-0651-ED46-988C-72C10B727710}" srcOrd="0" destOrd="0" presId="urn:microsoft.com/office/officeart/2005/8/layout/list1"/>
    <dgm:cxn modelId="{7B7D9973-AF3A-4E44-901A-AFD4C2B38A63}" type="presOf" srcId="{FDEB0D35-319B-47E4-86B7-B4BE557D8724}" destId="{380CCB98-6C70-BA4E-9098-96DD72DB531F}" srcOrd="0" destOrd="0" presId="urn:microsoft.com/office/officeart/2005/8/layout/list1"/>
    <dgm:cxn modelId="{4CFDF958-8C7B-44C4-B5F2-3548E04C3C59}" srcId="{EA48517B-D6C5-4C7A-AAF3-2847A133276E}" destId="{658C89CA-E3F1-487F-9915-56D9F0C5D308}" srcOrd="3" destOrd="0" parTransId="{E2E14D6E-8D8A-46F6-9E1C-F6FC4AE4687D}" sibTransId="{7280510C-2988-46E7-9DC3-696F0080481F}"/>
    <dgm:cxn modelId="{7BDA6D5A-CCBB-C048-B3D1-42A10100C7B5}" type="presOf" srcId="{41757B0B-C24D-4ACE-8828-5E555317C555}" destId="{B7B0E0F8-5186-A746-8469-0A87E36F6FFB}" srcOrd="0" destOrd="0" presId="urn:microsoft.com/office/officeart/2005/8/layout/list1"/>
    <dgm:cxn modelId="{1AACD77F-0377-AB4D-83B7-2CA079797905}" type="presOf" srcId="{41757B0B-C24D-4ACE-8828-5E555317C555}" destId="{B38727DF-65DF-0242-8B36-41CDC1B58CA6}" srcOrd="1" destOrd="0" presId="urn:microsoft.com/office/officeart/2005/8/layout/list1"/>
    <dgm:cxn modelId="{83187D8C-4E71-4373-AEB4-50FFFD55325F}" srcId="{EA48517B-D6C5-4C7A-AAF3-2847A133276E}" destId="{41757B0B-C24D-4ACE-8828-5E555317C555}" srcOrd="2" destOrd="0" parTransId="{A67C5F58-A39E-4715-B751-A33969B32726}" sibTransId="{D770926B-E53B-4292-A663-B723C39EC1EC}"/>
    <dgm:cxn modelId="{F0C84B99-AD38-4096-9B99-2BE9788F2DDC}" srcId="{41757B0B-C24D-4ACE-8828-5E555317C555}" destId="{598C6FC6-09F2-4C91-833E-A6AFC7706961}" srcOrd="0" destOrd="0" parTransId="{B1380D5D-F269-4184-A3CE-F526132831E9}" sibTransId="{607A715A-E2DF-4EB0-A9C2-DCC5030CB04B}"/>
    <dgm:cxn modelId="{40F748A1-C853-614F-9ADF-9C8CDAE47051}" type="presOf" srcId="{EA48517B-D6C5-4C7A-AAF3-2847A133276E}" destId="{81DFEF4F-C103-1540-831D-A0BF6455E4CF}" srcOrd="0" destOrd="0" presId="urn:microsoft.com/office/officeart/2005/8/layout/list1"/>
    <dgm:cxn modelId="{C94CBEDF-E92F-6942-9DDB-321A3E4BBBA2}" type="presOf" srcId="{658C89CA-E3F1-487F-9915-56D9F0C5D308}" destId="{2BFF7952-B9E9-D547-97D7-FFD3B4ECF9DE}" srcOrd="0" destOrd="0" presId="urn:microsoft.com/office/officeart/2005/8/layout/list1"/>
    <dgm:cxn modelId="{5B6B2DE2-0653-4207-A3BB-0CC3FC2F75A8}" srcId="{658C89CA-E3F1-487F-9915-56D9F0C5D308}" destId="{E8B56487-4265-405C-B8DC-4C2E8BF55074}" srcOrd="0" destOrd="0" parTransId="{B6B7BC3B-D4B7-4427-870D-422E831D7C86}" sibTransId="{A1D26B20-35E6-452E-B505-0A76E0D7BA7C}"/>
    <dgm:cxn modelId="{CBDD49EB-42DC-7140-80EB-A5C15971F0D1}" type="presOf" srcId="{A7D572B2-5973-4B79-BECC-C461A2A29137}" destId="{C6DC1D82-DEB4-1841-A7F8-08844F60A45F}" srcOrd="0" destOrd="0" presId="urn:microsoft.com/office/officeart/2005/8/layout/list1"/>
    <dgm:cxn modelId="{897804FA-840B-D747-B00A-FDC78045EB75}" type="presOf" srcId="{D7206393-88F1-4EC1-87F5-82A16CEFEEAF}" destId="{703E8E4B-D823-A14F-9434-8D1E46708E50}" srcOrd="1" destOrd="0" presId="urn:microsoft.com/office/officeart/2005/8/layout/list1"/>
    <dgm:cxn modelId="{5F6EFC36-2478-6D4D-BCC3-2C571BA1B5D7}" type="presParOf" srcId="{81DFEF4F-C103-1540-831D-A0BF6455E4CF}" destId="{B9C1AB86-6038-F44F-93AB-C4BD5D2D7B19}" srcOrd="0" destOrd="0" presId="urn:microsoft.com/office/officeart/2005/8/layout/list1"/>
    <dgm:cxn modelId="{442BD059-E427-1640-A049-EC7AE20E9199}" type="presParOf" srcId="{B9C1AB86-6038-F44F-93AB-C4BD5D2D7B19}" destId="{BA1BB72E-F3D0-B345-813D-21F32EEA959C}" srcOrd="0" destOrd="0" presId="urn:microsoft.com/office/officeart/2005/8/layout/list1"/>
    <dgm:cxn modelId="{8CC4CC1A-9E87-6B46-A876-4168AF7B56A3}" type="presParOf" srcId="{B9C1AB86-6038-F44F-93AB-C4BD5D2D7B19}" destId="{703E8E4B-D823-A14F-9434-8D1E46708E50}" srcOrd="1" destOrd="0" presId="urn:microsoft.com/office/officeart/2005/8/layout/list1"/>
    <dgm:cxn modelId="{739F8599-6396-C548-81D1-1AF4F5713598}" type="presParOf" srcId="{81DFEF4F-C103-1540-831D-A0BF6455E4CF}" destId="{3B164226-031A-E045-A368-5E4BC6317EEA}" srcOrd="1" destOrd="0" presId="urn:microsoft.com/office/officeart/2005/8/layout/list1"/>
    <dgm:cxn modelId="{94DA51FE-2831-8C4F-8867-B87725B34B99}" type="presParOf" srcId="{81DFEF4F-C103-1540-831D-A0BF6455E4CF}" destId="{380CCB98-6C70-BA4E-9098-96DD72DB531F}" srcOrd="2" destOrd="0" presId="urn:microsoft.com/office/officeart/2005/8/layout/list1"/>
    <dgm:cxn modelId="{57D8CCC8-17DE-7540-87B7-D9E397297F9D}" type="presParOf" srcId="{81DFEF4F-C103-1540-831D-A0BF6455E4CF}" destId="{A75366C3-576E-364E-8076-CCFEBBF2D83E}" srcOrd="3" destOrd="0" presId="urn:microsoft.com/office/officeart/2005/8/layout/list1"/>
    <dgm:cxn modelId="{E2E58C83-883B-424D-9A45-A194E860AEBD}" type="presParOf" srcId="{81DFEF4F-C103-1540-831D-A0BF6455E4CF}" destId="{747AFDFC-8D3A-934E-AA23-9E56896A8F3B}" srcOrd="4" destOrd="0" presId="urn:microsoft.com/office/officeart/2005/8/layout/list1"/>
    <dgm:cxn modelId="{396C0266-FF43-734B-89F6-EAC83C25E676}" type="presParOf" srcId="{747AFDFC-8D3A-934E-AA23-9E56896A8F3B}" destId="{45732419-406B-AF47-B7D9-C6910A847F96}" srcOrd="0" destOrd="0" presId="urn:microsoft.com/office/officeart/2005/8/layout/list1"/>
    <dgm:cxn modelId="{32BCA868-71EE-C547-A9FA-BDE32FE3A6D9}" type="presParOf" srcId="{747AFDFC-8D3A-934E-AA23-9E56896A8F3B}" destId="{E96AD991-4103-DE4A-B563-1BCEB70D0D21}" srcOrd="1" destOrd="0" presId="urn:microsoft.com/office/officeart/2005/8/layout/list1"/>
    <dgm:cxn modelId="{A329B82F-A053-6045-B3CF-625DD080EBC5}" type="presParOf" srcId="{81DFEF4F-C103-1540-831D-A0BF6455E4CF}" destId="{69CFA2BE-9B0B-DE42-A1AA-3AD68D7C4771}" srcOrd="5" destOrd="0" presId="urn:microsoft.com/office/officeart/2005/8/layout/list1"/>
    <dgm:cxn modelId="{F659C0F6-E612-4A45-8816-832FAC7DFBB8}" type="presParOf" srcId="{81DFEF4F-C103-1540-831D-A0BF6455E4CF}" destId="{C6DC1D82-DEB4-1841-A7F8-08844F60A45F}" srcOrd="6" destOrd="0" presId="urn:microsoft.com/office/officeart/2005/8/layout/list1"/>
    <dgm:cxn modelId="{4E5E8F9B-F728-7B4B-A63E-0D6C6EE4FC7A}" type="presParOf" srcId="{81DFEF4F-C103-1540-831D-A0BF6455E4CF}" destId="{5BFD57DC-209C-6E4D-98C7-439DA982D700}" srcOrd="7" destOrd="0" presId="urn:microsoft.com/office/officeart/2005/8/layout/list1"/>
    <dgm:cxn modelId="{0AECEDF6-AA3D-034D-A1BF-C3FE35752D9B}" type="presParOf" srcId="{81DFEF4F-C103-1540-831D-A0BF6455E4CF}" destId="{5532E0C6-3F05-8547-94CD-5B81FBDD7082}" srcOrd="8" destOrd="0" presId="urn:microsoft.com/office/officeart/2005/8/layout/list1"/>
    <dgm:cxn modelId="{3A59E6FC-ECB4-7540-BE80-69576283B7C8}" type="presParOf" srcId="{5532E0C6-3F05-8547-94CD-5B81FBDD7082}" destId="{B7B0E0F8-5186-A746-8469-0A87E36F6FFB}" srcOrd="0" destOrd="0" presId="urn:microsoft.com/office/officeart/2005/8/layout/list1"/>
    <dgm:cxn modelId="{0A6479FC-2B14-1349-8833-20B4E435B0AF}" type="presParOf" srcId="{5532E0C6-3F05-8547-94CD-5B81FBDD7082}" destId="{B38727DF-65DF-0242-8B36-41CDC1B58CA6}" srcOrd="1" destOrd="0" presId="urn:microsoft.com/office/officeart/2005/8/layout/list1"/>
    <dgm:cxn modelId="{FCB7B7C0-2367-FC49-BB48-CC17ED2B9796}" type="presParOf" srcId="{81DFEF4F-C103-1540-831D-A0BF6455E4CF}" destId="{4EB165BC-96E5-F442-A52D-7D687E6D5D13}" srcOrd="9" destOrd="0" presId="urn:microsoft.com/office/officeart/2005/8/layout/list1"/>
    <dgm:cxn modelId="{52121A81-9880-D449-A32C-0822D4B790C0}" type="presParOf" srcId="{81DFEF4F-C103-1540-831D-A0BF6455E4CF}" destId="{C236D498-7BCC-D042-A0E6-0FEADC73D484}" srcOrd="10" destOrd="0" presId="urn:microsoft.com/office/officeart/2005/8/layout/list1"/>
    <dgm:cxn modelId="{6C6A9A8C-812C-5245-BEE3-851203225F59}" type="presParOf" srcId="{81DFEF4F-C103-1540-831D-A0BF6455E4CF}" destId="{5DD2287E-2EE2-A942-B392-169E678B5A5E}" srcOrd="11" destOrd="0" presId="urn:microsoft.com/office/officeart/2005/8/layout/list1"/>
    <dgm:cxn modelId="{D110ED4D-B116-FA4B-A976-0B514F46732B}" type="presParOf" srcId="{81DFEF4F-C103-1540-831D-A0BF6455E4CF}" destId="{6E30649E-14FB-F04C-A914-F908FD0F7090}" srcOrd="12" destOrd="0" presId="urn:microsoft.com/office/officeart/2005/8/layout/list1"/>
    <dgm:cxn modelId="{46677B2C-7A54-3145-BB17-A398712010F4}" type="presParOf" srcId="{6E30649E-14FB-F04C-A914-F908FD0F7090}" destId="{2BFF7952-B9E9-D547-97D7-FFD3B4ECF9DE}" srcOrd="0" destOrd="0" presId="urn:microsoft.com/office/officeart/2005/8/layout/list1"/>
    <dgm:cxn modelId="{0313A0DB-69E6-7147-97F9-1CA973FB6843}" type="presParOf" srcId="{6E30649E-14FB-F04C-A914-F908FD0F7090}" destId="{4861CC27-4477-0940-ACBA-9243BA471B40}" srcOrd="1" destOrd="0" presId="urn:microsoft.com/office/officeart/2005/8/layout/list1"/>
    <dgm:cxn modelId="{A4C4EAC3-8EE5-5A40-9E69-141238923C35}" type="presParOf" srcId="{81DFEF4F-C103-1540-831D-A0BF6455E4CF}" destId="{2722DE98-A5E2-C141-B0B1-5529FC89180B}" srcOrd="13" destOrd="0" presId="urn:microsoft.com/office/officeart/2005/8/layout/list1"/>
    <dgm:cxn modelId="{73D5179F-5BED-354A-BDEA-B253759D278B}" type="presParOf" srcId="{81DFEF4F-C103-1540-831D-A0BF6455E4CF}" destId="{A5DFEC42-0651-ED46-988C-72C10B72771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48517B-D6C5-4C7A-AAF3-2847A133276E}" type="doc">
      <dgm:prSet loTypeId="urn:microsoft.com/office/officeart/2005/8/layout/list1" loCatId="process" qsTypeId="urn:microsoft.com/office/officeart/2005/8/quickstyle/simple1" qsCatId="simple" csTypeId="urn:microsoft.com/office/officeart/2005/8/colors/accent1_2" csCatId="accent1" phldr="1"/>
      <dgm:spPr/>
      <dgm:t>
        <a:bodyPr/>
        <a:lstStyle/>
        <a:p>
          <a:endParaRPr lang="en-US"/>
        </a:p>
      </dgm:t>
    </dgm:pt>
    <dgm:pt modelId="{D7206393-88F1-4EC1-87F5-82A16CEFEEAF}">
      <dgm:prSet phldrT="[Text]"/>
      <dgm:spPr/>
      <dgm:t>
        <a:bodyPr/>
        <a:lstStyle/>
        <a:p>
          <a:r>
            <a:rPr lang="hu-HU" b="0" i="0" dirty="0"/>
            <a:t>azonosított vagy azonosítható</a:t>
          </a:r>
          <a:endParaRPr lang="en-US" dirty="0"/>
        </a:p>
      </dgm:t>
    </dgm:pt>
    <dgm:pt modelId="{D37CBF92-C2AC-4A81-B4D8-3CDF43217816}" type="parTrans" cxnId="{B7C91328-3886-40D8-99EE-58B54473EA2D}">
      <dgm:prSet/>
      <dgm:spPr/>
      <dgm:t>
        <a:bodyPr/>
        <a:lstStyle/>
        <a:p>
          <a:endParaRPr lang="en-US"/>
        </a:p>
      </dgm:t>
    </dgm:pt>
    <dgm:pt modelId="{0490E32B-4E9A-43DC-8AFA-D0FCCE6B99AC}" type="sibTrans" cxnId="{B7C91328-3886-40D8-99EE-58B54473EA2D}">
      <dgm:prSet/>
      <dgm:spPr/>
      <dgm:t>
        <a:bodyPr/>
        <a:lstStyle/>
        <a:p>
          <a:endParaRPr lang="en-US"/>
        </a:p>
      </dgm:t>
    </dgm:pt>
    <dgm:pt modelId="{FDEB0D35-319B-47E4-86B7-B4BE557D8724}">
      <dgm:prSet phldrT="[Text]"/>
      <dgm:spPr/>
      <dgm:t>
        <a:bodyPr/>
        <a:lstStyle/>
        <a:p>
          <a:r>
            <a:rPr lang="hu-HU" dirty="0"/>
            <a:t>azonosított: közvetlen - név vagy jellemzők alapján meghatározott személy</a:t>
          </a:r>
          <a:endParaRPr lang="en-US" dirty="0"/>
        </a:p>
      </dgm:t>
    </dgm:pt>
    <dgm:pt modelId="{8D9C72D5-B07A-457A-B53F-641F7A9344C4}" type="parTrans" cxnId="{0555C90D-5869-4B07-8512-3D47158A622D}">
      <dgm:prSet/>
      <dgm:spPr/>
      <dgm:t>
        <a:bodyPr/>
        <a:lstStyle/>
        <a:p>
          <a:endParaRPr lang="en-US"/>
        </a:p>
      </dgm:t>
    </dgm:pt>
    <dgm:pt modelId="{09AE8A7B-FC62-4F53-96A8-2403C4F59824}" type="sibTrans" cxnId="{0555C90D-5869-4B07-8512-3D47158A622D}">
      <dgm:prSet/>
      <dgm:spPr/>
      <dgm:t>
        <a:bodyPr/>
        <a:lstStyle/>
        <a:p>
          <a:endParaRPr lang="en-US"/>
        </a:p>
      </dgm:t>
    </dgm:pt>
    <dgm:pt modelId="{A2E4B805-ABDD-46DD-A162-85725ED35E30}">
      <dgm:prSet phldrT="[Text]"/>
      <dgm:spPr/>
      <dgm:t>
        <a:bodyPr/>
        <a:lstStyle/>
        <a:p>
          <a:r>
            <a:rPr lang="hu-HU" dirty="0"/>
            <a:t>természetes személy</a:t>
          </a:r>
          <a:endParaRPr lang="en-US" dirty="0"/>
        </a:p>
      </dgm:t>
    </dgm:pt>
    <dgm:pt modelId="{65045E22-CC6D-4957-A2B9-86E56EE63BD4}" type="parTrans" cxnId="{65CEDE1A-D95F-44F3-B77B-9BFA92B60E25}">
      <dgm:prSet/>
      <dgm:spPr/>
      <dgm:t>
        <a:bodyPr/>
        <a:lstStyle/>
        <a:p>
          <a:endParaRPr lang="en-US"/>
        </a:p>
      </dgm:t>
    </dgm:pt>
    <dgm:pt modelId="{48D876C2-0ACD-44FC-873E-6278B0E8A178}" type="sibTrans" cxnId="{65CEDE1A-D95F-44F3-B77B-9BFA92B60E25}">
      <dgm:prSet/>
      <dgm:spPr/>
      <dgm:t>
        <a:bodyPr/>
        <a:lstStyle/>
        <a:p>
          <a:endParaRPr lang="en-US"/>
        </a:p>
      </dgm:t>
    </dgm:pt>
    <dgm:pt modelId="{A7D572B2-5973-4B79-BECC-C461A2A29137}">
      <dgm:prSet phldrT="[Text]"/>
      <dgm:spPr/>
      <dgm:t>
        <a:bodyPr/>
        <a:lstStyle/>
        <a:p>
          <a:r>
            <a:rPr lang="hu-HU" dirty="0"/>
            <a:t>létező emberi lény</a:t>
          </a:r>
          <a:endParaRPr lang="en-US" dirty="0"/>
        </a:p>
      </dgm:t>
    </dgm:pt>
    <dgm:pt modelId="{E1222485-420B-4BA6-93C7-4A8FD5556DB2}" type="parTrans" cxnId="{AC6D483E-0DC7-4123-8EB1-CAC6A2004518}">
      <dgm:prSet/>
      <dgm:spPr/>
      <dgm:t>
        <a:bodyPr/>
        <a:lstStyle/>
        <a:p>
          <a:endParaRPr lang="en-US"/>
        </a:p>
      </dgm:t>
    </dgm:pt>
    <dgm:pt modelId="{B3490928-9B31-408E-A835-087EDB8BF99B}" type="sibTrans" cxnId="{AC6D483E-0DC7-4123-8EB1-CAC6A2004518}">
      <dgm:prSet/>
      <dgm:spPr/>
      <dgm:t>
        <a:bodyPr/>
        <a:lstStyle/>
        <a:p>
          <a:endParaRPr lang="en-US"/>
        </a:p>
      </dgm:t>
    </dgm:pt>
    <dgm:pt modelId="{41757B0B-C24D-4ACE-8828-5E555317C555}">
      <dgm:prSet phldrT="[Text]"/>
      <dgm:spPr/>
      <dgm:t>
        <a:bodyPr/>
        <a:lstStyle/>
        <a:p>
          <a:r>
            <a:rPr lang="hu-HU" dirty="0"/>
            <a:t>vonatkozó</a:t>
          </a:r>
          <a:endParaRPr lang="en-US" dirty="0"/>
        </a:p>
      </dgm:t>
    </dgm:pt>
    <dgm:pt modelId="{A67C5F58-A39E-4715-B751-A33969B32726}" type="parTrans" cxnId="{83187D8C-4E71-4373-AEB4-50FFFD55325F}">
      <dgm:prSet/>
      <dgm:spPr/>
      <dgm:t>
        <a:bodyPr/>
        <a:lstStyle/>
        <a:p>
          <a:endParaRPr lang="en-US"/>
        </a:p>
      </dgm:t>
    </dgm:pt>
    <dgm:pt modelId="{D770926B-E53B-4292-A663-B723C39EC1EC}" type="sibTrans" cxnId="{83187D8C-4E71-4373-AEB4-50FFFD55325F}">
      <dgm:prSet/>
      <dgm:spPr/>
      <dgm:t>
        <a:bodyPr/>
        <a:lstStyle/>
        <a:p>
          <a:endParaRPr lang="en-US"/>
        </a:p>
      </dgm:t>
    </dgm:pt>
    <dgm:pt modelId="{598C6FC6-09F2-4C91-833E-A6AFC7706961}">
      <dgm:prSet phldrT="[Text]"/>
      <dgm:spPr/>
      <dgm:t>
        <a:bodyPr/>
        <a:lstStyle/>
        <a:p>
          <a:r>
            <a:rPr lang="hu-HU" dirty="0"/>
            <a:t>kapcsolat tartalom vagy hatáskör alapján</a:t>
          </a:r>
          <a:endParaRPr lang="en-US" dirty="0"/>
        </a:p>
      </dgm:t>
    </dgm:pt>
    <dgm:pt modelId="{B1380D5D-F269-4184-A3CE-F526132831E9}" type="parTrans" cxnId="{F0C84B99-AD38-4096-9B99-2BE9788F2DDC}">
      <dgm:prSet/>
      <dgm:spPr/>
      <dgm:t>
        <a:bodyPr/>
        <a:lstStyle/>
        <a:p>
          <a:endParaRPr lang="en-US"/>
        </a:p>
      </dgm:t>
    </dgm:pt>
    <dgm:pt modelId="{607A715A-E2DF-4EB0-A9C2-DCC5030CB04B}" type="sibTrans" cxnId="{F0C84B99-AD38-4096-9B99-2BE9788F2DDC}">
      <dgm:prSet/>
      <dgm:spPr/>
      <dgm:t>
        <a:bodyPr/>
        <a:lstStyle/>
        <a:p>
          <a:endParaRPr lang="en-US"/>
        </a:p>
      </dgm:t>
    </dgm:pt>
    <dgm:pt modelId="{658C89CA-E3F1-487F-9915-56D9F0C5D308}">
      <dgm:prSet phldrT="[Text]"/>
      <dgm:spPr/>
      <dgm:t>
        <a:bodyPr/>
        <a:lstStyle/>
        <a:p>
          <a:r>
            <a:rPr lang="hu-HU" dirty="0"/>
            <a:t>bármely információ</a:t>
          </a:r>
          <a:endParaRPr lang="en-US" dirty="0"/>
        </a:p>
      </dgm:t>
    </dgm:pt>
    <dgm:pt modelId="{E2E14D6E-8D8A-46F6-9E1C-F6FC4AE4687D}" type="parTrans" cxnId="{4CFDF958-8C7B-44C4-B5F2-3548E04C3C59}">
      <dgm:prSet/>
      <dgm:spPr/>
      <dgm:t>
        <a:bodyPr/>
        <a:lstStyle/>
        <a:p>
          <a:endParaRPr lang="en-US"/>
        </a:p>
      </dgm:t>
    </dgm:pt>
    <dgm:pt modelId="{7280510C-2988-46E7-9DC3-696F0080481F}" type="sibTrans" cxnId="{4CFDF958-8C7B-44C4-B5F2-3548E04C3C59}">
      <dgm:prSet/>
      <dgm:spPr/>
      <dgm:t>
        <a:bodyPr/>
        <a:lstStyle/>
        <a:p>
          <a:endParaRPr lang="en-US"/>
        </a:p>
      </dgm:t>
    </dgm:pt>
    <dgm:pt modelId="{E8B56487-4265-405C-B8DC-4C2E8BF55074}">
      <dgm:prSet phldrT="[Text]"/>
      <dgm:spPr/>
      <dgm:t>
        <a:bodyPr/>
        <a:lstStyle/>
        <a:p>
          <a:r>
            <a:rPr lang="hu-HU" dirty="0"/>
            <a:t>bármilyen gyűjtött vagy gyűjtésre szánt információ</a:t>
          </a:r>
          <a:endParaRPr lang="en-US" dirty="0"/>
        </a:p>
      </dgm:t>
    </dgm:pt>
    <dgm:pt modelId="{B6B7BC3B-D4B7-4427-870D-422E831D7C86}" type="parTrans" cxnId="{5B6B2DE2-0653-4207-A3BB-0CC3FC2F75A8}">
      <dgm:prSet/>
      <dgm:spPr/>
      <dgm:t>
        <a:bodyPr/>
        <a:lstStyle/>
        <a:p>
          <a:endParaRPr lang="en-US"/>
        </a:p>
      </dgm:t>
    </dgm:pt>
    <dgm:pt modelId="{A1D26B20-35E6-452E-B505-0A76E0D7BA7C}" type="sibTrans" cxnId="{5B6B2DE2-0653-4207-A3BB-0CC3FC2F75A8}">
      <dgm:prSet/>
      <dgm:spPr/>
      <dgm:t>
        <a:bodyPr/>
        <a:lstStyle/>
        <a:p>
          <a:endParaRPr lang="en-US"/>
        </a:p>
      </dgm:t>
    </dgm:pt>
    <dgm:pt modelId="{659AA404-FC07-42AC-9D05-8ABA8E454EEA}">
      <dgm:prSet phldrT="[Text]"/>
      <dgm:spPr/>
      <dgm:t>
        <a:bodyPr/>
        <a:lstStyle/>
        <a:p>
          <a:r>
            <a:rPr lang="hu-HU" dirty="0"/>
            <a:t>azonosítható: közvetett </a:t>
          </a:r>
          <a:r>
            <a:rPr lang="en-US" dirty="0"/>
            <a:t>– </a:t>
          </a:r>
          <a:r>
            <a:rPr lang="hu-HU" dirty="0"/>
            <a:t>észszerű módon valószínűsíthetően felhasználható természetes személyek azonosítására</a:t>
          </a:r>
          <a:endParaRPr lang="en-US" dirty="0"/>
        </a:p>
      </dgm:t>
    </dgm:pt>
    <dgm:pt modelId="{1EDCC8B4-3E22-4A4F-A1E4-4377EAD44E9D}" type="parTrans" cxnId="{5359E161-AE2B-49A7-B959-C99B99683D72}">
      <dgm:prSet/>
      <dgm:spPr/>
      <dgm:t>
        <a:bodyPr/>
        <a:lstStyle/>
        <a:p>
          <a:endParaRPr lang="en-GB"/>
        </a:p>
      </dgm:t>
    </dgm:pt>
    <dgm:pt modelId="{657B0675-A437-468C-91C6-41D7CD1A4612}" type="sibTrans" cxnId="{5359E161-AE2B-49A7-B959-C99B99683D72}">
      <dgm:prSet/>
      <dgm:spPr/>
      <dgm:t>
        <a:bodyPr/>
        <a:lstStyle/>
        <a:p>
          <a:endParaRPr lang="en-GB"/>
        </a:p>
      </dgm:t>
    </dgm:pt>
    <dgm:pt modelId="{4A745653-2B6A-4B1C-9EA3-2F1908B27A69}">
      <dgm:prSet/>
      <dgm:spPr/>
      <dgm:t>
        <a:bodyPr/>
        <a:lstStyle/>
        <a:p>
          <a:r>
            <a:rPr lang="hu-HU" dirty="0"/>
            <a:t>nincsen</a:t>
          </a:r>
          <a:r>
            <a:rPr lang="en-US" dirty="0"/>
            <a:t> </a:t>
          </a:r>
          <a:r>
            <a:rPr lang="hu-HU" dirty="0"/>
            <a:t>„</a:t>
          </a:r>
          <a:r>
            <a:rPr lang="en-US" dirty="0"/>
            <a:t>post-mortem</a:t>
          </a:r>
          <a:r>
            <a:rPr lang="hu-HU" dirty="0"/>
            <a:t>”</a:t>
          </a:r>
          <a:r>
            <a:rPr lang="en-US" dirty="0"/>
            <a:t> </a:t>
          </a:r>
          <a:r>
            <a:rPr lang="hu-HU" dirty="0"/>
            <a:t>adatvédelem </a:t>
          </a:r>
          <a:r>
            <a:rPr lang="en-US" dirty="0"/>
            <a:t>(</a:t>
          </a:r>
          <a:r>
            <a:rPr lang="hu-HU" dirty="0" err="1"/>
            <a:t>vö</a:t>
          </a:r>
          <a:r>
            <a:rPr lang="en-US" dirty="0"/>
            <a:t>. </a:t>
          </a:r>
          <a:r>
            <a:rPr lang="hu-HU" dirty="0"/>
            <a:t>Svájc</a:t>
          </a:r>
          <a:r>
            <a:rPr lang="en-US" dirty="0"/>
            <a:t>)</a:t>
          </a:r>
        </a:p>
      </dgm:t>
    </dgm:pt>
    <dgm:pt modelId="{82D4EF49-026F-445D-ADA7-9C9764F994EA}" type="parTrans" cxnId="{233FE962-7704-4063-A36B-86F4C54CDC4D}">
      <dgm:prSet/>
      <dgm:spPr/>
      <dgm:t>
        <a:bodyPr/>
        <a:lstStyle/>
        <a:p>
          <a:endParaRPr lang="en-GB"/>
        </a:p>
      </dgm:t>
    </dgm:pt>
    <dgm:pt modelId="{98676B24-7448-4F38-9502-F853DCFE08B4}" type="sibTrans" cxnId="{233FE962-7704-4063-A36B-86F4C54CDC4D}">
      <dgm:prSet/>
      <dgm:spPr/>
      <dgm:t>
        <a:bodyPr/>
        <a:lstStyle/>
        <a:p>
          <a:endParaRPr lang="en-GB"/>
        </a:p>
      </dgm:t>
    </dgm:pt>
    <dgm:pt modelId="{F40D9C4A-2341-2F47-9F51-C81A947A8BA6}" type="pres">
      <dgm:prSet presAssocID="{EA48517B-D6C5-4C7A-AAF3-2847A133276E}" presName="linear" presStyleCnt="0">
        <dgm:presLayoutVars>
          <dgm:dir/>
          <dgm:animLvl val="lvl"/>
          <dgm:resizeHandles val="exact"/>
        </dgm:presLayoutVars>
      </dgm:prSet>
      <dgm:spPr/>
    </dgm:pt>
    <dgm:pt modelId="{17CA148C-322C-9743-ABDA-FF2C64447245}" type="pres">
      <dgm:prSet presAssocID="{D7206393-88F1-4EC1-87F5-82A16CEFEEAF}" presName="parentLin" presStyleCnt="0"/>
      <dgm:spPr/>
    </dgm:pt>
    <dgm:pt modelId="{EDDBA735-E254-F74B-92C4-7B97E10304DC}" type="pres">
      <dgm:prSet presAssocID="{D7206393-88F1-4EC1-87F5-82A16CEFEEAF}" presName="parentLeftMargin" presStyleLbl="node1" presStyleIdx="0" presStyleCnt="4"/>
      <dgm:spPr/>
    </dgm:pt>
    <dgm:pt modelId="{2E95D494-214E-AB44-AFCB-95D90E7A3560}" type="pres">
      <dgm:prSet presAssocID="{D7206393-88F1-4EC1-87F5-82A16CEFEEAF}" presName="parentText" presStyleLbl="node1" presStyleIdx="0" presStyleCnt="4">
        <dgm:presLayoutVars>
          <dgm:chMax val="0"/>
          <dgm:bulletEnabled val="1"/>
        </dgm:presLayoutVars>
      </dgm:prSet>
      <dgm:spPr/>
    </dgm:pt>
    <dgm:pt modelId="{2D642404-EE24-DF4C-A11D-7A2363D0D7B7}" type="pres">
      <dgm:prSet presAssocID="{D7206393-88F1-4EC1-87F5-82A16CEFEEAF}" presName="negativeSpace" presStyleCnt="0"/>
      <dgm:spPr/>
    </dgm:pt>
    <dgm:pt modelId="{2EF81103-76B8-CD44-A4F7-1991DDFE51B5}" type="pres">
      <dgm:prSet presAssocID="{D7206393-88F1-4EC1-87F5-82A16CEFEEAF}" presName="childText" presStyleLbl="conFgAcc1" presStyleIdx="0" presStyleCnt="4">
        <dgm:presLayoutVars>
          <dgm:bulletEnabled val="1"/>
        </dgm:presLayoutVars>
      </dgm:prSet>
      <dgm:spPr/>
    </dgm:pt>
    <dgm:pt modelId="{5878D7A9-0ED7-714B-9FFE-9B8FD298C84E}" type="pres">
      <dgm:prSet presAssocID="{0490E32B-4E9A-43DC-8AFA-D0FCCE6B99AC}" presName="spaceBetweenRectangles" presStyleCnt="0"/>
      <dgm:spPr/>
    </dgm:pt>
    <dgm:pt modelId="{51F17BEA-A987-B142-95DC-46589C10F9CE}" type="pres">
      <dgm:prSet presAssocID="{A2E4B805-ABDD-46DD-A162-85725ED35E30}" presName="parentLin" presStyleCnt="0"/>
      <dgm:spPr/>
    </dgm:pt>
    <dgm:pt modelId="{92CBF9DC-5E47-3F42-9968-444E6190F8C4}" type="pres">
      <dgm:prSet presAssocID="{A2E4B805-ABDD-46DD-A162-85725ED35E30}" presName="parentLeftMargin" presStyleLbl="node1" presStyleIdx="0" presStyleCnt="4"/>
      <dgm:spPr/>
    </dgm:pt>
    <dgm:pt modelId="{4D5F9871-0839-3F43-BDEA-4C7AEC4BF21E}" type="pres">
      <dgm:prSet presAssocID="{A2E4B805-ABDD-46DD-A162-85725ED35E30}" presName="parentText" presStyleLbl="node1" presStyleIdx="1" presStyleCnt="4">
        <dgm:presLayoutVars>
          <dgm:chMax val="0"/>
          <dgm:bulletEnabled val="1"/>
        </dgm:presLayoutVars>
      </dgm:prSet>
      <dgm:spPr/>
    </dgm:pt>
    <dgm:pt modelId="{D9671E9E-259D-2345-93BD-6959045EBFE2}" type="pres">
      <dgm:prSet presAssocID="{A2E4B805-ABDD-46DD-A162-85725ED35E30}" presName="negativeSpace" presStyleCnt="0"/>
      <dgm:spPr/>
    </dgm:pt>
    <dgm:pt modelId="{7BD2E84E-AE0B-9849-A645-978CA12069C1}" type="pres">
      <dgm:prSet presAssocID="{A2E4B805-ABDD-46DD-A162-85725ED35E30}" presName="childText" presStyleLbl="conFgAcc1" presStyleIdx="1" presStyleCnt="4">
        <dgm:presLayoutVars>
          <dgm:bulletEnabled val="1"/>
        </dgm:presLayoutVars>
      </dgm:prSet>
      <dgm:spPr/>
    </dgm:pt>
    <dgm:pt modelId="{482E1BC8-3BF6-2B49-ADBE-83684540411D}" type="pres">
      <dgm:prSet presAssocID="{48D876C2-0ACD-44FC-873E-6278B0E8A178}" presName="spaceBetweenRectangles" presStyleCnt="0"/>
      <dgm:spPr/>
    </dgm:pt>
    <dgm:pt modelId="{E9450826-BFC6-4146-9DB5-4A44C24F30A8}" type="pres">
      <dgm:prSet presAssocID="{41757B0B-C24D-4ACE-8828-5E555317C555}" presName="parentLin" presStyleCnt="0"/>
      <dgm:spPr/>
    </dgm:pt>
    <dgm:pt modelId="{1157B6CD-9715-C542-928D-A8DC58C64061}" type="pres">
      <dgm:prSet presAssocID="{41757B0B-C24D-4ACE-8828-5E555317C555}" presName="parentLeftMargin" presStyleLbl="node1" presStyleIdx="1" presStyleCnt="4"/>
      <dgm:spPr/>
    </dgm:pt>
    <dgm:pt modelId="{908A0DCD-C70C-2645-9407-6857D9A1D1A9}" type="pres">
      <dgm:prSet presAssocID="{41757B0B-C24D-4ACE-8828-5E555317C555}" presName="parentText" presStyleLbl="node1" presStyleIdx="2" presStyleCnt="4">
        <dgm:presLayoutVars>
          <dgm:chMax val="0"/>
          <dgm:bulletEnabled val="1"/>
        </dgm:presLayoutVars>
      </dgm:prSet>
      <dgm:spPr/>
    </dgm:pt>
    <dgm:pt modelId="{400772D2-B10B-544D-A098-160D2D35B58C}" type="pres">
      <dgm:prSet presAssocID="{41757B0B-C24D-4ACE-8828-5E555317C555}" presName="negativeSpace" presStyleCnt="0"/>
      <dgm:spPr/>
    </dgm:pt>
    <dgm:pt modelId="{440DEA70-413F-BB46-AFC6-64E0F5D07DE2}" type="pres">
      <dgm:prSet presAssocID="{41757B0B-C24D-4ACE-8828-5E555317C555}" presName="childText" presStyleLbl="conFgAcc1" presStyleIdx="2" presStyleCnt="4">
        <dgm:presLayoutVars>
          <dgm:bulletEnabled val="1"/>
        </dgm:presLayoutVars>
      </dgm:prSet>
      <dgm:spPr/>
    </dgm:pt>
    <dgm:pt modelId="{0A1CCBE8-1D13-9E4E-A369-84B0351E5D04}" type="pres">
      <dgm:prSet presAssocID="{D770926B-E53B-4292-A663-B723C39EC1EC}" presName="spaceBetweenRectangles" presStyleCnt="0"/>
      <dgm:spPr/>
    </dgm:pt>
    <dgm:pt modelId="{5E91FC4B-6D47-1349-AF09-DA99B6D3341C}" type="pres">
      <dgm:prSet presAssocID="{658C89CA-E3F1-487F-9915-56D9F0C5D308}" presName="parentLin" presStyleCnt="0"/>
      <dgm:spPr/>
    </dgm:pt>
    <dgm:pt modelId="{A3FC28FC-DA01-9E41-8C41-33F3DC0C224A}" type="pres">
      <dgm:prSet presAssocID="{658C89CA-E3F1-487F-9915-56D9F0C5D308}" presName="parentLeftMargin" presStyleLbl="node1" presStyleIdx="2" presStyleCnt="4"/>
      <dgm:spPr/>
    </dgm:pt>
    <dgm:pt modelId="{A1F171AC-4A74-9348-B318-41C2B2AEFC0A}" type="pres">
      <dgm:prSet presAssocID="{658C89CA-E3F1-487F-9915-56D9F0C5D308}" presName="parentText" presStyleLbl="node1" presStyleIdx="3" presStyleCnt="4">
        <dgm:presLayoutVars>
          <dgm:chMax val="0"/>
          <dgm:bulletEnabled val="1"/>
        </dgm:presLayoutVars>
      </dgm:prSet>
      <dgm:spPr/>
    </dgm:pt>
    <dgm:pt modelId="{376AD9EC-E1F3-C84A-A877-B61EDE1A282B}" type="pres">
      <dgm:prSet presAssocID="{658C89CA-E3F1-487F-9915-56D9F0C5D308}" presName="negativeSpace" presStyleCnt="0"/>
      <dgm:spPr/>
    </dgm:pt>
    <dgm:pt modelId="{6BA0D1D1-9D31-AA47-B1AB-232BB2C1A0C1}" type="pres">
      <dgm:prSet presAssocID="{658C89CA-E3F1-487F-9915-56D9F0C5D308}" presName="childText" presStyleLbl="conFgAcc1" presStyleIdx="3" presStyleCnt="4">
        <dgm:presLayoutVars>
          <dgm:bulletEnabled val="1"/>
        </dgm:presLayoutVars>
      </dgm:prSet>
      <dgm:spPr/>
    </dgm:pt>
  </dgm:ptLst>
  <dgm:cxnLst>
    <dgm:cxn modelId="{0555C90D-5869-4B07-8512-3D47158A622D}" srcId="{D7206393-88F1-4EC1-87F5-82A16CEFEEAF}" destId="{FDEB0D35-319B-47E4-86B7-B4BE557D8724}" srcOrd="0" destOrd="0" parTransId="{8D9C72D5-B07A-457A-B53F-641F7A9344C4}" sibTransId="{09AE8A7B-FC62-4F53-96A8-2403C4F59824}"/>
    <dgm:cxn modelId="{65CEDE1A-D95F-44F3-B77B-9BFA92B60E25}" srcId="{EA48517B-D6C5-4C7A-AAF3-2847A133276E}" destId="{A2E4B805-ABDD-46DD-A162-85725ED35E30}" srcOrd="1" destOrd="0" parTransId="{65045E22-CC6D-4957-A2B9-86E56EE63BD4}" sibTransId="{48D876C2-0ACD-44FC-873E-6278B0E8A178}"/>
    <dgm:cxn modelId="{BAA9C41D-6667-2A4B-BABF-2563FE84C0B7}" type="presOf" srcId="{41757B0B-C24D-4ACE-8828-5E555317C555}" destId="{1157B6CD-9715-C542-928D-A8DC58C64061}" srcOrd="0" destOrd="0" presId="urn:microsoft.com/office/officeart/2005/8/layout/list1"/>
    <dgm:cxn modelId="{B06A2A23-0D94-224E-8423-FC91DBEBC614}" type="presOf" srcId="{A7D572B2-5973-4B79-BECC-C461A2A29137}" destId="{7BD2E84E-AE0B-9849-A645-978CA12069C1}" srcOrd="0" destOrd="0" presId="urn:microsoft.com/office/officeart/2005/8/layout/list1"/>
    <dgm:cxn modelId="{20C2BD25-44E9-8045-AE7C-E17412F52E35}" type="presOf" srcId="{658C89CA-E3F1-487F-9915-56D9F0C5D308}" destId="{A3FC28FC-DA01-9E41-8C41-33F3DC0C224A}" srcOrd="0" destOrd="0" presId="urn:microsoft.com/office/officeart/2005/8/layout/list1"/>
    <dgm:cxn modelId="{B7C91328-3886-40D8-99EE-58B54473EA2D}" srcId="{EA48517B-D6C5-4C7A-AAF3-2847A133276E}" destId="{D7206393-88F1-4EC1-87F5-82A16CEFEEAF}" srcOrd="0" destOrd="0" parTransId="{D37CBF92-C2AC-4A81-B4D8-3CDF43217816}" sibTransId="{0490E32B-4E9A-43DC-8AFA-D0FCCE6B99AC}"/>
    <dgm:cxn modelId="{2BF81F3B-B07E-214C-A97C-55DB2D04C7FC}" type="presOf" srcId="{E8B56487-4265-405C-B8DC-4C2E8BF55074}" destId="{6BA0D1D1-9D31-AA47-B1AB-232BB2C1A0C1}" srcOrd="0" destOrd="0" presId="urn:microsoft.com/office/officeart/2005/8/layout/list1"/>
    <dgm:cxn modelId="{AC6D483E-0DC7-4123-8EB1-CAC6A2004518}" srcId="{A2E4B805-ABDD-46DD-A162-85725ED35E30}" destId="{A7D572B2-5973-4B79-BECC-C461A2A29137}" srcOrd="0" destOrd="0" parTransId="{E1222485-420B-4BA6-93C7-4A8FD5556DB2}" sibTransId="{B3490928-9B31-408E-A835-087EDB8BF99B}"/>
    <dgm:cxn modelId="{5359E161-AE2B-49A7-B959-C99B99683D72}" srcId="{D7206393-88F1-4EC1-87F5-82A16CEFEEAF}" destId="{659AA404-FC07-42AC-9D05-8ABA8E454EEA}" srcOrd="1" destOrd="0" parTransId="{1EDCC8B4-3E22-4A4F-A1E4-4377EAD44E9D}" sibTransId="{657B0675-A437-468C-91C6-41D7CD1A4612}"/>
    <dgm:cxn modelId="{233FE962-7704-4063-A36B-86F4C54CDC4D}" srcId="{A2E4B805-ABDD-46DD-A162-85725ED35E30}" destId="{4A745653-2B6A-4B1C-9EA3-2F1908B27A69}" srcOrd="1" destOrd="0" parTransId="{82D4EF49-026F-445D-ADA7-9C9764F994EA}" sibTransId="{98676B24-7448-4F38-9502-F853DCFE08B4}"/>
    <dgm:cxn modelId="{4CFDF958-8C7B-44C4-B5F2-3548E04C3C59}" srcId="{EA48517B-D6C5-4C7A-AAF3-2847A133276E}" destId="{658C89CA-E3F1-487F-9915-56D9F0C5D308}" srcOrd="3" destOrd="0" parTransId="{E2E14D6E-8D8A-46F6-9E1C-F6FC4AE4687D}" sibTransId="{7280510C-2988-46E7-9DC3-696F0080481F}"/>
    <dgm:cxn modelId="{83187D8C-4E71-4373-AEB4-50FFFD55325F}" srcId="{EA48517B-D6C5-4C7A-AAF3-2847A133276E}" destId="{41757B0B-C24D-4ACE-8828-5E555317C555}" srcOrd="2" destOrd="0" parTransId="{A67C5F58-A39E-4715-B751-A33969B32726}" sibTransId="{D770926B-E53B-4292-A663-B723C39EC1EC}"/>
    <dgm:cxn modelId="{BC1E2F91-2A6B-BA42-9336-BADAA1B345BB}" type="presOf" srcId="{EA48517B-D6C5-4C7A-AAF3-2847A133276E}" destId="{F40D9C4A-2341-2F47-9F51-C81A947A8BA6}" srcOrd="0" destOrd="0" presId="urn:microsoft.com/office/officeart/2005/8/layout/list1"/>
    <dgm:cxn modelId="{3A255293-57F0-9748-8142-B57BA0863BF8}" type="presOf" srcId="{598C6FC6-09F2-4C91-833E-A6AFC7706961}" destId="{440DEA70-413F-BB46-AFC6-64E0F5D07DE2}" srcOrd="0" destOrd="0" presId="urn:microsoft.com/office/officeart/2005/8/layout/list1"/>
    <dgm:cxn modelId="{727B6E94-F2B1-094D-917E-4FD19AB9F45F}" type="presOf" srcId="{A2E4B805-ABDD-46DD-A162-85725ED35E30}" destId="{4D5F9871-0839-3F43-BDEA-4C7AEC4BF21E}" srcOrd="1" destOrd="0" presId="urn:microsoft.com/office/officeart/2005/8/layout/list1"/>
    <dgm:cxn modelId="{F0C84B99-AD38-4096-9B99-2BE9788F2DDC}" srcId="{41757B0B-C24D-4ACE-8828-5E555317C555}" destId="{598C6FC6-09F2-4C91-833E-A6AFC7706961}" srcOrd="0" destOrd="0" parTransId="{B1380D5D-F269-4184-A3CE-F526132831E9}" sibTransId="{607A715A-E2DF-4EB0-A9C2-DCC5030CB04B}"/>
    <dgm:cxn modelId="{F8060A9B-FEAE-A840-813B-8FD7841A7F1A}" type="presOf" srcId="{41757B0B-C24D-4ACE-8828-5E555317C555}" destId="{908A0DCD-C70C-2645-9407-6857D9A1D1A9}" srcOrd="1" destOrd="0" presId="urn:microsoft.com/office/officeart/2005/8/layout/list1"/>
    <dgm:cxn modelId="{AAD3EEAD-3818-2940-895D-159521177101}" type="presOf" srcId="{A2E4B805-ABDD-46DD-A162-85725ED35E30}" destId="{92CBF9DC-5E47-3F42-9968-444E6190F8C4}" srcOrd="0" destOrd="0" presId="urn:microsoft.com/office/officeart/2005/8/layout/list1"/>
    <dgm:cxn modelId="{386A4EB0-909E-C940-ADA8-E899A9E8310D}" type="presOf" srcId="{658C89CA-E3F1-487F-9915-56D9F0C5D308}" destId="{A1F171AC-4A74-9348-B318-41C2B2AEFC0A}" srcOrd="1" destOrd="0" presId="urn:microsoft.com/office/officeart/2005/8/layout/list1"/>
    <dgm:cxn modelId="{2F80E3B8-633F-264A-BD49-B31D36EE8476}" type="presOf" srcId="{D7206393-88F1-4EC1-87F5-82A16CEFEEAF}" destId="{2E95D494-214E-AB44-AFCB-95D90E7A3560}" srcOrd="1" destOrd="0" presId="urn:microsoft.com/office/officeart/2005/8/layout/list1"/>
    <dgm:cxn modelId="{701E75C8-7978-1141-88AE-6F1AC9CAE068}" type="presOf" srcId="{D7206393-88F1-4EC1-87F5-82A16CEFEEAF}" destId="{EDDBA735-E254-F74B-92C4-7B97E10304DC}" srcOrd="0" destOrd="0" presId="urn:microsoft.com/office/officeart/2005/8/layout/list1"/>
    <dgm:cxn modelId="{152452D3-AE26-3C42-84D8-DB885F3D3533}" type="presOf" srcId="{FDEB0D35-319B-47E4-86B7-B4BE557D8724}" destId="{2EF81103-76B8-CD44-A4F7-1991DDFE51B5}" srcOrd="0" destOrd="0" presId="urn:microsoft.com/office/officeart/2005/8/layout/list1"/>
    <dgm:cxn modelId="{5B6B2DE2-0653-4207-A3BB-0CC3FC2F75A8}" srcId="{658C89CA-E3F1-487F-9915-56D9F0C5D308}" destId="{E8B56487-4265-405C-B8DC-4C2E8BF55074}" srcOrd="0" destOrd="0" parTransId="{B6B7BC3B-D4B7-4427-870D-422E831D7C86}" sibTransId="{A1D26B20-35E6-452E-B505-0A76E0D7BA7C}"/>
    <dgm:cxn modelId="{7C400FE4-2EB8-41D6-BF55-EF91D5081E11}" type="presOf" srcId="{659AA404-FC07-42AC-9D05-8ABA8E454EEA}" destId="{2EF81103-76B8-CD44-A4F7-1991DDFE51B5}" srcOrd="0" destOrd="1" presId="urn:microsoft.com/office/officeart/2005/8/layout/list1"/>
    <dgm:cxn modelId="{66B0E9E8-7B7E-4862-AE88-F6E6475450D9}" type="presOf" srcId="{4A745653-2B6A-4B1C-9EA3-2F1908B27A69}" destId="{7BD2E84E-AE0B-9849-A645-978CA12069C1}" srcOrd="0" destOrd="1" presId="urn:microsoft.com/office/officeart/2005/8/layout/list1"/>
    <dgm:cxn modelId="{9C501957-425E-9F47-AD41-86686D797376}" type="presParOf" srcId="{F40D9C4A-2341-2F47-9F51-C81A947A8BA6}" destId="{17CA148C-322C-9743-ABDA-FF2C64447245}" srcOrd="0" destOrd="0" presId="urn:microsoft.com/office/officeart/2005/8/layout/list1"/>
    <dgm:cxn modelId="{6CBD2F09-6FD9-0A4D-B01E-9BFC216CFFD3}" type="presParOf" srcId="{17CA148C-322C-9743-ABDA-FF2C64447245}" destId="{EDDBA735-E254-F74B-92C4-7B97E10304DC}" srcOrd="0" destOrd="0" presId="urn:microsoft.com/office/officeart/2005/8/layout/list1"/>
    <dgm:cxn modelId="{5CDC3423-9945-7348-AC22-703D30195108}" type="presParOf" srcId="{17CA148C-322C-9743-ABDA-FF2C64447245}" destId="{2E95D494-214E-AB44-AFCB-95D90E7A3560}" srcOrd="1" destOrd="0" presId="urn:microsoft.com/office/officeart/2005/8/layout/list1"/>
    <dgm:cxn modelId="{5A518982-5EE1-994F-8C45-7D5DD3AEB5B7}" type="presParOf" srcId="{F40D9C4A-2341-2F47-9F51-C81A947A8BA6}" destId="{2D642404-EE24-DF4C-A11D-7A2363D0D7B7}" srcOrd="1" destOrd="0" presId="urn:microsoft.com/office/officeart/2005/8/layout/list1"/>
    <dgm:cxn modelId="{10AE2ED5-AB81-C543-A231-E797B0918281}" type="presParOf" srcId="{F40D9C4A-2341-2F47-9F51-C81A947A8BA6}" destId="{2EF81103-76B8-CD44-A4F7-1991DDFE51B5}" srcOrd="2" destOrd="0" presId="urn:microsoft.com/office/officeart/2005/8/layout/list1"/>
    <dgm:cxn modelId="{FD87ABF3-053D-B64E-BB97-95A318E687FD}" type="presParOf" srcId="{F40D9C4A-2341-2F47-9F51-C81A947A8BA6}" destId="{5878D7A9-0ED7-714B-9FFE-9B8FD298C84E}" srcOrd="3" destOrd="0" presId="urn:microsoft.com/office/officeart/2005/8/layout/list1"/>
    <dgm:cxn modelId="{406DC41B-CB5B-524D-BDD4-8F5B25CE7B41}" type="presParOf" srcId="{F40D9C4A-2341-2F47-9F51-C81A947A8BA6}" destId="{51F17BEA-A987-B142-95DC-46589C10F9CE}" srcOrd="4" destOrd="0" presId="urn:microsoft.com/office/officeart/2005/8/layout/list1"/>
    <dgm:cxn modelId="{57BBF743-5372-4C4A-A8BA-96F0F25A856A}" type="presParOf" srcId="{51F17BEA-A987-B142-95DC-46589C10F9CE}" destId="{92CBF9DC-5E47-3F42-9968-444E6190F8C4}" srcOrd="0" destOrd="0" presId="urn:microsoft.com/office/officeart/2005/8/layout/list1"/>
    <dgm:cxn modelId="{92082052-5387-474E-81EC-CD65A1B1A0B5}" type="presParOf" srcId="{51F17BEA-A987-B142-95DC-46589C10F9CE}" destId="{4D5F9871-0839-3F43-BDEA-4C7AEC4BF21E}" srcOrd="1" destOrd="0" presId="urn:microsoft.com/office/officeart/2005/8/layout/list1"/>
    <dgm:cxn modelId="{AFD599D4-F014-F140-BCC5-10A677A40185}" type="presParOf" srcId="{F40D9C4A-2341-2F47-9F51-C81A947A8BA6}" destId="{D9671E9E-259D-2345-93BD-6959045EBFE2}" srcOrd="5" destOrd="0" presId="urn:microsoft.com/office/officeart/2005/8/layout/list1"/>
    <dgm:cxn modelId="{7F757529-3903-CC41-A10D-6FE09DDCE423}" type="presParOf" srcId="{F40D9C4A-2341-2F47-9F51-C81A947A8BA6}" destId="{7BD2E84E-AE0B-9849-A645-978CA12069C1}" srcOrd="6" destOrd="0" presId="urn:microsoft.com/office/officeart/2005/8/layout/list1"/>
    <dgm:cxn modelId="{D499CC29-7BDB-7640-AC42-FC94937748B3}" type="presParOf" srcId="{F40D9C4A-2341-2F47-9F51-C81A947A8BA6}" destId="{482E1BC8-3BF6-2B49-ADBE-83684540411D}" srcOrd="7" destOrd="0" presId="urn:microsoft.com/office/officeart/2005/8/layout/list1"/>
    <dgm:cxn modelId="{58D146E2-BC37-A74E-8E18-BF37D16D2C1F}" type="presParOf" srcId="{F40D9C4A-2341-2F47-9F51-C81A947A8BA6}" destId="{E9450826-BFC6-4146-9DB5-4A44C24F30A8}" srcOrd="8" destOrd="0" presId="urn:microsoft.com/office/officeart/2005/8/layout/list1"/>
    <dgm:cxn modelId="{BC70D8A5-5536-F442-AF2E-848CA6BF8E37}" type="presParOf" srcId="{E9450826-BFC6-4146-9DB5-4A44C24F30A8}" destId="{1157B6CD-9715-C542-928D-A8DC58C64061}" srcOrd="0" destOrd="0" presId="urn:microsoft.com/office/officeart/2005/8/layout/list1"/>
    <dgm:cxn modelId="{52170E70-2455-5348-9F7C-A98CEDA8333F}" type="presParOf" srcId="{E9450826-BFC6-4146-9DB5-4A44C24F30A8}" destId="{908A0DCD-C70C-2645-9407-6857D9A1D1A9}" srcOrd="1" destOrd="0" presId="urn:microsoft.com/office/officeart/2005/8/layout/list1"/>
    <dgm:cxn modelId="{350F8E39-7886-6C40-AD00-9614AB112C68}" type="presParOf" srcId="{F40D9C4A-2341-2F47-9F51-C81A947A8BA6}" destId="{400772D2-B10B-544D-A098-160D2D35B58C}" srcOrd="9" destOrd="0" presId="urn:microsoft.com/office/officeart/2005/8/layout/list1"/>
    <dgm:cxn modelId="{F5885F6C-7D9A-FD40-978D-982EDCA8417C}" type="presParOf" srcId="{F40D9C4A-2341-2F47-9F51-C81A947A8BA6}" destId="{440DEA70-413F-BB46-AFC6-64E0F5D07DE2}" srcOrd="10" destOrd="0" presId="urn:microsoft.com/office/officeart/2005/8/layout/list1"/>
    <dgm:cxn modelId="{702C0EDE-AC9E-F44A-B7CD-EB53FF54A0AA}" type="presParOf" srcId="{F40D9C4A-2341-2F47-9F51-C81A947A8BA6}" destId="{0A1CCBE8-1D13-9E4E-A369-84B0351E5D04}" srcOrd="11" destOrd="0" presId="urn:microsoft.com/office/officeart/2005/8/layout/list1"/>
    <dgm:cxn modelId="{3FB2FA8A-2913-5E43-BB7C-BC51AF97F894}" type="presParOf" srcId="{F40D9C4A-2341-2F47-9F51-C81A947A8BA6}" destId="{5E91FC4B-6D47-1349-AF09-DA99B6D3341C}" srcOrd="12" destOrd="0" presId="urn:microsoft.com/office/officeart/2005/8/layout/list1"/>
    <dgm:cxn modelId="{F81D7A2E-AC10-FE49-A11B-4C923675E50A}" type="presParOf" srcId="{5E91FC4B-6D47-1349-AF09-DA99B6D3341C}" destId="{A3FC28FC-DA01-9E41-8C41-33F3DC0C224A}" srcOrd="0" destOrd="0" presId="urn:microsoft.com/office/officeart/2005/8/layout/list1"/>
    <dgm:cxn modelId="{B38D11A0-4FFE-7F4A-BD66-2B92BCDEDFF3}" type="presParOf" srcId="{5E91FC4B-6D47-1349-AF09-DA99B6D3341C}" destId="{A1F171AC-4A74-9348-B318-41C2B2AEFC0A}" srcOrd="1" destOrd="0" presId="urn:microsoft.com/office/officeart/2005/8/layout/list1"/>
    <dgm:cxn modelId="{AB424CCC-E9B5-0448-9784-981EB68EB31E}" type="presParOf" srcId="{F40D9C4A-2341-2F47-9F51-C81A947A8BA6}" destId="{376AD9EC-E1F3-C84A-A877-B61EDE1A282B}" srcOrd="13" destOrd="0" presId="urn:microsoft.com/office/officeart/2005/8/layout/list1"/>
    <dgm:cxn modelId="{8CF54BDD-3AFE-A342-B2FB-483519FC6570}" type="presParOf" srcId="{F40D9C4A-2341-2F47-9F51-C81A947A8BA6}" destId="{6BA0D1D1-9D31-AA47-B1AB-232BB2C1A0C1}"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2EAA9-342B-FE43-BEE6-363D3BB82117}">
      <dsp:nvSpPr>
        <dsp:cNvPr id="0" name=""/>
        <dsp:cNvSpPr/>
      </dsp:nvSpPr>
      <dsp:spPr>
        <a:xfrm rot="16200000">
          <a:off x="529346" y="-529346"/>
          <a:ext cx="2475689" cy="3534383"/>
        </a:xfrm>
        <a:prstGeom prst="round1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l" defTabSz="711200">
            <a:lnSpc>
              <a:spcPct val="90000"/>
            </a:lnSpc>
            <a:spcBef>
              <a:spcPct val="0"/>
            </a:spcBef>
            <a:spcAft>
              <a:spcPct val="35000"/>
            </a:spcAft>
            <a:buNone/>
          </a:pPr>
          <a:r>
            <a:rPr lang="hu-HU" sz="1600" b="1" kern="1200" dirty="0"/>
            <a:t>általánosságban</a:t>
          </a:r>
          <a:endParaRPr lang="en-US" sz="1600" b="1" kern="1200" dirty="0"/>
        </a:p>
        <a:p>
          <a:pPr marL="142875" lvl="1" indent="-133350" algn="l" defTabSz="622300">
            <a:lnSpc>
              <a:spcPct val="90000"/>
            </a:lnSpc>
            <a:spcBef>
              <a:spcPct val="0"/>
            </a:spcBef>
            <a:spcAft>
              <a:spcPct val="15000"/>
            </a:spcAft>
            <a:buChar char="•"/>
            <a:tabLst/>
          </a:pPr>
          <a:r>
            <a:rPr lang="hu-HU" sz="1400" kern="1200" dirty="0"/>
            <a:t>rendelet (= közvetlen alkalmazandóság)</a:t>
          </a:r>
          <a:endParaRPr lang="en-US" sz="1400" kern="1200" dirty="0"/>
        </a:p>
        <a:p>
          <a:pPr marL="114300" lvl="1" indent="-114300" algn="l" defTabSz="622300">
            <a:lnSpc>
              <a:spcPct val="90000"/>
            </a:lnSpc>
            <a:spcBef>
              <a:spcPct val="0"/>
            </a:spcBef>
            <a:spcAft>
              <a:spcPct val="15000"/>
            </a:spcAft>
            <a:buChar char="•"/>
          </a:pPr>
          <a:r>
            <a:rPr lang="hu-HU" sz="1400" kern="1200" dirty="0"/>
            <a:t>elszámoltathatóság alapelve</a:t>
          </a:r>
        </a:p>
        <a:p>
          <a:pPr marL="114300" lvl="1" indent="-114300" algn="l" defTabSz="622300">
            <a:lnSpc>
              <a:spcPct val="90000"/>
            </a:lnSpc>
            <a:spcBef>
              <a:spcPct val="0"/>
            </a:spcBef>
            <a:spcAft>
              <a:spcPct val="15000"/>
            </a:spcAft>
            <a:buChar char="•"/>
          </a:pPr>
          <a:r>
            <a:rPr lang="hu-HU" sz="1400" kern="1200" dirty="0"/>
            <a:t>bürokrácia csökkentése</a:t>
          </a:r>
        </a:p>
        <a:p>
          <a:pPr marL="114300" lvl="1" indent="-114300" algn="l" defTabSz="622300">
            <a:lnSpc>
              <a:spcPct val="90000"/>
            </a:lnSpc>
            <a:spcBef>
              <a:spcPct val="0"/>
            </a:spcBef>
            <a:spcAft>
              <a:spcPct val="15000"/>
            </a:spcAft>
            <a:buChar char="•"/>
          </a:pPr>
          <a:r>
            <a:rPr lang="hu-HU" sz="1400" kern="1200" dirty="0"/>
            <a:t>bírságok</a:t>
          </a:r>
        </a:p>
      </dsp:txBody>
      <dsp:txXfrm rot="5400000">
        <a:off x="-1" y="1"/>
        <a:ext cx="3534383" cy="1856767"/>
      </dsp:txXfrm>
    </dsp:sp>
    <dsp:sp modelId="{295C612F-C0E0-7E4D-90AC-F3A3C0D4FF5F}">
      <dsp:nvSpPr>
        <dsp:cNvPr id="0" name=""/>
        <dsp:cNvSpPr/>
      </dsp:nvSpPr>
      <dsp:spPr>
        <a:xfrm>
          <a:off x="3534383" y="0"/>
          <a:ext cx="3534383" cy="2475689"/>
        </a:xfrm>
        <a:prstGeom prst="round1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l" defTabSz="711200">
            <a:lnSpc>
              <a:spcPct val="90000"/>
            </a:lnSpc>
            <a:spcBef>
              <a:spcPct val="0"/>
            </a:spcBef>
            <a:spcAft>
              <a:spcPct val="35000"/>
            </a:spcAft>
            <a:buNone/>
          </a:pPr>
          <a:r>
            <a:rPr lang="hu-HU" sz="1600" b="1" kern="1200" dirty="0"/>
            <a:t>kockázat alapú megközelítés</a:t>
          </a:r>
          <a:endParaRPr lang="en-US" sz="1600" kern="1200" dirty="0"/>
        </a:p>
        <a:p>
          <a:pPr marL="142875" lvl="1" indent="-133350" algn="l" defTabSz="622300">
            <a:lnSpc>
              <a:spcPct val="90000"/>
            </a:lnSpc>
            <a:spcBef>
              <a:spcPct val="0"/>
            </a:spcBef>
            <a:spcAft>
              <a:spcPct val="15000"/>
            </a:spcAft>
            <a:buChar char="•"/>
            <a:tabLst/>
          </a:pPr>
          <a:r>
            <a:rPr lang="hu-HU" sz="1400" i="0" kern="1200" dirty="0"/>
            <a:t>nincs kockázat</a:t>
          </a:r>
          <a:endParaRPr lang="en-US" sz="1400" i="0" kern="1200" dirty="0"/>
        </a:p>
        <a:p>
          <a:pPr marL="142875" lvl="1" indent="-133350" algn="l" defTabSz="622300">
            <a:lnSpc>
              <a:spcPct val="90000"/>
            </a:lnSpc>
            <a:spcBef>
              <a:spcPct val="0"/>
            </a:spcBef>
            <a:spcAft>
              <a:spcPct val="15000"/>
            </a:spcAft>
            <a:buChar char="•"/>
            <a:tabLst/>
          </a:pPr>
          <a:r>
            <a:rPr lang="hu-HU" sz="1400" kern="1200" dirty="0"/>
            <a:t>kockázatos</a:t>
          </a:r>
          <a:endParaRPr lang="en-US" sz="1400" kern="1200" dirty="0"/>
        </a:p>
        <a:p>
          <a:pPr marL="142875" lvl="1" indent="-133350" algn="l" defTabSz="622300">
            <a:lnSpc>
              <a:spcPct val="90000"/>
            </a:lnSpc>
            <a:spcBef>
              <a:spcPct val="0"/>
            </a:spcBef>
            <a:spcAft>
              <a:spcPct val="15000"/>
            </a:spcAft>
            <a:buChar char="•"/>
            <a:tabLst/>
          </a:pPr>
          <a:r>
            <a:rPr lang="hu-HU" sz="1400" kern="1200" dirty="0"/>
            <a:t>magas kockázat</a:t>
          </a:r>
          <a:endParaRPr lang="en-US" sz="1400" kern="1200" dirty="0"/>
        </a:p>
        <a:p>
          <a:pPr marL="142875" lvl="1" indent="-133350" algn="l" defTabSz="622300">
            <a:lnSpc>
              <a:spcPct val="90000"/>
            </a:lnSpc>
            <a:spcBef>
              <a:spcPct val="0"/>
            </a:spcBef>
            <a:spcAft>
              <a:spcPct val="15000"/>
            </a:spcAft>
            <a:buChar char="•"/>
            <a:tabLst/>
          </a:pPr>
          <a:r>
            <a:rPr lang="hu-HU" sz="1400" kern="1200" dirty="0"/>
            <a:t>fennmaradó (maradvány) kockázat</a:t>
          </a:r>
          <a:endParaRPr lang="en-US" sz="1400" kern="1200" dirty="0"/>
        </a:p>
      </dsp:txBody>
      <dsp:txXfrm>
        <a:off x="3534383" y="0"/>
        <a:ext cx="3534383" cy="1856767"/>
      </dsp:txXfrm>
    </dsp:sp>
    <dsp:sp modelId="{BEA112C4-26DA-294C-9B8A-F3541C8AED55}">
      <dsp:nvSpPr>
        <dsp:cNvPr id="0" name=""/>
        <dsp:cNvSpPr/>
      </dsp:nvSpPr>
      <dsp:spPr>
        <a:xfrm rot="10800000">
          <a:off x="0" y="2475689"/>
          <a:ext cx="3534383" cy="2475689"/>
        </a:xfrm>
        <a:prstGeom prst="round1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l" defTabSz="711200">
            <a:lnSpc>
              <a:spcPct val="90000"/>
            </a:lnSpc>
            <a:spcBef>
              <a:spcPct val="0"/>
            </a:spcBef>
            <a:spcAft>
              <a:spcPct val="35000"/>
            </a:spcAft>
            <a:buNone/>
          </a:pPr>
          <a:r>
            <a:rPr lang="hu-HU" sz="1600" b="1" kern="1200" dirty="0"/>
            <a:t>kötelezettségek</a:t>
          </a:r>
          <a:endParaRPr lang="en-US" sz="1600" b="1" kern="1200" dirty="0"/>
        </a:p>
        <a:p>
          <a:pPr marL="142875" lvl="1" indent="-133350" algn="l" defTabSz="533400">
            <a:lnSpc>
              <a:spcPct val="90000"/>
            </a:lnSpc>
            <a:spcBef>
              <a:spcPct val="0"/>
            </a:spcBef>
            <a:spcAft>
              <a:spcPct val="15000"/>
            </a:spcAft>
            <a:buChar char="•"/>
            <a:tabLst/>
          </a:pPr>
          <a:r>
            <a:rPr lang="hu-HU" sz="1200" kern="1200" dirty="0"/>
            <a:t>adatvédelmi tisztviselő </a:t>
          </a:r>
          <a:r>
            <a:rPr lang="en-US" sz="1200" kern="1200" dirty="0"/>
            <a:t>(DPO)</a:t>
          </a:r>
        </a:p>
        <a:p>
          <a:pPr marL="142875" lvl="1" indent="-133350" algn="l" defTabSz="533400">
            <a:lnSpc>
              <a:spcPct val="90000"/>
            </a:lnSpc>
            <a:spcBef>
              <a:spcPct val="0"/>
            </a:spcBef>
            <a:spcAft>
              <a:spcPct val="15000"/>
            </a:spcAft>
            <a:buChar char="•"/>
            <a:tabLst/>
          </a:pPr>
          <a:r>
            <a:rPr lang="hu-HU" sz="1200" b="0" i="0" kern="1200" dirty="0"/>
            <a:t>adatvédelmi hatásvizsgálat </a:t>
          </a:r>
          <a:r>
            <a:rPr lang="en-US" sz="1200" kern="1200" dirty="0"/>
            <a:t>(DPIA)</a:t>
          </a:r>
        </a:p>
        <a:p>
          <a:pPr marL="142875" lvl="1" indent="-133350" algn="l" defTabSz="533400">
            <a:lnSpc>
              <a:spcPct val="90000"/>
            </a:lnSpc>
            <a:spcBef>
              <a:spcPct val="0"/>
            </a:spcBef>
            <a:spcAft>
              <a:spcPct val="15000"/>
            </a:spcAft>
            <a:buChar char="•"/>
            <a:tabLst/>
          </a:pPr>
          <a:r>
            <a:rPr lang="hu-HU" sz="1200" kern="1200" dirty="0"/>
            <a:t>Beépített adatvédelem - </a:t>
          </a:r>
          <a:r>
            <a:rPr lang="en-US" sz="1200" kern="1200" dirty="0"/>
            <a:t>data protection by design (</a:t>
          </a:r>
          <a:r>
            <a:rPr lang="en-US" sz="1200" kern="1200" dirty="0" err="1"/>
            <a:t>DPbD</a:t>
          </a:r>
          <a:r>
            <a:rPr lang="en-US" sz="1200" kern="1200" dirty="0"/>
            <a:t>)</a:t>
          </a:r>
        </a:p>
        <a:p>
          <a:pPr marL="142875" lvl="1" indent="-133350" algn="l" defTabSz="533400">
            <a:lnSpc>
              <a:spcPct val="90000"/>
            </a:lnSpc>
            <a:spcBef>
              <a:spcPct val="0"/>
            </a:spcBef>
            <a:spcAft>
              <a:spcPct val="15000"/>
            </a:spcAft>
            <a:buChar char="•"/>
            <a:tabLst/>
          </a:pPr>
          <a:r>
            <a:rPr lang="hu-HU" sz="1200" kern="1200" dirty="0"/>
            <a:t>alapértelmezett adatvédelem - </a:t>
          </a:r>
          <a:r>
            <a:rPr lang="en-US" sz="1200" kern="1200" dirty="0"/>
            <a:t>data protection by default</a:t>
          </a:r>
        </a:p>
        <a:p>
          <a:pPr marL="142875" lvl="1" indent="-133350" algn="l" defTabSz="533400">
            <a:lnSpc>
              <a:spcPct val="90000"/>
            </a:lnSpc>
            <a:spcBef>
              <a:spcPct val="0"/>
            </a:spcBef>
            <a:spcAft>
              <a:spcPct val="15000"/>
            </a:spcAft>
            <a:buChar char="•"/>
            <a:tabLst/>
          </a:pPr>
          <a:r>
            <a:rPr lang="hu-HU" sz="1200" kern="1200" dirty="0"/>
            <a:t>incidensbejelentés</a:t>
          </a:r>
          <a:endParaRPr lang="en-US" sz="1200" kern="1200" dirty="0"/>
        </a:p>
        <a:p>
          <a:pPr marL="142875" lvl="1" indent="-133350" algn="l" defTabSz="533400">
            <a:lnSpc>
              <a:spcPct val="90000"/>
            </a:lnSpc>
            <a:spcBef>
              <a:spcPct val="0"/>
            </a:spcBef>
            <a:spcAft>
              <a:spcPct val="15000"/>
            </a:spcAft>
            <a:buChar char="•"/>
            <a:tabLst/>
          </a:pPr>
          <a:r>
            <a:rPr lang="mr-IN" sz="1200" kern="1200" dirty="0"/>
            <a:t>…</a:t>
          </a:r>
          <a:endParaRPr lang="en-US" sz="1200" kern="1200" dirty="0"/>
        </a:p>
      </dsp:txBody>
      <dsp:txXfrm rot="10800000">
        <a:off x="0" y="3094611"/>
        <a:ext cx="3534383" cy="1856767"/>
      </dsp:txXfrm>
    </dsp:sp>
    <dsp:sp modelId="{CADDAA9C-409E-B54F-9752-F96C4BFA7FA5}">
      <dsp:nvSpPr>
        <dsp:cNvPr id="0" name=""/>
        <dsp:cNvSpPr/>
      </dsp:nvSpPr>
      <dsp:spPr>
        <a:xfrm rot="5400000">
          <a:off x="4063729" y="1946342"/>
          <a:ext cx="2475689" cy="3534383"/>
        </a:xfrm>
        <a:prstGeom prst="round1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t" anchorCtr="0">
          <a:noAutofit/>
        </a:bodyPr>
        <a:lstStyle/>
        <a:p>
          <a:pPr marL="0" lvl="0" indent="0" algn="l" defTabSz="711200">
            <a:lnSpc>
              <a:spcPct val="90000"/>
            </a:lnSpc>
            <a:spcBef>
              <a:spcPct val="0"/>
            </a:spcBef>
            <a:spcAft>
              <a:spcPct val="35000"/>
            </a:spcAft>
            <a:buNone/>
          </a:pPr>
          <a:r>
            <a:rPr lang="hu-HU" sz="1600" b="1" kern="1200" dirty="0"/>
            <a:t>új jogosultságok</a:t>
          </a:r>
          <a:endParaRPr lang="en-US" sz="1600" b="1" kern="1200" dirty="0"/>
        </a:p>
        <a:p>
          <a:pPr marL="142875" lvl="1" indent="-142875" algn="l" defTabSz="622300">
            <a:lnSpc>
              <a:spcPct val="90000"/>
            </a:lnSpc>
            <a:spcBef>
              <a:spcPct val="0"/>
            </a:spcBef>
            <a:spcAft>
              <a:spcPct val="15000"/>
            </a:spcAft>
            <a:buChar char="•"/>
            <a:tabLst/>
          </a:pPr>
          <a:r>
            <a:rPr lang="hu-HU" sz="1400" kern="1200" dirty="0"/>
            <a:t>elfeledtetéshez való jog</a:t>
          </a:r>
          <a:endParaRPr lang="en-US" sz="1400" kern="1200" dirty="0"/>
        </a:p>
        <a:p>
          <a:pPr marL="142875" lvl="1" indent="-142875" algn="l" defTabSz="622300">
            <a:lnSpc>
              <a:spcPct val="90000"/>
            </a:lnSpc>
            <a:spcBef>
              <a:spcPct val="0"/>
            </a:spcBef>
            <a:spcAft>
              <a:spcPct val="15000"/>
            </a:spcAft>
            <a:buChar char="•"/>
            <a:tabLst/>
          </a:pPr>
          <a:r>
            <a:rPr lang="hu-HU" sz="1400" kern="1200" dirty="0"/>
            <a:t>adathordozhatóság</a:t>
          </a:r>
          <a:endParaRPr lang="en-US" sz="1400" kern="1200" dirty="0"/>
        </a:p>
      </dsp:txBody>
      <dsp:txXfrm rot="-5400000">
        <a:off x="3534382" y="3094611"/>
        <a:ext cx="3534383" cy="1856767"/>
      </dsp:txXfrm>
    </dsp:sp>
    <dsp:sp modelId="{40DDA581-2D4F-474C-B729-0EBCE3C8ADF7}">
      <dsp:nvSpPr>
        <dsp:cNvPr id="0" name=""/>
        <dsp:cNvSpPr/>
      </dsp:nvSpPr>
      <dsp:spPr>
        <a:xfrm>
          <a:off x="2474068" y="1876312"/>
          <a:ext cx="2120629" cy="1237844"/>
        </a:xfrm>
        <a:prstGeom prst="roundRect">
          <a:avLst/>
        </a:prstGeom>
        <a:solidFill>
          <a:schemeClr val="dk2">
            <a:tint val="60000"/>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rPr>
            <a:t>GDPR</a:t>
          </a:r>
          <a:r>
            <a:rPr lang="hu-HU" sz="2200" b="1" kern="1200" dirty="0">
              <a:solidFill>
                <a:schemeClr val="bg1"/>
              </a:solidFill>
            </a:rPr>
            <a:t> által bevezetett újdonságok</a:t>
          </a:r>
          <a:endParaRPr lang="en-US" sz="2200" b="1" kern="1200" dirty="0">
            <a:solidFill>
              <a:schemeClr val="bg1"/>
            </a:solidFill>
          </a:endParaRPr>
        </a:p>
      </dsp:txBody>
      <dsp:txXfrm>
        <a:off x="2534495" y="1936739"/>
        <a:ext cx="1999775" cy="11169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5EF8A-551D-463A-B16D-A02FA01BEE9E}">
      <dsp:nvSpPr>
        <dsp:cNvPr id="0" name=""/>
        <dsp:cNvSpPr/>
      </dsp:nvSpPr>
      <dsp:spPr>
        <a:xfrm>
          <a:off x="0" y="405733"/>
          <a:ext cx="3284620" cy="374400"/>
        </a:xfrm>
        <a:prstGeom prst="rect">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hu-HU" sz="1300" kern="1200" dirty="0"/>
            <a:t>Területi hatály</a:t>
          </a:r>
        </a:p>
      </dsp:txBody>
      <dsp:txXfrm>
        <a:off x="0" y="405733"/>
        <a:ext cx="3284620" cy="374400"/>
      </dsp:txXfrm>
    </dsp:sp>
    <dsp:sp modelId="{0F06D009-29C4-4255-A54C-177C00DF807F}">
      <dsp:nvSpPr>
        <dsp:cNvPr id="0" name=""/>
        <dsp:cNvSpPr/>
      </dsp:nvSpPr>
      <dsp:spPr>
        <a:xfrm>
          <a:off x="3368" y="746400"/>
          <a:ext cx="3284620" cy="4282199"/>
        </a:xfrm>
        <a:prstGeom prst="rect">
          <a:avLst/>
        </a:prstGeom>
        <a:no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hu-HU" sz="1300" b="0" i="0" kern="1200" dirty="0"/>
            <a:t>az Unióban tevékenységi hellyel rendelkező adatkezelők vagy adatfeldolgozók tevékenységeivel összefüggésben végzett kezelésére, függetlenül attól, hogy az adatkezelés az Unió területén történik vagy nem.</a:t>
          </a:r>
          <a:endParaRPr lang="hu-HU" sz="1300" kern="1200" dirty="0"/>
        </a:p>
        <a:p>
          <a:pPr marL="114300" lvl="1" indent="-114300" algn="l" defTabSz="577850">
            <a:lnSpc>
              <a:spcPct val="90000"/>
            </a:lnSpc>
            <a:spcBef>
              <a:spcPct val="0"/>
            </a:spcBef>
            <a:spcAft>
              <a:spcPct val="15000"/>
            </a:spcAft>
            <a:buChar char="•"/>
          </a:pPr>
          <a:r>
            <a:rPr lang="hu-HU" sz="1300" b="0" i="0" kern="1200" dirty="0"/>
            <a:t>az Unióban tartózkodó érintettek személyes adatainak az Unióban tevékenységi hellyel nem rendelkező adatkezelő vagy adatfeldolgozó által végzett kezelésére, ha az adatkezelési tevékenységek:</a:t>
          </a:r>
          <a:endParaRPr lang="hu-HU" sz="1300" kern="1200" dirty="0"/>
        </a:p>
        <a:p>
          <a:pPr marL="228600" lvl="2" indent="-114300" algn="l" defTabSz="577850">
            <a:lnSpc>
              <a:spcPct val="90000"/>
            </a:lnSpc>
            <a:spcBef>
              <a:spcPct val="0"/>
            </a:spcBef>
            <a:spcAft>
              <a:spcPct val="15000"/>
            </a:spcAft>
            <a:buChar char="•"/>
          </a:pPr>
          <a:r>
            <a:rPr lang="hu-HU" sz="1300" b="0" i="0" kern="1200" dirty="0"/>
            <a:t>áruknak vagy szolgáltatásoknak nyújtásához kapcsolódnak</a:t>
          </a:r>
          <a:endParaRPr lang="hu-HU" sz="1300" kern="1200" dirty="0"/>
        </a:p>
        <a:p>
          <a:pPr marL="228600" lvl="2" indent="-114300" algn="l" defTabSz="577850">
            <a:lnSpc>
              <a:spcPct val="90000"/>
            </a:lnSpc>
            <a:spcBef>
              <a:spcPct val="0"/>
            </a:spcBef>
            <a:spcAft>
              <a:spcPct val="15000"/>
            </a:spcAft>
            <a:buChar char="•"/>
          </a:pPr>
          <a:r>
            <a:rPr lang="hu-HU" sz="1300" b="0" i="0" kern="1200" dirty="0"/>
            <a:t>az érintettek viselkedésének megfigyeléséhez kapcsolódnak, feltéve hogy az Unió területén belül tanúsított viselkedésükről van szó.</a:t>
          </a:r>
          <a:endParaRPr lang="hu-HU" sz="1300" kern="1200" dirty="0"/>
        </a:p>
        <a:p>
          <a:pPr marL="114300" lvl="1" indent="-114300" algn="l" defTabSz="577850">
            <a:lnSpc>
              <a:spcPct val="90000"/>
            </a:lnSpc>
            <a:spcBef>
              <a:spcPct val="0"/>
            </a:spcBef>
            <a:spcAft>
              <a:spcPct val="15000"/>
            </a:spcAft>
            <a:buChar char="•"/>
          </a:pPr>
          <a:r>
            <a:rPr lang="hu-HU" sz="1300" b="0" i="0" kern="1200" dirty="0"/>
            <a:t>nem az Unióban, hanem olyan helyen tevékenységi hellyel rendelkező adatkezelő által végzett kezelésére, ahol a nemzetközi közjog értelmében valamely tagállam joga alkalmazandó.</a:t>
          </a:r>
          <a:endParaRPr lang="hu-HU" sz="1300" kern="1200" dirty="0"/>
        </a:p>
      </dsp:txBody>
      <dsp:txXfrm>
        <a:off x="3368" y="746400"/>
        <a:ext cx="3284620" cy="4282199"/>
      </dsp:txXfrm>
    </dsp:sp>
    <dsp:sp modelId="{C41C7BB2-F316-4D85-AB09-5417406754F1}">
      <dsp:nvSpPr>
        <dsp:cNvPr id="0" name=""/>
        <dsp:cNvSpPr/>
      </dsp:nvSpPr>
      <dsp:spPr>
        <a:xfrm>
          <a:off x="3747836" y="372000"/>
          <a:ext cx="3284620" cy="374400"/>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hu-HU" sz="1300" kern="1200" dirty="0"/>
            <a:t>Tárgyi hatály</a:t>
          </a:r>
        </a:p>
      </dsp:txBody>
      <dsp:txXfrm>
        <a:off x="3747836" y="372000"/>
        <a:ext cx="3284620" cy="374400"/>
      </dsp:txXfrm>
    </dsp:sp>
    <dsp:sp modelId="{8671F181-D158-435A-9A5F-0EC0A5CA1352}">
      <dsp:nvSpPr>
        <dsp:cNvPr id="0" name=""/>
        <dsp:cNvSpPr/>
      </dsp:nvSpPr>
      <dsp:spPr>
        <a:xfrm>
          <a:off x="3747836" y="746400"/>
          <a:ext cx="3284620" cy="4282199"/>
        </a:xfrm>
        <a:prstGeom prst="rect">
          <a:avLst/>
        </a:prstGeom>
        <a:no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hu-HU" sz="1300" b="0" i="0" kern="1200" dirty="0"/>
            <a:t>a személyes adatok részben vagy egészben automatizált módon történő kezelése</a:t>
          </a:r>
          <a:endParaRPr lang="hu-HU" sz="1300" kern="1200" dirty="0"/>
        </a:p>
        <a:p>
          <a:pPr marL="114300" lvl="1" indent="-114300" algn="l" defTabSz="577850">
            <a:lnSpc>
              <a:spcPct val="90000"/>
            </a:lnSpc>
            <a:spcBef>
              <a:spcPct val="0"/>
            </a:spcBef>
            <a:spcAft>
              <a:spcPct val="15000"/>
            </a:spcAft>
            <a:buChar char="•"/>
          </a:pPr>
          <a:r>
            <a:rPr lang="hu-HU" sz="1300" b="0" i="0" kern="1200" dirty="0"/>
            <a:t>személyes adatoknak a nem automatizált módon történő kezelése, amelyek valamely nyilvántartási rendszer részét képezik, vagy amelyeket egy nyilvántartási rendszer részévé kívánnak tenni.</a:t>
          </a:r>
          <a:endParaRPr lang="hu-HU" sz="1300" kern="1200" dirty="0"/>
        </a:p>
        <a:p>
          <a:pPr marL="114300" lvl="1" indent="-114300" algn="l" defTabSz="577850" rtl="0">
            <a:lnSpc>
              <a:spcPct val="90000"/>
            </a:lnSpc>
            <a:spcBef>
              <a:spcPct val="0"/>
            </a:spcBef>
            <a:spcAft>
              <a:spcPct val="15000"/>
            </a:spcAft>
            <a:buChar char="•"/>
          </a:pPr>
          <a:endParaRPr lang="hu-HU" sz="1300" kern="1200" dirty="0"/>
        </a:p>
      </dsp:txBody>
      <dsp:txXfrm>
        <a:off x="3747836" y="746400"/>
        <a:ext cx="3284620" cy="4282199"/>
      </dsp:txXfrm>
    </dsp:sp>
    <dsp:sp modelId="{66D6D493-F338-4AF3-BB6E-577EB64F6F59}">
      <dsp:nvSpPr>
        <dsp:cNvPr id="0" name=""/>
        <dsp:cNvSpPr/>
      </dsp:nvSpPr>
      <dsp:spPr>
        <a:xfrm>
          <a:off x="7492304" y="372000"/>
          <a:ext cx="3284620" cy="374400"/>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hu-HU" sz="1300" kern="1200" dirty="0"/>
            <a:t>Kivételek</a:t>
          </a:r>
        </a:p>
      </dsp:txBody>
      <dsp:txXfrm>
        <a:off x="7492304" y="372000"/>
        <a:ext cx="3284620" cy="374400"/>
      </dsp:txXfrm>
    </dsp:sp>
    <dsp:sp modelId="{632FE264-94D3-411A-9207-42E122FC059C}">
      <dsp:nvSpPr>
        <dsp:cNvPr id="0" name=""/>
        <dsp:cNvSpPr/>
      </dsp:nvSpPr>
      <dsp:spPr>
        <a:xfrm>
          <a:off x="7492304" y="746400"/>
          <a:ext cx="3284620" cy="4282199"/>
        </a:xfrm>
        <a:prstGeom prst="rect">
          <a:avLst/>
        </a:prstGeom>
        <a:noFill/>
        <a:ln w="19050"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hu-HU" sz="1300" b="0" i="0" kern="1200" dirty="0"/>
            <a:t>személyes adatok kezelése:</a:t>
          </a:r>
          <a:endParaRPr lang="hu-HU" sz="1300" kern="1200" dirty="0"/>
        </a:p>
        <a:p>
          <a:pPr marL="228600" lvl="2" indent="-114300" algn="l" defTabSz="577850" rtl="0">
            <a:lnSpc>
              <a:spcPct val="90000"/>
            </a:lnSpc>
            <a:spcBef>
              <a:spcPct val="0"/>
            </a:spcBef>
            <a:spcAft>
              <a:spcPct val="15000"/>
            </a:spcAft>
            <a:buChar char="•"/>
          </a:pPr>
          <a:r>
            <a:rPr lang="hu-HU" sz="1300" b="0" i="0" kern="1200" dirty="0"/>
            <a:t>az uniós jog hatályán kívül eső tevékenységek során;</a:t>
          </a:r>
          <a:endParaRPr lang="hu-HU" sz="1300" kern="1200" dirty="0"/>
        </a:p>
        <a:p>
          <a:pPr marL="228600" lvl="2" indent="-114300" algn="l" defTabSz="577850">
            <a:lnSpc>
              <a:spcPct val="90000"/>
            </a:lnSpc>
            <a:spcBef>
              <a:spcPct val="0"/>
            </a:spcBef>
            <a:spcAft>
              <a:spcPct val="15000"/>
            </a:spcAft>
            <a:buChar char="•"/>
          </a:pPr>
          <a:r>
            <a:rPr lang="hu-HU" sz="1300" b="0" i="0" kern="1200" dirty="0"/>
            <a:t>a tagállamok által végzett tevékenységek során, amelyek az Unió közös </a:t>
          </a:r>
          <a:r>
            <a:rPr lang="hu-HU" sz="1300" b="0" i="0" kern="1200" dirty="0" err="1"/>
            <a:t>kül</a:t>
          </a:r>
          <a:r>
            <a:rPr lang="hu-HU" sz="1300" b="0" i="0" kern="1200" dirty="0"/>
            <a:t>- és biztonságpolitikájára vonatkozó fellépés hatálya alá tartoznak;</a:t>
          </a:r>
          <a:endParaRPr lang="hu-HU" sz="1300" kern="1200" dirty="0"/>
        </a:p>
        <a:p>
          <a:pPr marL="228600" lvl="2" indent="-114300" algn="l" defTabSz="577850" rtl="0">
            <a:lnSpc>
              <a:spcPct val="90000"/>
            </a:lnSpc>
            <a:spcBef>
              <a:spcPct val="0"/>
            </a:spcBef>
            <a:spcAft>
              <a:spcPct val="15000"/>
            </a:spcAft>
            <a:buChar char="•"/>
          </a:pPr>
          <a:r>
            <a:rPr lang="hu-HU" sz="1300" kern="1200" dirty="0"/>
            <a:t>természetes személyek kizárólag személyes vagy otthoni tevékenységük keretében végzik;</a:t>
          </a:r>
        </a:p>
        <a:p>
          <a:pPr marL="228600" lvl="2" indent="-114300" algn="l" defTabSz="577850" rtl="0">
            <a:lnSpc>
              <a:spcPct val="90000"/>
            </a:lnSpc>
            <a:spcBef>
              <a:spcPct val="0"/>
            </a:spcBef>
            <a:spcAft>
              <a:spcPct val="15000"/>
            </a:spcAft>
            <a:buChar char="•"/>
          </a:pPr>
          <a:r>
            <a:rPr lang="hu-HU" sz="1300" b="0" i="0" kern="1200" dirty="0"/>
            <a:t>az illetékes hatóságok bűncselekmények megelőzése, nyomozása, felderítése, vádeljárás lefolytatása vagy büntetőjogi szankciók végrehajtása céljából végzik.</a:t>
          </a:r>
          <a:endParaRPr lang="hu-HU" sz="1300" kern="1200" dirty="0"/>
        </a:p>
        <a:p>
          <a:pPr marL="114300" lvl="1" indent="-114300" algn="l" defTabSz="577850" rtl="0">
            <a:lnSpc>
              <a:spcPct val="90000"/>
            </a:lnSpc>
            <a:spcBef>
              <a:spcPct val="0"/>
            </a:spcBef>
            <a:spcAft>
              <a:spcPct val="15000"/>
            </a:spcAft>
            <a:buChar char="•"/>
          </a:pPr>
          <a:endParaRPr lang="hu-HU" sz="1300" kern="1200" dirty="0"/>
        </a:p>
        <a:p>
          <a:pPr marL="114300" lvl="1" indent="-114300" algn="l" defTabSz="577850" rtl="0">
            <a:lnSpc>
              <a:spcPct val="90000"/>
            </a:lnSpc>
            <a:spcBef>
              <a:spcPct val="0"/>
            </a:spcBef>
            <a:spcAft>
              <a:spcPct val="15000"/>
            </a:spcAft>
            <a:buChar char="•"/>
          </a:pPr>
          <a:endParaRPr lang="hu-HU" sz="1300" kern="1200" dirty="0"/>
        </a:p>
      </dsp:txBody>
      <dsp:txXfrm>
        <a:off x="7492304" y="746400"/>
        <a:ext cx="3284620" cy="42821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5EF8A-551D-463A-B16D-A02FA01BEE9E}">
      <dsp:nvSpPr>
        <dsp:cNvPr id="0" name=""/>
        <dsp:cNvSpPr/>
      </dsp:nvSpPr>
      <dsp:spPr>
        <a:xfrm>
          <a:off x="2722" y="1591837"/>
          <a:ext cx="2654732" cy="1043340"/>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rtl="0">
            <a:lnSpc>
              <a:spcPct val="90000"/>
            </a:lnSpc>
            <a:spcBef>
              <a:spcPct val="0"/>
            </a:spcBef>
            <a:spcAft>
              <a:spcPct val="35000"/>
            </a:spcAft>
            <a:buNone/>
          </a:pPr>
          <a:r>
            <a:rPr lang="hu-HU" sz="3000" kern="1200" dirty="0"/>
            <a:t>Területi hatály</a:t>
          </a:r>
        </a:p>
      </dsp:txBody>
      <dsp:txXfrm>
        <a:off x="2722" y="1591837"/>
        <a:ext cx="2654732" cy="1043340"/>
      </dsp:txXfrm>
    </dsp:sp>
    <dsp:sp modelId="{0F06D009-29C4-4255-A54C-177C00DF807F}">
      <dsp:nvSpPr>
        <dsp:cNvPr id="0" name=""/>
        <dsp:cNvSpPr/>
      </dsp:nvSpPr>
      <dsp:spPr>
        <a:xfrm>
          <a:off x="2722" y="2635178"/>
          <a:ext cx="2654732" cy="1317600"/>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1C7BB2-F316-4D85-AB09-5417406754F1}">
      <dsp:nvSpPr>
        <dsp:cNvPr id="0" name=""/>
        <dsp:cNvSpPr/>
      </dsp:nvSpPr>
      <dsp:spPr>
        <a:xfrm>
          <a:off x="3029117" y="1591837"/>
          <a:ext cx="2654732" cy="1043340"/>
        </a:xfrm>
        <a:prstGeom prst="rect">
          <a:avLst/>
        </a:prstGeom>
        <a:solidFill>
          <a:schemeClr val="accent2">
            <a:hueOff val="56720"/>
            <a:satOff val="6519"/>
            <a:lumOff val="-5196"/>
            <a:alphaOff val="0"/>
          </a:schemeClr>
        </a:solidFill>
        <a:ln w="19050" cap="rnd" cmpd="sng" algn="ctr">
          <a:solidFill>
            <a:schemeClr val="accent2">
              <a:hueOff val="56720"/>
              <a:satOff val="6519"/>
              <a:lumOff val="-519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rtl="0">
            <a:lnSpc>
              <a:spcPct val="90000"/>
            </a:lnSpc>
            <a:spcBef>
              <a:spcPct val="0"/>
            </a:spcBef>
            <a:spcAft>
              <a:spcPct val="35000"/>
            </a:spcAft>
            <a:buNone/>
          </a:pPr>
          <a:r>
            <a:rPr lang="hu-HU" sz="3000" kern="1200" dirty="0"/>
            <a:t>Tárgyi hatály</a:t>
          </a:r>
        </a:p>
      </dsp:txBody>
      <dsp:txXfrm>
        <a:off x="3029117" y="1591837"/>
        <a:ext cx="2654732" cy="1043340"/>
      </dsp:txXfrm>
    </dsp:sp>
    <dsp:sp modelId="{8671F181-D158-435A-9A5F-0EC0A5CA1352}">
      <dsp:nvSpPr>
        <dsp:cNvPr id="0" name=""/>
        <dsp:cNvSpPr/>
      </dsp:nvSpPr>
      <dsp:spPr>
        <a:xfrm>
          <a:off x="3029117" y="2635178"/>
          <a:ext cx="2654732" cy="1317600"/>
        </a:xfrm>
        <a:prstGeom prst="rect">
          <a:avLst/>
        </a:prstGeom>
        <a:solidFill>
          <a:schemeClr val="accent2">
            <a:tint val="40000"/>
            <a:alpha val="90000"/>
            <a:hueOff val="214651"/>
            <a:satOff val="3964"/>
            <a:lumOff val="-442"/>
            <a:alphaOff val="0"/>
          </a:schemeClr>
        </a:solidFill>
        <a:ln w="19050" cap="rnd" cmpd="sng" algn="ctr">
          <a:solidFill>
            <a:schemeClr val="accent2">
              <a:tint val="40000"/>
              <a:alpha val="90000"/>
              <a:hueOff val="214651"/>
              <a:satOff val="3964"/>
              <a:lumOff val="-442"/>
              <a:alphaOff val="0"/>
            </a:schemeClr>
          </a:solidFill>
          <a:prstDash val="solid"/>
        </a:ln>
        <a:effectLst/>
      </dsp:spPr>
      <dsp:style>
        <a:lnRef idx="2">
          <a:scrgbClr r="0" g="0" b="0"/>
        </a:lnRef>
        <a:fillRef idx="1">
          <a:scrgbClr r="0" g="0" b="0"/>
        </a:fillRef>
        <a:effectRef idx="0">
          <a:scrgbClr r="0" g="0" b="0"/>
        </a:effectRef>
        <a:fontRef idx="minor"/>
      </dsp:style>
    </dsp:sp>
    <dsp:sp modelId="{66D6D493-F338-4AF3-BB6E-577EB64F6F59}">
      <dsp:nvSpPr>
        <dsp:cNvPr id="0" name=""/>
        <dsp:cNvSpPr/>
      </dsp:nvSpPr>
      <dsp:spPr>
        <a:xfrm>
          <a:off x="6055512" y="1591837"/>
          <a:ext cx="2654732" cy="1043340"/>
        </a:xfrm>
        <a:prstGeom prst="rect">
          <a:avLst/>
        </a:prstGeom>
        <a:solidFill>
          <a:schemeClr val="accent2">
            <a:hueOff val="113439"/>
            <a:satOff val="13039"/>
            <a:lumOff val="-10393"/>
            <a:alphaOff val="0"/>
          </a:schemeClr>
        </a:solidFill>
        <a:ln w="19050" cap="rnd" cmpd="sng" algn="ctr">
          <a:solidFill>
            <a:schemeClr val="accent2">
              <a:hueOff val="113439"/>
              <a:satOff val="13039"/>
              <a:lumOff val="-1039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rtl="0">
            <a:lnSpc>
              <a:spcPct val="90000"/>
            </a:lnSpc>
            <a:spcBef>
              <a:spcPct val="0"/>
            </a:spcBef>
            <a:spcAft>
              <a:spcPct val="35000"/>
            </a:spcAft>
            <a:buNone/>
          </a:pPr>
          <a:r>
            <a:rPr lang="hu-HU" sz="3000" kern="1200" dirty="0"/>
            <a:t>Kivételek</a:t>
          </a:r>
        </a:p>
      </dsp:txBody>
      <dsp:txXfrm>
        <a:off x="6055512" y="1591837"/>
        <a:ext cx="2654732" cy="1043340"/>
      </dsp:txXfrm>
    </dsp:sp>
    <dsp:sp modelId="{632FE264-94D3-411A-9207-42E122FC059C}">
      <dsp:nvSpPr>
        <dsp:cNvPr id="0" name=""/>
        <dsp:cNvSpPr/>
      </dsp:nvSpPr>
      <dsp:spPr>
        <a:xfrm>
          <a:off x="6055512" y="2635178"/>
          <a:ext cx="2654732" cy="1317600"/>
        </a:xfrm>
        <a:prstGeom prst="rect">
          <a:avLst/>
        </a:prstGeom>
        <a:solidFill>
          <a:schemeClr val="accent2">
            <a:tint val="40000"/>
            <a:alpha val="90000"/>
            <a:hueOff val="429303"/>
            <a:satOff val="7928"/>
            <a:lumOff val="-885"/>
            <a:alphaOff val="0"/>
          </a:schemeClr>
        </a:solidFill>
        <a:ln w="19050" cap="rnd" cmpd="sng" algn="ctr">
          <a:solidFill>
            <a:schemeClr val="accent2">
              <a:tint val="40000"/>
              <a:alpha val="90000"/>
              <a:hueOff val="429303"/>
              <a:satOff val="7928"/>
              <a:lumOff val="-88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CCB98-6C70-BA4E-9098-96DD72DB531F}">
      <dsp:nvSpPr>
        <dsp:cNvPr id="0" name=""/>
        <dsp:cNvSpPr/>
      </dsp:nvSpPr>
      <dsp:spPr>
        <a:xfrm>
          <a:off x="0" y="381470"/>
          <a:ext cx="10487609" cy="95996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hu-HU" sz="2300" kern="1200" dirty="0"/>
            <a:t>Mikor azonosított/azonosítható valaki?</a:t>
          </a:r>
          <a:endParaRPr lang="en-US" sz="2300" kern="1200" dirty="0"/>
        </a:p>
      </dsp:txBody>
      <dsp:txXfrm>
        <a:off x="0" y="381470"/>
        <a:ext cx="10487609" cy="959962"/>
      </dsp:txXfrm>
    </dsp:sp>
    <dsp:sp modelId="{703E8E4B-D823-A14F-9434-8D1E46708E50}">
      <dsp:nvSpPr>
        <dsp:cNvPr id="0" name=""/>
        <dsp:cNvSpPr/>
      </dsp:nvSpPr>
      <dsp:spPr>
        <a:xfrm>
          <a:off x="572508" y="1884"/>
          <a:ext cx="7341326"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hu-HU" sz="2300" b="0" i="0" kern="1200" dirty="0"/>
            <a:t>azonosított vagy azonosítható</a:t>
          </a:r>
          <a:endParaRPr lang="en-US" sz="2300" kern="1200" dirty="0"/>
        </a:p>
      </dsp:txBody>
      <dsp:txXfrm>
        <a:off x="605652" y="35028"/>
        <a:ext cx="7275038" cy="612672"/>
      </dsp:txXfrm>
    </dsp:sp>
    <dsp:sp modelId="{C6DC1D82-DEB4-1841-A7F8-08844F60A45F}">
      <dsp:nvSpPr>
        <dsp:cNvPr id="0" name=""/>
        <dsp:cNvSpPr/>
      </dsp:nvSpPr>
      <dsp:spPr>
        <a:xfrm>
          <a:off x="0" y="1805113"/>
          <a:ext cx="10487609" cy="95996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hu-HU" sz="2300" kern="1200" dirty="0"/>
            <a:t>Ki az a természetes személy</a:t>
          </a:r>
          <a:r>
            <a:rPr lang="en-US" sz="2300" kern="1200" dirty="0"/>
            <a:t>?</a:t>
          </a:r>
        </a:p>
      </dsp:txBody>
      <dsp:txXfrm>
        <a:off x="0" y="1805113"/>
        <a:ext cx="10487609" cy="959962"/>
      </dsp:txXfrm>
    </dsp:sp>
    <dsp:sp modelId="{E96AD991-4103-DE4A-B563-1BCEB70D0D21}">
      <dsp:nvSpPr>
        <dsp:cNvPr id="0" name=""/>
        <dsp:cNvSpPr/>
      </dsp:nvSpPr>
      <dsp:spPr>
        <a:xfrm>
          <a:off x="524380" y="1465633"/>
          <a:ext cx="7341326"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hu-HU" sz="2300" kern="1200" dirty="0"/>
            <a:t>természetes személy</a:t>
          </a:r>
          <a:endParaRPr lang="en-US" sz="2300" kern="1200" dirty="0"/>
        </a:p>
      </dsp:txBody>
      <dsp:txXfrm>
        <a:off x="557524" y="1498777"/>
        <a:ext cx="7275038" cy="612672"/>
      </dsp:txXfrm>
    </dsp:sp>
    <dsp:sp modelId="{C236D498-7BCC-D042-A0E6-0FEADC73D484}">
      <dsp:nvSpPr>
        <dsp:cNvPr id="0" name=""/>
        <dsp:cNvSpPr/>
      </dsp:nvSpPr>
      <dsp:spPr>
        <a:xfrm>
          <a:off x="0" y="3228755"/>
          <a:ext cx="10487609" cy="95996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hu-HU" sz="2300" kern="1200" dirty="0"/>
            <a:t>Mikor tekinthető egy információ személyre vonatkozónak?</a:t>
          </a:r>
          <a:endParaRPr lang="en-US" sz="2300" kern="1200" dirty="0"/>
        </a:p>
      </dsp:txBody>
      <dsp:txXfrm>
        <a:off x="0" y="3228755"/>
        <a:ext cx="10487609" cy="959962"/>
      </dsp:txXfrm>
    </dsp:sp>
    <dsp:sp modelId="{B38727DF-65DF-0242-8B36-41CDC1B58CA6}">
      <dsp:nvSpPr>
        <dsp:cNvPr id="0" name=""/>
        <dsp:cNvSpPr/>
      </dsp:nvSpPr>
      <dsp:spPr>
        <a:xfrm>
          <a:off x="524380" y="2889275"/>
          <a:ext cx="7341326"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hu-HU" sz="2300" b="0" i="0" kern="1200" dirty="0"/>
            <a:t>vonatkozó</a:t>
          </a:r>
          <a:endParaRPr lang="en-US" sz="2300" kern="1200" dirty="0"/>
        </a:p>
      </dsp:txBody>
      <dsp:txXfrm>
        <a:off x="557524" y="2922419"/>
        <a:ext cx="7275038" cy="612672"/>
      </dsp:txXfrm>
    </dsp:sp>
    <dsp:sp modelId="{A5DFEC42-0651-ED46-988C-72C10B727710}">
      <dsp:nvSpPr>
        <dsp:cNvPr id="0" name=""/>
        <dsp:cNvSpPr/>
      </dsp:nvSpPr>
      <dsp:spPr>
        <a:xfrm>
          <a:off x="0" y="4694388"/>
          <a:ext cx="10487609" cy="95996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hu-HU" sz="2300" kern="1200" dirty="0"/>
            <a:t>Milyen információ</a:t>
          </a:r>
          <a:r>
            <a:rPr lang="en-US" sz="2300" kern="1200" dirty="0"/>
            <a:t>?</a:t>
          </a:r>
        </a:p>
      </dsp:txBody>
      <dsp:txXfrm>
        <a:off x="0" y="4694388"/>
        <a:ext cx="10487609" cy="959962"/>
      </dsp:txXfrm>
    </dsp:sp>
    <dsp:sp modelId="{4861CC27-4477-0940-ACBA-9243BA471B40}">
      <dsp:nvSpPr>
        <dsp:cNvPr id="0" name=""/>
        <dsp:cNvSpPr/>
      </dsp:nvSpPr>
      <dsp:spPr>
        <a:xfrm>
          <a:off x="524380" y="4312918"/>
          <a:ext cx="7341326"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hu-HU" sz="2300" kern="1200" dirty="0"/>
            <a:t>bármely információ</a:t>
          </a:r>
          <a:endParaRPr lang="en-US" sz="2300" kern="1200" dirty="0"/>
        </a:p>
      </dsp:txBody>
      <dsp:txXfrm>
        <a:off x="557524" y="4346062"/>
        <a:ext cx="7275038" cy="612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81103-76B8-CD44-A4F7-1991DDFE51B5}">
      <dsp:nvSpPr>
        <dsp:cNvPr id="0" name=""/>
        <dsp:cNvSpPr/>
      </dsp:nvSpPr>
      <dsp:spPr>
        <a:xfrm>
          <a:off x="0" y="387860"/>
          <a:ext cx="10487609" cy="134662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hu-HU" sz="1900" kern="1200" dirty="0"/>
            <a:t>azonosított: közvetlen - név vagy jellemzők alapján meghatározott személy</a:t>
          </a:r>
          <a:endParaRPr lang="en-US" sz="1900" kern="1200" dirty="0"/>
        </a:p>
        <a:p>
          <a:pPr marL="171450" lvl="1" indent="-171450" algn="l" defTabSz="844550">
            <a:lnSpc>
              <a:spcPct val="90000"/>
            </a:lnSpc>
            <a:spcBef>
              <a:spcPct val="0"/>
            </a:spcBef>
            <a:spcAft>
              <a:spcPct val="15000"/>
            </a:spcAft>
            <a:buChar char="•"/>
          </a:pPr>
          <a:r>
            <a:rPr lang="hu-HU" sz="1900" kern="1200" dirty="0"/>
            <a:t>azonosítható: közvetett </a:t>
          </a:r>
          <a:r>
            <a:rPr lang="en-US" sz="1900" kern="1200" dirty="0"/>
            <a:t>– </a:t>
          </a:r>
          <a:r>
            <a:rPr lang="hu-HU" sz="1900" kern="1200" dirty="0"/>
            <a:t>észszerű módon valószínűsíthetően felhasználható természetes személyek azonosítására</a:t>
          </a:r>
          <a:endParaRPr lang="en-US" sz="1900" kern="1200" dirty="0"/>
        </a:p>
      </dsp:txBody>
      <dsp:txXfrm>
        <a:off x="0" y="387860"/>
        <a:ext cx="10487609" cy="1346625"/>
      </dsp:txXfrm>
    </dsp:sp>
    <dsp:sp modelId="{2E95D494-214E-AB44-AFCB-95D90E7A3560}">
      <dsp:nvSpPr>
        <dsp:cNvPr id="0" name=""/>
        <dsp:cNvSpPr/>
      </dsp:nvSpPr>
      <dsp:spPr>
        <a:xfrm>
          <a:off x="524380" y="107420"/>
          <a:ext cx="7341326"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hu-HU" sz="1900" b="0" i="0" kern="1200" dirty="0"/>
            <a:t>azonosított vagy azonosítható</a:t>
          </a:r>
          <a:endParaRPr lang="en-US" sz="1900" kern="1200" dirty="0"/>
        </a:p>
      </dsp:txBody>
      <dsp:txXfrm>
        <a:off x="551760" y="134800"/>
        <a:ext cx="7286566" cy="506120"/>
      </dsp:txXfrm>
    </dsp:sp>
    <dsp:sp modelId="{7BD2E84E-AE0B-9849-A645-978CA12069C1}">
      <dsp:nvSpPr>
        <dsp:cNvPr id="0" name=""/>
        <dsp:cNvSpPr/>
      </dsp:nvSpPr>
      <dsp:spPr>
        <a:xfrm>
          <a:off x="0" y="2117525"/>
          <a:ext cx="10487609" cy="10773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hu-HU" sz="1900" kern="1200" dirty="0"/>
            <a:t>létező emberi lény</a:t>
          </a:r>
          <a:endParaRPr lang="en-US" sz="1900" kern="1200" dirty="0"/>
        </a:p>
        <a:p>
          <a:pPr marL="171450" lvl="1" indent="-171450" algn="l" defTabSz="844550">
            <a:lnSpc>
              <a:spcPct val="90000"/>
            </a:lnSpc>
            <a:spcBef>
              <a:spcPct val="0"/>
            </a:spcBef>
            <a:spcAft>
              <a:spcPct val="15000"/>
            </a:spcAft>
            <a:buChar char="•"/>
          </a:pPr>
          <a:r>
            <a:rPr lang="hu-HU" sz="1900" kern="1200" dirty="0"/>
            <a:t>nincsen</a:t>
          </a:r>
          <a:r>
            <a:rPr lang="en-US" sz="1900" kern="1200" dirty="0"/>
            <a:t> </a:t>
          </a:r>
          <a:r>
            <a:rPr lang="hu-HU" sz="1900" kern="1200" dirty="0"/>
            <a:t>„</a:t>
          </a:r>
          <a:r>
            <a:rPr lang="en-US" sz="1900" kern="1200" dirty="0"/>
            <a:t>post-mortem</a:t>
          </a:r>
          <a:r>
            <a:rPr lang="hu-HU" sz="1900" kern="1200" dirty="0"/>
            <a:t>”</a:t>
          </a:r>
          <a:r>
            <a:rPr lang="en-US" sz="1900" kern="1200" dirty="0"/>
            <a:t> </a:t>
          </a:r>
          <a:r>
            <a:rPr lang="hu-HU" sz="1900" kern="1200" dirty="0"/>
            <a:t>adatvédelem </a:t>
          </a:r>
          <a:r>
            <a:rPr lang="en-US" sz="1900" kern="1200" dirty="0"/>
            <a:t>(</a:t>
          </a:r>
          <a:r>
            <a:rPr lang="hu-HU" sz="1900" kern="1200" dirty="0" err="1"/>
            <a:t>vö</a:t>
          </a:r>
          <a:r>
            <a:rPr lang="en-US" sz="1900" kern="1200" dirty="0"/>
            <a:t>. </a:t>
          </a:r>
          <a:r>
            <a:rPr lang="hu-HU" sz="1900" kern="1200" dirty="0"/>
            <a:t>Svájc</a:t>
          </a:r>
          <a:r>
            <a:rPr lang="en-US" sz="1900" kern="1200" dirty="0"/>
            <a:t>)</a:t>
          </a:r>
        </a:p>
      </dsp:txBody>
      <dsp:txXfrm>
        <a:off x="0" y="2117525"/>
        <a:ext cx="10487609" cy="1077300"/>
      </dsp:txXfrm>
    </dsp:sp>
    <dsp:sp modelId="{4D5F9871-0839-3F43-BDEA-4C7AEC4BF21E}">
      <dsp:nvSpPr>
        <dsp:cNvPr id="0" name=""/>
        <dsp:cNvSpPr/>
      </dsp:nvSpPr>
      <dsp:spPr>
        <a:xfrm>
          <a:off x="524380" y="1837085"/>
          <a:ext cx="7341326"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hu-HU" sz="1900" kern="1200" dirty="0"/>
            <a:t>természetes személy</a:t>
          </a:r>
          <a:endParaRPr lang="en-US" sz="1900" kern="1200" dirty="0"/>
        </a:p>
      </dsp:txBody>
      <dsp:txXfrm>
        <a:off x="551760" y="1864465"/>
        <a:ext cx="7286566" cy="506120"/>
      </dsp:txXfrm>
    </dsp:sp>
    <dsp:sp modelId="{440DEA70-413F-BB46-AFC6-64E0F5D07DE2}">
      <dsp:nvSpPr>
        <dsp:cNvPr id="0" name=""/>
        <dsp:cNvSpPr/>
      </dsp:nvSpPr>
      <dsp:spPr>
        <a:xfrm>
          <a:off x="0" y="3577865"/>
          <a:ext cx="10487609" cy="79301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hu-HU" sz="1900" kern="1200" dirty="0"/>
            <a:t>kapcsolat tartalom vagy hatáskör alapján</a:t>
          </a:r>
          <a:endParaRPr lang="en-US" sz="1900" kern="1200" dirty="0"/>
        </a:p>
      </dsp:txBody>
      <dsp:txXfrm>
        <a:off x="0" y="3577865"/>
        <a:ext cx="10487609" cy="793012"/>
      </dsp:txXfrm>
    </dsp:sp>
    <dsp:sp modelId="{908A0DCD-C70C-2645-9407-6857D9A1D1A9}">
      <dsp:nvSpPr>
        <dsp:cNvPr id="0" name=""/>
        <dsp:cNvSpPr/>
      </dsp:nvSpPr>
      <dsp:spPr>
        <a:xfrm>
          <a:off x="524380" y="3297425"/>
          <a:ext cx="7341326"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hu-HU" sz="1900" kern="1200" dirty="0"/>
            <a:t>vonatkozó</a:t>
          </a:r>
          <a:endParaRPr lang="en-US" sz="1900" kern="1200" dirty="0"/>
        </a:p>
      </dsp:txBody>
      <dsp:txXfrm>
        <a:off x="551760" y="3324805"/>
        <a:ext cx="7286566" cy="506120"/>
      </dsp:txXfrm>
    </dsp:sp>
    <dsp:sp modelId="{6BA0D1D1-9D31-AA47-B1AB-232BB2C1A0C1}">
      <dsp:nvSpPr>
        <dsp:cNvPr id="0" name=""/>
        <dsp:cNvSpPr/>
      </dsp:nvSpPr>
      <dsp:spPr>
        <a:xfrm>
          <a:off x="0" y="4753918"/>
          <a:ext cx="10487609" cy="79301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hu-HU" sz="1900" kern="1200" dirty="0"/>
            <a:t>bármilyen gyűjtött vagy gyűjtésre szánt információ</a:t>
          </a:r>
          <a:endParaRPr lang="en-US" sz="1900" kern="1200" dirty="0"/>
        </a:p>
      </dsp:txBody>
      <dsp:txXfrm>
        <a:off x="0" y="4753918"/>
        <a:ext cx="10487609" cy="793012"/>
      </dsp:txXfrm>
    </dsp:sp>
    <dsp:sp modelId="{A1F171AC-4A74-9348-B318-41C2B2AEFC0A}">
      <dsp:nvSpPr>
        <dsp:cNvPr id="0" name=""/>
        <dsp:cNvSpPr/>
      </dsp:nvSpPr>
      <dsp:spPr>
        <a:xfrm>
          <a:off x="524380" y="4473477"/>
          <a:ext cx="7341326" cy="5608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hu-HU" sz="1900" kern="1200" dirty="0"/>
            <a:t>bármely információ</a:t>
          </a:r>
          <a:endParaRPr lang="en-US" sz="1900" kern="1200" dirty="0"/>
        </a:p>
      </dsp:txBody>
      <dsp:txXfrm>
        <a:off x="551760" y="4500857"/>
        <a:ext cx="7286566"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a:extLst>
              <a:ext uri="{FF2B5EF4-FFF2-40B4-BE49-F238E27FC236}">
                <a16:creationId xmlns:a16="http://schemas.microsoft.com/office/drawing/2014/main" id="{DF9B08BE-BD8D-42F1-9E49-94EB5EE222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átum helye 2">
            <a:extLst>
              <a:ext uri="{FF2B5EF4-FFF2-40B4-BE49-F238E27FC236}">
                <a16:creationId xmlns:a16="http://schemas.microsoft.com/office/drawing/2014/main" id="{D569C293-6056-4D1C-B318-5F4EB28741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0D97E9-2124-4EFC-9A99-A56EBD9F48A6}" type="datetimeFigureOut">
              <a:rPr lang="en-GB" smtClean="0"/>
              <a:t>23/01/2020</a:t>
            </a:fld>
            <a:endParaRPr lang="en-GB"/>
          </a:p>
        </p:txBody>
      </p:sp>
      <p:sp>
        <p:nvSpPr>
          <p:cNvPr id="4" name="Élőláb helye 3">
            <a:extLst>
              <a:ext uri="{FF2B5EF4-FFF2-40B4-BE49-F238E27FC236}">
                <a16:creationId xmlns:a16="http://schemas.microsoft.com/office/drawing/2014/main" id="{1ECDAB85-0019-49A7-9DDC-62EE25A4659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Dia számának helye 4">
            <a:extLst>
              <a:ext uri="{FF2B5EF4-FFF2-40B4-BE49-F238E27FC236}">
                <a16:creationId xmlns:a16="http://schemas.microsoft.com/office/drawing/2014/main" id="{57764A12-6286-465F-9723-20550FF689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5F5679C-9E26-4AD2-A1CB-BEC0AE1DF532}" type="slidenum">
              <a:rPr lang="en-GB" smtClean="0"/>
              <a:t>‹#›</a:t>
            </a:fld>
            <a:endParaRPr lang="en-GB"/>
          </a:p>
        </p:txBody>
      </p:sp>
    </p:spTree>
    <p:extLst>
      <p:ext uri="{BB962C8B-B14F-4D97-AF65-F5344CB8AC3E}">
        <p14:creationId xmlns:p14="http://schemas.microsoft.com/office/powerpoint/2010/main" val="566491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70658-3336-5B4B-AC02-896CEABFE106}" type="datetimeFigureOut">
              <a:rPr lang="en-US" smtClean="0"/>
              <a:t>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4E237-3346-D848-BA28-F053412767AB}" type="slidenum">
              <a:rPr lang="en-US" smtClean="0"/>
              <a:t>‹#›</a:t>
            </a:fld>
            <a:endParaRPr lang="en-US"/>
          </a:p>
        </p:txBody>
      </p:sp>
    </p:spTree>
    <p:extLst>
      <p:ext uri="{BB962C8B-B14F-4D97-AF65-F5344CB8AC3E}">
        <p14:creationId xmlns:p14="http://schemas.microsoft.com/office/powerpoint/2010/main" val="3217999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groups.csail.mit.edu/mac/classes/6.805/articles/privacy/Privacy_brand_warr2.html" TargetMode="External"/><Relationship Id="rId7" Type="http://schemas.openxmlformats.org/officeDocument/2006/relationships/hyperlink" Target="https://scholarship.law.berkeley.edu/cgi/viewcontent.cgi?article=3157&amp;context=californialawreview"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orks.bepress.com/serge_gutwirth/10/" TargetMode="External"/><Relationship Id="rId5" Type="http://schemas.openxmlformats.org/officeDocument/2006/relationships/hyperlink" Target="https://scholarship.law.upenn.edu/jil/vol38/iss2/4/" TargetMode="External"/><Relationship Id="rId4" Type="http://schemas.openxmlformats.org/officeDocument/2006/relationships/hyperlink" Target="http://fra.europa.eu/en/publication/2018/handbook-european-data-protection-law"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scholarship.law.upenn.edu/jil/vol38/iss2/4/"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ec.europa.eu/justice/policies/privacy/docs/wpdocs/2007/wp136_en.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képzési anyag a STAR (</a:t>
            </a:r>
            <a:r>
              <a:rPr lang="hu-HU" dirty="0" err="1"/>
              <a:t>Support</a:t>
            </a:r>
            <a:r>
              <a:rPr lang="hu-HU" dirty="0"/>
              <a:t> </a:t>
            </a:r>
            <a:r>
              <a:rPr lang="hu-HU" dirty="0" err="1"/>
              <a:t>Training</a:t>
            </a:r>
            <a:r>
              <a:rPr lang="hu-HU" dirty="0"/>
              <a:t> </a:t>
            </a:r>
            <a:r>
              <a:rPr lang="hu-HU" dirty="0" err="1"/>
              <a:t>Activities</a:t>
            </a:r>
            <a:r>
              <a:rPr lang="hu-HU" dirty="0"/>
              <a:t> </a:t>
            </a:r>
            <a:r>
              <a:rPr lang="hu-HU" dirty="0" err="1"/>
              <a:t>on</a:t>
            </a:r>
            <a:r>
              <a:rPr lang="hu-HU" dirty="0"/>
              <a:t> </a:t>
            </a:r>
            <a:r>
              <a:rPr lang="hu-HU" dirty="0" err="1"/>
              <a:t>the</a:t>
            </a:r>
            <a:r>
              <a:rPr lang="hu-HU" dirty="0"/>
              <a:t> </a:t>
            </a:r>
            <a:r>
              <a:rPr lang="hu-HU" dirty="0" err="1"/>
              <a:t>data</a:t>
            </a:r>
            <a:r>
              <a:rPr lang="hu-HU" dirty="0"/>
              <a:t> </a:t>
            </a:r>
            <a:r>
              <a:rPr lang="hu-HU" dirty="0" err="1"/>
              <a:t>protection</a:t>
            </a:r>
            <a:r>
              <a:rPr lang="hu-HU" dirty="0"/>
              <a:t> Reform 2017-2019) projekt keretében, az Európai Unió Jogok, Egyenlőség és Polgárság 2014-2020 programjának (REC-RDAT-TRAI-AG-2016 ) társfinanszírozásában, a 76913 számú Grant </a:t>
            </a:r>
            <a:r>
              <a:rPr lang="hu-HU" dirty="0" err="1"/>
              <a:t>Agreement</a:t>
            </a:r>
            <a:r>
              <a:rPr lang="hu-HU" dirty="0"/>
              <a:t> alatt készült. </a:t>
            </a:r>
          </a:p>
          <a:p>
            <a:pPr algn="just"/>
            <a:endParaRPr lang="hu-HU" dirty="0"/>
          </a:p>
          <a:p>
            <a:pPr algn="just"/>
            <a:r>
              <a:rPr lang="hu-HU" dirty="0"/>
              <a:t>További információk, valamint az eredeti angol nyelvű  képzési anyagok megtalálhatóak a projekt honlapján (www.project-star.eu)</a:t>
            </a:r>
          </a:p>
          <a:p>
            <a:pPr algn="just"/>
            <a:r>
              <a:rPr lang="hu-HU" dirty="0"/>
              <a:t>---</a:t>
            </a:r>
          </a:p>
          <a:p>
            <a:pPr algn="just"/>
            <a:r>
              <a:rPr lang="hu-HU" dirty="0"/>
              <a:t>Mellékelt formanyomtatványok:</a:t>
            </a:r>
          </a:p>
          <a:p>
            <a:pPr algn="just"/>
            <a:endParaRPr lang="hu-HU" dirty="0"/>
          </a:p>
          <a:p>
            <a:pPr marL="171450" indent="-171450" algn="just">
              <a:buFont typeface="Arial" panose="020B0604020202020204" pitchFamily="34" charset="0"/>
              <a:buChar char="•"/>
            </a:pPr>
            <a:r>
              <a:rPr lang="hu-HU" sz="1200" kern="1200" dirty="0">
                <a:effectLst/>
                <a:latin typeface="+mn-lt"/>
                <a:ea typeface="+mn-ea"/>
                <a:cs typeface="+mn-cs"/>
              </a:rPr>
              <a:t>meghívó – a képzés tartalmának, céljának</a:t>
            </a:r>
            <a:r>
              <a:rPr lang="hu-HU" sz="1200" kern="1200" baseline="0" dirty="0">
                <a:effectLst/>
                <a:latin typeface="+mn-lt"/>
                <a:ea typeface="+mn-ea"/>
                <a:cs typeface="+mn-cs"/>
              </a:rPr>
              <a:t> és tervezett tanulási eredményeinek leírása,</a:t>
            </a:r>
          </a:p>
          <a:p>
            <a:pPr marL="171450" indent="-171450" algn="just">
              <a:buFont typeface="Arial" panose="020B0604020202020204" pitchFamily="34" charset="0"/>
              <a:buChar char="•"/>
            </a:pPr>
            <a:r>
              <a:rPr lang="hu-HU" dirty="0"/>
              <a:t>r</a:t>
            </a:r>
            <a:r>
              <a:rPr lang="hu-HU" sz="1200" kern="1200" dirty="0">
                <a:effectLst/>
                <a:latin typeface="+mn-lt"/>
                <a:ea typeface="+mn-ea"/>
                <a:cs typeface="+mn-cs"/>
              </a:rPr>
              <a:t>észtvevők listája, mely tartalmazza az adatvédelmi hozzájárulási formanyomtatványt is,</a:t>
            </a:r>
          </a:p>
          <a:p>
            <a:pPr marL="171450" indent="-171450" algn="just">
              <a:buFont typeface="Arial" panose="020B0604020202020204" pitchFamily="34" charset="0"/>
              <a:buChar char="•"/>
            </a:pPr>
            <a:r>
              <a:rPr lang="hu-HU" dirty="0"/>
              <a:t>értékelőlap </a:t>
            </a:r>
            <a:r>
              <a:rPr lang="hu-HU" sz="1200" kern="1200" dirty="0">
                <a:effectLst/>
                <a:latin typeface="+mn-lt"/>
                <a:ea typeface="+mn-ea"/>
                <a:cs typeface="+mn-cs"/>
              </a:rPr>
              <a:t>oktatók számára,</a:t>
            </a:r>
          </a:p>
          <a:p>
            <a:pPr marL="171450" indent="-171450" algn="just">
              <a:buFont typeface="Arial" panose="020B0604020202020204" pitchFamily="34" charset="0"/>
              <a:buChar char="•"/>
            </a:pPr>
            <a:r>
              <a:rPr lang="hu-HU" dirty="0"/>
              <a:t>p</a:t>
            </a:r>
            <a:r>
              <a:rPr lang="hu-HU" sz="1200" kern="1200" noProof="0" dirty="0" err="1">
                <a:effectLst/>
                <a:latin typeface="+mn-lt"/>
                <a:ea typeface="+mn-ea"/>
                <a:cs typeface="+mn-cs"/>
              </a:rPr>
              <a:t>lakát</a:t>
            </a:r>
            <a:r>
              <a:rPr lang="hu-HU" sz="1200" kern="1200" noProof="0" dirty="0">
                <a:effectLst/>
                <a:latin typeface="+mn-lt"/>
                <a:ea typeface="+mn-ea"/>
                <a:cs typeface="+mn-cs"/>
              </a:rPr>
              <a:t>/ </a:t>
            </a:r>
            <a:r>
              <a:rPr lang="hu-HU" dirty="0"/>
              <a:t>online felhívás</a:t>
            </a:r>
            <a:r>
              <a:rPr lang="hu-HU" sz="1200" kern="1200" noProof="0" dirty="0">
                <a:effectLst/>
                <a:latin typeface="+mn-lt"/>
                <a:ea typeface="+mn-ea"/>
                <a:cs typeface="+mn-cs"/>
              </a:rPr>
              <a:t>– a képzés tartalmának, céljának és a tervezett tanulási eredmények</a:t>
            </a:r>
            <a:r>
              <a:rPr lang="hu-HU" sz="1200" kern="1200" baseline="0" noProof="0" dirty="0">
                <a:effectLst/>
                <a:latin typeface="+mn-lt"/>
                <a:ea typeface="+mn-ea"/>
                <a:cs typeface="+mn-cs"/>
              </a:rPr>
              <a:t> </a:t>
            </a:r>
            <a:r>
              <a:rPr lang="hu-HU" sz="1200" kern="1200" noProof="0" dirty="0">
                <a:effectLst/>
                <a:latin typeface="+mn-lt"/>
                <a:ea typeface="+mn-ea"/>
                <a:cs typeface="+mn-cs"/>
              </a:rPr>
              <a:t>leírása</a:t>
            </a:r>
          </a:p>
          <a:p>
            <a:pPr marL="171450" indent="-171450" algn="just">
              <a:buFont typeface="Arial" panose="020B0604020202020204" pitchFamily="34" charset="0"/>
              <a:buChar char="•"/>
            </a:pPr>
            <a:endParaRPr lang="hu-HU" dirty="0"/>
          </a:p>
          <a:p>
            <a:pPr lvl="0" algn="just"/>
            <a:r>
              <a:rPr lang="hu-HU" sz="1200" b="1" kern="1200" noProof="0" dirty="0">
                <a:solidFill>
                  <a:schemeClr val="tx1"/>
                </a:solidFill>
                <a:effectLst/>
                <a:latin typeface="+mn-lt"/>
                <a:ea typeface="+mn-ea"/>
                <a:cs typeface="+mn-cs"/>
              </a:rPr>
              <a:t>Javasolt szakirodalom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dirty="0">
                <a:solidFill>
                  <a:schemeClr val="tx1"/>
                </a:solidFill>
                <a:effectLst/>
                <a:latin typeface="+mn-lt"/>
                <a:ea typeface="+mn-ea"/>
                <a:cs typeface="+mn-cs"/>
              </a:rPr>
              <a:t>Warren, S. és Brandeis, L. ,</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‘The </a:t>
            </a:r>
            <a:r>
              <a:rPr lang="hu-HU" sz="1200" kern="1200" dirty="0" err="1">
                <a:solidFill>
                  <a:schemeClr val="tx1"/>
                </a:solidFill>
                <a:effectLst/>
                <a:latin typeface="+mn-lt"/>
                <a:ea typeface="+mn-ea"/>
                <a:cs typeface="+mn-cs"/>
              </a:rPr>
              <a:t>Right</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to</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 </a:t>
            </a:r>
            <a:r>
              <a:rPr lang="hu-HU" sz="1200" i="1" kern="1200" dirty="0">
                <a:solidFill>
                  <a:schemeClr val="tx1"/>
                </a:solidFill>
                <a:effectLst/>
                <a:latin typeface="+mn-lt"/>
                <a:ea typeface="+mn-ea"/>
                <a:cs typeface="+mn-cs"/>
              </a:rPr>
              <a:t>Harvard Law Review, </a:t>
            </a:r>
            <a:r>
              <a:rPr lang="hu-HU" sz="1200" kern="1200" dirty="0" err="1">
                <a:solidFill>
                  <a:schemeClr val="tx1"/>
                </a:solidFill>
                <a:effectLst/>
                <a:latin typeface="+mn-lt"/>
                <a:ea typeface="+mn-ea"/>
                <a:cs typeface="+mn-cs"/>
              </a:rPr>
              <a:t>Vol</a:t>
            </a:r>
            <a:r>
              <a:rPr lang="hu-HU" sz="1200" kern="1200" dirty="0">
                <a:solidFill>
                  <a:schemeClr val="tx1"/>
                </a:solidFill>
                <a:effectLst/>
                <a:latin typeface="+mn-lt"/>
                <a:ea typeface="+mn-ea"/>
                <a:cs typeface="+mn-cs"/>
              </a:rPr>
              <a:t>. IV</a:t>
            </a:r>
            <a:r>
              <a:rPr lang="hu-HU" sz="1200" kern="1200" baseline="0" dirty="0">
                <a:solidFill>
                  <a:schemeClr val="tx1"/>
                </a:solidFill>
                <a:effectLst/>
                <a:latin typeface="+mn-lt"/>
                <a:ea typeface="+mn-ea"/>
                <a:cs typeface="+mn-cs"/>
              </a:rPr>
              <a:t>, 1890 december 15</a:t>
            </a:r>
            <a:r>
              <a:rPr lang="hu-HU" sz="1200" kern="1200" dirty="0">
                <a:solidFill>
                  <a:schemeClr val="tx1"/>
                </a:solidFill>
                <a:effectLst/>
                <a:latin typeface="+mn-lt"/>
                <a:ea typeface="+mn-ea"/>
                <a:cs typeface="+mn-cs"/>
              </a:rPr>
              <a:t>, No. 5</a:t>
            </a:r>
          </a:p>
          <a:p>
            <a:pPr marL="171450" lvl="0" indent="-171450">
              <a:buFont typeface="Arial" panose="020B0604020202020204" pitchFamily="34" charset="0"/>
              <a:buChar char="•"/>
            </a:pPr>
            <a:r>
              <a:rPr lang="hu-HU" sz="1200" u="sng" kern="1200" dirty="0">
                <a:solidFill>
                  <a:schemeClr val="tx1"/>
                </a:solidFill>
                <a:effectLst/>
                <a:latin typeface="+mn-lt"/>
                <a:ea typeface="+mn-ea"/>
                <a:cs typeface="+mn-cs"/>
                <a:hlinkClick r:id="rId3"/>
              </a:rPr>
              <a:t>http://groups.csail.mit.edu/mac/classes/6.805/articles/privacy/Privacy_brand_warr2.html</a:t>
            </a:r>
            <a:r>
              <a:rPr lang="hu-HU"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Európai adatvédelmi jogi kézikönyv </a:t>
            </a:r>
            <a:r>
              <a:rPr lang="hu-HU" sz="1200" kern="1200" dirty="0">
                <a:solidFill>
                  <a:schemeClr val="tx1"/>
                </a:solidFill>
                <a:effectLst/>
                <a:latin typeface="+mn-lt"/>
                <a:ea typeface="+mn-ea"/>
                <a:cs typeface="+mn-cs"/>
                <a:hlinkClick r:id="rId4"/>
              </a:rPr>
              <a:t>–</a:t>
            </a:r>
            <a:r>
              <a:rPr lang="hu-HU" sz="1200" kern="1200" dirty="0">
                <a:solidFill>
                  <a:schemeClr val="tx1"/>
                </a:solidFill>
                <a:effectLst/>
                <a:latin typeface="+mn-lt"/>
                <a:ea typeface="+mn-ea"/>
                <a:cs typeface="+mn-cs"/>
              </a:rPr>
              <a:t> 2018-as kiadás </a:t>
            </a:r>
            <a:r>
              <a:rPr lang="hu-HU" sz="1200" u="sng" kern="1200" dirty="0">
                <a:solidFill>
                  <a:schemeClr val="tx1"/>
                </a:solidFill>
                <a:effectLst/>
                <a:latin typeface="+mn-lt"/>
                <a:ea typeface="+mn-ea"/>
                <a:cs typeface="+mn-cs"/>
                <a:hlinkClick r:id="rId4"/>
              </a:rPr>
              <a:t>http://fra.europa.eu/en/publication/2018/handbook-european-data-protection-law</a:t>
            </a:r>
            <a:r>
              <a:rPr lang="hu-HU"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 29. cikk alapján létrehozott munkacsoport 4/2007. számú</a:t>
            </a:r>
            <a:r>
              <a:rPr lang="hu-HU" sz="1200" kern="1200" baseline="0" dirty="0">
                <a:solidFill>
                  <a:schemeClr val="tx1"/>
                </a:solidFill>
                <a:effectLst/>
                <a:latin typeface="+mn-lt"/>
                <a:ea typeface="+mn-ea"/>
                <a:cs typeface="+mn-cs"/>
              </a:rPr>
              <a:t> véleménye a személyes adat fogalmáról (WP136) 2007. június 20.</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 29. cikk alapján létrehozott munkacsoport 1/2010. számú véleménye az „adatkezelő” és az „adatfeldolgozó” fogalmáról (WP169) 2010. február 16.</a:t>
            </a:r>
          </a:p>
          <a:p>
            <a:pPr lvl="0" algn="just"/>
            <a:r>
              <a:rPr lang="hu-HU" sz="1200" b="1" kern="1200" noProof="0" dirty="0">
                <a:solidFill>
                  <a:schemeClr val="tx1"/>
                </a:solidFill>
                <a:effectLst/>
                <a:latin typeface="+mn-lt"/>
                <a:ea typeface="+mn-ea"/>
                <a:cs typeface="+mn-cs"/>
              </a:rPr>
              <a:t>További szakirodalom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dirty="0" err="1">
                <a:solidFill>
                  <a:schemeClr val="tx1"/>
                </a:solidFill>
                <a:effectLst/>
                <a:latin typeface="+mn-lt"/>
                <a:ea typeface="+mn-ea"/>
                <a:cs typeface="+mn-cs"/>
              </a:rPr>
              <a:t>Westin</a:t>
            </a:r>
            <a:r>
              <a:rPr lang="hu-HU" sz="1200" kern="1200" dirty="0">
                <a:solidFill>
                  <a:schemeClr val="tx1"/>
                </a:solidFill>
                <a:effectLst/>
                <a:latin typeface="+mn-lt"/>
                <a:ea typeface="+mn-ea"/>
                <a:cs typeface="+mn-cs"/>
              </a:rPr>
              <a:t>, F. Alan, (New York </a:t>
            </a:r>
            <a:r>
              <a:rPr lang="hu-HU" sz="1200" kern="1200" dirty="0" err="1">
                <a:solidFill>
                  <a:schemeClr val="tx1"/>
                </a:solidFill>
                <a:effectLst/>
                <a:latin typeface="+mn-lt"/>
                <a:ea typeface="+mn-ea"/>
                <a:cs typeface="+mn-cs"/>
              </a:rPr>
              <a:t>Atheneum</a:t>
            </a:r>
            <a:r>
              <a:rPr lang="hu-HU" sz="1200" kern="1200" dirty="0">
                <a:solidFill>
                  <a:schemeClr val="tx1"/>
                </a:solidFill>
                <a:effectLst/>
                <a:latin typeface="+mn-lt"/>
                <a:ea typeface="+mn-ea"/>
                <a:cs typeface="+mn-cs"/>
              </a:rPr>
              <a:t>, 1967),</a:t>
            </a:r>
            <a:r>
              <a:rPr lang="hu-HU" sz="1200" kern="1200" baseline="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 and </a:t>
            </a:r>
            <a:r>
              <a:rPr lang="hu-HU" sz="1200" kern="1200" dirty="0" err="1">
                <a:solidFill>
                  <a:schemeClr val="tx1"/>
                </a:solidFill>
                <a:effectLst/>
                <a:latin typeface="+mn-lt"/>
                <a:ea typeface="+mn-ea"/>
                <a:cs typeface="+mn-cs"/>
              </a:rPr>
              <a:t>Freedom</a:t>
            </a:r>
            <a:r>
              <a:rPr lang="hu-HU"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hu-HU" sz="1200" kern="1200" dirty="0" err="1">
                <a:solidFill>
                  <a:schemeClr val="tx1"/>
                </a:solidFill>
                <a:effectLst/>
                <a:latin typeface="+mn-lt"/>
                <a:ea typeface="+mn-ea"/>
                <a:cs typeface="+mn-cs"/>
              </a:rPr>
              <a:t>Koops</a:t>
            </a:r>
            <a:r>
              <a:rPr lang="hu-HU" sz="1200" kern="1200" dirty="0">
                <a:solidFill>
                  <a:schemeClr val="tx1"/>
                </a:solidFill>
                <a:effectLst/>
                <a:latin typeface="+mn-lt"/>
                <a:ea typeface="+mn-ea"/>
                <a:cs typeface="+mn-cs"/>
              </a:rPr>
              <a:t>, B.-J. </a:t>
            </a:r>
            <a:r>
              <a:rPr lang="hu-HU" sz="1200" i="1" kern="1200" dirty="0" err="1">
                <a:solidFill>
                  <a:schemeClr val="tx1"/>
                </a:solidFill>
                <a:effectLst/>
                <a:latin typeface="+mn-lt"/>
                <a:ea typeface="+mn-ea"/>
                <a:cs typeface="+mn-cs"/>
              </a:rPr>
              <a:t>et</a:t>
            </a:r>
            <a:r>
              <a:rPr lang="hu-HU" sz="1200" i="1" kern="1200" dirty="0">
                <a:solidFill>
                  <a:schemeClr val="tx1"/>
                </a:solidFill>
                <a:effectLst/>
                <a:latin typeface="+mn-lt"/>
                <a:ea typeface="+mn-ea"/>
                <a:cs typeface="+mn-cs"/>
              </a:rPr>
              <a:t> </a:t>
            </a:r>
            <a:r>
              <a:rPr lang="hu-HU" sz="1200" i="1" kern="1200" dirty="0" err="1">
                <a:solidFill>
                  <a:schemeClr val="tx1"/>
                </a:solidFill>
                <a:effectLst/>
                <a:latin typeface="+mn-lt"/>
                <a:ea typeface="+mn-ea"/>
                <a:cs typeface="+mn-cs"/>
              </a:rPr>
              <a:t>al</a:t>
            </a:r>
            <a:r>
              <a:rPr lang="hu-HU" sz="1200" i="1" kern="1200" dirty="0">
                <a:solidFill>
                  <a:schemeClr val="tx1"/>
                </a:solidFill>
                <a:effectLst/>
                <a:latin typeface="+mn-lt"/>
                <a:ea typeface="+mn-ea"/>
                <a:cs typeface="+mn-cs"/>
              </a:rPr>
              <a:t>.</a:t>
            </a:r>
            <a:r>
              <a:rPr lang="hu-HU" sz="1200" kern="1200" dirty="0">
                <a:solidFill>
                  <a:schemeClr val="tx1"/>
                </a:solidFill>
                <a:effectLst/>
                <a:latin typeface="+mn-lt"/>
                <a:ea typeface="+mn-ea"/>
                <a:cs typeface="+mn-cs"/>
              </a:rPr>
              <a:t>  (2016, ’A </a:t>
            </a:r>
            <a:r>
              <a:rPr lang="hu-HU" sz="1200" kern="1200" dirty="0" err="1">
                <a:solidFill>
                  <a:schemeClr val="tx1"/>
                </a:solidFill>
                <a:effectLst/>
                <a:latin typeface="+mn-lt"/>
                <a:ea typeface="+mn-ea"/>
                <a:cs typeface="+mn-cs"/>
              </a:rPr>
              <a:t>Typology</a:t>
            </a:r>
            <a:r>
              <a:rPr lang="hu-HU" sz="1200" kern="1200" dirty="0">
                <a:solidFill>
                  <a:schemeClr val="tx1"/>
                </a:solidFill>
                <a:effectLst/>
                <a:latin typeface="+mn-lt"/>
                <a:ea typeface="+mn-ea"/>
                <a:cs typeface="+mn-cs"/>
              </a:rPr>
              <a:t> of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 (2017) 38 University of Pennsylvania Journal of International Law 483) </a:t>
            </a:r>
            <a:r>
              <a:rPr lang="hu-HU" sz="1200" u="sng" kern="1200" dirty="0">
                <a:solidFill>
                  <a:schemeClr val="tx1"/>
                </a:solidFill>
                <a:effectLst/>
                <a:latin typeface="+mn-lt"/>
                <a:ea typeface="+mn-ea"/>
                <a:cs typeface="+mn-cs"/>
                <a:hlinkClick r:id="rId5"/>
              </a:rPr>
              <a:t>https://scholarship.law.upenn.edu/jil/vol38/iss2/4/</a:t>
            </a:r>
            <a:r>
              <a:rPr lang="hu-HU"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De </a:t>
            </a:r>
            <a:r>
              <a:rPr lang="hu-HU" sz="1200" kern="1200" dirty="0" err="1">
                <a:solidFill>
                  <a:schemeClr val="tx1"/>
                </a:solidFill>
                <a:effectLst/>
                <a:latin typeface="+mn-lt"/>
                <a:ea typeface="+mn-ea"/>
                <a:cs typeface="+mn-cs"/>
              </a:rPr>
              <a:t>Hert</a:t>
            </a:r>
            <a:r>
              <a:rPr lang="hu-HU" sz="1200" kern="1200" dirty="0">
                <a:solidFill>
                  <a:schemeClr val="tx1"/>
                </a:solidFill>
                <a:effectLst/>
                <a:latin typeface="+mn-lt"/>
                <a:ea typeface="+mn-ea"/>
                <a:cs typeface="+mn-cs"/>
              </a:rPr>
              <a:t>,</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Paul és </a:t>
            </a:r>
            <a:r>
              <a:rPr lang="hu-HU" sz="1200" kern="1200" dirty="0" err="1">
                <a:solidFill>
                  <a:schemeClr val="tx1"/>
                </a:solidFill>
                <a:effectLst/>
                <a:latin typeface="+mn-lt"/>
                <a:ea typeface="+mn-ea"/>
                <a:cs typeface="+mn-cs"/>
              </a:rPr>
              <a:t>Gutwirth</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Serge</a:t>
            </a:r>
            <a:r>
              <a:rPr lang="hu-HU" sz="1200" kern="1200" dirty="0">
                <a:solidFill>
                  <a:schemeClr val="tx1"/>
                </a:solidFill>
                <a:effectLst/>
                <a:latin typeface="+mn-lt"/>
                <a:ea typeface="+mn-ea"/>
                <a:cs typeface="+mn-cs"/>
              </a:rPr>
              <a:t> (2009) “Data </a:t>
            </a:r>
            <a:r>
              <a:rPr lang="hu-HU" sz="1200" kern="1200" dirty="0" err="1">
                <a:solidFill>
                  <a:schemeClr val="tx1"/>
                </a:solidFill>
                <a:effectLst/>
                <a:latin typeface="+mn-lt"/>
                <a:ea typeface="+mn-ea"/>
                <a:cs typeface="+mn-cs"/>
              </a:rPr>
              <a:t>protection</a:t>
            </a:r>
            <a:r>
              <a:rPr lang="hu-HU" sz="1200" kern="1200" dirty="0">
                <a:solidFill>
                  <a:schemeClr val="tx1"/>
                </a:solidFill>
                <a:effectLst/>
                <a:latin typeface="+mn-lt"/>
                <a:ea typeface="+mn-ea"/>
                <a:cs typeface="+mn-cs"/>
              </a:rPr>
              <a:t> in </a:t>
            </a:r>
            <a:r>
              <a:rPr lang="hu-HU" sz="1200" kern="1200" dirty="0" err="1">
                <a:solidFill>
                  <a:schemeClr val="tx1"/>
                </a:solidFill>
                <a:effectLst/>
                <a:latin typeface="+mn-lt"/>
                <a:ea typeface="+mn-ea"/>
                <a:cs typeface="+mn-cs"/>
              </a:rPr>
              <a:t>the</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case</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law</a:t>
            </a:r>
            <a:r>
              <a:rPr lang="hu-HU" sz="1200" kern="1200" dirty="0">
                <a:solidFill>
                  <a:schemeClr val="tx1"/>
                </a:solidFill>
                <a:effectLst/>
                <a:latin typeface="+mn-lt"/>
                <a:ea typeface="+mn-ea"/>
                <a:cs typeface="+mn-cs"/>
              </a:rPr>
              <a:t> of Strasbourg and Luxemburg: </a:t>
            </a:r>
            <a:r>
              <a:rPr lang="hu-HU" sz="1200" kern="1200" dirty="0" err="1">
                <a:solidFill>
                  <a:schemeClr val="tx1"/>
                </a:solidFill>
                <a:effectLst/>
                <a:latin typeface="+mn-lt"/>
                <a:ea typeface="+mn-ea"/>
                <a:cs typeface="+mn-cs"/>
              </a:rPr>
              <a:t>constitutionalisation</a:t>
            </a:r>
            <a:r>
              <a:rPr lang="hu-HU" sz="1200" kern="1200" dirty="0">
                <a:solidFill>
                  <a:schemeClr val="tx1"/>
                </a:solidFill>
                <a:effectLst/>
                <a:latin typeface="+mn-lt"/>
                <a:ea typeface="+mn-ea"/>
                <a:cs typeface="+mn-cs"/>
              </a:rPr>
              <a:t> in </a:t>
            </a:r>
            <a:r>
              <a:rPr lang="hu-HU" sz="1200" kern="1200" dirty="0" err="1">
                <a:solidFill>
                  <a:schemeClr val="tx1"/>
                </a:solidFill>
                <a:effectLst/>
                <a:latin typeface="+mn-lt"/>
                <a:ea typeface="+mn-ea"/>
                <a:cs typeface="+mn-cs"/>
              </a:rPr>
              <a:t>action</a:t>
            </a:r>
            <a:r>
              <a:rPr lang="hu-HU" sz="1200" kern="1200" dirty="0">
                <a:solidFill>
                  <a:schemeClr val="tx1"/>
                </a:solidFill>
                <a:effectLst/>
                <a:latin typeface="+mn-lt"/>
                <a:ea typeface="+mn-ea"/>
                <a:cs typeface="+mn-cs"/>
              </a:rPr>
              <a:t>”, in: </a:t>
            </a:r>
            <a:r>
              <a:rPr lang="hu-HU" sz="1200" kern="1200" dirty="0" err="1">
                <a:solidFill>
                  <a:schemeClr val="tx1"/>
                </a:solidFill>
                <a:effectLst/>
                <a:latin typeface="+mn-lt"/>
                <a:ea typeface="+mn-ea"/>
                <a:cs typeface="+mn-cs"/>
              </a:rPr>
              <a:t>Gutwirth</a:t>
            </a:r>
            <a:r>
              <a:rPr lang="hu-HU" sz="1200" kern="1200" dirty="0">
                <a:solidFill>
                  <a:schemeClr val="tx1"/>
                </a:solidFill>
                <a:effectLst/>
                <a:latin typeface="+mn-lt"/>
                <a:ea typeface="+mn-ea"/>
                <a:cs typeface="+mn-cs"/>
              </a:rPr>
              <a:t> S., Y. </a:t>
            </a:r>
            <a:r>
              <a:rPr lang="hu-HU" sz="1200" kern="1200" dirty="0" err="1">
                <a:solidFill>
                  <a:schemeClr val="tx1"/>
                </a:solidFill>
                <a:effectLst/>
                <a:latin typeface="+mn-lt"/>
                <a:ea typeface="+mn-ea"/>
                <a:cs typeface="+mn-cs"/>
              </a:rPr>
              <a:t>Poullet</a:t>
            </a:r>
            <a:r>
              <a:rPr lang="hu-HU" sz="1200" kern="1200" dirty="0">
                <a:solidFill>
                  <a:schemeClr val="tx1"/>
                </a:solidFill>
                <a:effectLst/>
                <a:latin typeface="+mn-lt"/>
                <a:ea typeface="+mn-ea"/>
                <a:cs typeface="+mn-cs"/>
              </a:rPr>
              <a:t>, P. De </a:t>
            </a:r>
            <a:r>
              <a:rPr lang="hu-HU" sz="1200" kern="1200" dirty="0" err="1">
                <a:solidFill>
                  <a:schemeClr val="tx1"/>
                </a:solidFill>
                <a:effectLst/>
                <a:latin typeface="+mn-lt"/>
                <a:ea typeface="+mn-ea"/>
                <a:cs typeface="+mn-cs"/>
              </a:rPr>
              <a:t>Hert</a:t>
            </a:r>
            <a:r>
              <a:rPr lang="hu-HU" sz="1200" kern="1200" dirty="0">
                <a:solidFill>
                  <a:schemeClr val="tx1"/>
                </a:solidFill>
                <a:effectLst/>
                <a:latin typeface="+mn-lt"/>
                <a:ea typeface="+mn-ea"/>
                <a:cs typeface="+mn-cs"/>
              </a:rPr>
              <a:t>, J. </a:t>
            </a:r>
            <a:r>
              <a:rPr lang="hu-HU" sz="1200" kern="1200" dirty="0" err="1">
                <a:solidFill>
                  <a:schemeClr val="tx1"/>
                </a:solidFill>
                <a:effectLst/>
                <a:latin typeface="+mn-lt"/>
                <a:ea typeface="+mn-ea"/>
                <a:cs typeface="+mn-cs"/>
              </a:rPr>
              <a:t>Nouwt</a:t>
            </a:r>
            <a:r>
              <a:rPr lang="hu-HU" sz="1200" kern="1200" dirty="0">
                <a:solidFill>
                  <a:schemeClr val="tx1"/>
                </a:solidFill>
                <a:effectLst/>
                <a:latin typeface="+mn-lt"/>
                <a:ea typeface="+mn-ea"/>
                <a:cs typeface="+mn-cs"/>
              </a:rPr>
              <a:t> &amp; C. De </a:t>
            </a:r>
            <a:r>
              <a:rPr lang="hu-HU" sz="1200" kern="1200" dirty="0" err="1">
                <a:solidFill>
                  <a:schemeClr val="tx1"/>
                </a:solidFill>
                <a:effectLst/>
                <a:latin typeface="+mn-lt"/>
                <a:ea typeface="+mn-ea"/>
                <a:cs typeface="+mn-cs"/>
              </a:rPr>
              <a:t>Terwangne</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eds</a:t>
            </a:r>
            <a:r>
              <a:rPr lang="hu-HU" sz="1200" kern="1200" dirty="0">
                <a:solidFill>
                  <a:schemeClr val="tx1"/>
                </a:solidFill>
                <a:effectLst/>
                <a:latin typeface="+mn-lt"/>
                <a:ea typeface="+mn-ea"/>
                <a:cs typeface="+mn-cs"/>
              </a:rPr>
              <a:t>.) </a:t>
            </a:r>
            <a:r>
              <a:rPr lang="hu-HU" sz="1200" i="1" kern="1200" dirty="0" err="1">
                <a:solidFill>
                  <a:schemeClr val="tx1"/>
                </a:solidFill>
                <a:effectLst/>
                <a:latin typeface="+mn-lt"/>
                <a:ea typeface="+mn-ea"/>
                <a:cs typeface="+mn-cs"/>
              </a:rPr>
              <a:t>Reinventing</a:t>
            </a:r>
            <a:r>
              <a:rPr lang="hu-HU" sz="1200" i="1" kern="1200" dirty="0">
                <a:solidFill>
                  <a:schemeClr val="tx1"/>
                </a:solidFill>
                <a:effectLst/>
                <a:latin typeface="+mn-lt"/>
                <a:ea typeface="+mn-ea"/>
                <a:cs typeface="+mn-cs"/>
              </a:rPr>
              <a:t> Data </a:t>
            </a:r>
            <a:r>
              <a:rPr lang="hu-HU" sz="1200" i="1" kern="1200" dirty="0" err="1">
                <a:solidFill>
                  <a:schemeClr val="tx1"/>
                </a:solidFill>
                <a:effectLst/>
                <a:latin typeface="+mn-lt"/>
                <a:ea typeface="+mn-ea"/>
                <a:cs typeface="+mn-cs"/>
              </a:rPr>
              <a:t>Protection</a:t>
            </a:r>
            <a:r>
              <a:rPr lang="hu-HU" sz="1200" i="1" kern="1200" dirty="0">
                <a:solidFill>
                  <a:schemeClr val="tx1"/>
                </a:solidFill>
                <a:effectLst/>
                <a:latin typeface="+mn-lt"/>
                <a:ea typeface="+mn-ea"/>
                <a:cs typeface="+mn-cs"/>
              </a:rPr>
              <a:t>?</a:t>
            </a:r>
            <a:r>
              <a:rPr lang="hu-HU" sz="1200" kern="1200" dirty="0">
                <a:solidFill>
                  <a:schemeClr val="tx1"/>
                </a:solidFill>
                <a:effectLst/>
                <a:latin typeface="+mn-lt"/>
                <a:ea typeface="+mn-ea"/>
                <a:cs typeface="+mn-cs"/>
              </a:rPr>
              <a:t>, Springer, </a:t>
            </a:r>
            <a:r>
              <a:rPr lang="hu-HU" sz="1200" kern="1200" dirty="0" err="1">
                <a:solidFill>
                  <a:schemeClr val="tx1"/>
                </a:solidFill>
                <a:effectLst/>
                <a:latin typeface="+mn-lt"/>
                <a:ea typeface="+mn-ea"/>
                <a:cs typeface="+mn-cs"/>
              </a:rPr>
              <a:t>Dordrecht</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6"/>
              </a:rPr>
              <a:t>http://works.bepress.com/serge_gutwirth/10/</a:t>
            </a:r>
            <a:endParaRPr lang="hu-H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kern="1200" dirty="0" err="1">
                <a:solidFill>
                  <a:schemeClr val="tx1"/>
                </a:solidFill>
                <a:effectLst/>
                <a:latin typeface="+mn-lt"/>
                <a:ea typeface="+mn-ea"/>
                <a:cs typeface="+mn-cs"/>
              </a:rPr>
              <a:t>Prosser</a:t>
            </a:r>
            <a:r>
              <a:rPr lang="hu-HU" sz="1200" kern="1200" dirty="0">
                <a:solidFill>
                  <a:schemeClr val="tx1"/>
                </a:solidFill>
                <a:effectLst/>
                <a:latin typeface="+mn-lt"/>
                <a:ea typeface="+mn-ea"/>
                <a:cs typeface="+mn-cs"/>
              </a:rPr>
              <a:t>, L. William,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a:t>
            </a:r>
            <a:r>
              <a:rPr lang="hu-HU" sz="1200" kern="1200" baseline="0" dirty="0">
                <a:solidFill>
                  <a:schemeClr val="tx1"/>
                </a:solidFill>
                <a:effectLst/>
                <a:latin typeface="+mn-lt"/>
                <a:ea typeface="+mn-ea"/>
                <a:cs typeface="+mn-cs"/>
              </a:rPr>
              <a:t> in: </a:t>
            </a:r>
            <a:r>
              <a:rPr lang="hu-HU" sz="1200" kern="1200" dirty="0" err="1">
                <a:solidFill>
                  <a:schemeClr val="tx1"/>
                </a:solidFill>
                <a:effectLst/>
                <a:latin typeface="+mn-lt"/>
                <a:ea typeface="+mn-ea"/>
                <a:cs typeface="+mn-cs"/>
              </a:rPr>
              <a:t>California</a:t>
            </a:r>
            <a:r>
              <a:rPr lang="hu-HU" sz="1200" kern="1200" dirty="0">
                <a:solidFill>
                  <a:schemeClr val="tx1"/>
                </a:solidFill>
                <a:effectLst/>
                <a:latin typeface="+mn-lt"/>
                <a:ea typeface="+mn-ea"/>
                <a:cs typeface="+mn-cs"/>
              </a:rPr>
              <a:t> Law Review, </a:t>
            </a:r>
            <a:r>
              <a:rPr lang="hu-HU" sz="1200" kern="1200" dirty="0" err="1">
                <a:solidFill>
                  <a:schemeClr val="tx1"/>
                </a:solidFill>
                <a:effectLst/>
                <a:latin typeface="+mn-lt"/>
                <a:ea typeface="+mn-ea"/>
                <a:cs typeface="+mn-cs"/>
              </a:rPr>
              <a:t>vol</a:t>
            </a:r>
            <a:r>
              <a:rPr lang="hu-HU" sz="1200" kern="1200" dirty="0">
                <a:solidFill>
                  <a:schemeClr val="tx1"/>
                </a:solidFill>
                <a:effectLst/>
                <a:latin typeface="+mn-lt"/>
                <a:ea typeface="+mn-ea"/>
                <a:cs typeface="+mn-cs"/>
              </a:rPr>
              <a:t> 48, 3. kiadás </a:t>
            </a:r>
            <a:r>
              <a:rPr lang="hu-HU" sz="1200" u="sng" kern="1200" dirty="0">
                <a:solidFill>
                  <a:schemeClr val="tx1"/>
                </a:solidFill>
                <a:effectLst/>
                <a:latin typeface="+mn-lt"/>
                <a:ea typeface="+mn-ea"/>
                <a:cs typeface="+mn-cs"/>
                <a:hlinkClick r:id="rId7"/>
              </a:rPr>
              <a:t>https://scholarship.law.berkeley.edu/cgi/viewcontent.cgi?article=3157&amp;context=californialawreview</a:t>
            </a:r>
            <a:r>
              <a:rPr lang="hu-HU" sz="1200" kern="1200" dirty="0">
                <a:solidFill>
                  <a:schemeClr val="tx1"/>
                </a:solidFill>
                <a:effectLst/>
                <a:latin typeface="+mn-lt"/>
                <a:ea typeface="+mn-ea"/>
                <a:cs typeface="+mn-cs"/>
              </a:rPr>
              <a:t> </a:t>
            </a:r>
          </a:p>
          <a:p>
            <a:pPr lvl="0" algn="just"/>
            <a:r>
              <a:rPr lang="hu-HU" sz="1200" b="1" kern="1200" noProof="0" dirty="0">
                <a:solidFill>
                  <a:schemeClr val="tx1"/>
                </a:solidFill>
                <a:effectLst/>
                <a:latin typeface="+mn-lt"/>
                <a:ea typeface="+mn-ea"/>
                <a:cs typeface="+mn-cs"/>
              </a:rPr>
              <a:t>Jogesetek</a:t>
            </a:r>
            <a:endParaRPr lang="hu-HU" sz="1200" kern="1200" noProof="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EUB, C-101/01, Büntetőeljárás </a:t>
            </a:r>
            <a:r>
              <a:rPr lang="hu-HU" sz="1200" kern="1200" dirty="0" err="1">
                <a:solidFill>
                  <a:schemeClr val="tx1"/>
                </a:solidFill>
                <a:effectLst/>
                <a:latin typeface="+mn-lt"/>
                <a:ea typeface="+mn-ea"/>
                <a:cs typeface="+mn-cs"/>
              </a:rPr>
              <a:t>Bodil</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Lindqvist</a:t>
            </a:r>
            <a:r>
              <a:rPr lang="hu-HU" sz="1200" kern="1200" dirty="0">
                <a:solidFill>
                  <a:schemeClr val="tx1"/>
                </a:solidFill>
                <a:effectLst/>
                <a:latin typeface="+mn-lt"/>
                <a:ea typeface="+mn-ea"/>
                <a:cs typeface="+mn-cs"/>
              </a:rPr>
              <a:t> ellen, 2003</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EUB, C-275/06, </a:t>
            </a:r>
            <a:r>
              <a:rPr lang="hu-HU" sz="1200" kern="1200" dirty="0" err="1">
                <a:solidFill>
                  <a:schemeClr val="tx1"/>
                </a:solidFill>
                <a:effectLst/>
                <a:latin typeface="+mn-lt"/>
                <a:ea typeface="+mn-ea"/>
                <a:cs typeface="+mn-cs"/>
              </a:rPr>
              <a:t>Productores</a:t>
            </a:r>
            <a:r>
              <a:rPr lang="hu-HU" sz="1200" kern="1200" dirty="0">
                <a:solidFill>
                  <a:schemeClr val="tx1"/>
                </a:solidFill>
                <a:effectLst/>
                <a:latin typeface="+mn-lt"/>
                <a:ea typeface="+mn-ea"/>
                <a:cs typeface="+mn-cs"/>
              </a:rPr>
              <a:t> de </a:t>
            </a:r>
            <a:r>
              <a:rPr lang="hu-HU" sz="1200" kern="1200" dirty="0" err="1">
                <a:solidFill>
                  <a:schemeClr val="tx1"/>
                </a:solidFill>
                <a:effectLst/>
                <a:latin typeface="+mn-lt"/>
                <a:ea typeface="+mn-ea"/>
                <a:cs typeface="+mn-cs"/>
              </a:rPr>
              <a:t>Música</a:t>
            </a:r>
            <a:r>
              <a:rPr lang="hu-HU" sz="1200" kern="1200" dirty="0">
                <a:solidFill>
                  <a:schemeClr val="tx1"/>
                </a:solidFill>
                <a:effectLst/>
                <a:latin typeface="+mn-lt"/>
                <a:ea typeface="+mn-ea"/>
                <a:cs typeface="+mn-cs"/>
              </a:rPr>
              <a:t> de </a:t>
            </a:r>
            <a:r>
              <a:rPr lang="hu-HU" sz="1200" kern="1200" dirty="0" err="1">
                <a:solidFill>
                  <a:schemeClr val="tx1"/>
                </a:solidFill>
                <a:effectLst/>
                <a:latin typeface="+mn-lt"/>
                <a:ea typeface="+mn-ea"/>
                <a:cs typeface="+mn-cs"/>
              </a:rPr>
              <a:t>España</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Promusicae</a:t>
            </a:r>
            <a:r>
              <a:rPr lang="hu-HU" sz="1200" kern="1200" dirty="0">
                <a:solidFill>
                  <a:schemeClr val="tx1"/>
                </a:solidFill>
                <a:effectLst/>
                <a:latin typeface="+mn-lt"/>
                <a:ea typeface="+mn-ea"/>
                <a:cs typeface="+mn-cs"/>
              </a:rPr>
              <a:t>) kontra </a:t>
            </a:r>
            <a:r>
              <a:rPr lang="hu-HU" sz="1200" kern="1200" dirty="0" err="1">
                <a:solidFill>
                  <a:schemeClr val="tx1"/>
                </a:solidFill>
                <a:effectLst/>
                <a:latin typeface="+mn-lt"/>
                <a:ea typeface="+mn-ea"/>
                <a:cs typeface="+mn-cs"/>
              </a:rPr>
              <a:t>Telefónica</a:t>
            </a:r>
            <a:r>
              <a:rPr lang="hu-HU" sz="1200" kern="1200" dirty="0">
                <a:solidFill>
                  <a:schemeClr val="tx1"/>
                </a:solidFill>
                <a:effectLst/>
                <a:latin typeface="+mn-lt"/>
                <a:ea typeface="+mn-ea"/>
                <a:cs typeface="+mn-cs"/>
              </a:rPr>
              <a:t> de </a:t>
            </a:r>
            <a:r>
              <a:rPr lang="hu-HU" sz="1200" kern="1200" dirty="0" err="1">
                <a:solidFill>
                  <a:schemeClr val="tx1"/>
                </a:solidFill>
                <a:effectLst/>
                <a:latin typeface="+mn-lt"/>
                <a:ea typeface="+mn-ea"/>
                <a:cs typeface="+mn-cs"/>
              </a:rPr>
              <a:t>España</a:t>
            </a:r>
            <a:r>
              <a:rPr lang="hu-HU" sz="1200" kern="1200" dirty="0">
                <a:solidFill>
                  <a:schemeClr val="tx1"/>
                </a:solidFill>
                <a:effectLst/>
                <a:latin typeface="+mn-lt"/>
                <a:ea typeface="+mn-ea"/>
                <a:cs typeface="+mn-cs"/>
              </a:rPr>
              <a:t> SAU [nagytanács], 2008</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EUB, C-28/08 P, Európai Bizottság kontra The </a:t>
            </a:r>
            <a:r>
              <a:rPr lang="hu-HU" sz="1200" kern="1200" dirty="0" err="1">
                <a:solidFill>
                  <a:schemeClr val="tx1"/>
                </a:solidFill>
                <a:effectLst/>
                <a:latin typeface="+mn-lt"/>
                <a:ea typeface="+mn-ea"/>
                <a:cs typeface="+mn-cs"/>
              </a:rPr>
              <a:t>Bavarian</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Lager</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Co.Ltd</a:t>
            </a:r>
            <a:r>
              <a:rPr lang="hu-HU" sz="1200" kern="1200" dirty="0">
                <a:solidFill>
                  <a:schemeClr val="tx1"/>
                </a:solidFill>
                <a:effectLst/>
                <a:latin typeface="+mn-lt"/>
                <a:ea typeface="+mn-ea"/>
                <a:cs typeface="+mn-cs"/>
              </a:rPr>
              <a:t> [nagytanács], 2010</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EUB, C-582/14, Patrick </a:t>
            </a:r>
            <a:r>
              <a:rPr lang="hu-HU" sz="1200" kern="1200" dirty="0" err="1">
                <a:solidFill>
                  <a:schemeClr val="tx1"/>
                </a:solidFill>
                <a:effectLst/>
                <a:latin typeface="+mn-lt"/>
                <a:ea typeface="+mn-ea"/>
                <a:cs typeface="+mn-cs"/>
              </a:rPr>
              <a:t>Breyer</a:t>
            </a:r>
            <a:r>
              <a:rPr lang="hu-HU" sz="1200" kern="1200" dirty="0">
                <a:solidFill>
                  <a:schemeClr val="tx1"/>
                </a:solidFill>
                <a:effectLst/>
                <a:latin typeface="+mn-lt"/>
                <a:ea typeface="+mn-ea"/>
                <a:cs typeface="+mn-cs"/>
              </a:rPr>
              <a:t> kontra </a:t>
            </a:r>
            <a:r>
              <a:rPr lang="hu-HU" sz="1200" kern="1200" dirty="0" err="1">
                <a:solidFill>
                  <a:schemeClr val="tx1"/>
                </a:solidFill>
                <a:effectLst/>
                <a:latin typeface="+mn-lt"/>
                <a:ea typeface="+mn-ea"/>
                <a:cs typeface="+mn-cs"/>
              </a:rPr>
              <a:t>Bundesrepublik</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Deutschland</a:t>
            </a:r>
            <a:r>
              <a:rPr lang="hu-HU" sz="1200" kern="1200" dirty="0">
                <a:solidFill>
                  <a:schemeClr val="tx1"/>
                </a:solidFill>
                <a:effectLst/>
                <a:latin typeface="+mn-lt"/>
                <a:ea typeface="+mn-ea"/>
                <a:cs typeface="+mn-cs"/>
              </a:rPr>
              <a:t>,, 2016</a:t>
            </a:r>
          </a:p>
          <a:p>
            <a:pPr algn="just"/>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1</a:t>
            </a:fld>
            <a:endParaRPr lang="en-US"/>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 </a:t>
            </a:r>
            <a:r>
              <a:rPr lang="hu-HU" b="0" dirty="0"/>
              <a:t>dia </a:t>
            </a:r>
            <a:r>
              <a:rPr lang="hu-HU" b="0" baseline="0" noProof="0" dirty="0"/>
              <a:t>áttekintést nyújt a magánélethez való jog elméleti fogalmáról.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Bevezetőként fel kell keltenie a közönség figyelmét!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b="1" dirty="0"/>
              <a:t> (fontosság): </a:t>
            </a:r>
            <a:r>
              <a:rPr lang="hu-HU" b="0" dirty="0"/>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szakértő</a:t>
            </a:r>
            <a:endParaRPr lang="hu-HU" b="0" dirty="0"/>
          </a:p>
          <a:p>
            <a:pPr algn="just"/>
            <a:r>
              <a:rPr lang="hu-HU" b="1" dirty="0"/>
              <a:t>Kinek releváns: </a:t>
            </a:r>
            <a:r>
              <a:rPr lang="hu-HU" b="0" dirty="0"/>
              <a:t>adatvédelmi hatóságok, bírók, jogászok</a:t>
            </a:r>
          </a:p>
          <a:p>
            <a:pPr algn="just"/>
            <a:r>
              <a:rPr lang="hu-HU" b="1" dirty="0"/>
              <a:t>Jogszabályi rendelkezések: </a:t>
            </a:r>
            <a:r>
              <a:rPr lang="hu-HU" b="0" dirty="0"/>
              <a:t>-</a:t>
            </a:r>
          </a:p>
          <a:p>
            <a:pPr algn="just"/>
            <a:r>
              <a:rPr lang="hu-HU" b="1" dirty="0"/>
              <a:t>Jogeset: </a:t>
            </a:r>
            <a:r>
              <a:rPr lang="hu-HU" b="0" dirty="0"/>
              <a:t>-</a:t>
            </a:r>
            <a:endParaRPr lang="hu-HU" b="1" dirty="0"/>
          </a:p>
          <a:p>
            <a:pPr algn="just"/>
            <a:r>
              <a:rPr lang="hu-HU" b="1" dirty="0"/>
              <a:t>További olvasmányok: </a:t>
            </a:r>
          </a:p>
          <a:p>
            <a:pPr algn="just"/>
            <a:r>
              <a:rPr lang="hu-HU" sz="1200" kern="1200" dirty="0" err="1">
                <a:solidFill>
                  <a:schemeClr val="tx1"/>
                </a:solidFill>
                <a:effectLst/>
                <a:latin typeface="+mn-lt"/>
                <a:ea typeface="+mn-ea"/>
                <a:cs typeface="+mn-cs"/>
              </a:rPr>
              <a:t>Prosser</a:t>
            </a:r>
            <a:r>
              <a:rPr lang="hu-HU" sz="1200" kern="1200" dirty="0">
                <a:solidFill>
                  <a:schemeClr val="tx1"/>
                </a:solidFill>
                <a:effectLst/>
                <a:latin typeface="+mn-lt"/>
                <a:ea typeface="+mn-ea"/>
                <a:cs typeface="+mn-cs"/>
              </a:rPr>
              <a:t>, L. William,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a:t>
            </a:r>
            <a:r>
              <a:rPr lang="hu-HU" sz="1200" kern="1200" baseline="0" dirty="0">
                <a:solidFill>
                  <a:schemeClr val="tx1"/>
                </a:solidFill>
                <a:effectLst/>
                <a:latin typeface="+mn-lt"/>
                <a:ea typeface="+mn-ea"/>
                <a:cs typeface="+mn-cs"/>
              </a:rPr>
              <a:t> in: </a:t>
            </a:r>
            <a:r>
              <a:rPr lang="hu-HU" sz="1200" kern="1200" dirty="0" err="1">
                <a:solidFill>
                  <a:schemeClr val="tx1"/>
                </a:solidFill>
                <a:effectLst/>
                <a:latin typeface="+mn-lt"/>
                <a:ea typeface="+mn-ea"/>
                <a:cs typeface="+mn-cs"/>
              </a:rPr>
              <a:t>California</a:t>
            </a:r>
            <a:r>
              <a:rPr lang="hu-HU" sz="1200" kern="1200" dirty="0">
                <a:solidFill>
                  <a:schemeClr val="tx1"/>
                </a:solidFill>
                <a:effectLst/>
                <a:latin typeface="+mn-lt"/>
                <a:ea typeface="+mn-ea"/>
                <a:cs typeface="+mn-cs"/>
              </a:rPr>
              <a:t> Law Review, </a:t>
            </a:r>
            <a:r>
              <a:rPr lang="hu-HU" sz="1200" kern="1200" dirty="0" err="1">
                <a:solidFill>
                  <a:schemeClr val="tx1"/>
                </a:solidFill>
                <a:effectLst/>
                <a:latin typeface="+mn-lt"/>
                <a:ea typeface="+mn-ea"/>
                <a:cs typeface="+mn-cs"/>
              </a:rPr>
              <a:t>vol</a:t>
            </a:r>
            <a:r>
              <a:rPr lang="hu-HU" sz="1200" kern="1200" dirty="0">
                <a:solidFill>
                  <a:schemeClr val="tx1"/>
                </a:solidFill>
                <a:effectLst/>
                <a:latin typeface="+mn-lt"/>
                <a:ea typeface="+mn-ea"/>
                <a:cs typeface="+mn-cs"/>
              </a:rPr>
              <a:t> 48, 3. kiadás </a:t>
            </a:r>
            <a:r>
              <a:rPr lang="hu-HU" dirty="0"/>
              <a:t>https://scholarship.law.berkeley.edu/cgi/viewcontent.cgi?article=3157&amp;context=californialawreview </a:t>
            </a:r>
          </a:p>
        </p:txBody>
      </p:sp>
      <p:sp>
        <p:nvSpPr>
          <p:cNvPr id="4" name="Dia számának helye 3"/>
          <p:cNvSpPr>
            <a:spLocks noGrp="1"/>
          </p:cNvSpPr>
          <p:nvPr>
            <p:ph type="sldNum" sz="quarter" idx="10"/>
          </p:nvPr>
        </p:nvSpPr>
        <p:spPr/>
        <p:txBody>
          <a:bodyPr/>
          <a:lstStyle/>
          <a:p>
            <a:fld id="{4614E237-3346-D848-BA28-F053412767AB}" type="slidenum">
              <a:rPr lang="en-US" smtClean="0"/>
              <a:t>10</a:t>
            </a:fld>
            <a:endParaRPr lang="en-US"/>
          </a:p>
        </p:txBody>
      </p:sp>
    </p:spTree>
    <p:extLst>
      <p:ext uri="{BB962C8B-B14F-4D97-AF65-F5344CB8AC3E}">
        <p14:creationId xmlns:p14="http://schemas.microsoft.com/office/powerpoint/2010/main" val="589161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a:t>
            </a:r>
            <a:r>
              <a:rPr lang="hu-HU" b="0" dirty="0"/>
              <a:t> dia </a:t>
            </a:r>
            <a:r>
              <a:rPr lang="hu-HU" b="0" baseline="0" noProof="0" dirty="0"/>
              <a:t>áttekintést nyújt a magánélethez való jog elméleti fogalmáról.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Bevezetőként fel kell keltenie a közönség figyelmét!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b="1" dirty="0"/>
              <a:t> (fontosság): </a:t>
            </a:r>
            <a:r>
              <a:rPr lang="hu-HU" b="0" dirty="0"/>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szakértő</a:t>
            </a:r>
            <a:endParaRPr lang="hu-HU" b="0" dirty="0"/>
          </a:p>
          <a:p>
            <a:pPr algn="just"/>
            <a:r>
              <a:rPr lang="hu-HU" b="1" dirty="0"/>
              <a:t>Kinek releváns: </a:t>
            </a:r>
            <a:r>
              <a:rPr lang="hu-HU" b="0" dirty="0"/>
              <a:t>adatvédelmi hatóságok, bírók, jogászok</a:t>
            </a:r>
          </a:p>
          <a:p>
            <a:pPr algn="just"/>
            <a:r>
              <a:rPr lang="hu-HU" b="1" dirty="0"/>
              <a:t>Jogszabályi rendelkezések: </a:t>
            </a:r>
            <a:r>
              <a:rPr lang="hu-HU" b="0" dirty="0"/>
              <a:t>-</a:t>
            </a:r>
          </a:p>
          <a:p>
            <a:pPr algn="just"/>
            <a:r>
              <a:rPr lang="hu-HU" b="1" dirty="0"/>
              <a:t>Jogeset: </a:t>
            </a:r>
            <a:r>
              <a:rPr lang="hu-HU" b="0" dirty="0"/>
              <a:t>-</a:t>
            </a:r>
            <a:endParaRPr lang="hu-HU" b="1" dirty="0"/>
          </a:p>
          <a:p>
            <a:pPr algn="just"/>
            <a:r>
              <a:rPr lang="hu-HU" b="1" dirty="0"/>
              <a:t>További olvasmányok: </a:t>
            </a:r>
            <a:r>
              <a:rPr lang="hu-HU" dirty="0"/>
              <a:t>http://www.rogerclarke.com/DV/Intro.html </a:t>
            </a:r>
          </a:p>
        </p:txBody>
      </p:sp>
      <p:sp>
        <p:nvSpPr>
          <p:cNvPr id="4" name="Dia számának helye 3"/>
          <p:cNvSpPr>
            <a:spLocks noGrp="1"/>
          </p:cNvSpPr>
          <p:nvPr>
            <p:ph type="sldNum" sz="quarter" idx="10"/>
          </p:nvPr>
        </p:nvSpPr>
        <p:spPr/>
        <p:txBody>
          <a:bodyPr/>
          <a:lstStyle/>
          <a:p>
            <a:fld id="{4614E237-3346-D848-BA28-F053412767AB}" type="slidenum">
              <a:rPr lang="en-US" smtClean="0"/>
              <a:t>11</a:t>
            </a:fld>
            <a:endParaRPr lang="en-US"/>
          </a:p>
        </p:txBody>
      </p:sp>
    </p:spTree>
    <p:extLst>
      <p:ext uri="{BB962C8B-B14F-4D97-AF65-F5344CB8AC3E}">
        <p14:creationId xmlns:p14="http://schemas.microsoft.com/office/powerpoint/2010/main" val="2356819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a:t>
            </a:r>
            <a:r>
              <a:rPr lang="hu-HU" b="0" dirty="0"/>
              <a:t> dia </a:t>
            </a:r>
            <a:r>
              <a:rPr lang="hu-HU" b="0" baseline="0" noProof="0" dirty="0"/>
              <a:t>áttekintést nyújt a magánélethez való jog fogalmáról a szakirodalomban.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noProof="0" dirty="0">
                <a:effectLst/>
                <a:latin typeface="+mn-lt"/>
                <a:ea typeface="+mn-ea"/>
                <a:cs typeface="+mn-cs"/>
              </a:rPr>
              <a:t>Bevezetőként fel kell keltenie a közönség figyelmét!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b="1" dirty="0"/>
              <a:t> (fontosság): </a:t>
            </a:r>
            <a:r>
              <a:rPr lang="hu-HU" b="0" dirty="0"/>
              <a:t>alacsony</a:t>
            </a:r>
          </a:p>
          <a:p>
            <a:pPr algn="just"/>
            <a:r>
              <a:rPr lang="hu-HU" sz="1200" b="1" kern="1200" dirty="0">
                <a:effectLst/>
                <a:latin typeface="+mn-lt"/>
                <a:ea typeface="+mn-ea"/>
                <a:cs typeface="+mn-cs"/>
              </a:rPr>
              <a:t>A képzésben résztvevők szükséges tapasztalata: </a:t>
            </a:r>
            <a:r>
              <a:rPr lang="hu-HU" sz="1200" b="0" kern="1200" dirty="0">
                <a:effectLst/>
              </a:rPr>
              <a:t>szakértő</a:t>
            </a:r>
            <a:endParaRPr lang="hu-HU" b="0" dirty="0"/>
          </a:p>
          <a:p>
            <a:pPr algn="just"/>
            <a:r>
              <a:rPr lang="hu-HU" b="1" dirty="0"/>
              <a:t>Kinek releváns: </a:t>
            </a:r>
            <a:r>
              <a:rPr lang="hu-HU" b="0" dirty="0"/>
              <a:t>adatvédelmi hatóságok, bírók, jogászok</a:t>
            </a:r>
          </a:p>
          <a:p>
            <a:pPr algn="just"/>
            <a:r>
              <a:rPr lang="hu-HU" b="1" dirty="0"/>
              <a:t>Jogszabályi rendelkezések: </a:t>
            </a:r>
            <a:r>
              <a:rPr lang="hu-HU" b="0" dirty="0"/>
              <a:t>-</a:t>
            </a:r>
          </a:p>
          <a:p>
            <a:pPr algn="just"/>
            <a:r>
              <a:rPr lang="hu-HU" b="1" dirty="0"/>
              <a:t>Jogeset: </a:t>
            </a:r>
            <a:r>
              <a:rPr lang="hu-HU" b="0" dirty="0"/>
              <a:t>-</a:t>
            </a:r>
            <a:endParaRPr lang="hu-HU" b="1" dirty="0"/>
          </a:p>
          <a:p>
            <a:pPr algn="just"/>
            <a:r>
              <a:rPr lang="hu-HU" b="1" dirty="0"/>
              <a:t>További olvasmányok: </a:t>
            </a:r>
          </a:p>
          <a:p>
            <a:pPr algn="just"/>
            <a:r>
              <a:rPr lang="hu-HU" sz="1200" dirty="0" err="1"/>
              <a:t>Koops</a:t>
            </a:r>
            <a:r>
              <a:rPr lang="hu-HU" sz="1200" dirty="0"/>
              <a:t>, B.-J. </a:t>
            </a:r>
            <a:r>
              <a:rPr lang="hu-HU" sz="1200" i="1" dirty="0"/>
              <a:t>et </a:t>
            </a:r>
            <a:r>
              <a:rPr lang="hu-HU" sz="1200" i="1" dirty="0" err="1"/>
              <a:t>al</a:t>
            </a:r>
            <a:r>
              <a:rPr lang="hu-HU" sz="1200" i="1" dirty="0"/>
              <a:t>.</a:t>
            </a:r>
            <a:r>
              <a:rPr lang="hu-HU" sz="1200" dirty="0"/>
              <a:t>  (2016, ’A </a:t>
            </a:r>
            <a:r>
              <a:rPr lang="hu-HU" sz="1200" dirty="0" err="1"/>
              <a:t>Typology</a:t>
            </a:r>
            <a:r>
              <a:rPr lang="hu-HU" sz="1200" dirty="0"/>
              <a:t> of </a:t>
            </a:r>
            <a:r>
              <a:rPr lang="hu-HU" sz="1200" dirty="0" err="1"/>
              <a:t>Privacy</a:t>
            </a:r>
            <a:r>
              <a:rPr lang="hu-HU" sz="1200" dirty="0"/>
              <a:t>’ (2017) 38 University of Pennsylvania Journal of International Law 483)</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dirty="0">
                <a:hlinkClick r:id="rId3"/>
              </a:rPr>
              <a:t>https://scholarship.law.upenn.edu/jil/vol38/iss2/4/</a:t>
            </a:r>
            <a:endParaRPr lang="hu-HU" sz="1200" dirty="0"/>
          </a:p>
          <a:p>
            <a:pPr marL="0" marR="0" lvl="0" indent="0" algn="just" defTabSz="914400" rtl="0" eaLnBrk="1" fontAlgn="auto" latinLnBrk="0" hangingPunct="1">
              <a:lnSpc>
                <a:spcPct val="100000"/>
              </a:lnSpc>
              <a:spcBef>
                <a:spcPts val="0"/>
              </a:spcBef>
              <a:spcAft>
                <a:spcPts val="0"/>
              </a:spcAft>
              <a:buClrTx/>
              <a:buSzTx/>
              <a:buFontTx/>
              <a:buNone/>
              <a:tabLst/>
              <a:defRPr/>
            </a:pPr>
            <a:endParaRPr lang="hu-HU" sz="1200" dirty="0"/>
          </a:p>
          <a:p>
            <a:endParaRPr lang="en-GB" dirty="0"/>
          </a:p>
        </p:txBody>
      </p:sp>
      <p:sp>
        <p:nvSpPr>
          <p:cNvPr id="4" name="Slide Number Placeholder 3"/>
          <p:cNvSpPr>
            <a:spLocks noGrp="1"/>
          </p:cNvSpPr>
          <p:nvPr>
            <p:ph type="sldNum" sz="quarter" idx="5"/>
          </p:nvPr>
        </p:nvSpPr>
        <p:spPr/>
        <p:txBody>
          <a:bodyPr/>
          <a:lstStyle/>
          <a:p>
            <a:fld id="{4614E237-3346-D848-BA28-F053412767AB}" type="slidenum">
              <a:rPr lang="en-US" smtClean="0"/>
              <a:t>12</a:t>
            </a:fld>
            <a:endParaRPr lang="en-US"/>
          </a:p>
        </p:txBody>
      </p:sp>
    </p:spTree>
    <p:extLst>
      <p:ext uri="{BB962C8B-B14F-4D97-AF65-F5344CB8AC3E}">
        <p14:creationId xmlns:p14="http://schemas.microsoft.com/office/powerpoint/2010/main" val="2428109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13</a:t>
            </a:fld>
            <a:endParaRPr lang="en-US"/>
          </a:p>
        </p:txBody>
      </p:sp>
    </p:spTree>
    <p:extLst>
      <p:ext uri="{BB962C8B-B14F-4D97-AF65-F5344CB8AC3E}">
        <p14:creationId xmlns:p14="http://schemas.microsoft.com/office/powerpoint/2010/main" val="250653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14</a:t>
            </a:fld>
            <a:endParaRPr lang="en-US"/>
          </a:p>
        </p:txBody>
      </p:sp>
    </p:spTree>
    <p:extLst>
      <p:ext uri="{BB962C8B-B14F-4D97-AF65-F5344CB8AC3E}">
        <p14:creationId xmlns:p14="http://schemas.microsoft.com/office/powerpoint/2010/main" val="1291185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b="1" dirty="0"/>
              <a:t>: </a:t>
            </a:r>
            <a:r>
              <a:rPr lang="hu-HU" dirty="0"/>
              <a:t>A</a:t>
            </a:r>
            <a:r>
              <a:rPr lang="hu-HU" b="0" dirty="0"/>
              <a:t> dia áttekintést nyújt </a:t>
            </a:r>
            <a:r>
              <a:rPr lang="hu-HU" b="0" baseline="0" dirty="0"/>
              <a:t>a magánélethez való jog emberi jogi dokumentumokban elfoglalt helyéről, különös tekintettel az EJEE-re és az EU  Alapjogi Chartájára. A cél, hogy bemutassa a magánélethez való jog természetét és kiterjedését az európai és az EU jogrendszerében.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mi a GDPR célja.</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sz="1200" b="1" kern="1200" dirty="0">
                <a:solidFill>
                  <a:schemeClr val="tx1"/>
                </a:solidFill>
                <a:effectLst/>
                <a:latin typeface="+mn-lt"/>
                <a:ea typeface="+mn-ea"/>
                <a:cs typeface="+mn-cs"/>
              </a:rPr>
              <a:t> (fontosság):</a:t>
            </a:r>
            <a:r>
              <a:rPr lang="hu-HU" sz="1200" b="0" kern="1200" baseline="0" dirty="0">
                <a:solidFill>
                  <a:schemeClr val="tx1"/>
                </a:solidFill>
                <a:effectLst/>
                <a:latin typeface="+mn-lt"/>
                <a:ea typeface="+mn-ea"/>
                <a:cs typeface="+mn-cs"/>
              </a:rPr>
              <a:t> </a:t>
            </a:r>
            <a:r>
              <a:rPr lang="hu-HU" b="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a:t>
            </a:r>
            <a:r>
              <a:rPr lang="hu-HU" sz="1200" b="0" kern="1200" baseline="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középhaladó/szakértő</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t>
            </a:r>
            <a:r>
              <a:rPr lang="hu-HU" b="0" dirty="0"/>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a:t>
            </a:r>
            <a:r>
              <a:rPr lang="hu-HU" sz="1200" b="0" kern="1200" baseline="0" dirty="0">
                <a:solidFill>
                  <a:schemeClr val="tx1"/>
                </a:solidFill>
                <a:effectLst/>
                <a:latin typeface="+mn-lt"/>
                <a:ea typeface="+mn-ea"/>
                <a:cs typeface="+mn-cs"/>
              </a:rPr>
              <a:t> </a:t>
            </a:r>
            <a:r>
              <a:rPr lang="hu-HU" b="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15</a:t>
            </a:fld>
            <a:endParaRPr lang="en-US"/>
          </a:p>
        </p:txBody>
      </p:sp>
    </p:spTree>
    <p:extLst>
      <p:ext uri="{BB962C8B-B14F-4D97-AF65-F5344CB8AC3E}">
        <p14:creationId xmlns:p14="http://schemas.microsoft.com/office/powerpoint/2010/main" val="3899136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sz="1200" kern="1200" baseline="0" dirty="0">
                <a:solidFill>
                  <a:schemeClr val="tx1"/>
                </a:solidFill>
                <a:effectLst/>
                <a:latin typeface="+mn-lt"/>
                <a:ea typeface="+mn-ea"/>
                <a:cs typeface="+mn-cs"/>
              </a:rPr>
              <a:t>A</a:t>
            </a:r>
            <a:r>
              <a:rPr lang="hu-HU" b="0" dirty="0"/>
              <a:t> dia áttekintést nyújt </a:t>
            </a:r>
            <a:r>
              <a:rPr lang="hu-HU" b="0" baseline="0" dirty="0"/>
              <a:t>a magánélethez való jog emberi jogi dokumentumokban elfoglalt helyéről, különös tekintettel az EJENY-re, az EJEE-re és az EU Alapjogi Chartájára.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b="0" kern="1200" baseline="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mi a GDPR célja.</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sz="1200" b="1" kern="1200" dirty="0">
                <a:solidFill>
                  <a:schemeClr val="tx1"/>
                </a:solidFill>
                <a:effectLst/>
                <a:latin typeface="+mn-lt"/>
                <a:ea typeface="+mn-ea"/>
                <a:cs typeface="+mn-cs"/>
              </a:rPr>
              <a:t> (fontosság):</a:t>
            </a:r>
            <a:r>
              <a:rPr lang="hu-HU" sz="1200" b="0" kern="1200" baseline="0" dirty="0">
                <a:solidFill>
                  <a:schemeClr val="tx1"/>
                </a:solidFill>
                <a:effectLst/>
                <a:latin typeface="+mn-lt"/>
                <a:ea typeface="+mn-ea"/>
                <a:cs typeface="+mn-cs"/>
              </a:rPr>
              <a:t> </a:t>
            </a:r>
            <a:r>
              <a:rPr lang="hu-HU" b="0" dirty="0"/>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 </a:t>
            </a:r>
            <a:r>
              <a:rPr lang="hu-HU" sz="1200" b="0" kern="1200" dirty="0">
                <a:solidFill>
                  <a:schemeClr val="tx1"/>
                </a:solidFill>
                <a:effectLst/>
                <a:latin typeface="+mn-lt"/>
                <a:ea typeface="+mn-ea"/>
                <a:cs typeface="+mn-cs"/>
              </a:rPr>
              <a:t>adatvédelmi hatóságok, </a:t>
            </a:r>
            <a:r>
              <a:rPr lang="hu-HU" sz="1200" b="0" kern="1200" baseline="0" dirty="0">
                <a:solidFill>
                  <a:schemeClr val="tx1"/>
                </a:solidFill>
                <a:effectLst/>
                <a:latin typeface="+mn-lt"/>
                <a:ea typeface="+mn-ea"/>
                <a:cs typeface="+mn-cs"/>
              </a:rPr>
              <a:t>jogászok</a:t>
            </a:r>
            <a:r>
              <a:rPr lang="hu-HU" sz="1200" b="0" kern="1200" dirty="0">
                <a:solidFill>
                  <a:schemeClr val="tx1"/>
                </a:solidFill>
                <a:effectLst/>
                <a:latin typeface="+mn-lt"/>
                <a:ea typeface="+mn-ea"/>
                <a:cs typeface="+mn-cs"/>
              </a:rPr>
              <a:t>, bírák</a:t>
            </a:r>
          </a:p>
          <a:p>
            <a:pPr lvl="0" algn="just">
              <a:defRPr/>
            </a:pPr>
            <a:r>
              <a:rPr lang="hu-HU" b="1" dirty="0"/>
              <a:t>Jogszabályi rendelkezések:</a:t>
            </a:r>
            <a:r>
              <a:rPr lang="hu-HU" dirty="0"/>
              <a:t> -</a:t>
            </a:r>
          </a:p>
          <a:p>
            <a:pPr lvl="0" algn="just">
              <a:defRPr/>
            </a:pPr>
            <a:r>
              <a:rPr lang="hu-HU" b="1" dirty="0"/>
              <a:t>Jogeset:</a:t>
            </a:r>
            <a:r>
              <a:rPr lang="hu-HU" dirty="0"/>
              <a:t> -</a:t>
            </a:r>
            <a:endParaRPr lang="hu-HU" b="1" dirty="0"/>
          </a:p>
          <a:p>
            <a:pPr algn="just"/>
            <a:r>
              <a:rPr lang="hu-HU" b="1" dirty="0"/>
              <a:t>További olvasmányok:</a:t>
            </a:r>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16</a:t>
            </a:fld>
            <a:endParaRPr lang="en-US"/>
          </a:p>
        </p:txBody>
      </p:sp>
    </p:spTree>
    <p:extLst>
      <p:ext uri="{BB962C8B-B14F-4D97-AF65-F5344CB8AC3E}">
        <p14:creationId xmlns:p14="http://schemas.microsoft.com/office/powerpoint/2010/main" val="2545667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sz="1200" kern="1200" baseline="0" dirty="0">
                <a:solidFill>
                  <a:schemeClr val="tx1"/>
                </a:solidFill>
                <a:effectLst/>
                <a:latin typeface="+mn-lt"/>
                <a:ea typeface="+mn-ea"/>
                <a:cs typeface="+mn-cs"/>
              </a:rPr>
              <a:t>A</a:t>
            </a:r>
            <a:r>
              <a:rPr lang="hu-HU" b="0" dirty="0"/>
              <a:t> dia </a:t>
            </a:r>
            <a:r>
              <a:rPr lang="hu-HU" b="0" baseline="0" dirty="0"/>
              <a:t>áttekintést nyújt a magánélethez való jog</a:t>
            </a:r>
            <a:r>
              <a:rPr lang="hu-HU" b="0" dirty="0"/>
              <a:t> EJENY-ben történő megjelenéséről.</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b="0" kern="1200" baseline="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mi a GDPR célja.</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sz="1200" b="1" kern="1200" dirty="0">
                <a:solidFill>
                  <a:schemeClr val="tx1"/>
                </a:solidFill>
                <a:effectLst/>
                <a:latin typeface="+mn-lt"/>
                <a:ea typeface="+mn-ea"/>
                <a:cs typeface="+mn-cs"/>
              </a:rPr>
              <a:t> (fontosság):</a:t>
            </a:r>
            <a:r>
              <a:rPr lang="hu-HU" sz="1200" b="1" kern="1200" baseline="0" dirty="0">
                <a:solidFill>
                  <a:schemeClr val="tx1"/>
                </a:solidFill>
                <a:effectLst/>
                <a:latin typeface="+mn-lt"/>
                <a:ea typeface="+mn-ea"/>
                <a:cs typeface="+mn-cs"/>
              </a:rPr>
              <a:t> </a:t>
            </a:r>
            <a:r>
              <a:rPr lang="hu-HU" sz="1200" b="0" kern="1200" baseline="0" dirty="0">
                <a:solidFill>
                  <a:schemeClr val="tx1"/>
                </a:solidFill>
                <a:effectLst/>
                <a:latin typeface="+mn-lt"/>
                <a:ea typeface="+mn-ea"/>
                <a:cs typeface="+mn-cs"/>
              </a:rPr>
              <a:t>alacsony</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a:t>
            </a:r>
            <a:r>
              <a:rPr lang="hu-HU" sz="1200" b="0" kern="1200" baseline="0" dirty="0">
                <a:solidFill>
                  <a:schemeClr val="tx1"/>
                </a:solidFill>
                <a:effectLst/>
                <a:latin typeface="+mn-lt"/>
                <a:ea typeface="+mn-ea"/>
                <a:cs typeface="+mn-cs"/>
              </a:rPr>
              <a:t> középhaladó/szakértő</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adatvédelmi hatóságok, jogászok, </a:t>
            </a:r>
            <a:r>
              <a:rPr lang="hu-HU" sz="1200" b="0" kern="1200" baseline="0" dirty="0" err="1">
                <a:solidFill>
                  <a:schemeClr val="tx1"/>
                </a:solidFill>
                <a:effectLst/>
                <a:latin typeface="+mn-lt"/>
                <a:ea typeface="+mn-ea"/>
                <a:cs typeface="+mn-cs"/>
              </a:rPr>
              <a:t>bírák</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a:t>
            </a:r>
            <a:r>
              <a:rPr lang="hu-HU" sz="1200" b="1" kern="1200" baseline="0" dirty="0">
                <a:solidFill>
                  <a:schemeClr val="tx1"/>
                </a:solidFill>
                <a:effectLst/>
                <a:latin typeface="+mn-lt"/>
                <a:ea typeface="+mn-ea"/>
                <a:cs typeface="+mn-cs"/>
              </a:rPr>
              <a:t> </a:t>
            </a:r>
            <a:r>
              <a:rPr lang="hu-HU" sz="1200" b="0" kern="1200" baseline="0" dirty="0">
                <a:solidFill>
                  <a:schemeClr val="tx1"/>
                </a:solidFill>
                <a:effectLst/>
                <a:latin typeface="+mn-lt"/>
                <a:ea typeface="+mn-ea"/>
                <a:cs typeface="+mn-cs"/>
              </a:rPr>
              <a:t>EJENY </a:t>
            </a:r>
            <a:r>
              <a:rPr lang="hu-HU" b="0" dirty="0"/>
              <a:t>12.</a:t>
            </a:r>
            <a:r>
              <a:rPr lang="hu-HU" b="0" baseline="0" dirty="0"/>
              <a:t> cikk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b="0" dirty="0"/>
              <a:t>A történelmi összefüggéseket meg</a:t>
            </a:r>
            <a:r>
              <a:rPr lang="hu-HU" b="0" baseline="0" dirty="0"/>
              <a:t> lehet említeni (</a:t>
            </a:r>
            <a:r>
              <a:rPr lang="hu-HU" b="0" dirty="0"/>
              <a:t>a II.</a:t>
            </a:r>
            <a:r>
              <a:rPr lang="hu-HU" b="0" baseline="0" dirty="0"/>
              <a:t> világháború utáni időszak, </a:t>
            </a:r>
            <a:r>
              <a:rPr lang="hu-HU" b="0" dirty="0"/>
              <a:t>az első emberi jogi dokumentumok).</a:t>
            </a:r>
          </a:p>
        </p:txBody>
      </p:sp>
      <p:sp>
        <p:nvSpPr>
          <p:cNvPr id="4" name="Slide Number Placeholder 3"/>
          <p:cNvSpPr>
            <a:spLocks noGrp="1"/>
          </p:cNvSpPr>
          <p:nvPr>
            <p:ph type="sldNum" sz="quarter" idx="5"/>
          </p:nvPr>
        </p:nvSpPr>
        <p:spPr/>
        <p:txBody>
          <a:bodyPr/>
          <a:lstStyle/>
          <a:p>
            <a:fld id="{4614E237-3346-D848-BA28-F053412767AB}" type="slidenum">
              <a:rPr lang="en-US" smtClean="0"/>
              <a:t>17</a:t>
            </a:fld>
            <a:endParaRPr lang="en-US"/>
          </a:p>
        </p:txBody>
      </p:sp>
    </p:spTree>
    <p:extLst>
      <p:ext uri="{BB962C8B-B14F-4D97-AF65-F5344CB8AC3E}">
        <p14:creationId xmlns:p14="http://schemas.microsoft.com/office/powerpoint/2010/main" val="239389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84134"/>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a:t>
            </a:r>
            <a:r>
              <a:rPr lang="hu-HU" b="0" dirty="0"/>
              <a:t> dia </a:t>
            </a:r>
            <a:r>
              <a:rPr lang="hu-HU" b="0" baseline="0" dirty="0"/>
              <a:t>áttekintést nyújt a magánélethez való jog</a:t>
            </a:r>
            <a:r>
              <a:rPr lang="hu-HU" b="0" dirty="0"/>
              <a:t> EJEE-ben történő megjelenéséről.</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hogy mi a GDPR célja.</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kern="1200" dirty="0">
                <a:solidFill>
                  <a:schemeClr val="tx1"/>
                </a:solidFill>
                <a:effectLst/>
                <a:latin typeface="+mn-lt"/>
                <a:ea typeface="+mn-ea"/>
                <a:cs typeface="+mn-cs"/>
              </a:rPr>
              <a:t>Az EJEE, különösképpen annak 8. cikke fontos része az európai adatvédelmi keretrendszernek, mivel az EU Alapjogi Chartájának 2009-es elfogadását megelőzően ez jelentette az adatvédelem alapját.  A Lisszaboni</a:t>
            </a:r>
            <a:r>
              <a:rPr lang="hu-HU" sz="1200" b="0" kern="1200" baseline="0" dirty="0">
                <a:solidFill>
                  <a:schemeClr val="tx1"/>
                </a:solidFill>
                <a:effectLst/>
                <a:latin typeface="+mn-lt"/>
                <a:ea typeface="+mn-ea"/>
                <a:cs typeface="+mn-cs"/>
              </a:rPr>
              <a:t> Szerződés 2009-ben történő hatálybalépése után az Európai Unió Egyezményének 6. cikk (1) bekezdésébe beépítették a Chartát, továbbá az Európai Unió működéséről szóló Egyezmény 16. cikke is megerősítette a személyes adatok védelmét. Az újonnan elfogadott jog az EU kötelező érvényű, elsődleges jogává vált a Charta 8. cikkelye által.</a:t>
            </a:r>
            <a:endParaRPr lang="hu-HU" sz="1200" b="0" kern="1200" dirty="0">
              <a:solidFill>
                <a:schemeClr val="tx1"/>
              </a:solidFill>
              <a:effectLst/>
              <a:latin typeface="+mn-lt"/>
              <a:ea typeface="+mn-ea"/>
              <a:cs typeface="+mn-cs"/>
            </a:endParaRPr>
          </a:p>
          <a:p>
            <a:pPr algn="just"/>
            <a:r>
              <a:rPr lang="hu-HU" b="1" noProof="0" dirty="0"/>
              <a:t>Időterv</a:t>
            </a:r>
            <a:r>
              <a:rPr lang="hu-HU" sz="1200" b="1" kern="1200" dirty="0">
                <a:solidFill>
                  <a:schemeClr val="tx1"/>
                </a:solidFill>
                <a:effectLst/>
                <a:latin typeface="+mn-lt"/>
                <a:ea typeface="+mn-ea"/>
                <a:cs typeface="+mn-cs"/>
              </a:rPr>
              <a:t> (fontosság): </a:t>
            </a:r>
            <a:r>
              <a:rPr lang="hu-HU" sz="1200" b="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adatvédelmi hatóságok, jogászok, </a:t>
            </a:r>
            <a:r>
              <a:rPr lang="hu-HU" sz="1200" b="0" kern="1200" baseline="0" dirty="0" err="1">
                <a:solidFill>
                  <a:schemeClr val="tx1"/>
                </a:solidFill>
                <a:effectLst/>
                <a:latin typeface="+mn-lt"/>
                <a:ea typeface="+mn-ea"/>
                <a:cs typeface="+mn-cs"/>
              </a:rPr>
              <a:t>bírák</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EJEE</a:t>
            </a:r>
            <a:r>
              <a:rPr lang="hu-HU" sz="1200" b="0" kern="1200" baseline="0" dirty="0">
                <a:solidFill>
                  <a:schemeClr val="tx1"/>
                </a:solidFill>
                <a:effectLst/>
                <a:latin typeface="+mn-lt"/>
                <a:ea typeface="+mn-ea"/>
                <a:cs typeface="+mn-cs"/>
              </a:rPr>
              <a:t> </a:t>
            </a:r>
            <a:r>
              <a:rPr lang="hu-HU" b="0" dirty="0"/>
              <a:t>8. cikk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b="1" dirty="0"/>
              <a:t>Megjegyzések:</a:t>
            </a:r>
            <a:endParaRPr lang="hu-HU" dirty="0"/>
          </a:p>
          <a:p>
            <a:pPr algn="just"/>
            <a:r>
              <a:rPr lang="hu-HU" dirty="0"/>
              <a:t>A történelmi összefüggéseket meg lehet említeni (a II. világháború utáni időszak</a:t>
            </a:r>
            <a:r>
              <a:rPr lang="hu-HU" b="0" baseline="0" dirty="0"/>
              <a:t>, kapcsolat az EJEE-vel és az egész Európára kiterjedő hatály).</a:t>
            </a:r>
            <a:endParaRPr lang="hu-HU" b="0" dirty="0"/>
          </a:p>
        </p:txBody>
      </p:sp>
      <p:sp>
        <p:nvSpPr>
          <p:cNvPr id="4" name="Slide Number Placeholder 3"/>
          <p:cNvSpPr>
            <a:spLocks noGrp="1"/>
          </p:cNvSpPr>
          <p:nvPr>
            <p:ph type="sldNum" sz="quarter" idx="5"/>
          </p:nvPr>
        </p:nvSpPr>
        <p:spPr/>
        <p:txBody>
          <a:bodyPr/>
          <a:lstStyle/>
          <a:p>
            <a:fld id="{4614E237-3346-D848-BA28-F053412767AB}" type="slidenum">
              <a:rPr lang="en-US" smtClean="0"/>
              <a:t>18</a:t>
            </a:fld>
            <a:endParaRPr lang="en-US"/>
          </a:p>
        </p:txBody>
      </p:sp>
    </p:spTree>
    <p:extLst>
      <p:ext uri="{BB962C8B-B14F-4D97-AF65-F5344CB8AC3E}">
        <p14:creationId xmlns:p14="http://schemas.microsoft.com/office/powerpoint/2010/main" val="27490719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148539"/>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sz="1200" kern="1200" baseline="0" dirty="0">
                <a:solidFill>
                  <a:schemeClr val="tx1"/>
                </a:solidFill>
                <a:effectLst/>
                <a:latin typeface="+mn-lt"/>
                <a:ea typeface="+mn-ea"/>
                <a:cs typeface="+mn-cs"/>
              </a:rPr>
              <a:t>A</a:t>
            </a:r>
            <a:r>
              <a:rPr lang="hu-HU" b="0" dirty="0"/>
              <a:t> dia </a:t>
            </a:r>
            <a:r>
              <a:rPr lang="hu-HU" b="0" baseline="0" dirty="0"/>
              <a:t>áttekintést nyújt a magánélethez való jog</a:t>
            </a:r>
            <a:r>
              <a:rPr lang="hu-HU" b="0" dirty="0"/>
              <a:t> Alapjogi Chartában történő megjelenéséről.</a:t>
            </a:r>
            <a:endParaRPr lang="hu-HU" b="1" dirty="0"/>
          </a:p>
          <a:p>
            <a:pPr lvl="0" algn="just">
              <a:defRPr/>
            </a:pPr>
            <a:r>
              <a:rPr lang="hu-HU" b="1" dirty="0"/>
              <a:t>Pedagógiai stratégia és útmutatás: </a:t>
            </a:r>
            <a:r>
              <a:rPr lang="hu-HU" dirty="0"/>
              <a:t>Az előadásnak fel kell keltenie a közönség figyelmét. A dia feladata, hogy a résztvevők megértsék, hogy mi a GDPR célja.</a:t>
            </a:r>
            <a:endParaRPr lang="hu-HU" b="1" dirty="0"/>
          </a:p>
          <a:p>
            <a:pPr lvl="0" algn="just">
              <a:defRPr/>
            </a:pPr>
            <a:r>
              <a:rPr lang="hu-HU" dirty="0"/>
              <a:t>Az EJEE, különösképpen annak 8. cikke fontos része az európai adatvédelmi keretrendszernek, mivel az EU Alapjogi Chartájának 2009-es elfogadását megelőzően ez jelentette az adatvédelem alapját.  A Lisszaboni Szerződés 2009-ben történő hatálybalépése után az Európai Unió Egyezményének 6. cikk (1) bekezdésébe beépítették a Chartát, továbbá az Európai Unió működéséről szóló Egyezmény 16. cikke is megerősítette a személyes adatok védelmét. Az újonnan elfogadott jog az EU kötelező érvényű, elsődleges jogává vált a Charta 8. cikkelye által.</a:t>
            </a:r>
          </a:p>
          <a:p>
            <a:pPr algn="just"/>
            <a:r>
              <a:rPr lang="hu-HU" b="1" noProof="0" dirty="0"/>
              <a:t>Időterv</a:t>
            </a:r>
            <a:r>
              <a:rPr lang="hu-HU" sz="1200" b="1" kern="1200" dirty="0">
                <a:solidFill>
                  <a:schemeClr val="tx1"/>
                </a:solidFill>
                <a:effectLst/>
                <a:latin typeface="+mn-lt"/>
                <a:ea typeface="+mn-ea"/>
                <a:cs typeface="+mn-cs"/>
              </a:rPr>
              <a:t> (fontosság): </a:t>
            </a:r>
            <a:r>
              <a:rPr lang="hu-HU" sz="1200" b="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adatvédelmi hatóságok, jogászok, </a:t>
            </a:r>
            <a:r>
              <a:rPr lang="hu-HU" sz="1200" b="0" kern="1200" baseline="0" dirty="0" err="1">
                <a:solidFill>
                  <a:schemeClr val="tx1"/>
                </a:solidFill>
                <a:effectLst/>
                <a:latin typeface="+mn-lt"/>
                <a:ea typeface="+mn-ea"/>
                <a:cs typeface="+mn-cs"/>
              </a:rPr>
              <a:t>bírák</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Charta</a:t>
            </a:r>
            <a:r>
              <a:rPr lang="hu-HU" sz="1200" b="1" kern="1200" baseline="0" dirty="0">
                <a:solidFill>
                  <a:schemeClr val="tx1"/>
                </a:solidFill>
                <a:effectLst/>
                <a:latin typeface="+mn-lt"/>
                <a:ea typeface="+mn-ea"/>
                <a:cs typeface="+mn-cs"/>
              </a:rPr>
              <a:t> </a:t>
            </a:r>
            <a:r>
              <a:rPr lang="hu-HU" b="0" dirty="0"/>
              <a:t>7. cikk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b="0" dirty="0"/>
              <a:t>A történelmi</a:t>
            </a:r>
            <a:r>
              <a:rPr lang="hu-HU" b="0" baseline="0" dirty="0"/>
              <a:t> háttér megemlíthető (</a:t>
            </a:r>
            <a:r>
              <a:rPr lang="hu-HU" b="0" dirty="0"/>
              <a:t>elfogadás körülményei)</a:t>
            </a:r>
          </a:p>
          <a:p>
            <a:pPr marL="171450" indent="-171450" algn="just">
              <a:buFont typeface="Arial" panose="020B0604020202020204" pitchFamily="34" charset="0"/>
              <a:buChar char="•"/>
            </a:pPr>
            <a:r>
              <a:rPr lang="hu-HU" b="0" dirty="0"/>
              <a:t>A Lisszaboni Szerződés hatása</a:t>
            </a:r>
          </a:p>
          <a:p>
            <a:pPr marL="171450" indent="-171450" algn="just">
              <a:buFont typeface="Arial" panose="020B0604020202020204" pitchFamily="34" charset="0"/>
              <a:buChar char="•"/>
            </a:pPr>
            <a:r>
              <a:rPr lang="hu-HU" b="0" dirty="0"/>
              <a:t>Kapcsolata az EJEE-</a:t>
            </a:r>
            <a:r>
              <a:rPr lang="hu-HU" b="0" dirty="0" err="1"/>
              <a:t>vel</a:t>
            </a:r>
            <a:endParaRPr lang="hu-HU" b="0" dirty="0"/>
          </a:p>
          <a:p>
            <a:pPr marL="171450" indent="-171450" algn="just">
              <a:buFont typeface="Arial" panose="020B0604020202020204" pitchFamily="34" charset="0"/>
              <a:buChar char="•"/>
            </a:pPr>
            <a:endParaRPr lang="hu-HU" b="1" dirty="0"/>
          </a:p>
          <a:p>
            <a:pPr algn="just"/>
            <a:endParaRPr lang="hu-HU" b="1" dirty="0"/>
          </a:p>
        </p:txBody>
      </p:sp>
      <p:sp>
        <p:nvSpPr>
          <p:cNvPr id="4" name="Slide Number Placeholder 3"/>
          <p:cNvSpPr>
            <a:spLocks noGrp="1"/>
          </p:cNvSpPr>
          <p:nvPr>
            <p:ph type="sldNum" sz="quarter" idx="5"/>
          </p:nvPr>
        </p:nvSpPr>
        <p:spPr/>
        <p:txBody>
          <a:bodyPr/>
          <a:lstStyle/>
          <a:p>
            <a:fld id="{4614E237-3346-D848-BA28-F053412767AB}" type="slidenum">
              <a:rPr lang="en-US" smtClean="0"/>
              <a:t>19</a:t>
            </a:fld>
            <a:endParaRPr lang="en-US"/>
          </a:p>
        </p:txBody>
      </p:sp>
    </p:spTree>
    <p:extLst>
      <p:ext uri="{BB962C8B-B14F-4D97-AF65-F5344CB8AC3E}">
        <p14:creationId xmlns:p14="http://schemas.microsoft.com/office/powerpoint/2010/main" val="3403548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 jogesetek az alábbi</a:t>
            </a:r>
            <a:r>
              <a:rPr lang="hu-HU" sz="1200" b="0" i="0" kern="1200" baseline="0" dirty="0">
                <a:solidFill>
                  <a:schemeClr val="tx1"/>
                </a:solidFill>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err="1">
                <a:solidFill>
                  <a:schemeClr val="tx1"/>
                </a:solidFill>
                <a:effectLst/>
                <a:latin typeface="+mn-lt"/>
                <a:ea typeface="+mn-ea"/>
                <a:cs typeface="+mn-cs"/>
              </a:rPr>
              <a:t>Európai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adatvédelmi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jogi</a:t>
            </a:r>
            <a:r>
              <a:rPr lang="en-GB" sz="1200" b="1" kern="1200" dirty="0">
                <a:solidFill>
                  <a:schemeClr val="tx1"/>
                </a:solidFill>
                <a:effectLst/>
                <a:latin typeface="+mn-lt"/>
                <a:ea typeface="+mn-ea"/>
                <a:cs typeface="+mn-cs"/>
              </a:rPr>
              <a:t> </a:t>
            </a:r>
            <a:r>
              <a:rPr lang="en-GB" sz="1200" b="1" kern="1200" dirty="0" err="1">
                <a:solidFill>
                  <a:schemeClr val="tx1"/>
                </a:solidFill>
                <a:effectLst/>
                <a:latin typeface="+mn-lt"/>
                <a:ea typeface="+mn-ea"/>
                <a:cs typeface="+mn-cs"/>
              </a:rPr>
              <a:t>kézikönyv</a:t>
            </a:r>
            <a:r>
              <a:rPr lang="hu-HU" sz="1200" b="1" kern="1200" baseline="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 2018</a:t>
            </a:r>
            <a:r>
              <a:rPr lang="hu-HU" sz="1200" b="1" i="0" kern="1200" dirty="0">
                <a:solidFill>
                  <a:schemeClr val="tx1"/>
                </a:solidFill>
                <a:effectLst/>
                <a:latin typeface="+mn-lt"/>
                <a:ea typeface="+mn-ea"/>
                <a:cs typeface="+mn-cs"/>
              </a:rPr>
              <a:t>. évi kiadás </a:t>
            </a:r>
            <a:r>
              <a:rPr lang="en-GB" b="0" dirty="0"/>
              <a:t>http://fra.europa.eu/en/publication/2018/handbook-european-data-protection-law</a:t>
            </a:r>
            <a:r>
              <a:rPr lang="hu-HU" b="0" dirty="0"/>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Emberi Jogok Európai Bírósága, Press Unit (2018), </a:t>
            </a:r>
            <a:r>
              <a:rPr lang="hu-HU" sz="1200" b="1" i="1" kern="1200" dirty="0" err="1">
                <a:solidFill>
                  <a:schemeClr val="tx1"/>
                </a:solidFill>
                <a:effectLst/>
                <a:latin typeface="+mn-lt"/>
                <a:ea typeface="+mn-ea"/>
                <a:cs typeface="+mn-cs"/>
              </a:rPr>
              <a:t>Factsheet</a:t>
            </a:r>
            <a:r>
              <a:rPr lang="hu-HU" sz="1200" b="1" i="1" kern="1200" dirty="0">
                <a:solidFill>
                  <a:schemeClr val="tx1"/>
                </a:solidFill>
                <a:effectLst/>
                <a:latin typeface="+mn-lt"/>
                <a:ea typeface="+mn-ea"/>
                <a:cs typeface="+mn-cs"/>
              </a:rPr>
              <a:t> – </a:t>
            </a:r>
            <a:r>
              <a:rPr lang="hu-HU" sz="1200" b="1" i="1" kern="1200" dirty="0" err="1">
                <a:solidFill>
                  <a:schemeClr val="tx1"/>
                </a:solidFill>
                <a:effectLst/>
                <a:latin typeface="+mn-lt"/>
                <a:ea typeface="+mn-ea"/>
                <a:cs typeface="+mn-cs"/>
              </a:rPr>
              <a:t>Personal</a:t>
            </a:r>
            <a:r>
              <a:rPr lang="hu-HU" sz="1200" b="1" i="1" kern="1200" dirty="0">
                <a:solidFill>
                  <a:schemeClr val="tx1"/>
                </a:solidFill>
                <a:effectLst/>
                <a:latin typeface="+mn-lt"/>
                <a:ea typeface="+mn-ea"/>
                <a:cs typeface="+mn-cs"/>
              </a:rPr>
              <a:t> Data </a:t>
            </a:r>
            <a:r>
              <a:rPr lang="hu-HU" sz="1200" b="1" i="1" kern="1200" dirty="0" err="1">
                <a:solidFill>
                  <a:schemeClr val="tx1"/>
                </a:solidFill>
                <a:effectLst/>
                <a:latin typeface="+mn-lt"/>
                <a:ea typeface="+mn-ea"/>
                <a:cs typeface="+mn-cs"/>
              </a:rPr>
              <a:t>Protection</a:t>
            </a:r>
            <a:r>
              <a:rPr lang="hu-HU" sz="1200" kern="1200" dirty="0">
                <a:solidFill>
                  <a:schemeClr val="tx1"/>
                </a:solidFill>
                <a:effectLst/>
                <a:latin typeface="+mn-lt"/>
                <a:ea typeface="+mn-ea"/>
                <a:cs typeface="+mn-cs"/>
              </a:rPr>
              <a:t>,</a:t>
            </a:r>
            <a:r>
              <a:rPr lang="hu-HU" sz="1200" b="0" i="0" kern="1200" dirty="0">
                <a:solidFill>
                  <a:schemeClr val="tx1"/>
                </a:solidFill>
                <a:effectLst/>
                <a:latin typeface="+mn-lt"/>
                <a:ea typeface="+mn-ea"/>
                <a:cs typeface="+mn-cs"/>
              </a:rPr>
              <a:t> Európa Tanács</a:t>
            </a:r>
            <a:r>
              <a:rPr lang="hu-HU" sz="1200" kern="1200" dirty="0">
                <a:solidFill>
                  <a:schemeClr val="tx1"/>
                </a:solidFill>
                <a:effectLst/>
                <a:latin typeface="+mn-lt"/>
                <a:ea typeface="+mn-ea"/>
                <a:cs typeface="+mn-cs"/>
              </a:rPr>
              <a:t>, Strasbourg; </a:t>
            </a:r>
            <a:r>
              <a:rPr lang="hu-HU" sz="1200" u="sng" kern="1200" dirty="0">
                <a:solidFill>
                  <a:schemeClr val="tx1"/>
                </a:solidFill>
                <a:effectLst/>
                <a:latin typeface="+mn-lt"/>
                <a:ea typeface="+mn-ea"/>
                <a:cs typeface="+mn-cs"/>
                <a:hlinkClick r:id="rId3"/>
              </a:rPr>
              <a:t>http://echr.coe.int/Documents/FS_Data_ENG.pdf</a:t>
            </a:r>
            <a:endParaRPr lang="en-GB" sz="1200" kern="1200" dirty="0">
              <a:solidFill>
                <a:schemeClr val="tx1"/>
              </a:solidFill>
              <a:effectLst/>
              <a:latin typeface="+mn-lt"/>
              <a:ea typeface="+mn-ea"/>
              <a:cs typeface="+mn-cs"/>
            </a:endParaRPr>
          </a:p>
          <a:p>
            <a:pPr algn="just"/>
            <a:endParaRPr lang="en-GB" b="0" dirty="0"/>
          </a:p>
          <a:p>
            <a:pPr algn="just"/>
            <a:r>
              <a:rPr lang="hu-HU" b="1" dirty="0"/>
              <a:t> </a:t>
            </a:r>
            <a:endParaRPr lang="en-GB" b="1" dirty="0"/>
          </a:p>
          <a:p>
            <a:pPr algn="just"/>
            <a:endParaRPr lang="en-GB" dirty="0"/>
          </a:p>
        </p:txBody>
      </p:sp>
      <p:sp>
        <p:nvSpPr>
          <p:cNvPr id="4" name="Slide Number Placeholder 3"/>
          <p:cNvSpPr>
            <a:spLocks noGrp="1"/>
          </p:cNvSpPr>
          <p:nvPr>
            <p:ph type="sldNum" sz="quarter" idx="5"/>
          </p:nvPr>
        </p:nvSpPr>
        <p:spPr/>
        <p:txBody>
          <a:bodyPr/>
          <a:lstStyle/>
          <a:p>
            <a:fld id="{08354DD1-2611-4C94-BF96-173E74F837F6}" type="slidenum">
              <a:rPr lang="en-GB" smtClean="0"/>
              <a:t>2</a:t>
            </a:fld>
            <a:endParaRPr lang="en-GB"/>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17057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sz="1200" kern="1200" baseline="0" dirty="0">
                <a:solidFill>
                  <a:schemeClr val="tx1"/>
                </a:solidFill>
                <a:effectLst/>
                <a:latin typeface="+mn-lt"/>
                <a:ea typeface="+mn-ea"/>
                <a:cs typeface="+mn-cs"/>
              </a:rPr>
              <a:t>A</a:t>
            </a:r>
            <a:r>
              <a:rPr lang="hu-HU" b="0" dirty="0"/>
              <a:t> dia </a:t>
            </a:r>
            <a:r>
              <a:rPr lang="hu-HU" b="0" baseline="0" dirty="0"/>
              <a:t>áttekintést nyújt a magánélethez való jog</a:t>
            </a:r>
            <a:r>
              <a:rPr lang="hu-HU" b="0" dirty="0"/>
              <a:t> Alapjogi Chartában történő megjelenéséről.</a:t>
            </a:r>
            <a:endParaRPr lang="hu-HU" b="1" dirty="0"/>
          </a:p>
          <a:p>
            <a:pPr lvl="0" algn="just">
              <a:defRPr/>
            </a:pPr>
            <a:r>
              <a:rPr lang="hu-HU" b="1" dirty="0"/>
              <a:t>Pedagógiai stratégia és útmutatás: </a:t>
            </a:r>
            <a:r>
              <a:rPr lang="hu-HU" dirty="0"/>
              <a:t>Az előadásnak fel kell keltenie a közönség figyelmét. A dia feladata, hogy a résztvevők megértsék, hogy mi a GDPR célja.</a:t>
            </a:r>
            <a:endParaRPr lang="hu-HU" b="1" dirty="0"/>
          </a:p>
          <a:p>
            <a:pPr lvl="0" algn="just">
              <a:defRPr/>
            </a:pPr>
            <a:r>
              <a:rPr lang="hu-HU" dirty="0"/>
              <a:t>Az EJEE, különösképpen annak 8. cikke fontos része az európai adatvédelmi keretrendszernek, mivel az EU Alapjogi Chartájának 2009-es elfogadását megelőzően ez jelentette az adatvédelem alapját.  A Lisszaboni Szerződés 2009-ben történő hatálybalépése után az Európai Unió Egyezményének 6. cikk (1) bekezdésébe beépítették a Chartát, továbbá az Európai Unió működéséről szóló Egyezmény 16. cikke is megerősítette a személyes adatok védelmét. Az újonnan elfogadott jog az EU kötelező érvényű, elsődleges jogává vált a Charta 8. cikkelye által.</a:t>
            </a:r>
          </a:p>
          <a:p>
            <a:pPr algn="just"/>
            <a:r>
              <a:rPr lang="hu-HU" b="1" noProof="0" dirty="0"/>
              <a:t>Időterv</a:t>
            </a:r>
            <a:r>
              <a:rPr lang="hu-HU" sz="1200" b="1" kern="1200" dirty="0">
                <a:solidFill>
                  <a:schemeClr val="tx1"/>
                </a:solidFill>
                <a:effectLst/>
                <a:latin typeface="+mn-lt"/>
                <a:ea typeface="+mn-ea"/>
                <a:cs typeface="+mn-cs"/>
              </a:rPr>
              <a:t> (fontosság): </a:t>
            </a:r>
            <a:r>
              <a:rPr lang="hu-HU" sz="1200" b="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mindenkinek</a:t>
            </a:r>
            <a:endParaRPr lang="hu-HU" b="0" dirty="0"/>
          </a:p>
          <a:p>
            <a:pPr algn="just"/>
            <a:r>
              <a:rPr lang="hu-HU" b="1" dirty="0"/>
              <a:t>Jogszabályi rendelkezések: </a:t>
            </a:r>
            <a:r>
              <a:rPr lang="hu-HU" b="0" dirty="0"/>
              <a:t>Charta 8. cikk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b="0" dirty="0"/>
              <a:t>A történelmi</a:t>
            </a:r>
            <a:r>
              <a:rPr lang="hu-HU" b="0" baseline="0" dirty="0"/>
              <a:t> háttér megemlíthető (</a:t>
            </a:r>
            <a:r>
              <a:rPr lang="hu-HU" b="0" dirty="0"/>
              <a:t>elfogadás körülményei)</a:t>
            </a:r>
          </a:p>
          <a:p>
            <a:pPr marL="171450" indent="-171450" algn="just">
              <a:buFont typeface="Arial" panose="020B0604020202020204" pitchFamily="34" charset="0"/>
              <a:buChar char="•"/>
            </a:pPr>
            <a:r>
              <a:rPr lang="hu-HU" b="0" dirty="0"/>
              <a:t>A Lisszaboni Szerződés hatása</a:t>
            </a:r>
          </a:p>
          <a:p>
            <a:pPr marL="171450" indent="-171450" algn="just">
              <a:buFont typeface="Arial" panose="020B0604020202020204" pitchFamily="34" charset="0"/>
              <a:buChar char="•"/>
            </a:pPr>
            <a:r>
              <a:rPr lang="hu-HU" b="0" dirty="0"/>
              <a:t>Kapcsolata az EJEE-</a:t>
            </a:r>
            <a:r>
              <a:rPr lang="hu-HU" b="0" dirty="0" err="1"/>
              <a:t>vel</a:t>
            </a:r>
            <a:endParaRPr lang="hu-HU" b="0" dirty="0"/>
          </a:p>
        </p:txBody>
      </p:sp>
      <p:sp>
        <p:nvSpPr>
          <p:cNvPr id="4" name="Slide Number Placeholder 3"/>
          <p:cNvSpPr>
            <a:spLocks noGrp="1"/>
          </p:cNvSpPr>
          <p:nvPr>
            <p:ph type="sldNum" sz="quarter" idx="5"/>
          </p:nvPr>
        </p:nvSpPr>
        <p:spPr/>
        <p:txBody>
          <a:bodyPr/>
          <a:lstStyle/>
          <a:p>
            <a:fld id="{4614E237-3346-D848-BA28-F053412767AB}" type="slidenum">
              <a:rPr lang="en-US" smtClean="0"/>
              <a:t>20</a:t>
            </a:fld>
            <a:endParaRPr lang="en-US"/>
          </a:p>
        </p:txBody>
      </p:sp>
    </p:spTree>
    <p:extLst>
      <p:ext uri="{BB962C8B-B14F-4D97-AF65-F5344CB8AC3E}">
        <p14:creationId xmlns:p14="http://schemas.microsoft.com/office/powerpoint/2010/main" val="503358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115490"/>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a:t>
            </a:r>
            <a:r>
              <a:rPr lang="hu-HU" b="0" dirty="0"/>
              <a:t> dia </a:t>
            </a:r>
            <a:r>
              <a:rPr lang="hu-HU" b="0" baseline="0" dirty="0"/>
              <a:t>áttekintést nyújt a magánélethez való jog</a:t>
            </a:r>
            <a:r>
              <a:rPr lang="hu-HU" b="0" dirty="0"/>
              <a:t> Alapjogi Chartában történő megjelenéséről.</a:t>
            </a:r>
            <a:endParaRPr lang="hu-HU" b="1" dirty="0"/>
          </a:p>
          <a:p>
            <a:pPr lvl="0" algn="just">
              <a:defRPr/>
            </a:pPr>
            <a:r>
              <a:rPr lang="hu-HU" b="1" dirty="0"/>
              <a:t>Pedagógiai stratégia és útmutatás: </a:t>
            </a:r>
            <a:r>
              <a:rPr lang="hu-HU" dirty="0"/>
              <a:t>Az előadásnak fel kell keltenie a közönség figyelmét. A dia feladata, hogy a résztvevők megértsék, hogy mi a GDPR célja.</a:t>
            </a:r>
            <a:endParaRPr lang="hu-HU" b="1" dirty="0"/>
          </a:p>
          <a:p>
            <a:pPr lvl="0" algn="just">
              <a:defRPr/>
            </a:pPr>
            <a:r>
              <a:rPr lang="hu-HU" dirty="0"/>
              <a:t>Az EJEE, különösképpen annak 8. cikke fontos része az európai adatvédelmi keretrendszernek, mivel az EU Alapjogi Chartájának 2009-es elfogadását megelőzően ez jelentette az adatvédelem alapját.  A Lisszaboni Szerződés 2009-ben történő hatálybalépése után az Európai Unió Egyezményének 6. cikk (1) bekezdésébe beépítették a Chartát, továbbá az Európai Unió működéséről szóló Egyezmény 16. cikke is megerősítette a személyes adatok védelmét. Az újonnan elfogadott jog az EU kötelező érvényű, elsődleges jogává vált a Charta 8. cikkelye által.</a:t>
            </a:r>
          </a:p>
          <a:p>
            <a:pPr algn="just"/>
            <a:r>
              <a:rPr lang="hu-HU" b="1" noProof="0" dirty="0"/>
              <a:t>Időterv</a:t>
            </a:r>
            <a:r>
              <a:rPr lang="hu-HU" sz="1200" b="1" kern="1200" dirty="0">
                <a:solidFill>
                  <a:schemeClr val="tx1"/>
                </a:solidFill>
                <a:effectLst/>
                <a:latin typeface="+mn-lt"/>
                <a:ea typeface="+mn-ea"/>
                <a:cs typeface="+mn-cs"/>
              </a:rPr>
              <a:t> (fontosság): </a:t>
            </a:r>
            <a:r>
              <a:rPr lang="hu-HU" sz="1200" b="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adatvédelmi hatóságok, jogászok, </a:t>
            </a:r>
            <a:r>
              <a:rPr lang="hu-HU" sz="1200" b="0" kern="1200" baseline="0" dirty="0" err="1">
                <a:solidFill>
                  <a:schemeClr val="tx1"/>
                </a:solidFill>
                <a:effectLst/>
                <a:latin typeface="+mn-lt"/>
                <a:ea typeface="+mn-ea"/>
                <a:cs typeface="+mn-cs"/>
              </a:rPr>
              <a:t>bírák</a:t>
            </a:r>
            <a:endParaRPr lang="hu-HU" b="0" dirty="0"/>
          </a:p>
          <a:p>
            <a:pPr algn="just"/>
            <a:r>
              <a:rPr lang="hu-HU" sz="1200" b="1" kern="1200" dirty="0">
                <a:solidFill>
                  <a:schemeClr val="tx1"/>
                </a:solidFill>
                <a:effectLst/>
                <a:latin typeface="+mn-lt"/>
                <a:ea typeface="+mn-ea"/>
                <a:cs typeface="+mn-cs"/>
              </a:rPr>
              <a:t>Jogszabályi rendelkezések:</a:t>
            </a:r>
            <a:r>
              <a:rPr lang="hu-HU" sz="1200" b="0" kern="1200" baseline="0" dirty="0">
                <a:solidFill>
                  <a:schemeClr val="tx1"/>
                </a:solidFill>
                <a:effectLst/>
                <a:latin typeface="+mn-lt"/>
                <a:ea typeface="+mn-ea"/>
                <a:cs typeface="+mn-cs"/>
              </a:rPr>
              <a:t> Charta </a:t>
            </a:r>
            <a:r>
              <a:rPr lang="hu-HU" b="0" dirty="0"/>
              <a:t>8.</a:t>
            </a:r>
            <a:r>
              <a:rPr lang="hu-HU" b="0" baseline="0" dirty="0"/>
              <a:t> cikk és </a:t>
            </a:r>
            <a:r>
              <a:rPr lang="hu-HU" b="0" dirty="0"/>
              <a:t>52. cikk, EJEE 8. cikk </a:t>
            </a:r>
          </a:p>
          <a:p>
            <a:pPr algn="just"/>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b="0" dirty="0"/>
              <a:t>A történelmi</a:t>
            </a:r>
            <a:r>
              <a:rPr lang="hu-HU" b="0" baseline="0" dirty="0"/>
              <a:t> háttér megemlíthető (</a:t>
            </a:r>
            <a:r>
              <a:rPr lang="hu-HU" b="0" dirty="0"/>
              <a:t>elfogadás körülményei)</a:t>
            </a:r>
          </a:p>
          <a:p>
            <a:pPr marL="171450" indent="-171450" algn="just">
              <a:buFont typeface="Arial" panose="020B0604020202020204" pitchFamily="34" charset="0"/>
              <a:buChar char="•"/>
            </a:pPr>
            <a:r>
              <a:rPr lang="hu-HU" b="0" dirty="0"/>
              <a:t>A Lisszaboni Szerződés hatása</a:t>
            </a:r>
          </a:p>
          <a:p>
            <a:pPr marL="171450" indent="-171450" algn="just">
              <a:buFont typeface="Arial" panose="020B0604020202020204" pitchFamily="34" charset="0"/>
              <a:buChar char="•"/>
            </a:pPr>
            <a:r>
              <a:rPr lang="hu-HU" b="0" dirty="0"/>
              <a:t>Kapcsolata az EJEE-vel</a:t>
            </a:r>
          </a:p>
        </p:txBody>
      </p:sp>
      <p:sp>
        <p:nvSpPr>
          <p:cNvPr id="4" name="Slide Number Placeholder 3"/>
          <p:cNvSpPr>
            <a:spLocks noGrp="1"/>
          </p:cNvSpPr>
          <p:nvPr>
            <p:ph type="sldNum" sz="quarter" idx="5"/>
          </p:nvPr>
        </p:nvSpPr>
        <p:spPr/>
        <p:txBody>
          <a:bodyPr/>
          <a:lstStyle/>
          <a:p>
            <a:fld id="{4614E237-3346-D848-BA28-F053412767AB}" type="slidenum">
              <a:rPr lang="en-US" smtClean="0"/>
              <a:t>21</a:t>
            </a:fld>
            <a:endParaRPr lang="en-US"/>
          </a:p>
        </p:txBody>
      </p:sp>
    </p:spTree>
    <p:extLst>
      <p:ext uri="{BB962C8B-B14F-4D97-AF65-F5344CB8AC3E}">
        <p14:creationId xmlns:p14="http://schemas.microsoft.com/office/powerpoint/2010/main" val="3801190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a:t>
            </a:r>
            <a:r>
              <a:rPr lang="hu-HU" b="0" dirty="0"/>
              <a:t> dia </a:t>
            </a:r>
            <a:r>
              <a:rPr lang="hu-HU" b="0" baseline="0" dirty="0"/>
              <a:t>áttekintést nyújt a magánélethez való jog</a:t>
            </a:r>
            <a:r>
              <a:rPr lang="hu-HU" b="0" dirty="0"/>
              <a:t> nemzeti jogban történő megjelenéséről.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b="0" kern="1200" baseline="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hogy mi a GDPR célja, és hogyan jelenik meg a nemzeti jogban.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sz="1200" b="1" kern="1200" dirty="0">
                <a:solidFill>
                  <a:schemeClr val="tx1"/>
                </a:solidFill>
                <a:effectLst/>
                <a:latin typeface="+mn-lt"/>
                <a:ea typeface="+mn-ea"/>
                <a:cs typeface="+mn-cs"/>
              </a:rPr>
              <a:t> (fontosság): </a:t>
            </a:r>
            <a:r>
              <a:rPr lang="hu-HU" sz="1200" b="0" kern="1200" dirty="0">
                <a:solidFill>
                  <a:schemeClr val="tx1"/>
                </a:solidFill>
                <a:effectLst/>
                <a:latin typeface="+mn-lt"/>
                <a:ea typeface="+mn-ea"/>
                <a:cs typeface="+mn-cs"/>
              </a:rPr>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középhaladó/szakértő</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mindenkinek</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a:t>
            </a:r>
            <a:r>
              <a:rPr lang="hu-HU" sz="1200" b="0" kern="1200" baseline="0" dirty="0">
                <a:solidFill>
                  <a:schemeClr val="tx1"/>
                </a:solidFill>
                <a:effectLst/>
                <a:latin typeface="+mn-lt"/>
                <a:ea typeface="+mn-ea"/>
                <a:cs typeface="+mn-cs"/>
              </a:rPr>
              <a:t> vonatkozó nemzeti szabályozás</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b="0" dirty="0"/>
              <a:t>Ki lehet emelni a magánélethez való jog és a személyes adatok védelméhez fűződő jog megjelenését a nemzeti jogban.</a:t>
            </a:r>
          </a:p>
        </p:txBody>
      </p:sp>
      <p:sp>
        <p:nvSpPr>
          <p:cNvPr id="4" name="Slide Number Placeholder 3"/>
          <p:cNvSpPr>
            <a:spLocks noGrp="1"/>
          </p:cNvSpPr>
          <p:nvPr>
            <p:ph type="sldNum" sz="quarter" idx="5"/>
          </p:nvPr>
        </p:nvSpPr>
        <p:spPr/>
        <p:txBody>
          <a:bodyPr/>
          <a:lstStyle/>
          <a:p>
            <a:fld id="{4614E237-3346-D848-BA28-F053412767AB}" type="slidenum">
              <a:rPr lang="en-US" smtClean="0"/>
              <a:t>22</a:t>
            </a:fld>
            <a:endParaRPr lang="en-US"/>
          </a:p>
        </p:txBody>
      </p:sp>
    </p:spTree>
    <p:extLst>
      <p:ext uri="{BB962C8B-B14F-4D97-AF65-F5344CB8AC3E}">
        <p14:creationId xmlns:p14="http://schemas.microsoft.com/office/powerpoint/2010/main" val="4018306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23</a:t>
            </a:fld>
            <a:endParaRPr lang="en-US"/>
          </a:p>
        </p:txBody>
      </p:sp>
    </p:spTree>
    <p:extLst>
      <p:ext uri="{BB962C8B-B14F-4D97-AF65-F5344CB8AC3E}">
        <p14:creationId xmlns:p14="http://schemas.microsoft.com/office/powerpoint/2010/main" val="40549149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24</a:t>
            </a:fld>
            <a:endParaRPr lang="en-US"/>
          </a:p>
        </p:txBody>
      </p:sp>
    </p:spTree>
    <p:extLst>
      <p:ext uri="{BB962C8B-B14F-4D97-AF65-F5344CB8AC3E}">
        <p14:creationId xmlns:p14="http://schemas.microsoft.com/office/powerpoint/2010/main" val="3613703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a:t>
            </a:r>
            <a:r>
              <a:rPr lang="hu-HU" b="0" noProof="0" dirty="0"/>
              <a:t> témakör bemutatja</a:t>
            </a:r>
            <a:r>
              <a:rPr lang="hu-HU" b="0" baseline="0" noProof="0" dirty="0"/>
              <a:t> </a:t>
            </a:r>
            <a:r>
              <a:rPr lang="hu-HU" b="0" noProof="0" dirty="0"/>
              <a:t>az Európa Tanács és az EU jogi keretrendszerét, különös tekintettel a történe</a:t>
            </a:r>
            <a:r>
              <a:rPr lang="hu-HU" b="0" baseline="0" noProof="0" dirty="0"/>
              <a:t>ti fejlődésére, valamint</a:t>
            </a:r>
            <a:r>
              <a:rPr lang="hu-HU" b="0" noProof="0" dirty="0"/>
              <a:t> a vonatkozó ágazati dokumentumokra. A</a:t>
            </a:r>
            <a:r>
              <a:rPr lang="hu-HU" b="0" baseline="0" noProof="0" dirty="0"/>
              <a:t> </a:t>
            </a:r>
            <a:r>
              <a:rPr lang="hu-HU" b="0" noProof="0" dirty="0"/>
              <a:t>cél</a:t>
            </a:r>
            <a:r>
              <a:rPr lang="hu-HU" b="0" baseline="0" noProof="0" dirty="0"/>
              <a:t> </a:t>
            </a:r>
            <a:r>
              <a:rPr lang="hu-HU" b="0" dirty="0"/>
              <a:t>a GDPR pontos helyének és egyéb lényeges dokumentumokhoz fűződő kapcsolatának meghatározása</a:t>
            </a:r>
            <a:r>
              <a:rPr lang="hu-HU" b="0" baseline="0" dirty="0"/>
              <a:t> </a:t>
            </a:r>
            <a:r>
              <a:rPr lang="hu-HU" b="0" noProof="0" dirty="0"/>
              <a:t>Európa és az EU jogi keretrendszerén belül.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feladata, hogy a résztvevők megértsék a GDPR helyét </a:t>
            </a:r>
            <a:r>
              <a:rPr lang="hu-HU" b="0" noProof="0" dirty="0"/>
              <a:t>az Európa Tanács és az EU jogi keretrendszerében.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dirty="0">
                <a:effectLst/>
                <a:latin typeface="+mn-lt"/>
                <a:ea typeface="+mn-ea"/>
                <a:cs typeface="+mn-cs"/>
              </a:rPr>
              <a:t>középhaladó/szakértő</a:t>
            </a:r>
            <a:endParaRPr lang="hu-HU" sz="1200" b="1"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sz="1200" b="0" kern="1200" baseline="0" dirty="0">
                <a:effectLst/>
              </a:rPr>
              <a:t>adatvédelmi hatóságok, jogászok, bírák</a:t>
            </a:r>
            <a:endParaRPr lang="hu-HU" b="1" noProof="0" dirty="0"/>
          </a:p>
          <a:p>
            <a:pPr algn="just"/>
            <a:r>
              <a:rPr lang="hu-HU" b="1" noProof="0" dirty="0"/>
              <a:t>Jogszabályi rendelkezések:</a:t>
            </a:r>
            <a:r>
              <a:rPr lang="hu-HU" b="1" baseline="0" noProof="0" dirty="0"/>
              <a:t> </a:t>
            </a:r>
            <a:r>
              <a:rPr lang="hu-HU" b="0" baseline="0" noProof="0" dirty="0"/>
              <a:t>-</a:t>
            </a:r>
            <a:endParaRPr lang="hu-HU" b="1" noProof="0" dirty="0"/>
          </a:p>
          <a:p>
            <a:pPr algn="just"/>
            <a:r>
              <a:rPr lang="hu-HU" b="1" noProof="0" dirty="0"/>
              <a:t>Jogeset: </a:t>
            </a:r>
            <a:r>
              <a:rPr lang="hu-HU" b="0" noProof="0" dirty="0"/>
              <a:t>-</a:t>
            </a:r>
            <a:endParaRPr lang="hu-HU" b="1" noProof="0" dirty="0"/>
          </a:p>
          <a:p>
            <a:pPr algn="just"/>
            <a:r>
              <a:rPr lang="hu-HU" b="1" noProof="0" dirty="0"/>
              <a:t>További olvasmányok:</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5"/>
          </p:nvPr>
        </p:nvSpPr>
        <p:spPr/>
        <p:txBody>
          <a:bodyPr/>
          <a:lstStyle/>
          <a:p>
            <a:fld id="{4614E237-3346-D848-BA28-F053412767AB}" type="slidenum">
              <a:rPr lang="en-US" smtClean="0"/>
              <a:t>25</a:t>
            </a:fld>
            <a:endParaRPr lang="en-US"/>
          </a:p>
        </p:txBody>
      </p:sp>
    </p:spTree>
    <p:extLst>
      <p:ext uri="{BB962C8B-B14F-4D97-AF65-F5344CB8AC3E}">
        <p14:creationId xmlns:p14="http://schemas.microsoft.com/office/powerpoint/2010/main" val="23855362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a:t>
            </a:r>
            <a:r>
              <a:rPr lang="hu-HU" b="0" noProof="0" dirty="0"/>
              <a:t> dia bemutatja</a:t>
            </a:r>
            <a:r>
              <a:rPr lang="hu-HU" b="0" baseline="0" noProof="0" dirty="0"/>
              <a:t> </a:t>
            </a:r>
            <a:r>
              <a:rPr lang="hu-HU" b="0" noProof="0" dirty="0"/>
              <a:t>az Európa Tanács és az EU jogi keretrendszerét, különös tekintettel azok történe</a:t>
            </a:r>
            <a:r>
              <a:rPr lang="hu-HU" b="0" baseline="0" noProof="0" dirty="0"/>
              <a:t>ti fejlődésére, valamint</a:t>
            </a:r>
            <a:r>
              <a:rPr lang="hu-HU" b="0" noProof="0" dirty="0"/>
              <a:t> a vonatkozó ágazati dokumentumokra. A</a:t>
            </a:r>
            <a:r>
              <a:rPr lang="hu-HU" b="0" baseline="0" noProof="0" dirty="0"/>
              <a:t> </a:t>
            </a:r>
            <a:r>
              <a:rPr lang="hu-HU" b="0" noProof="0" dirty="0"/>
              <a:t>cél</a:t>
            </a:r>
            <a:r>
              <a:rPr lang="hu-HU" b="0" baseline="0" noProof="0" dirty="0"/>
              <a:t> </a:t>
            </a:r>
            <a:r>
              <a:rPr lang="hu-HU" b="0" dirty="0"/>
              <a:t>a GDPR pontos helyének és egyéb lényeges dokumentumokhoz fűződő kapcsolatának meghatározása</a:t>
            </a:r>
            <a:r>
              <a:rPr lang="hu-HU" b="0" baseline="0" dirty="0"/>
              <a:t> </a:t>
            </a:r>
            <a:r>
              <a:rPr lang="hu-HU" b="0" noProof="0" dirty="0"/>
              <a:t>Európa és az EU jogi keretrendszerén belül.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a résztvevők megértsék a GDPR helyét </a:t>
            </a:r>
            <a:r>
              <a:rPr lang="hu-HU" b="0" noProof="0" dirty="0"/>
              <a:t>az Európa Tanács és az EU jogi keretrendszerében.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dirty="0">
                <a:effectLst/>
                <a:latin typeface="+mn-lt"/>
                <a:ea typeface="+mn-ea"/>
                <a:cs typeface="+mn-cs"/>
              </a:rPr>
              <a:t>középhaladó/szakértő</a:t>
            </a:r>
            <a:endParaRPr lang="hu-HU" sz="1200" b="1"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sz="1200" b="0" kern="1200" baseline="0" dirty="0">
                <a:effectLst/>
              </a:rPr>
              <a:t>adatvédelmi hatóságok, jogászok, bírák</a:t>
            </a:r>
            <a:endParaRPr lang="hu-HU" b="1" noProof="0" dirty="0"/>
          </a:p>
          <a:p>
            <a:pPr algn="just"/>
            <a:r>
              <a:rPr lang="hu-HU" b="1" noProof="0" dirty="0"/>
              <a:t>Jogszabályi rendelkezések:</a:t>
            </a:r>
            <a:r>
              <a:rPr lang="hu-HU" b="1" baseline="0" noProof="0" dirty="0"/>
              <a:t> </a:t>
            </a:r>
            <a:r>
              <a:rPr lang="hu-HU" b="0" dirty="0"/>
              <a:t>EJEE 8. cikk</a:t>
            </a:r>
            <a:endParaRPr lang="hu-HU" b="1" noProof="0" dirty="0"/>
          </a:p>
          <a:p>
            <a:pPr algn="just"/>
            <a:r>
              <a:rPr lang="hu-HU" b="1" noProof="0" dirty="0"/>
              <a:t>Jogeset: </a:t>
            </a:r>
            <a:r>
              <a:rPr lang="hu-HU" b="0" noProof="0" dirty="0"/>
              <a:t>-</a:t>
            </a:r>
            <a:endParaRPr lang="hu-HU" b="1" noProof="0" dirty="0"/>
          </a:p>
          <a:p>
            <a:pPr algn="just"/>
            <a:r>
              <a:rPr lang="hu-HU" b="1" noProof="0" dirty="0"/>
              <a:t>További olvasmányok:</a:t>
            </a:r>
          </a:p>
          <a:p>
            <a:endParaRPr lang="hu-HU" b="1" dirty="0"/>
          </a:p>
          <a:p>
            <a:endParaRPr lang="en-GB" b="1" dirty="0"/>
          </a:p>
        </p:txBody>
      </p:sp>
      <p:sp>
        <p:nvSpPr>
          <p:cNvPr id="4" name="Slide Number Placeholder 3"/>
          <p:cNvSpPr>
            <a:spLocks noGrp="1"/>
          </p:cNvSpPr>
          <p:nvPr>
            <p:ph type="sldNum" sz="quarter" idx="5"/>
          </p:nvPr>
        </p:nvSpPr>
        <p:spPr/>
        <p:txBody>
          <a:bodyPr/>
          <a:lstStyle/>
          <a:p>
            <a:fld id="{4614E237-3346-D848-BA28-F053412767AB}" type="slidenum">
              <a:rPr lang="en-US" smtClean="0"/>
              <a:t>26</a:t>
            </a:fld>
            <a:endParaRPr lang="en-US"/>
          </a:p>
        </p:txBody>
      </p:sp>
    </p:spTree>
    <p:extLst>
      <p:ext uri="{BB962C8B-B14F-4D97-AF65-F5344CB8AC3E}">
        <p14:creationId xmlns:p14="http://schemas.microsoft.com/office/powerpoint/2010/main" val="28688859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8263D94C-2487-4348-BEE8-84B5D49D2CB6}"/>
              </a:ext>
            </a:extLst>
          </p:cNvPr>
          <p:cNvSpPr>
            <a:spLocks noGrp="1"/>
          </p:cNvSpPr>
          <p:nvPr>
            <p:ph type="body" idx="1"/>
          </p:nvPr>
        </p:nvSpPr>
        <p:spPr/>
        <p:txBody>
          <a:bodyPr/>
          <a:lstStyle/>
          <a:p>
            <a:pPr lvl="0" algn="just">
              <a:defRPr/>
            </a:pPr>
            <a:r>
              <a:rPr lang="hu-HU" b="1" noProof="0" dirty="0"/>
              <a:t>A dia célja és tárgya: </a:t>
            </a:r>
            <a:r>
              <a:rPr lang="hu-HU" dirty="0"/>
              <a:t>A dia bemutatja az Európa Tanács és az EU jogi keretrendszerét, különös tekintettel azok történeti fejlődésére, valamint a vonatkozó ágazati dokumentumokra. A cél a GDPR pontos helyének és egyéb lényeges dokumentumokhoz fűződő kapcsolatának meghatározása Európa és az EU jogi keretrendszerén belül.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a résztvevők megértsék a GDPR helyét </a:t>
            </a:r>
            <a:r>
              <a:rPr lang="hu-HU" b="0" noProof="0" dirty="0"/>
              <a:t>az Európa Tanács és az EU jogi keretrendszerében.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dirty="0">
                <a:effectLst/>
                <a:latin typeface="+mn-lt"/>
                <a:ea typeface="+mn-ea"/>
                <a:cs typeface="+mn-cs"/>
              </a:rPr>
              <a:t>középhaladó/szakértő</a:t>
            </a:r>
            <a:endParaRPr lang="hu-HU" sz="1200" b="1"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sz="1200" b="0" kern="1200" baseline="0" dirty="0">
                <a:effectLst/>
              </a:rPr>
              <a:t>adatvédelmi hatóságok, jogászok, bírák</a:t>
            </a:r>
            <a:endParaRPr lang="hu-HU" b="1" noProof="0" dirty="0"/>
          </a:p>
          <a:p>
            <a:pPr algn="just"/>
            <a:r>
              <a:rPr lang="hu-HU" b="1" noProof="0" dirty="0"/>
              <a:t>Jogszabályi rendelkezések:</a:t>
            </a:r>
            <a:r>
              <a:rPr lang="hu-HU" b="1" baseline="0" noProof="0" dirty="0"/>
              <a:t> </a:t>
            </a:r>
            <a:r>
              <a:rPr lang="hu-HU" b="0" dirty="0"/>
              <a:t>EJEE 8. cikk</a:t>
            </a:r>
            <a:endParaRPr lang="hu-HU" b="1" noProof="0" dirty="0"/>
          </a:p>
          <a:p>
            <a:pPr algn="just"/>
            <a:r>
              <a:rPr lang="hu-HU" b="1" noProof="0" dirty="0"/>
              <a:t>Jogeset: </a:t>
            </a:r>
            <a:r>
              <a:rPr lang="hu-HU" b="0" noProof="0" dirty="0"/>
              <a:t>-</a:t>
            </a:r>
            <a:endParaRPr lang="hu-HU" b="1" noProof="0" dirty="0"/>
          </a:p>
          <a:p>
            <a:pPr algn="just"/>
            <a:r>
              <a:rPr lang="hu-HU" b="1" noProof="0" dirty="0"/>
              <a:t>További olvasmányok:</a:t>
            </a:r>
            <a:endParaRPr lang="hu-HU" b="1" dirty="0"/>
          </a:p>
        </p:txBody>
      </p:sp>
    </p:spTree>
    <p:extLst>
      <p:ext uri="{BB962C8B-B14F-4D97-AF65-F5344CB8AC3E}">
        <p14:creationId xmlns:p14="http://schemas.microsoft.com/office/powerpoint/2010/main" val="388624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noProof="0" dirty="0"/>
              <a:t>A dia </a:t>
            </a:r>
            <a:r>
              <a:rPr lang="hu-HU" b="0" noProof="0" dirty="0"/>
              <a:t>bemutatja</a:t>
            </a:r>
            <a:r>
              <a:rPr lang="hu-HU" b="0" baseline="0" noProof="0" dirty="0"/>
              <a:t> </a:t>
            </a:r>
            <a:r>
              <a:rPr lang="hu-HU" b="0" noProof="0" dirty="0"/>
              <a:t>az EU jogi keretrendszerét, különös tekintettel azok történe</a:t>
            </a:r>
            <a:r>
              <a:rPr lang="hu-HU" b="0" baseline="0" noProof="0" dirty="0"/>
              <a:t>ti fejlődésére, valamint</a:t>
            </a:r>
            <a:r>
              <a:rPr lang="hu-HU" b="0" noProof="0" dirty="0"/>
              <a:t> a vonatkozó ágazati dokumentumokra. A</a:t>
            </a:r>
            <a:r>
              <a:rPr lang="hu-HU" b="0" baseline="0" noProof="0" dirty="0"/>
              <a:t> </a:t>
            </a:r>
            <a:r>
              <a:rPr lang="hu-HU" b="0" noProof="0" dirty="0"/>
              <a:t>cél</a:t>
            </a:r>
            <a:r>
              <a:rPr lang="hu-HU" b="0" baseline="0" noProof="0" dirty="0"/>
              <a:t> </a:t>
            </a:r>
            <a:r>
              <a:rPr lang="hu-HU" b="0" dirty="0"/>
              <a:t>a GDPR pontos helyének és egyéb lényeges dokumentumokhoz fűződő kapcsolatának meghatározása</a:t>
            </a:r>
            <a:r>
              <a:rPr lang="hu-HU" b="0" baseline="0" dirty="0"/>
              <a:t> </a:t>
            </a:r>
            <a:r>
              <a:rPr lang="hu-HU" b="0" noProof="0" dirty="0"/>
              <a:t>Európa és az EU jogi keretrendszerén belül.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a résztvevők megértsék a GDPR helyét </a:t>
            </a:r>
            <a:r>
              <a:rPr lang="hu-HU" b="0" noProof="0" dirty="0"/>
              <a:t>az Európa Tanács és az EU jogi keretrendszerében.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dirty="0">
                <a:effectLst/>
                <a:latin typeface="+mn-lt"/>
                <a:ea typeface="+mn-ea"/>
                <a:cs typeface="+mn-cs"/>
              </a:rPr>
              <a:t>középhaladó/szakértő</a:t>
            </a:r>
            <a:endParaRPr lang="hu-HU" sz="1200" b="1"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sz="1200" b="0" kern="1200" baseline="0" dirty="0">
                <a:effectLst/>
              </a:rPr>
              <a:t>mindenkinek</a:t>
            </a:r>
            <a:endParaRPr lang="hu-HU" b="1" noProof="0" dirty="0"/>
          </a:p>
          <a:p>
            <a:pPr algn="just"/>
            <a:r>
              <a:rPr lang="hu-HU" b="1" noProof="0" dirty="0"/>
              <a:t>Jogszabályi rendelkezések:</a:t>
            </a:r>
            <a:r>
              <a:rPr lang="hu-HU" b="1" baseline="0" noProof="0" dirty="0"/>
              <a:t> </a:t>
            </a:r>
            <a:r>
              <a:rPr lang="hu-HU" b="0" baseline="0" noProof="0" dirty="0"/>
              <a:t>Charta 7-8. cikk</a:t>
            </a:r>
            <a:endParaRPr lang="hu-HU" b="0" noProof="0" dirty="0"/>
          </a:p>
          <a:p>
            <a:pPr algn="just"/>
            <a:r>
              <a:rPr lang="hu-HU" b="1" noProof="0" dirty="0"/>
              <a:t>Jogeset: </a:t>
            </a:r>
            <a:r>
              <a:rPr lang="hu-HU" b="0" noProof="0" dirty="0"/>
              <a:t>-</a:t>
            </a:r>
            <a:endParaRPr lang="hu-HU" b="1" noProof="0" dirty="0"/>
          </a:p>
          <a:p>
            <a:pPr algn="just"/>
            <a:r>
              <a:rPr lang="hu-HU" b="1" noProof="0" dirty="0"/>
              <a:t>További olvasmányok:-</a:t>
            </a:r>
            <a:endParaRPr lang="hu-HU" b="1" dirty="0"/>
          </a:p>
        </p:txBody>
      </p:sp>
      <p:sp>
        <p:nvSpPr>
          <p:cNvPr id="4" name="Slide Number Placeholder 3"/>
          <p:cNvSpPr>
            <a:spLocks noGrp="1"/>
          </p:cNvSpPr>
          <p:nvPr>
            <p:ph type="sldNum" sz="quarter" idx="5"/>
          </p:nvPr>
        </p:nvSpPr>
        <p:spPr/>
        <p:txBody>
          <a:bodyPr/>
          <a:lstStyle/>
          <a:p>
            <a:fld id="{4614E237-3346-D848-BA28-F053412767AB}" type="slidenum">
              <a:rPr lang="en-US" smtClean="0"/>
              <a:t>28</a:t>
            </a:fld>
            <a:endParaRPr lang="en-US"/>
          </a:p>
        </p:txBody>
      </p:sp>
    </p:spTree>
    <p:extLst>
      <p:ext uri="{BB962C8B-B14F-4D97-AF65-F5344CB8AC3E}">
        <p14:creationId xmlns:p14="http://schemas.microsoft.com/office/powerpoint/2010/main" val="1065350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27D4D686-00E7-7A4B-8A3B-D4B6DD677FF7}"/>
              </a:ext>
            </a:extLst>
          </p:cNvPr>
          <p:cNvSpPr>
            <a:spLocks noGrp="1"/>
          </p:cNvSpPr>
          <p:nvPr>
            <p:ph type="body" idx="1"/>
          </p:nvPr>
        </p:nvSpPr>
        <p:spPr/>
        <p:txBody>
          <a:bodyPr/>
          <a:lstStyle/>
          <a:p>
            <a:pPr lvl="0" algn="just">
              <a:defRPr/>
            </a:pPr>
            <a:r>
              <a:rPr lang="hu-HU" b="1" dirty="0"/>
              <a:t>A dia célja és tárgya: </a:t>
            </a:r>
            <a:r>
              <a:rPr lang="hu-HU" dirty="0"/>
              <a:t>A dia bemutatja az EU jogi keretrendszerét, különös tekintettel azok történeti fejlődésére, valamint a vonatkozó ágazati dokumentumokra. A cél a GDPR pontos helyének és egyéb lényeges dokumentumokhoz fűződő kapcsolatának meghatározása Európa és az EU jogi keretrendszerén belül.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a résztvevők megértsék a GDPR helyét </a:t>
            </a:r>
            <a:r>
              <a:rPr lang="hu-HU" b="0" noProof="0" dirty="0"/>
              <a:t>az Európa Tanács és az EU jogi keretrendszerében.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dirty="0">
                <a:effectLst/>
                <a:latin typeface="+mn-lt"/>
                <a:ea typeface="+mn-ea"/>
                <a:cs typeface="+mn-cs"/>
              </a:rPr>
              <a:t>középhaladó/szakértő</a:t>
            </a:r>
            <a:endParaRPr lang="hu-HU" sz="1200" b="1"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Kinek releváns: </a:t>
            </a:r>
            <a:r>
              <a:rPr lang="hu-HU" sz="1200" b="0" kern="1200" baseline="0" dirty="0">
                <a:effectLst/>
              </a:rPr>
              <a:t>mindenkinek</a:t>
            </a:r>
            <a:endParaRPr lang="hu-HU" b="1" noProof="0" dirty="0"/>
          </a:p>
          <a:p>
            <a:pPr algn="just"/>
            <a:r>
              <a:rPr lang="hu-HU" b="1" noProof="0" dirty="0"/>
              <a:t>Jogszabályi rendelkezések:</a:t>
            </a:r>
            <a:r>
              <a:rPr lang="hu-HU" b="1" baseline="0" noProof="0" dirty="0"/>
              <a:t> </a:t>
            </a:r>
            <a:r>
              <a:rPr lang="hu-HU" b="0" baseline="0" noProof="0" dirty="0"/>
              <a:t>Charta 7-8. cikk</a:t>
            </a:r>
            <a:endParaRPr lang="hu-HU" b="0" noProof="0" dirty="0"/>
          </a:p>
          <a:p>
            <a:pPr algn="just"/>
            <a:r>
              <a:rPr lang="hu-HU" b="1" noProof="0" dirty="0"/>
              <a:t>Jogeset: </a:t>
            </a:r>
            <a:r>
              <a:rPr lang="hu-HU" b="0" noProof="0" dirty="0"/>
              <a:t>-</a:t>
            </a:r>
            <a:endParaRPr lang="hu-HU" b="1" noProof="0" dirty="0"/>
          </a:p>
          <a:p>
            <a:pPr algn="just"/>
            <a:r>
              <a:rPr lang="hu-HU" b="1" noProof="0" dirty="0"/>
              <a:t>További olvasmányok:-</a:t>
            </a:r>
            <a:endParaRPr lang="hu-HU" b="1" dirty="0"/>
          </a:p>
        </p:txBody>
      </p:sp>
    </p:spTree>
    <p:extLst>
      <p:ext uri="{BB962C8B-B14F-4D97-AF65-F5344CB8AC3E}">
        <p14:creationId xmlns:p14="http://schemas.microsoft.com/office/powerpoint/2010/main" val="3125069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30</a:t>
            </a:fld>
            <a:endParaRPr lang="en-US"/>
          </a:p>
        </p:txBody>
      </p:sp>
    </p:spTree>
    <p:extLst>
      <p:ext uri="{BB962C8B-B14F-4D97-AF65-F5344CB8AC3E}">
        <p14:creationId xmlns:p14="http://schemas.microsoft.com/office/powerpoint/2010/main" val="1735034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4614E237-3346-D848-BA28-F053412767AB}" type="slidenum">
              <a:rPr lang="en-US" smtClean="0"/>
              <a:t>31</a:t>
            </a:fld>
            <a:endParaRPr lang="en-US"/>
          </a:p>
        </p:txBody>
      </p:sp>
    </p:spTree>
    <p:extLst>
      <p:ext uri="{BB962C8B-B14F-4D97-AF65-F5344CB8AC3E}">
        <p14:creationId xmlns:p14="http://schemas.microsoft.com/office/powerpoint/2010/main" val="31789622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aseline="0" dirty="0"/>
              <a:t>A</a:t>
            </a:r>
            <a:r>
              <a:rPr lang="hu-HU" b="0" noProof="0" dirty="0"/>
              <a:t> témakör </a:t>
            </a:r>
            <a:r>
              <a:rPr lang="hu-HU" b="0" dirty="0"/>
              <a:t>áttekintést nyújt</a:t>
            </a:r>
            <a:r>
              <a:rPr lang="hu-HU" b="0" baseline="0" dirty="0"/>
              <a:t> </a:t>
            </a:r>
            <a:r>
              <a:rPr lang="hu-HU" b="0" dirty="0"/>
              <a:t>a GDPR kialakulásáról, a vonatkozó iránymutatásokról és a kapcsolódó véleményekről, valamint a Rendelet tárgyáról, hatályáról és főbb építőelemeiről. A cél a GDPR</a:t>
            </a:r>
            <a:r>
              <a:rPr lang="hu-HU" b="0" baseline="0" dirty="0"/>
              <a:t> </a:t>
            </a:r>
            <a:r>
              <a:rPr lang="hu-HU" b="0" dirty="0"/>
              <a:t>céljának és hatályának, valamint a megfelelő adatkezelés fő pillérjeinek tisztázása.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feladata, hogy a résztvevők megértsék,</a:t>
            </a:r>
            <a:r>
              <a:rPr lang="hu-HU" sz="1200" b="0" kern="1200" baseline="0" dirty="0">
                <a:effectLst/>
                <a:latin typeface="+mn-lt"/>
                <a:ea typeface="+mn-ea"/>
                <a:cs typeface="+mn-cs"/>
              </a:rPr>
              <a:t> hogy mi a GDPR célja, valamint milyen adatkezelési tevékenységek tartoznak a hatálya alá.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r>
              <a:rPr lang="hu-HU" b="0" noProof="0" dirty="0"/>
              <a:t>GDPR 1-6.</a:t>
            </a:r>
            <a:r>
              <a:rPr lang="hu-HU" b="0" baseline="0" noProof="0" dirty="0"/>
              <a:t> cikke, vonatkozó nemzeti szabályozás</a:t>
            </a:r>
            <a:endParaRPr lang="hu-HU" b="0" noProof="0" dirty="0"/>
          </a:p>
          <a:p>
            <a:pPr algn="just"/>
            <a:r>
              <a:rPr lang="hu-HU" b="1" noProof="0" dirty="0"/>
              <a:t>Jogeset: </a:t>
            </a:r>
            <a:r>
              <a:rPr lang="hu-HU" b="0" noProof="0" dirty="0"/>
              <a:t>-</a:t>
            </a:r>
          </a:p>
          <a:p>
            <a:pPr algn="just"/>
            <a:r>
              <a:rPr lang="hu-HU" b="1" noProof="0" dirty="0"/>
              <a:t>További olvasmányok:</a:t>
            </a:r>
          </a:p>
          <a:p>
            <a:endParaRPr lang="en-GB" b="1"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32</a:t>
            </a:fld>
            <a:endParaRPr lang="en-US"/>
          </a:p>
        </p:txBody>
      </p:sp>
    </p:spTree>
    <p:extLst>
      <p:ext uri="{BB962C8B-B14F-4D97-AF65-F5344CB8AC3E}">
        <p14:creationId xmlns:p14="http://schemas.microsoft.com/office/powerpoint/2010/main" val="23397268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Az ábra áttekintést nyújt</a:t>
            </a:r>
            <a:r>
              <a:rPr lang="hu-HU" b="0" baseline="0" dirty="0"/>
              <a:t> </a:t>
            </a:r>
            <a:r>
              <a:rPr lang="hu-HU" b="0" dirty="0"/>
              <a:t>a GDPR kialakulásáról, és bemutatja a GDPR fontosságát a jogi keretrendszer kialakításában, valamint a technológiai fejlődéshez való viszonyát. </a:t>
            </a:r>
          </a:p>
          <a:p>
            <a:pPr lvl="0" algn="just">
              <a:defRPr/>
            </a:pPr>
            <a:r>
              <a:rPr lang="hu-HU" sz="1200" b="1" kern="1200" noProof="0" dirty="0">
                <a:effectLst/>
                <a:latin typeface="+mn-lt"/>
                <a:ea typeface="+mn-ea"/>
                <a:cs typeface="+mn-cs"/>
              </a:rPr>
              <a:t>Pedagógiai stratégia és útmutatás: </a:t>
            </a:r>
            <a:r>
              <a:rPr lang="hu-HU" dirty="0"/>
              <a:t>Az előadásnak fel kell keltenie a közönség figyelmét</a:t>
            </a:r>
            <a:r>
              <a:rPr lang="hu-HU" sz="1200" b="0" kern="1200" noProof="0" dirty="0">
                <a:effectLst/>
                <a:latin typeface="+mn-lt"/>
                <a:ea typeface="+mn-ea"/>
                <a:cs typeface="+mn-cs"/>
              </a:rPr>
              <a:t>. </a:t>
            </a:r>
            <a:r>
              <a:rPr lang="hu-HU" sz="1200" b="0" kern="1200" dirty="0">
                <a:effectLst/>
                <a:latin typeface="+mn-lt"/>
                <a:ea typeface="+mn-ea"/>
                <a:cs typeface="+mn-cs"/>
              </a:rPr>
              <a:t>A cél, hogy a résztvevők megértsék a GDPR létjogosultságát a technológiai fejlődés</a:t>
            </a:r>
            <a:r>
              <a:rPr lang="hu-HU" sz="1200" b="0" kern="1200" baseline="0" dirty="0">
                <a:effectLst/>
                <a:latin typeface="+mn-lt"/>
                <a:ea typeface="+mn-ea"/>
                <a:cs typeface="+mn-cs"/>
              </a:rPr>
              <a:t> </a:t>
            </a:r>
            <a:r>
              <a:rPr lang="hu-HU" sz="1200" b="0" kern="1200" dirty="0">
                <a:effectLst/>
                <a:latin typeface="+mn-lt"/>
                <a:ea typeface="+mn-ea"/>
                <a:cs typeface="+mn-cs"/>
              </a:rPr>
              <a:t>tükrében.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p>
          <a:p>
            <a:pPr algn="just"/>
            <a:r>
              <a:rPr lang="hu-HU" b="1" noProof="0" dirty="0"/>
              <a:t>Jogeset: </a:t>
            </a:r>
            <a:r>
              <a:rPr lang="hu-HU" b="0" noProof="0" dirty="0"/>
              <a:t>-</a:t>
            </a:r>
          </a:p>
          <a:p>
            <a:pPr algn="just"/>
            <a:r>
              <a:rPr lang="hu-HU" b="1" noProof="0" dirty="0"/>
              <a:t>További olvasmányok:</a:t>
            </a:r>
          </a:p>
          <a:p>
            <a:pPr algn="just"/>
            <a:r>
              <a:rPr lang="hu-HU" b="1" noProof="0" dirty="0"/>
              <a:t>Megjegyzések:</a:t>
            </a:r>
          </a:p>
          <a:p>
            <a:pPr marL="171450" indent="-171450" algn="just">
              <a:buFont typeface="Arial" panose="020B0604020202020204" pitchFamily="34" charset="0"/>
              <a:buChar char="•"/>
            </a:pPr>
            <a:r>
              <a:rPr lang="hu-HU" b="0" dirty="0"/>
              <a:t>Európában</a:t>
            </a:r>
            <a:r>
              <a:rPr lang="hu-HU" b="0" baseline="0" dirty="0"/>
              <a:t> az adatvédelemnek</a:t>
            </a:r>
            <a:r>
              <a:rPr lang="hu-HU" b="0" dirty="0"/>
              <a:t> 50 éves múltja van</a:t>
            </a:r>
          </a:p>
          <a:p>
            <a:pPr marL="171450" indent="-171450" algn="just">
              <a:buFont typeface="Arial" panose="020B0604020202020204" pitchFamily="34" charset="0"/>
              <a:buChar char="•"/>
            </a:pPr>
            <a:r>
              <a:rPr lang="hu-HU" b="0" dirty="0"/>
              <a:t>a GDPR csak a legújabb lépés</a:t>
            </a:r>
          </a:p>
          <a:p>
            <a:pPr marL="171450" indent="-171450" algn="just">
              <a:buFont typeface="Arial" panose="020B0604020202020204" pitchFamily="34" charset="0"/>
              <a:buChar char="•"/>
            </a:pPr>
            <a:r>
              <a:rPr lang="hu-HU" b="0" dirty="0"/>
              <a:t>rövid történeti áttekintést lehet nyújtani</a:t>
            </a:r>
            <a:r>
              <a:rPr lang="hu-HU" dirty="0"/>
              <a:t> (</a:t>
            </a:r>
            <a:r>
              <a:rPr lang="hu-HU" b="0" dirty="0"/>
              <a:t>az adatvédelem fejlődésének nemzeti mérföldköveit is meg leh</a:t>
            </a:r>
            <a:r>
              <a:rPr lang="hu-HU" dirty="0"/>
              <a:t>et említeni)</a:t>
            </a:r>
            <a:endParaRPr lang="hu-HU" b="0" dirty="0"/>
          </a:p>
        </p:txBody>
      </p:sp>
      <p:sp>
        <p:nvSpPr>
          <p:cNvPr id="4" name="Slide Number Placeholder 3"/>
          <p:cNvSpPr>
            <a:spLocks noGrp="1"/>
          </p:cNvSpPr>
          <p:nvPr>
            <p:ph type="sldNum" sz="quarter" idx="5"/>
          </p:nvPr>
        </p:nvSpPr>
        <p:spPr/>
        <p:txBody>
          <a:bodyPr/>
          <a:lstStyle/>
          <a:p>
            <a:fld id="{4614E237-3346-D848-BA28-F053412767AB}" type="slidenum">
              <a:rPr lang="en-US" smtClean="0"/>
              <a:t>33</a:t>
            </a:fld>
            <a:endParaRPr lang="en-US"/>
          </a:p>
        </p:txBody>
      </p:sp>
    </p:spTree>
    <p:extLst>
      <p:ext uri="{BB962C8B-B14F-4D97-AF65-F5344CB8AC3E}">
        <p14:creationId xmlns:p14="http://schemas.microsoft.com/office/powerpoint/2010/main" val="35799326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dia bemutatja a GDPR újdonságait</a:t>
            </a:r>
            <a:r>
              <a:rPr lang="hu-HU" b="0" baseline="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kiemelje a GDPR által hozott változásokat.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k</a:t>
            </a:r>
            <a:r>
              <a:rPr lang="hu-HU" sz="1200" b="0" kern="1200" baseline="0" noProof="0" dirty="0">
                <a:effectLst/>
                <a:latin typeface="+mn-lt"/>
                <a:ea typeface="+mn-ea"/>
                <a:cs typeface="+mn-cs"/>
              </a:rPr>
              <a:t>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p>
          <a:p>
            <a:pPr algn="just"/>
            <a:r>
              <a:rPr lang="hu-HU" b="1" noProof="0" dirty="0"/>
              <a:t>Jogeset: </a:t>
            </a:r>
            <a:r>
              <a:rPr lang="hu-HU" b="0" noProof="0" dirty="0"/>
              <a:t>-</a:t>
            </a:r>
          </a:p>
          <a:p>
            <a:pPr algn="just"/>
            <a:r>
              <a:rPr lang="hu-HU" b="1" noProof="0" dirty="0"/>
              <a:t>További olvasmányok:</a:t>
            </a:r>
          </a:p>
          <a:p>
            <a:pPr algn="just"/>
            <a:r>
              <a:rPr lang="hu-HU" b="1" noProof="0" dirty="0"/>
              <a:t>Megjegyzések:</a:t>
            </a:r>
          </a:p>
          <a:p>
            <a:pPr marR="0" lvl="0" algn="just" defTabSz="914400" rtl="0" eaLnBrk="1" fontAlgn="auto" latinLnBrk="0" hangingPunct="1">
              <a:lnSpc>
                <a:spcPct val="100000"/>
              </a:lnSpc>
              <a:spcBef>
                <a:spcPts val="0"/>
              </a:spcBef>
              <a:spcAft>
                <a:spcPts val="0"/>
              </a:spcAft>
              <a:buClrTx/>
              <a:buSzTx/>
              <a:tabLst/>
              <a:defRPr/>
            </a:pPr>
            <a:r>
              <a:rPr lang="hu-HU" b="0" dirty="0"/>
              <a:t>Nem szükséges minden pontot részletesen</a:t>
            </a:r>
            <a:r>
              <a:rPr lang="hu-HU" b="0" baseline="0" dirty="0"/>
              <a:t> </a:t>
            </a:r>
            <a:r>
              <a:rPr lang="hu-HU" b="0" dirty="0"/>
              <a:t>kifejteni, mivel ezeket más témakörök részletesebben tárgyalják.</a:t>
            </a:r>
          </a:p>
        </p:txBody>
      </p:sp>
      <p:sp>
        <p:nvSpPr>
          <p:cNvPr id="4" name="Slide Number Placeholder 3"/>
          <p:cNvSpPr>
            <a:spLocks noGrp="1"/>
          </p:cNvSpPr>
          <p:nvPr>
            <p:ph type="sldNum" sz="quarter" idx="5"/>
          </p:nvPr>
        </p:nvSpPr>
        <p:spPr/>
        <p:txBody>
          <a:bodyPr/>
          <a:lstStyle/>
          <a:p>
            <a:fld id="{4614E237-3346-D848-BA28-F053412767AB}" type="slidenum">
              <a:rPr lang="en-US" smtClean="0"/>
              <a:t>34</a:t>
            </a:fld>
            <a:endParaRPr lang="en-US"/>
          </a:p>
        </p:txBody>
      </p:sp>
    </p:spTree>
    <p:extLst>
      <p:ext uri="{BB962C8B-B14F-4D97-AF65-F5344CB8AC3E}">
        <p14:creationId xmlns:p14="http://schemas.microsoft.com/office/powerpoint/2010/main" val="6405612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aseline="0" dirty="0"/>
              <a:t>A dia</a:t>
            </a:r>
            <a:r>
              <a:rPr lang="hu-HU" b="0" noProof="0" dirty="0"/>
              <a:t> </a:t>
            </a:r>
            <a:r>
              <a:rPr lang="hu-HU" b="0" dirty="0"/>
              <a:t>bemutatja a</a:t>
            </a:r>
            <a:r>
              <a:rPr lang="hu-HU" b="0" baseline="0" dirty="0"/>
              <a:t> legfontosabb testületeket, melyek értelmezéseket, véleményeket és iránymutatásokat bocsátanak ki a GDPR-</a:t>
            </a:r>
            <a:r>
              <a:rPr lang="hu-HU" b="0" baseline="0" dirty="0" err="1"/>
              <a:t>ral</a:t>
            </a:r>
            <a:r>
              <a:rPr lang="hu-HU" b="0" baseline="0" dirty="0"/>
              <a:t> kapcsolatban.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cél, hogy tájékoztassa a résztvevőket a segédanyagok fellelhetőségéről.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p>
          <a:p>
            <a:pPr algn="just"/>
            <a:r>
              <a:rPr lang="hu-HU" b="1" noProof="0" dirty="0"/>
              <a:t>Jogeset: </a:t>
            </a:r>
            <a:r>
              <a:rPr lang="hu-HU" b="0" noProof="0" dirty="0"/>
              <a:t>-</a:t>
            </a:r>
          </a:p>
          <a:p>
            <a:pPr algn="just"/>
            <a:r>
              <a:rPr lang="hu-HU" b="1" noProof="0" dirty="0"/>
              <a:t>További olvasmányok:</a:t>
            </a:r>
          </a:p>
          <a:p>
            <a:pPr algn="just"/>
            <a:r>
              <a:rPr lang="hu-HU" b="1" noProof="0" dirty="0"/>
              <a:t>Megjegyzések:</a:t>
            </a:r>
          </a:p>
          <a:p>
            <a:pPr marL="171450" indent="-171450" algn="just">
              <a:buFont typeface="Arial" panose="020B0604020202020204" pitchFamily="34" charset="0"/>
              <a:buChar char="•"/>
            </a:pPr>
            <a:r>
              <a:rPr lang="hu-HU" b="0" dirty="0"/>
              <a:t>Érdemes tisztázni, hogy</a:t>
            </a:r>
            <a:r>
              <a:rPr lang="hu-HU" b="0" baseline="0" dirty="0"/>
              <a:t> az EDPB a WP29 hivatalos jogutódja.</a:t>
            </a:r>
          </a:p>
          <a:p>
            <a:pPr marL="171450" indent="-171450" algn="just">
              <a:buFont typeface="Arial" panose="020B0604020202020204" pitchFamily="34" charset="0"/>
              <a:buChar char="•"/>
            </a:pPr>
            <a:r>
              <a:rPr lang="hu-HU" b="0" dirty="0"/>
              <a:t>Az EDPB minden WP29 véleményt / iránymutatást elfogadott, ezért azok továbbra is </a:t>
            </a:r>
            <a:r>
              <a:rPr lang="hu-HU" dirty="0"/>
              <a:t>relevánsak</a:t>
            </a:r>
            <a:r>
              <a:rPr lang="hu-HU" b="0" dirty="0"/>
              <a:t>.</a:t>
            </a:r>
          </a:p>
        </p:txBody>
      </p:sp>
      <p:sp>
        <p:nvSpPr>
          <p:cNvPr id="4" name="Slide Number Placeholder 3"/>
          <p:cNvSpPr>
            <a:spLocks noGrp="1"/>
          </p:cNvSpPr>
          <p:nvPr>
            <p:ph type="sldNum" sz="quarter" idx="5"/>
          </p:nvPr>
        </p:nvSpPr>
        <p:spPr/>
        <p:txBody>
          <a:bodyPr/>
          <a:lstStyle/>
          <a:p>
            <a:fld id="{4614E237-3346-D848-BA28-F053412767AB}" type="slidenum">
              <a:rPr lang="en-US" smtClean="0"/>
              <a:t>35</a:t>
            </a:fld>
            <a:endParaRPr lang="en-US"/>
          </a:p>
        </p:txBody>
      </p:sp>
    </p:spTree>
    <p:extLst>
      <p:ext uri="{BB962C8B-B14F-4D97-AF65-F5344CB8AC3E}">
        <p14:creationId xmlns:p14="http://schemas.microsoft.com/office/powerpoint/2010/main" val="2256279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DBF6684E-F7F3-3F43-B5C7-80BB21DEA9EA}"/>
              </a:ext>
            </a:extLst>
          </p:cNvPr>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aseline="0" dirty="0"/>
              <a:t>A</a:t>
            </a:r>
            <a:r>
              <a:rPr lang="hu-HU" b="0" noProof="0" dirty="0"/>
              <a:t> dia </a:t>
            </a:r>
            <a:r>
              <a:rPr lang="hu-HU" b="0" dirty="0"/>
              <a:t>áttekintést nyújt arról, hogy mi</a:t>
            </a:r>
            <a:r>
              <a:rPr lang="hu-HU" b="0" baseline="0" dirty="0"/>
              <a:t> </a:t>
            </a:r>
            <a:r>
              <a:rPr lang="hu-HU" b="0" dirty="0"/>
              <a:t>a GDPR célja, mit véd a Rendelet.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dia célja, hogy a résztvevők megértsék,</a:t>
            </a:r>
            <a:r>
              <a:rPr lang="hu-HU" sz="1200" b="0" kern="1200" baseline="0" dirty="0">
                <a:effectLst/>
                <a:latin typeface="+mn-lt"/>
                <a:ea typeface="+mn-ea"/>
                <a:cs typeface="+mn-cs"/>
              </a:rPr>
              <a:t> hogy mi a GDPR célja</a:t>
            </a:r>
            <a:r>
              <a:rPr lang="hu-HU" sz="1200" b="0" kern="1200" baseline="0" dirty="0">
                <a:effectLst/>
              </a:rPr>
              <a:t>.</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r>
              <a:rPr lang="hu-HU" b="0" noProof="0" dirty="0"/>
              <a:t>GDPR</a:t>
            </a:r>
            <a:r>
              <a:rPr lang="hu-HU" b="0" baseline="0" noProof="0" dirty="0"/>
              <a:t> 1. cikk</a:t>
            </a:r>
            <a:endParaRPr lang="hu-HU" b="1" noProof="0" dirty="0"/>
          </a:p>
          <a:p>
            <a:pPr algn="just"/>
            <a:r>
              <a:rPr lang="hu-HU" b="1" noProof="0" dirty="0"/>
              <a:t>Jogeset: </a:t>
            </a:r>
            <a:r>
              <a:rPr lang="hu-HU" b="0" noProof="0" dirty="0"/>
              <a:t>-</a:t>
            </a:r>
          </a:p>
          <a:p>
            <a:pPr algn="just"/>
            <a:r>
              <a:rPr lang="hu-HU" b="1" noProof="0" dirty="0"/>
              <a:t>További olvasmányok:</a:t>
            </a:r>
          </a:p>
          <a:p>
            <a:pPr algn="just"/>
            <a:r>
              <a:rPr lang="hu-HU" b="1" noProof="0" dirty="0"/>
              <a:t>Megjegyzések:</a:t>
            </a:r>
          </a:p>
          <a:p>
            <a:pPr algn="just"/>
            <a:r>
              <a:rPr lang="hu-HU" dirty="0"/>
              <a:t>A </a:t>
            </a:r>
            <a:r>
              <a:rPr lang="hu-HU" b="0" dirty="0"/>
              <a:t>GDPR nem csak a személyes adatok védi, hanem a természetes személyek alapvető jogait</a:t>
            </a:r>
            <a:r>
              <a:rPr lang="hu-HU" b="0" baseline="0" dirty="0"/>
              <a:t> </a:t>
            </a:r>
            <a:r>
              <a:rPr lang="hu-HU" b="0" dirty="0"/>
              <a:t>és szabadságait</a:t>
            </a:r>
            <a:r>
              <a:rPr lang="hu-HU" b="0" baseline="0" dirty="0"/>
              <a:t> is.</a:t>
            </a:r>
          </a:p>
        </p:txBody>
      </p:sp>
    </p:spTree>
    <p:extLst>
      <p:ext uri="{BB962C8B-B14F-4D97-AF65-F5344CB8AC3E}">
        <p14:creationId xmlns:p14="http://schemas.microsoft.com/office/powerpoint/2010/main" val="30373464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1D22F5C-5E1B-4B2B-BAB0-D24BD2EF939A}" type="slidenum">
              <a:rPr lang="hu-HU" smtClean="0">
                <a:latin typeface="Arial" charset="0"/>
              </a:rPr>
              <a:pPr/>
              <a:t>37</a:t>
            </a:fld>
            <a:endParaRPr lang="hu-HU">
              <a:latin typeface="Arial" charset="0"/>
            </a:endParaRPr>
          </a:p>
        </p:txBody>
      </p:sp>
      <p:sp>
        <p:nvSpPr>
          <p:cNvPr id="60419" name="Rectangle 2"/>
          <p:cNvSpPr>
            <a:spLocks noGrp="1" noRot="1" noChangeAspect="1" noChangeArrowheads="1" noTextEdit="1"/>
          </p:cNvSpPr>
          <p:nvPr>
            <p:ph type="sldImg"/>
          </p:nvPr>
        </p:nvSpPr>
        <p:spPr>
          <a:xfrm>
            <a:off x="646113" y="800100"/>
            <a:ext cx="5716587" cy="3216275"/>
          </a:xfrm>
          <a:solidFill>
            <a:srgbClr val="FFFFFF"/>
          </a:solidFill>
          <a:ln/>
        </p:spPr>
      </p:sp>
      <p:sp>
        <p:nvSpPr>
          <p:cNvPr id="60420" name="Rectangle 3"/>
          <p:cNvSpPr>
            <a:spLocks noGrp="1" noChangeArrowheads="1"/>
          </p:cNvSpPr>
          <p:nvPr>
            <p:ph type="body" idx="1"/>
          </p:nvPr>
        </p:nvSpPr>
        <p:spPr>
          <a:xfrm>
            <a:off x="934444" y="4361899"/>
            <a:ext cx="5139442" cy="3863261"/>
          </a:xfrm>
          <a:solidFill>
            <a:srgbClr val="FFFFFF"/>
          </a:solidFill>
          <a:ln>
            <a:solidFill>
              <a:srgbClr val="000000"/>
            </a:solidFill>
          </a:ln>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a:t>
            </a:r>
            <a:r>
              <a:rPr lang="hu-HU" b="0" noProof="0" dirty="0"/>
              <a:t> dia a GDPR hatályát ismerteti.</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kern="1200" noProof="0" dirty="0">
                <a:effectLst/>
                <a:latin typeface="+mn-lt"/>
                <a:ea typeface="+mn-ea"/>
                <a:cs typeface="+mn-cs"/>
              </a:rPr>
              <a:t>Pedagógiai stratégia és útmutatás: </a:t>
            </a:r>
            <a:r>
              <a:rPr lang="hu-HU" b="0" kern="1200" noProof="0" dirty="0">
                <a:effectLst/>
                <a:latin typeface="+mn-lt"/>
                <a:ea typeface="+mn-ea"/>
                <a:cs typeface="+mn-cs"/>
              </a:rPr>
              <a:t>Az előadásnak fel kell keltenie a közönség figyelmét.</a:t>
            </a:r>
            <a:r>
              <a:rPr lang="hu-HU" b="0" kern="1200" dirty="0">
                <a:effectLst/>
                <a:latin typeface="+mn-lt"/>
                <a:ea typeface="+mn-ea"/>
                <a:cs typeface="+mn-cs"/>
              </a:rPr>
              <a:t> A cél, hogy a résztvevők megértsék, mire terjed ki a GDPR hatálya, azaz mikor</a:t>
            </a:r>
            <a:r>
              <a:rPr lang="hu-HU" b="0" kern="1200" baseline="0" dirty="0">
                <a:effectLst/>
                <a:latin typeface="+mn-lt"/>
                <a:ea typeface="+mn-ea"/>
                <a:cs typeface="+mn-cs"/>
              </a:rPr>
              <a:t> alkalmazandó. Hangsúlyozni kell a kivételeket, különösen a háztartási célú adatkezelést (kizárólag személyes vagy otthoni tevékenység, amely nincs kapcsolatban szakmai vagy kereskedelmi tevékenységgel).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kern="1200" noProof="0" dirty="0">
                <a:effectLst/>
                <a:latin typeface="+mn-lt"/>
                <a:ea typeface="+mn-ea"/>
                <a:cs typeface="+mn-cs"/>
              </a:rPr>
              <a:t>A képzésben</a:t>
            </a:r>
            <a:r>
              <a:rPr lang="hu-HU" b="1" kern="1200" baseline="0" noProof="0" dirty="0">
                <a:effectLst/>
                <a:latin typeface="+mn-lt"/>
                <a:ea typeface="+mn-ea"/>
                <a:cs typeface="+mn-cs"/>
              </a:rPr>
              <a:t> résztvevők szükséges tapasztalata: </a:t>
            </a:r>
            <a:r>
              <a:rPr lang="hu-HU" b="0" kern="1200" baseline="0" noProof="0" dirty="0">
                <a:effectLst/>
                <a:latin typeface="+mn-lt"/>
                <a:ea typeface="+mn-ea"/>
                <a:cs typeface="+mn-cs"/>
              </a:rPr>
              <a:t>kezdő/középhaladó/szakértő</a:t>
            </a:r>
            <a:endParaRPr lang="hu-HU"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r>
              <a:rPr lang="hu-HU" b="0" noProof="0" dirty="0"/>
              <a:t>GDPR 2-3.</a:t>
            </a:r>
            <a:r>
              <a:rPr lang="hu-HU" b="0" baseline="0" noProof="0" dirty="0"/>
              <a:t> cikk</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Jogeset: </a:t>
            </a:r>
          </a:p>
          <a:p>
            <a:pPr lvl="0" algn="just"/>
            <a:r>
              <a:rPr lang="hu-HU" kern="1200" dirty="0">
                <a:effectLst/>
                <a:latin typeface="+mn-lt"/>
                <a:ea typeface="+mn-ea"/>
                <a:cs typeface="+mn-cs"/>
              </a:rPr>
              <a:t>EUB, C-101/01, Büntetőeljárás </a:t>
            </a:r>
            <a:r>
              <a:rPr lang="hu-HU" kern="1200" dirty="0" err="1">
                <a:effectLst/>
                <a:latin typeface="+mn-lt"/>
                <a:ea typeface="+mn-ea"/>
                <a:cs typeface="+mn-cs"/>
              </a:rPr>
              <a:t>Bodil</a:t>
            </a:r>
            <a:r>
              <a:rPr lang="hu-HU" kern="1200" dirty="0">
                <a:effectLst/>
                <a:latin typeface="+mn-lt"/>
                <a:ea typeface="+mn-ea"/>
                <a:cs typeface="+mn-cs"/>
              </a:rPr>
              <a:t> </a:t>
            </a:r>
            <a:r>
              <a:rPr lang="hu-HU" kern="1200" dirty="0" err="1">
                <a:effectLst/>
                <a:latin typeface="+mn-lt"/>
                <a:ea typeface="+mn-ea"/>
                <a:cs typeface="+mn-cs"/>
              </a:rPr>
              <a:t>Lindqvist</a:t>
            </a:r>
            <a:r>
              <a:rPr lang="hu-HU" kern="1200" dirty="0">
                <a:effectLst/>
                <a:latin typeface="+mn-lt"/>
                <a:ea typeface="+mn-ea"/>
                <a:cs typeface="+mn-cs"/>
              </a:rPr>
              <a:t> ellen, 2003</a:t>
            </a:r>
          </a:p>
          <a:p>
            <a:pPr algn="just"/>
            <a:r>
              <a:rPr lang="hu-HU" b="0" i="1" kern="1200" dirty="0">
                <a:effectLst/>
                <a:latin typeface="+mn-lt"/>
                <a:ea typeface="+mn-ea"/>
                <a:cs typeface="+mn-cs"/>
              </a:rPr>
              <a:t>„</a:t>
            </a:r>
            <a:r>
              <a:rPr lang="hu-HU" b="0" i="1" kern="1200" dirty="0" err="1">
                <a:effectLst/>
                <a:latin typeface="+mn-lt"/>
                <a:ea typeface="+mn-ea"/>
                <a:cs typeface="+mn-cs"/>
              </a:rPr>
              <a:t>Bodil</a:t>
            </a:r>
            <a:r>
              <a:rPr lang="hu-HU" b="0" i="1" kern="1200" dirty="0">
                <a:effectLst/>
                <a:latin typeface="+mn-lt"/>
                <a:ea typeface="+mn-ea"/>
                <a:cs typeface="+mn-cs"/>
              </a:rPr>
              <a:t> </a:t>
            </a:r>
            <a:r>
              <a:rPr lang="hu-HU" b="0" i="1" kern="1200" dirty="0" err="1">
                <a:effectLst/>
                <a:latin typeface="+mn-lt"/>
                <a:ea typeface="+mn-ea"/>
                <a:cs typeface="+mn-cs"/>
              </a:rPr>
              <a:t>Lindqvist</a:t>
            </a:r>
            <a:r>
              <a:rPr lang="hu-HU" b="0" i="1" kern="1200" dirty="0">
                <a:effectLst/>
                <a:latin typeface="+mn-lt"/>
                <a:ea typeface="+mn-ea"/>
                <a:cs typeface="+mn-cs"/>
              </a:rPr>
              <a:t> ügy egy olyan internetes oldallal foglalkozott, ahol a különböző személyekre név szerint vagy egyéb módon, például telefonszámmal vagy hobbijukra vonatkozó információkkal hivatkoztak. Az EUB kimondta, hogy „annak feltüntetése, hogy valamely személy lába megsérült, és ezért részleges betegszabadságon van, egészségi állapotra vonatkozó személyes adatnak minősül”.”</a:t>
            </a:r>
          </a:p>
          <a:p>
            <a:pPr algn="just"/>
            <a:r>
              <a:rPr lang="hu-HU" b="0" i="1" kern="1200" dirty="0">
                <a:effectLst/>
                <a:latin typeface="+mn-lt"/>
                <a:ea typeface="+mn-ea"/>
                <a:cs typeface="+mn-cs"/>
              </a:rPr>
              <a:t>„</a:t>
            </a:r>
            <a:r>
              <a:rPr lang="hu-HU" b="0" i="1" kern="1200" dirty="0" err="1">
                <a:effectLst/>
                <a:latin typeface="+mn-lt"/>
                <a:ea typeface="+mn-ea"/>
                <a:cs typeface="+mn-cs"/>
              </a:rPr>
              <a:t>Bodil</a:t>
            </a:r>
            <a:r>
              <a:rPr lang="hu-HU" b="0" i="1" kern="1200" dirty="0">
                <a:effectLst/>
                <a:latin typeface="+mn-lt"/>
                <a:ea typeface="+mn-ea"/>
                <a:cs typeface="+mn-cs"/>
              </a:rPr>
              <a:t> </a:t>
            </a:r>
            <a:r>
              <a:rPr lang="hu-HU" b="0" i="1" kern="1200" dirty="0" err="1">
                <a:effectLst/>
                <a:latin typeface="+mn-lt"/>
                <a:ea typeface="+mn-ea"/>
                <a:cs typeface="+mn-cs"/>
              </a:rPr>
              <a:t>Lindqvist</a:t>
            </a:r>
            <a:r>
              <a:rPr lang="hu-HU" b="0" i="1" kern="1200" dirty="0">
                <a:effectLst/>
                <a:latin typeface="+mn-lt"/>
                <a:ea typeface="+mn-ea"/>
                <a:cs typeface="+mn-cs"/>
              </a:rPr>
              <a:t>  ügy egy olyan internetes oldallal foglalkozott, ahol a különböző személyekre név szerint vagy egyéb módon, például telefonszámmal vagy hobbijukra vonatkozó információkkal hivatkoztak. Az EUB azt állapította meg, hogy „internetes oldalon több személyre történő hivatkozás, és azoknak akár nevükkel, akár más módon – például telefonszámukkal vagy munkakörülményeikre és időtöltésükre vonatkozó információkkal – történő azonosítása a 95/46 irányelv 3. cikkének (1) bekezdése értelmében „személyes adatok részben vagy egészben automatizált módon való kezelésének minősül”.”</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Háztartási kivételek</a:t>
            </a:r>
            <a:r>
              <a:rPr lang="hu-HU" noProof="0" dirty="0"/>
              <a:t>: levelezés és címek tárolása, vagy közösségi tevékenységek és online tevékenységek.</a:t>
            </a:r>
          </a:p>
        </p:txBody>
      </p:sp>
    </p:spTree>
    <p:extLst>
      <p:ext uri="{BB962C8B-B14F-4D97-AF65-F5344CB8AC3E}">
        <p14:creationId xmlns:p14="http://schemas.microsoft.com/office/powerpoint/2010/main" val="12378708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1D22F5C-5E1B-4B2B-BAB0-D24BD2EF939A}" type="slidenum">
              <a:rPr lang="hu-HU" smtClean="0">
                <a:latin typeface="Arial" charset="0"/>
              </a:rPr>
              <a:pPr/>
              <a:t>38</a:t>
            </a:fld>
            <a:endParaRPr lang="hu-HU">
              <a:latin typeface="Arial" charset="0"/>
            </a:endParaRPr>
          </a:p>
        </p:txBody>
      </p:sp>
      <p:sp>
        <p:nvSpPr>
          <p:cNvPr id="60419" name="Rectangle 2"/>
          <p:cNvSpPr>
            <a:spLocks noGrp="1" noRot="1" noChangeAspect="1" noChangeArrowheads="1" noTextEdit="1"/>
          </p:cNvSpPr>
          <p:nvPr>
            <p:ph type="sldImg"/>
          </p:nvPr>
        </p:nvSpPr>
        <p:spPr>
          <a:xfrm>
            <a:off x="646113" y="800100"/>
            <a:ext cx="5716587" cy="3216275"/>
          </a:xfrm>
          <a:solidFill>
            <a:srgbClr val="FFFFFF"/>
          </a:solidFill>
          <a:ln/>
        </p:spPr>
      </p:sp>
      <p:sp>
        <p:nvSpPr>
          <p:cNvPr id="60420" name="Rectangle 3"/>
          <p:cNvSpPr>
            <a:spLocks noGrp="1" noChangeArrowheads="1"/>
          </p:cNvSpPr>
          <p:nvPr>
            <p:ph type="body" idx="1"/>
          </p:nvPr>
        </p:nvSpPr>
        <p:spPr>
          <a:xfrm>
            <a:off x="934444" y="4361899"/>
            <a:ext cx="5139442" cy="3863261"/>
          </a:xfrm>
          <a:solidFill>
            <a:srgbClr val="FFFFFF"/>
          </a:solidFill>
          <a:ln>
            <a:solidFill>
              <a:srgbClr val="000000"/>
            </a:solidFill>
          </a:ln>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1" dirty="0"/>
              <a:t> </a:t>
            </a:r>
            <a:r>
              <a:rPr lang="hu-HU" dirty="0"/>
              <a:t>A</a:t>
            </a:r>
            <a:r>
              <a:rPr lang="hu-HU" noProof="0" dirty="0"/>
              <a:t> dia </a:t>
            </a:r>
            <a:r>
              <a:rPr lang="hu-HU" dirty="0"/>
              <a:t>áttekintést nyújt </a:t>
            </a:r>
            <a:r>
              <a:rPr lang="hu-HU" baseline="0" dirty="0"/>
              <a:t> </a:t>
            </a:r>
            <a:r>
              <a:rPr lang="hu-HU" dirty="0"/>
              <a:t>a GDPR nemzeti végrehajtásáról, különös tekintettel annak </a:t>
            </a:r>
            <a:r>
              <a:rPr lang="hu-HU" b="0" dirty="0"/>
              <a:t>hatályára.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b="0" kern="1200" dirty="0">
                <a:effectLst/>
                <a:latin typeface="+mn-lt"/>
                <a:ea typeface="+mn-ea"/>
                <a:cs typeface="+mn-cs"/>
              </a:rPr>
              <a:t> A cél, hogy a résztvevők megértsék </a:t>
            </a:r>
            <a:r>
              <a:rPr lang="hu-HU" b="0" dirty="0"/>
              <a:t>a GDPR nemzeti végrehajtását, különös tekintettel a GDPR hatálybeli különbségeire</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algn="just"/>
            <a:r>
              <a:rPr lang="hu-HU" b="1" noProof="0" dirty="0"/>
              <a:t>Jogszabályi rendelkezések: </a:t>
            </a:r>
            <a:r>
              <a:rPr lang="hu-HU" b="0" noProof="0" dirty="0"/>
              <a:t>vonatkozó nemzeti szabályozás</a:t>
            </a:r>
            <a:endParaRPr lang="hu-HU" b="1" noProof="0" dirty="0"/>
          </a:p>
          <a:p>
            <a:pPr algn="just"/>
            <a:r>
              <a:rPr lang="hu-HU" b="1" noProof="0" dirty="0"/>
              <a:t>Jogeset: </a:t>
            </a:r>
            <a:r>
              <a:rPr lang="hu-HU" b="0" noProof="0" dirty="0"/>
              <a:t>-</a:t>
            </a:r>
          </a:p>
          <a:p>
            <a:pPr algn="just"/>
            <a:r>
              <a:rPr lang="hu-HU" b="1" noProof="0" dirty="0"/>
              <a:t>További olvasmányok:</a:t>
            </a:r>
          </a:p>
          <a:p>
            <a:pPr algn="just"/>
            <a:r>
              <a:rPr lang="hu-HU" b="1" noProof="0" dirty="0"/>
              <a:t>Példák:</a:t>
            </a:r>
          </a:p>
        </p:txBody>
      </p:sp>
    </p:spTree>
    <p:extLst>
      <p:ext uri="{BB962C8B-B14F-4D97-AF65-F5344CB8AC3E}">
        <p14:creationId xmlns:p14="http://schemas.microsoft.com/office/powerpoint/2010/main" val="12527376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aseline="0" noProof="0" dirty="0"/>
              <a:t>A dia </a:t>
            </a:r>
            <a:r>
              <a:rPr lang="hu-HU" b="0" noProof="0" dirty="0"/>
              <a:t>bemutatja </a:t>
            </a:r>
            <a:r>
              <a:rPr lang="hu-HU" b="0" dirty="0"/>
              <a:t>az adatkezelés fő pilléreit, azaz a személyes adatok kezelésének tárgyát, célját,  jogalapját és módját.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résztvevők figyelmét.</a:t>
            </a:r>
            <a:r>
              <a:rPr lang="hu-HU" sz="1200" b="0" kern="1200" dirty="0">
                <a:effectLst/>
                <a:latin typeface="+mn-lt"/>
                <a:ea typeface="+mn-ea"/>
                <a:cs typeface="+mn-cs"/>
              </a:rPr>
              <a:t> A cél, hogy a résztvevők megértsék, hogy a GDPR szerint mik a megfelelő adatkezelés ismérvei</a:t>
            </a:r>
            <a:r>
              <a:rPr lang="hu-HU" sz="1200" b="0" kern="1200" dirty="0">
                <a:effectLst/>
              </a:rPr>
              <a:t>.</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közepes/magas</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 </a:t>
            </a:r>
            <a:r>
              <a:rPr lang="hu-HU" sz="1200" b="0" kern="1200" baseline="0" noProof="0" dirty="0">
                <a:effectLst/>
                <a:latin typeface="+mn-lt"/>
                <a:ea typeface="+mn-ea"/>
                <a:cs typeface="+mn-cs"/>
              </a:rPr>
              <a:t>kezdő/középhaladó/szakértő</a:t>
            </a:r>
            <a:endParaRPr lang="hu-HU" sz="1200" b="1" kern="1200" noProof="0" dirty="0">
              <a:effectLst/>
              <a:latin typeface="+mn-lt"/>
              <a:ea typeface="+mn-ea"/>
              <a:cs typeface="+mn-cs"/>
            </a:endParaRPr>
          </a:p>
          <a:p>
            <a:pPr algn="just"/>
            <a:r>
              <a:rPr lang="hu-HU" b="1" noProof="0" dirty="0"/>
              <a:t>Kinek releváns: </a:t>
            </a:r>
            <a:r>
              <a:rPr lang="hu-HU" b="0" noProof="0" dirty="0"/>
              <a:t>mindenkinek</a:t>
            </a:r>
            <a:endParaRPr lang="hu-HU" b="1"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Jogszabályi rendelkezések:</a:t>
            </a:r>
            <a:r>
              <a:rPr lang="hu-HU" b="1" baseline="0" noProof="0" dirty="0"/>
              <a:t> </a:t>
            </a:r>
            <a:r>
              <a:rPr lang="hu-HU" b="0" baseline="0" noProof="0" dirty="0"/>
              <a:t>GDPR </a:t>
            </a:r>
            <a:r>
              <a:rPr lang="hu-HU" b="0" dirty="0"/>
              <a:t>4-6. cikk, IV. fejezet</a:t>
            </a:r>
          </a:p>
          <a:p>
            <a:pPr algn="just"/>
            <a:r>
              <a:rPr lang="hu-HU" b="1" noProof="0" dirty="0"/>
              <a:t>Jogeset:</a:t>
            </a:r>
          </a:p>
          <a:p>
            <a:pPr algn="just"/>
            <a:r>
              <a:rPr lang="hu-HU" b="1" noProof="0" dirty="0"/>
              <a:t>További olvasmányok:</a:t>
            </a:r>
          </a:p>
          <a:p>
            <a:pPr algn="just"/>
            <a:r>
              <a:rPr lang="hu-HU" b="1" noProof="0" dirty="0"/>
              <a:t>Példák:</a:t>
            </a:r>
          </a:p>
          <a:p>
            <a:endParaRPr lang="en-GB" b="1" dirty="0"/>
          </a:p>
          <a:p>
            <a:endParaRPr lang="en-GB" dirty="0"/>
          </a:p>
        </p:txBody>
      </p:sp>
      <p:sp>
        <p:nvSpPr>
          <p:cNvPr id="4" name="Dia számának helye 3"/>
          <p:cNvSpPr>
            <a:spLocks noGrp="1"/>
          </p:cNvSpPr>
          <p:nvPr>
            <p:ph type="sldNum" sz="quarter" idx="5"/>
          </p:nvPr>
        </p:nvSpPr>
        <p:spPr/>
        <p:txBody>
          <a:bodyPr/>
          <a:lstStyle/>
          <a:p>
            <a:fld id="{4614E237-3346-D848-BA28-F053412767AB}" type="slidenum">
              <a:rPr lang="en-US" smtClean="0"/>
              <a:t>39</a:t>
            </a:fld>
            <a:endParaRPr lang="en-US"/>
          </a:p>
        </p:txBody>
      </p:sp>
    </p:spTree>
    <p:extLst>
      <p:ext uri="{BB962C8B-B14F-4D97-AF65-F5344CB8AC3E}">
        <p14:creationId xmlns:p14="http://schemas.microsoft.com/office/powerpoint/2010/main" val="2134236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Az előadó bemutatása a </a:t>
            </a:r>
            <a:r>
              <a:rPr lang="hu-HU" b="0" noProof="0"/>
              <a:t>közönség számára.</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Hangsúlyozzuk, hogy az előadó – adatvédelmi tudása okán – a </a:t>
            </a:r>
            <a:r>
              <a:rPr lang="hu-HU" dirty="0"/>
              <a:t>jövőben esetleges kapcsolattartási pont lehet</a:t>
            </a:r>
            <a:r>
              <a:rPr lang="hu-HU" baseline="0" dirty="0"/>
              <a:t> a hallgatók számára!</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a:t>
            </a:r>
            <a:r>
              <a:rPr lang="hu-HU" b="1" noProof="0" dirty="0"/>
              <a:t> (fontosság): </a:t>
            </a:r>
            <a:r>
              <a:rPr lang="hu-HU" b="0" noProof="0" dirty="0"/>
              <a:t>közepes</a:t>
            </a:r>
          </a:p>
          <a:p>
            <a:r>
              <a:rPr lang="hu-HU" sz="1200" b="1" kern="1200" noProof="0" dirty="0">
                <a:effectLst/>
                <a:latin typeface="+mn-lt"/>
                <a:ea typeface="+mn-ea"/>
                <a:cs typeface="+mn-cs"/>
              </a:rPr>
              <a:t>A képzésben résztvevők szükséges tapasztalata: </a:t>
            </a:r>
            <a:r>
              <a:rPr lang="hu-HU" sz="1200" b="0" kern="1200" noProof="0" dirty="0">
                <a:effectLst/>
              </a:rPr>
              <a:t>nincs</a:t>
            </a:r>
            <a:endParaRPr lang="hu-HU" b="0" noProof="0" dirty="0"/>
          </a:p>
          <a:p>
            <a:r>
              <a:rPr lang="hu-HU" b="1" noProof="0" dirty="0"/>
              <a:t>Kinek releváns: </a:t>
            </a:r>
            <a:r>
              <a:rPr lang="hu-HU" b="0" noProof="0" dirty="0"/>
              <a:t>mindenkinek</a:t>
            </a:r>
          </a:p>
          <a:p>
            <a:r>
              <a:rPr lang="hu-HU" b="1" noProof="0" dirty="0"/>
              <a:t>Jogszabályi rendelkezések: - </a:t>
            </a:r>
            <a:endParaRPr lang="hu-HU" b="0" noProof="0" dirty="0"/>
          </a:p>
          <a:p>
            <a:r>
              <a:rPr lang="hu-HU" b="1" noProof="0" dirty="0"/>
              <a:t>Jogeset: -</a:t>
            </a:r>
          </a:p>
          <a:p>
            <a:r>
              <a:rPr lang="hu-HU" b="1" noProof="0" dirty="0"/>
              <a:t>További olvasmányok: -</a:t>
            </a:r>
          </a:p>
          <a:p>
            <a:r>
              <a:rPr lang="hu-HU" b="1" noProof="0"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05817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40</a:t>
            </a:fld>
            <a:endParaRPr lang="en-US"/>
          </a:p>
        </p:txBody>
      </p:sp>
    </p:spTree>
    <p:extLst>
      <p:ext uri="{BB962C8B-B14F-4D97-AF65-F5344CB8AC3E}">
        <p14:creationId xmlns:p14="http://schemas.microsoft.com/office/powerpoint/2010/main" val="13883758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4614E237-3346-D848-BA28-F053412767AB}" type="slidenum">
              <a:rPr lang="en-US" smtClean="0"/>
              <a:t>41</a:t>
            </a:fld>
            <a:endParaRPr lang="en-US"/>
          </a:p>
        </p:txBody>
      </p:sp>
    </p:spTree>
    <p:extLst>
      <p:ext uri="{BB962C8B-B14F-4D97-AF65-F5344CB8AC3E}">
        <p14:creationId xmlns:p14="http://schemas.microsoft.com/office/powerpoint/2010/main" val="2308230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a:t>
            </a:r>
            <a:r>
              <a:rPr lang="hu-HU" b="0" noProof="0" dirty="0"/>
              <a:t> témakör bemutatja a személyes adatok és az adatkezelés egyéb kategóriáinak fogalmát, valamint az adatkezelő, az adatfeldolgozó és az</a:t>
            </a:r>
            <a:r>
              <a:rPr lang="hu-HU" b="0" baseline="0" noProof="0" dirty="0"/>
              <a:t> adatkezelési </a:t>
            </a:r>
            <a:r>
              <a:rPr lang="hu-HU" b="0" noProof="0" dirty="0"/>
              <a:t>műveletek fogalmát.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 </a:t>
            </a:r>
            <a:r>
              <a:rPr lang="hu-HU" sz="1200" kern="1200" noProof="0" dirty="0">
                <a:effectLst/>
                <a:latin typeface="+mn-lt"/>
                <a:ea typeface="+mn-ea"/>
                <a:cs typeface="+mn-cs"/>
              </a:rPr>
              <a:t>A cél, hogy a résztvevők megértsék,</a:t>
            </a:r>
            <a:r>
              <a:rPr lang="hu-HU" sz="1200" b="0" kern="1200" noProof="0" dirty="0">
                <a:effectLst/>
                <a:latin typeface="+mn-lt"/>
                <a:ea typeface="+mn-ea"/>
                <a:cs typeface="+mn-cs"/>
              </a:rPr>
              <a:t> mely adat minősülhet</a:t>
            </a:r>
            <a:r>
              <a:rPr lang="hu-HU" sz="1200" b="0" kern="1200" baseline="0" noProof="0" dirty="0">
                <a:effectLst/>
                <a:latin typeface="+mn-lt"/>
                <a:ea typeface="+mn-ea"/>
                <a:cs typeface="+mn-cs"/>
              </a:rPr>
              <a:t> </a:t>
            </a:r>
            <a:r>
              <a:rPr lang="hu-HU" sz="1200" b="0" kern="1200" noProof="0" dirty="0">
                <a:effectLst/>
                <a:latin typeface="+mn-lt"/>
                <a:ea typeface="+mn-ea"/>
                <a:cs typeface="+mn-cs"/>
              </a:rPr>
              <a:t>személyes adatnak vagy tartozhat más adatkategóriákba. Ezen kívül tisztázza az adatkezelő és az adatfeldolgozó közötti különbségeket, és megmagyarázza a személyes adatok kezelésének természetét</a:t>
            </a:r>
          </a:p>
          <a:p>
            <a:pPr algn="just"/>
            <a:r>
              <a:rPr lang="hu-HU" sz="1200" b="1" kern="1200" noProof="0" dirty="0">
                <a:effectLst/>
                <a:latin typeface="+mn-lt"/>
                <a:ea typeface="+mn-ea"/>
                <a:cs typeface="+mn-cs"/>
              </a:rPr>
              <a:t>Időterv (fontosság): </a:t>
            </a:r>
            <a:r>
              <a:rPr lang="hu-HU" sz="1200" b="0" kern="1200" noProof="0" dirty="0">
                <a:effectLst/>
                <a:latin typeface="+mn-lt"/>
                <a:ea typeface="+mn-ea"/>
                <a:cs typeface="+mn-cs"/>
              </a:rPr>
              <a:t>közepes/magas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kezdő/középhaladó/szakértő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mindenkinek</a:t>
            </a:r>
          </a:p>
          <a:p>
            <a:pPr algn="just"/>
            <a:r>
              <a:rPr lang="hu-HU" sz="1200" b="1" kern="1200" noProof="0" dirty="0">
                <a:effectLst/>
                <a:latin typeface="+mn-lt"/>
                <a:ea typeface="+mn-ea"/>
                <a:cs typeface="+mn-cs"/>
              </a:rPr>
              <a:t>Jogszabályi rendelkezések: </a:t>
            </a:r>
            <a:r>
              <a:rPr lang="hu-HU" sz="1200" b="0" kern="1200" noProof="0" dirty="0">
                <a:effectLst/>
                <a:latin typeface="+mn-lt"/>
                <a:ea typeface="+mn-ea"/>
                <a:cs typeface="+mn-cs"/>
              </a:rPr>
              <a:t>GDPR 4. cikk</a:t>
            </a:r>
          </a:p>
          <a:p>
            <a:pPr algn="just"/>
            <a:r>
              <a:rPr lang="hu-HU" sz="1200" b="1" kern="1200" noProof="0" dirty="0">
                <a:effectLst/>
                <a:latin typeface="+mn-lt"/>
                <a:ea typeface="+mn-ea"/>
                <a:cs typeface="+mn-cs"/>
              </a:rPr>
              <a:t>Jogeset: </a:t>
            </a:r>
            <a:r>
              <a:rPr lang="hu-HU" sz="1200" b="0" kern="1200" noProof="0" dirty="0">
                <a:effectLst/>
                <a:latin typeface="+mn-lt"/>
                <a:ea typeface="+mn-ea"/>
                <a:cs typeface="+mn-cs"/>
              </a:rPr>
              <a:t>-</a:t>
            </a:r>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42</a:t>
            </a:fld>
            <a:endParaRPr lang="en-US"/>
          </a:p>
        </p:txBody>
      </p:sp>
    </p:spTree>
    <p:extLst>
      <p:ext uri="{BB962C8B-B14F-4D97-AF65-F5344CB8AC3E}">
        <p14:creationId xmlns:p14="http://schemas.microsoft.com/office/powerpoint/2010/main" val="25953362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7894274"/>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dia célja és tárgya: </a:t>
            </a:r>
            <a:r>
              <a:rPr lang="hu-HU" dirty="0"/>
              <a:t>A</a:t>
            </a:r>
            <a:r>
              <a:rPr lang="hu-HU" sz="1200" kern="1200" noProof="0" dirty="0">
                <a:effectLst/>
                <a:latin typeface="+mn-lt"/>
                <a:ea typeface="+mn-ea"/>
                <a:cs typeface="+mn-cs"/>
              </a:rPr>
              <a:t> </a:t>
            </a:r>
            <a:r>
              <a:rPr lang="hu-HU" sz="1200" kern="1200" noProof="0" dirty="0">
                <a:effectLst/>
              </a:rPr>
              <a:t>dia tisztázza a személyes adat fogalmát.</a:t>
            </a:r>
            <a:endParaRPr lang="hu-HU" b="0"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 </a:t>
            </a:r>
            <a:r>
              <a:rPr lang="hu-HU" sz="1200" b="0" kern="1200" noProof="0" dirty="0">
                <a:effectLst/>
                <a:latin typeface="+mn-lt"/>
                <a:ea typeface="+mn-ea"/>
                <a:cs typeface="+mn-cs"/>
              </a:rPr>
              <a:t>Az előadásnak fel kell keltenie a közönség figyelmét</a:t>
            </a:r>
            <a:r>
              <a:rPr lang="hu-HU" sz="1200" kern="1200" noProof="0" dirty="0">
                <a:effectLst/>
                <a:latin typeface="+mn-lt"/>
                <a:ea typeface="+mn-ea"/>
                <a:cs typeface="+mn-cs"/>
              </a:rPr>
              <a:t>. A cél, hogy a résztvevők megértsék </a:t>
            </a:r>
            <a:r>
              <a:rPr lang="hu-HU" sz="1200" b="0" kern="1200" noProof="0" dirty="0">
                <a:effectLst/>
                <a:latin typeface="+mn-lt"/>
                <a:ea typeface="+mn-ea"/>
                <a:cs typeface="+mn-cs"/>
              </a:rPr>
              <a:t>mely adatok minősülnek</a:t>
            </a:r>
            <a:r>
              <a:rPr lang="hu-HU" sz="1200" b="0" kern="1200" baseline="0" noProof="0" dirty="0">
                <a:effectLst/>
                <a:latin typeface="+mn-lt"/>
                <a:ea typeface="+mn-ea"/>
                <a:cs typeface="+mn-cs"/>
              </a:rPr>
              <a:t> </a:t>
            </a:r>
            <a:r>
              <a:rPr lang="hu-HU" sz="1200" b="0" kern="1200" noProof="0" dirty="0">
                <a:effectLst/>
                <a:latin typeface="+mn-lt"/>
                <a:ea typeface="+mn-ea"/>
                <a:cs typeface="+mn-cs"/>
              </a:rPr>
              <a:t>személyes adatnak.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Időterv (fontosság): </a:t>
            </a:r>
            <a:r>
              <a:rPr lang="hu-HU" sz="1200" b="0" kern="1200" noProof="0" dirty="0">
                <a:effectLst/>
                <a:latin typeface="+mn-lt"/>
                <a:ea typeface="+mn-ea"/>
                <a:cs typeface="+mn-cs"/>
              </a:rPr>
              <a:t>közepes/magas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kezdő/középhaladó/szakértő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mindenkinek</a:t>
            </a:r>
          </a:p>
          <a:p>
            <a:pPr algn="just"/>
            <a:r>
              <a:rPr lang="hu-HU" sz="1200" b="1" kern="1200" noProof="0" dirty="0">
                <a:effectLst/>
                <a:latin typeface="+mn-lt"/>
                <a:ea typeface="+mn-ea"/>
                <a:cs typeface="+mn-cs"/>
              </a:rPr>
              <a:t>Jogszabályi rendelkezések: </a:t>
            </a:r>
            <a:r>
              <a:rPr lang="hu-HU" sz="1200" b="0" kern="1200" noProof="0" dirty="0">
                <a:effectLst/>
                <a:latin typeface="+mn-lt"/>
                <a:ea typeface="+mn-ea"/>
                <a:cs typeface="+mn-cs"/>
              </a:rPr>
              <a:t>GDPR 4. cikk</a:t>
            </a:r>
          </a:p>
          <a:p>
            <a:pPr algn="just"/>
            <a:r>
              <a:rPr lang="hu-HU" sz="1200" b="1" kern="1200" noProof="0" dirty="0">
                <a:effectLst/>
                <a:latin typeface="+mn-lt"/>
                <a:ea typeface="+mn-ea"/>
                <a:cs typeface="+mn-cs"/>
              </a:rPr>
              <a:t>Jogeset:</a:t>
            </a:r>
            <a:endParaRPr lang="hu-HU" sz="1200" kern="1200" noProof="0" dirty="0">
              <a:effectLst/>
              <a:latin typeface="+mn-lt"/>
              <a:ea typeface="+mn-ea"/>
              <a:cs typeface="+mn-cs"/>
            </a:endParaRPr>
          </a:p>
          <a:p>
            <a:pPr lvl="0" algn="just"/>
            <a:r>
              <a:rPr lang="hu-HU" sz="1200" kern="1200" dirty="0">
                <a:effectLst/>
                <a:latin typeface="+mn-lt"/>
                <a:ea typeface="+mn-ea"/>
                <a:cs typeface="+mn-cs"/>
              </a:rPr>
              <a:t>EUB, C-101/01, Büntetőeljárás </a:t>
            </a:r>
            <a:r>
              <a:rPr lang="hu-HU" sz="1200" kern="1200" dirty="0" err="1">
                <a:effectLst/>
                <a:latin typeface="+mn-lt"/>
                <a:ea typeface="+mn-ea"/>
                <a:cs typeface="+mn-cs"/>
              </a:rPr>
              <a:t>Bodil</a:t>
            </a:r>
            <a:r>
              <a:rPr lang="hu-HU" sz="1200" kern="1200" dirty="0">
                <a:effectLst/>
                <a:latin typeface="+mn-lt"/>
                <a:ea typeface="+mn-ea"/>
                <a:cs typeface="+mn-cs"/>
              </a:rPr>
              <a:t> </a:t>
            </a:r>
            <a:r>
              <a:rPr lang="hu-HU" sz="1200" kern="1200" dirty="0" err="1">
                <a:effectLst/>
                <a:latin typeface="+mn-lt"/>
                <a:ea typeface="+mn-ea"/>
                <a:cs typeface="+mn-cs"/>
              </a:rPr>
              <a:t>Lindqvist</a:t>
            </a:r>
            <a:r>
              <a:rPr lang="hu-HU" sz="1200" kern="1200" dirty="0">
                <a:effectLst/>
                <a:latin typeface="+mn-lt"/>
                <a:ea typeface="+mn-ea"/>
                <a:cs typeface="+mn-cs"/>
              </a:rPr>
              <a:t> ellen, 2003</a:t>
            </a:r>
          </a:p>
          <a:p>
            <a:pPr algn="just" rtl="0" eaLnBrk="1" fontAlgn="auto" latinLnBrk="0" hangingPunct="1"/>
            <a:r>
              <a:rPr lang="hu-HU" i="1" noProof="0" dirty="0"/>
              <a:t>„A </a:t>
            </a:r>
            <a:r>
              <a:rPr lang="hu-HU" i="1" noProof="0" dirty="0" err="1"/>
              <a:t>Breyer</a:t>
            </a:r>
            <a:r>
              <a:rPr lang="hu-HU" i="1" noProof="0" dirty="0"/>
              <a:t> kontra </a:t>
            </a:r>
            <a:r>
              <a:rPr lang="hu-HU" i="1" noProof="0" dirty="0" err="1"/>
              <a:t>Bundesrepublik</a:t>
            </a:r>
            <a:r>
              <a:rPr lang="hu-HU" i="1" noProof="0" dirty="0"/>
              <a:t> </a:t>
            </a:r>
            <a:r>
              <a:rPr lang="hu-HU" i="1" noProof="0" dirty="0" err="1"/>
              <a:t>Deutschland</a:t>
            </a:r>
            <a:r>
              <a:rPr lang="hu-HU" i="1" noProof="0" dirty="0"/>
              <a:t> ügyben  az EUB az érintettek közvetett azonosíthatóságának fogalmát vizsgálta. Az ügy dinamikus IP címekkel foglalkozott, amelyek minden új internetkapcsolat létrehozásakor változnak. A szövetségi német intézmények által üzemeltetett weboldalak dinamikus IP címeket regisztráltak és tároltak annak érdekében, hogy megelőzzék a </a:t>
            </a:r>
            <a:r>
              <a:rPr lang="hu-HU" i="1" noProof="0" dirty="0" err="1"/>
              <a:t>kibertámadásokat</a:t>
            </a:r>
            <a:r>
              <a:rPr lang="hu-HU" i="1" noProof="0" dirty="0"/>
              <a:t> és szükség esetén büntetőeljárásokat kezdeményezhessenek. Csak </a:t>
            </a:r>
            <a:r>
              <a:rPr lang="hu-HU" i="1" noProof="0" dirty="0" err="1"/>
              <a:t>Patrick</a:t>
            </a:r>
            <a:r>
              <a:rPr lang="hu-HU" i="1" noProof="0" dirty="0"/>
              <a:t> </a:t>
            </a:r>
            <a:r>
              <a:rPr lang="hu-HU" i="1" noProof="0" dirty="0" err="1"/>
              <a:t>Breyer</a:t>
            </a:r>
            <a:r>
              <a:rPr lang="hu-HU" i="1" noProof="0" dirty="0"/>
              <a:t> által igénybe vett internetszolgáltató rendelkezett az azonosításához szükséges további adatokkal.</a:t>
            </a:r>
          </a:p>
          <a:p>
            <a:pPr algn="just" rtl="0" eaLnBrk="1" fontAlgn="auto" latinLnBrk="0" hangingPunct="1"/>
            <a:endParaRPr lang="hu-HU" i="1" noProof="0" dirty="0"/>
          </a:p>
          <a:p>
            <a:pPr algn="just" rtl="0" eaLnBrk="1" fontAlgn="auto" latinLnBrk="0" hangingPunct="1"/>
            <a:r>
              <a:rPr lang="hu-HU" i="1" noProof="0" dirty="0"/>
              <a:t>Az EUB úgy vélte, hogy valamely online médiaszolgáltató által a nyilvánosság számára hozzáférhetővé tett internetes honlap valamely személy által történő felkeresésekor az e szolgáltató által rögzített dinamikus IP-cím személyes adatnak minősül, amennyiben csak egy harmadik félnek – a jelen ügyben az internetszolgáltatónak – állnak rendelkezésére a személy azonosításához szükséges további adatok.  Azt állapította meg, hogy ahhoz, hogy az adatok személyes adatokat testesítsenek meg, „egyáltalán nem szükséges, hogy az érintett azonosítását lehetővé tevő információk egyetlen személy kezében legyenek”. Egy internetszolgáltató által regisztrált dinamikus IP-címek használói bizonyos szituációkban azonosíthatók, például kibertámadások esetén büntetőeljárás keretében egyéb személyek segítségével.  Az EUB álláspontja szerint, amennyiben a szolgáltatónak „jogszerű eszközök állnak a rendelkezésére az érintett személynek az e személy internet‐hozzáférést nyújtó szolgáltatójának rendelkezésére álló további adatok révén történő azonosításához”, az olyan módszernek minősül, amelyet „valószínűleg felhasználnak az érintett személy azonosítására”. Ezért az ilyen adatok személyes adatnak minősülnek.”</a:t>
            </a:r>
          </a:p>
          <a:p>
            <a:pPr algn="just" rtl="0" eaLnBrk="1" fontAlgn="auto" latinLnBrk="0" hangingPunct="1"/>
            <a:endParaRPr lang="hu-HU" noProof="0" dirty="0"/>
          </a:p>
          <a:p>
            <a:pPr algn="just" rtl="0" eaLnBrk="1" fontAlgn="auto" latinLnBrk="0" hangingPunct="1"/>
            <a:r>
              <a:rPr lang="hu-HU" sz="1200" i="0" kern="1200" dirty="0">
                <a:effectLst/>
                <a:latin typeface="+mn-lt"/>
                <a:ea typeface="+mn-ea"/>
                <a:cs typeface="+mn-cs"/>
              </a:rPr>
              <a:t>EUB</a:t>
            </a:r>
            <a:r>
              <a:rPr lang="hu-HU" i="0" noProof="0" dirty="0"/>
              <a:t>, C-434/16, </a:t>
            </a:r>
            <a:r>
              <a:rPr lang="hu-HU" sz="1200" i="0" kern="1200" dirty="0">
                <a:effectLst/>
                <a:latin typeface="+mn-lt"/>
                <a:ea typeface="+mn-ea"/>
                <a:cs typeface="+mn-cs"/>
              </a:rPr>
              <a:t>Peter </a:t>
            </a:r>
            <a:r>
              <a:rPr lang="hu-HU" sz="1200" i="0" kern="1200" dirty="0" err="1">
                <a:effectLst/>
                <a:latin typeface="+mn-lt"/>
                <a:ea typeface="+mn-ea"/>
                <a:cs typeface="+mn-cs"/>
              </a:rPr>
              <a:t>Nowak</a:t>
            </a:r>
            <a:r>
              <a:rPr lang="hu-HU" sz="1200" i="0" kern="1200" dirty="0">
                <a:effectLst/>
                <a:latin typeface="+mn-lt"/>
                <a:ea typeface="+mn-ea"/>
                <a:cs typeface="+mn-cs"/>
              </a:rPr>
              <a:t> kontra adatvédelmi biztos</a:t>
            </a:r>
            <a:r>
              <a:rPr lang="hu-HU" i="0" noProof="0" dirty="0"/>
              <a:t>, 2017</a:t>
            </a:r>
          </a:p>
          <a:p>
            <a:pPr algn="just" rtl="0" eaLnBrk="1" fontAlgn="auto" latinLnBrk="0" hangingPunct="1"/>
            <a:endParaRPr lang="hu-HU" i="0" noProof="0" dirty="0"/>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pPr algn="just"/>
            <a:r>
              <a:rPr lang="hu-HU" sz="1200" b="1" kern="1200" noProof="0" dirty="0">
                <a:effectLst/>
                <a:latin typeface="+mn-lt"/>
                <a:ea typeface="+mn-ea"/>
                <a:cs typeface="+mn-cs"/>
              </a:rPr>
              <a:t>Példák:</a:t>
            </a:r>
            <a:endParaRPr lang="hu-HU" sz="1200" kern="1200" noProof="0" dirty="0">
              <a:effectLst/>
              <a:latin typeface="+mn-lt"/>
              <a:ea typeface="+mn-ea"/>
              <a:cs typeface="+mn-cs"/>
            </a:endParaRPr>
          </a:p>
          <a:p>
            <a:pPr algn="just"/>
            <a:r>
              <a:rPr lang="hu-HU" b="1" noProof="0" dirty="0"/>
              <a:t>Megjegyzések</a:t>
            </a:r>
          </a:p>
          <a:p>
            <a:pPr algn="just"/>
            <a:r>
              <a:rPr lang="hu-HU" b="0" noProof="0" dirty="0"/>
              <a:t>Érdemes megemlíteni, hogy a fogalommeghatározás (az uniós adatvédelmi jog fő koncepciójával és szerkezetével együtt) nem változott a GDPR-</a:t>
            </a:r>
            <a:r>
              <a:rPr lang="hu-HU" b="0" noProof="0" dirty="0" err="1"/>
              <a:t>ral</a:t>
            </a:r>
            <a:r>
              <a:rPr lang="hu-HU" b="0" noProof="0" dirty="0"/>
              <a:t>.</a:t>
            </a:r>
          </a:p>
          <a:p>
            <a:pPr algn="just"/>
            <a:endParaRPr lang="hu-HU" b="1" noProof="0" dirty="0"/>
          </a:p>
          <a:p>
            <a:pPr algn="just"/>
            <a:endParaRPr lang="hu-HU" baseline="0" noProof="0" dirty="0"/>
          </a:p>
          <a:p>
            <a:pPr algn="just"/>
            <a:endParaRPr lang="hu-HU" b="1" noProof="0" dirty="0"/>
          </a:p>
        </p:txBody>
      </p:sp>
      <p:sp>
        <p:nvSpPr>
          <p:cNvPr id="4" name="Slide Number Placeholder 3"/>
          <p:cNvSpPr>
            <a:spLocks noGrp="1"/>
          </p:cNvSpPr>
          <p:nvPr>
            <p:ph type="sldNum" sz="quarter" idx="5"/>
          </p:nvPr>
        </p:nvSpPr>
        <p:spPr/>
        <p:txBody>
          <a:bodyPr/>
          <a:lstStyle/>
          <a:p>
            <a:fld id="{4614E237-3346-D848-BA28-F053412767AB}" type="slidenum">
              <a:rPr lang="en-US" smtClean="0"/>
              <a:t>43</a:t>
            </a:fld>
            <a:endParaRPr lang="en-US"/>
          </a:p>
        </p:txBody>
      </p:sp>
    </p:spTree>
    <p:extLst>
      <p:ext uri="{BB962C8B-B14F-4D97-AF65-F5344CB8AC3E}">
        <p14:creationId xmlns:p14="http://schemas.microsoft.com/office/powerpoint/2010/main" val="1997301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4633281"/>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dia célja és tárgya: </a:t>
            </a:r>
            <a:r>
              <a:rPr lang="hu-HU" dirty="0"/>
              <a:t>A</a:t>
            </a:r>
            <a:r>
              <a:rPr lang="hu-HU" sz="1200" kern="1200" noProof="0" dirty="0">
                <a:solidFill>
                  <a:schemeClr val="tx1"/>
                </a:solidFill>
                <a:effectLst/>
                <a:latin typeface="+mn-lt"/>
                <a:ea typeface="+mn-ea"/>
                <a:cs typeface="+mn-cs"/>
              </a:rPr>
              <a:t> dia tisztázza a személyes adat fogalmát.</a:t>
            </a:r>
            <a:endParaRPr lang="hu-HU" b="0"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előadásnak fel kell keltenie a közönség figyelmét</a:t>
            </a:r>
            <a:r>
              <a:rPr lang="hu-HU" sz="1200" kern="1200" noProof="0" dirty="0">
                <a:solidFill>
                  <a:schemeClr val="tx1"/>
                </a:solidFill>
                <a:effectLst/>
                <a:latin typeface="+mn-lt"/>
                <a:ea typeface="+mn-ea"/>
                <a:cs typeface="+mn-cs"/>
              </a:rPr>
              <a:t>. A cél, hogy a résztvevők megértsék </a:t>
            </a:r>
            <a:r>
              <a:rPr lang="hu-HU" sz="1200" b="0" kern="1200" noProof="0" dirty="0">
                <a:solidFill>
                  <a:schemeClr val="tx1"/>
                </a:solidFill>
                <a:effectLst/>
                <a:latin typeface="+mn-lt"/>
                <a:ea typeface="+mn-ea"/>
                <a:cs typeface="+mn-cs"/>
              </a:rPr>
              <a:t>mely adatok minősülnek</a:t>
            </a:r>
            <a:r>
              <a:rPr lang="hu-HU" sz="1200" b="0" kern="1200" baseline="0" noProof="0" dirty="0">
                <a:solidFill>
                  <a:schemeClr val="tx1"/>
                </a:solidFill>
                <a:effectLst/>
                <a:latin typeface="+mn-lt"/>
                <a:ea typeface="+mn-ea"/>
                <a:cs typeface="+mn-cs"/>
              </a:rPr>
              <a:t> </a:t>
            </a:r>
            <a:r>
              <a:rPr lang="hu-HU" sz="1200" b="0" kern="1200" noProof="0" dirty="0">
                <a:solidFill>
                  <a:schemeClr val="tx1"/>
                </a:solidFill>
                <a:effectLst/>
                <a:latin typeface="+mn-lt"/>
                <a:ea typeface="+mn-ea"/>
                <a:cs typeface="+mn-cs"/>
              </a:rPr>
              <a:t>személyes adatnak.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Időterv (fontosság): </a:t>
            </a:r>
            <a:r>
              <a:rPr lang="hu-HU" sz="1200" b="0" kern="1200" noProof="0" dirty="0">
                <a:solidFill>
                  <a:schemeClr val="tx1"/>
                </a:solidFill>
                <a:effectLst/>
                <a:latin typeface="+mn-lt"/>
                <a:ea typeface="+mn-ea"/>
                <a:cs typeface="+mn-cs"/>
              </a:rPr>
              <a:t>közepes/magas</a:t>
            </a:r>
          </a:p>
          <a:p>
            <a:pPr algn="just"/>
            <a:r>
              <a:rPr lang="hu-HU" sz="1200" b="1" kern="1200" noProof="0" dirty="0">
                <a:solidFill>
                  <a:schemeClr val="tx1"/>
                </a:solidFill>
                <a:effectLst/>
                <a:latin typeface="+mn-lt"/>
                <a:ea typeface="+mn-ea"/>
                <a:cs typeface="+mn-cs"/>
              </a:rPr>
              <a:t>A képzésben résztvevők szükséges tapasztalata: </a:t>
            </a:r>
            <a:r>
              <a:rPr lang="hu-HU" sz="1200" kern="1200" noProof="0" dirty="0">
                <a:solidFill>
                  <a:schemeClr val="tx1"/>
                </a:solidFill>
                <a:effectLst/>
                <a:latin typeface="+mn-lt"/>
                <a:ea typeface="+mn-ea"/>
                <a:cs typeface="+mn-cs"/>
              </a:rPr>
              <a:t>kezdő/középhaladó/szakértő</a:t>
            </a:r>
          </a:p>
          <a:p>
            <a:pPr algn="just"/>
            <a:r>
              <a:rPr lang="hu-HU" sz="1200" b="1" kern="1200" noProof="0" dirty="0">
                <a:solidFill>
                  <a:schemeClr val="tx1"/>
                </a:solidFill>
                <a:effectLst/>
                <a:latin typeface="+mn-lt"/>
                <a:ea typeface="+mn-ea"/>
                <a:cs typeface="+mn-cs"/>
              </a:rPr>
              <a:t>Kinek releváns: </a:t>
            </a:r>
            <a:r>
              <a:rPr lang="hu-HU" sz="1200" kern="1200" noProof="0" dirty="0">
                <a:solidFill>
                  <a:schemeClr val="tx1"/>
                </a:solidFill>
                <a:effectLst/>
                <a:latin typeface="+mn-lt"/>
                <a:ea typeface="+mn-ea"/>
                <a:cs typeface="+mn-cs"/>
              </a:rPr>
              <a:t>mindenkinek</a:t>
            </a:r>
          </a:p>
          <a:p>
            <a:pPr algn="just"/>
            <a:r>
              <a:rPr lang="hu-HU" sz="1200" b="1" kern="1200" noProof="0" dirty="0">
                <a:solidFill>
                  <a:schemeClr val="tx1"/>
                </a:solidFill>
                <a:effectLst/>
                <a:latin typeface="+mn-lt"/>
                <a:ea typeface="+mn-ea"/>
                <a:cs typeface="+mn-cs"/>
              </a:rPr>
              <a:t>Jogszabályi rendelkezések: </a:t>
            </a:r>
            <a:r>
              <a:rPr lang="hu-HU" sz="1200" b="0" kern="1200" noProof="0" dirty="0">
                <a:solidFill>
                  <a:schemeClr val="tx1"/>
                </a:solidFill>
                <a:effectLst/>
                <a:latin typeface="+mn-lt"/>
                <a:ea typeface="+mn-ea"/>
                <a:cs typeface="+mn-cs"/>
              </a:rPr>
              <a:t>GDPR 4. cikk</a:t>
            </a:r>
          </a:p>
          <a:p>
            <a:pPr algn="just"/>
            <a:r>
              <a:rPr lang="hu-HU" sz="1200" b="1" kern="1200" noProof="0" dirty="0">
                <a:solidFill>
                  <a:schemeClr val="tx1"/>
                </a:solidFill>
                <a:effectLst/>
                <a:latin typeface="+mn-lt"/>
                <a:ea typeface="+mn-ea"/>
                <a:cs typeface="+mn-cs"/>
              </a:rPr>
              <a:t>Jogeset:</a:t>
            </a:r>
            <a:endParaRPr lang="hu-HU" sz="1200" kern="1200" noProof="0" dirty="0">
              <a:solidFill>
                <a:schemeClr val="tx1"/>
              </a:solidFill>
              <a:effectLst/>
              <a:latin typeface="+mn-lt"/>
              <a:ea typeface="+mn-ea"/>
              <a:cs typeface="+mn-cs"/>
            </a:endParaRPr>
          </a:p>
          <a:p>
            <a:pPr lvl="0" algn="just"/>
            <a:r>
              <a:rPr lang="hu-HU" sz="1200" kern="1200" dirty="0">
                <a:solidFill>
                  <a:schemeClr val="tx1"/>
                </a:solidFill>
                <a:effectLst/>
                <a:latin typeface="+mn-lt"/>
                <a:ea typeface="+mn-ea"/>
                <a:cs typeface="+mn-cs"/>
              </a:rPr>
              <a:t>EUB, C-101/01, Büntetőeljárás </a:t>
            </a:r>
            <a:r>
              <a:rPr lang="hu-HU" sz="1200" kern="1200" dirty="0" err="1">
                <a:solidFill>
                  <a:schemeClr val="tx1"/>
                </a:solidFill>
                <a:effectLst/>
                <a:latin typeface="+mn-lt"/>
                <a:ea typeface="+mn-ea"/>
                <a:cs typeface="+mn-cs"/>
              </a:rPr>
              <a:t>Bodil</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Lindqvist</a:t>
            </a:r>
            <a:r>
              <a:rPr lang="hu-HU" sz="1200" kern="1200" dirty="0">
                <a:solidFill>
                  <a:schemeClr val="tx1"/>
                </a:solidFill>
                <a:effectLst/>
                <a:latin typeface="+mn-lt"/>
                <a:ea typeface="+mn-ea"/>
                <a:cs typeface="+mn-cs"/>
              </a:rPr>
              <a:t> ellen, 2003</a:t>
            </a:r>
          </a:p>
          <a:p>
            <a:pPr algn="just"/>
            <a:r>
              <a:rPr lang="hu-HU" i="1" noProof="0" dirty="0"/>
              <a:t>„</a:t>
            </a:r>
            <a:r>
              <a:rPr lang="hu-HU" i="1" noProof="0" dirty="0" err="1"/>
              <a:t>Bodil</a:t>
            </a:r>
            <a:r>
              <a:rPr lang="hu-HU" i="1" noProof="0" dirty="0"/>
              <a:t> </a:t>
            </a:r>
            <a:r>
              <a:rPr lang="hu-HU" i="1" noProof="0" dirty="0" err="1"/>
              <a:t>Lindqvist</a:t>
            </a:r>
            <a:r>
              <a:rPr lang="hu-HU" i="1" baseline="0" noProof="0" dirty="0"/>
              <a:t> </a:t>
            </a:r>
            <a:r>
              <a:rPr lang="hu-HU" i="1" noProof="0" dirty="0"/>
              <a:t>ügy egy olyan internetes oldallal foglalkozott, ahol a különböző személyekre név szerint vagy egyéb módon, például telefonszámmal vagy hobbijukra vonatkozó információkkal hivatkoztak. Az EUB azt állapította meg, hogy „internetes oldalon több személyre történő hivatkozás, és azoknak akár nevükkel, akár más módon – például telefonszámukkal vagy munkakörülményeikre és időtöltésükre vonatkozó információkkal – történő azonosítása a 95/46 irányelv 3. cikkének (1) bekezdése értelmében „személyes adatok részben vagy egészben automatizált módon való kezelésének” minősül”.”</a:t>
            </a:r>
          </a:p>
          <a:p>
            <a:pPr algn="just"/>
            <a:endParaRPr lang="hu-HU" noProof="0" dirty="0"/>
          </a:p>
          <a:p>
            <a:pPr algn="just"/>
            <a:r>
              <a:rPr lang="hu-HU" sz="1200" b="1" kern="1200" noProof="0" dirty="0">
                <a:solidFill>
                  <a:schemeClr val="tx1"/>
                </a:solidFill>
                <a:effectLst/>
                <a:latin typeface="+mn-lt"/>
                <a:ea typeface="+mn-ea"/>
                <a:cs typeface="+mn-cs"/>
              </a:rPr>
              <a:t>További olvasmányok: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kern="1200" dirty="0">
                <a:solidFill>
                  <a:schemeClr val="tx1"/>
                </a:solidFill>
                <a:effectLst/>
                <a:latin typeface="+mn-lt"/>
                <a:ea typeface="+mn-ea"/>
                <a:cs typeface="+mn-cs"/>
              </a:rPr>
              <a:t>A WP29 munkacsoport 4/2007. számú</a:t>
            </a:r>
            <a:r>
              <a:rPr lang="hu-HU" sz="1200" kern="1200" baseline="0" dirty="0">
                <a:solidFill>
                  <a:schemeClr val="tx1"/>
                </a:solidFill>
                <a:effectLst/>
                <a:latin typeface="+mn-lt"/>
                <a:ea typeface="+mn-ea"/>
                <a:cs typeface="+mn-cs"/>
              </a:rPr>
              <a:t> véleménye a személyes adat fogalmáról (WP136) 2007. június 20. </a:t>
            </a:r>
            <a:r>
              <a:rPr lang="hu-HU" sz="1200" kern="1200" noProof="0" dirty="0">
                <a:solidFill>
                  <a:schemeClr val="tx1"/>
                </a:solidFill>
                <a:effectLst/>
                <a:latin typeface="+mn-lt"/>
                <a:ea typeface="+mn-ea"/>
                <a:cs typeface="+mn-cs"/>
              </a:rPr>
              <a:t>&lt;</a:t>
            </a:r>
            <a:r>
              <a:rPr lang="hu-HU" sz="1200" u="sng" kern="1200" noProof="0" dirty="0">
                <a:solidFill>
                  <a:schemeClr val="tx1"/>
                </a:solidFill>
                <a:effectLst/>
                <a:latin typeface="+mn-lt"/>
                <a:ea typeface="+mn-ea"/>
                <a:cs typeface="+mn-cs"/>
                <a:hlinkClick r:id="rId3"/>
              </a:rPr>
              <a:t>http://ec.europa.eu/justice/policies/privacy/docs/wpdocs/2007/wp136_en.pdf</a:t>
            </a:r>
            <a:r>
              <a:rPr lang="hu-HU" sz="1200" u="sng" kern="1200" noProof="0" dirty="0">
                <a:solidFill>
                  <a:schemeClr val="tx1"/>
                </a:solidFill>
                <a:effectLst/>
                <a:latin typeface="+mn-lt"/>
                <a:ea typeface="+mn-ea"/>
                <a:cs typeface="+mn-cs"/>
              </a:rPr>
              <a:t>&gt;</a:t>
            </a:r>
            <a:r>
              <a:rPr lang="hu-HU" sz="1200" kern="1200" noProof="0" dirty="0">
                <a:solidFill>
                  <a:schemeClr val="tx1"/>
                </a:solidFill>
                <a:effectLst/>
                <a:latin typeface="+mn-lt"/>
                <a:ea typeface="+mn-ea"/>
                <a:cs typeface="+mn-cs"/>
              </a:rPr>
              <a:t> [05/</a:t>
            </a:r>
            <a:r>
              <a:rPr lang="hu-HU" sz="1200" kern="1200" noProof="0" dirty="0" err="1">
                <a:solidFill>
                  <a:schemeClr val="tx1"/>
                </a:solidFill>
                <a:effectLst/>
                <a:latin typeface="+mn-lt"/>
                <a:ea typeface="+mn-ea"/>
                <a:cs typeface="+mn-cs"/>
              </a:rPr>
              <a:t>05</a:t>
            </a:r>
            <a:r>
              <a:rPr lang="hu-HU" sz="1200" kern="1200" noProof="0" dirty="0">
                <a:solidFill>
                  <a:schemeClr val="tx1"/>
                </a:solidFill>
                <a:effectLst/>
                <a:latin typeface="+mn-lt"/>
                <a:ea typeface="+mn-ea"/>
                <a:cs typeface="+mn-cs"/>
              </a:rPr>
              <a:t>/2015]</a:t>
            </a:r>
            <a:endParaRPr lang="hu-HU" noProof="0" dirty="0"/>
          </a:p>
        </p:txBody>
      </p:sp>
      <p:sp>
        <p:nvSpPr>
          <p:cNvPr id="4" name="Dia számának helye 3"/>
          <p:cNvSpPr>
            <a:spLocks noGrp="1"/>
          </p:cNvSpPr>
          <p:nvPr>
            <p:ph type="sldNum" sz="quarter" idx="10"/>
          </p:nvPr>
        </p:nvSpPr>
        <p:spPr/>
        <p:txBody>
          <a:bodyPr/>
          <a:lstStyle/>
          <a:p>
            <a:fld id="{4614E237-3346-D848-BA28-F053412767AB}" type="slidenum">
              <a:rPr lang="en-US" smtClean="0"/>
              <a:t>44</a:t>
            </a:fld>
            <a:endParaRPr lang="en-US"/>
          </a:p>
        </p:txBody>
      </p:sp>
    </p:spTree>
    <p:extLst>
      <p:ext uri="{BB962C8B-B14F-4D97-AF65-F5344CB8AC3E}">
        <p14:creationId xmlns:p14="http://schemas.microsoft.com/office/powerpoint/2010/main" val="38774122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7519701"/>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dia célja és tárgya: </a:t>
            </a:r>
            <a:r>
              <a:rPr lang="hu-HU" dirty="0"/>
              <a:t>A</a:t>
            </a:r>
            <a:r>
              <a:rPr lang="hu-HU" sz="1200" kern="1200" noProof="0" dirty="0">
                <a:effectLst/>
                <a:latin typeface="+mn-lt"/>
                <a:ea typeface="+mn-ea"/>
                <a:cs typeface="+mn-cs"/>
              </a:rPr>
              <a:t> dia tisztázza a személyes adat </a:t>
            </a:r>
            <a:r>
              <a:rPr lang="hu-HU" sz="1200" kern="1200" noProof="0" dirty="0">
                <a:effectLst/>
              </a:rPr>
              <a:t>fogalmát.</a:t>
            </a:r>
            <a:endParaRPr lang="hu-HU" b="0"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kern="1200" noProof="0" dirty="0">
                <a:effectLst/>
                <a:latin typeface="+mn-lt"/>
                <a:ea typeface="+mn-ea"/>
                <a:cs typeface="+mn-cs"/>
              </a:rPr>
              <a:t>. A cél, hogy a résztvevők megértsék </a:t>
            </a:r>
            <a:r>
              <a:rPr lang="hu-HU" sz="1200" b="0" kern="1200" noProof="0" dirty="0">
                <a:effectLst/>
                <a:latin typeface="+mn-lt"/>
                <a:ea typeface="+mn-ea"/>
                <a:cs typeface="+mn-cs"/>
              </a:rPr>
              <a:t>mely adatok minősülnek</a:t>
            </a:r>
            <a:r>
              <a:rPr lang="hu-HU" sz="1200" b="0" kern="1200" baseline="0" noProof="0" dirty="0">
                <a:effectLst/>
                <a:latin typeface="+mn-lt"/>
                <a:ea typeface="+mn-ea"/>
                <a:cs typeface="+mn-cs"/>
              </a:rPr>
              <a:t> </a:t>
            </a:r>
            <a:r>
              <a:rPr lang="hu-HU" sz="1200" b="0" kern="1200" noProof="0" dirty="0">
                <a:effectLst/>
                <a:latin typeface="+mn-lt"/>
                <a:ea typeface="+mn-ea"/>
                <a:cs typeface="+mn-cs"/>
              </a:rPr>
              <a:t>személyes adatnak.</a:t>
            </a:r>
          </a:p>
          <a:p>
            <a:pPr algn="just"/>
            <a:r>
              <a:rPr lang="hu-HU" sz="1200" b="1" kern="1200" noProof="0" dirty="0">
                <a:effectLst/>
                <a:latin typeface="+mn-lt"/>
                <a:ea typeface="+mn-ea"/>
                <a:cs typeface="+mn-cs"/>
              </a:rPr>
              <a:t>Időterv (fontosság): </a:t>
            </a:r>
            <a:r>
              <a:rPr lang="hu-HU" sz="1200" b="0" kern="1200" noProof="0" dirty="0">
                <a:effectLst/>
                <a:latin typeface="+mn-lt"/>
                <a:ea typeface="+mn-ea"/>
                <a:cs typeface="+mn-cs"/>
              </a:rPr>
              <a:t>közepes/magas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kezdő/középhaladó/szakértő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mindenkinek</a:t>
            </a:r>
          </a:p>
          <a:p>
            <a:pPr algn="just"/>
            <a:r>
              <a:rPr lang="hu-HU" sz="1200" b="1" kern="1200" noProof="0" dirty="0">
                <a:effectLst/>
                <a:latin typeface="+mn-lt"/>
                <a:ea typeface="+mn-ea"/>
                <a:cs typeface="+mn-cs"/>
              </a:rPr>
              <a:t>Jogszabályi rendelkezések: </a:t>
            </a:r>
            <a:r>
              <a:rPr lang="hu-HU" sz="1200" b="0" kern="1200" noProof="0" dirty="0">
                <a:effectLst/>
                <a:latin typeface="+mn-lt"/>
                <a:ea typeface="+mn-ea"/>
                <a:cs typeface="+mn-cs"/>
              </a:rPr>
              <a:t>GDPR 4. cikk</a:t>
            </a:r>
          </a:p>
          <a:p>
            <a:pPr algn="just"/>
            <a:r>
              <a:rPr lang="hu-HU" sz="1200" b="1" kern="1200" noProof="0" dirty="0">
                <a:effectLst/>
                <a:latin typeface="+mn-lt"/>
                <a:ea typeface="+mn-ea"/>
                <a:cs typeface="+mn-cs"/>
              </a:rPr>
              <a:t>Jogeset: </a:t>
            </a:r>
            <a:r>
              <a:rPr lang="hu-HU" sz="1200" b="0" kern="1200" noProof="0" dirty="0">
                <a:effectLst/>
                <a:latin typeface="+mn-lt"/>
                <a:ea typeface="+mn-ea"/>
                <a:cs typeface="+mn-cs"/>
              </a:rPr>
              <a:t>-</a:t>
            </a:r>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Példák</a:t>
            </a:r>
            <a:r>
              <a:rPr lang="hu-HU" b="1" noProof="0" dirty="0"/>
              <a:t>:</a:t>
            </a:r>
            <a:endParaRPr lang="hu-HU" b="1" dirty="0"/>
          </a:p>
          <a:p>
            <a:pPr marL="171450" marR="0" lvl="0"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hu-HU" noProof="0" dirty="0"/>
              <a:t>Közvetlenül vagy közvetetten, különösen hivatkozással a</a:t>
            </a:r>
          </a:p>
          <a:p>
            <a:pPr marL="1085850" lvl="2" indent="-171450" algn="just">
              <a:buFont typeface="Arial" panose="020B0604020202020204" pitchFamily="34" charset="0"/>
              <a:buChar char="•"/>
            </a:pPr>
            <a:r>
              <a:rPr lang="hu-HU" noProof="0" dirty="0"/>
              <a:t>névre</a:t>
            </a:r>
          </a:p>
          <a:p>
            <a:pPr marL="1085850" lvl="2" indent="-171450" algn="just">
              <a:buFont typeface="Arial" panose="020B0604020202020204" pitchFamily="34" charset="0"/>
              <a:buChar char="•"/>
            </a:pPr>
            <a:r>
              <a:rPr lang="hu-HU" noProof="0" dirty="0"/>
              <a:t>azonosító számra</a:t>
            </a:r>
          </a:p>
          <a:p>
            <a:pPr marL="1085850" lvl="2" indent="-171450" algn="just">
              <a:buFont typeface="Arial" panose="020B0604020202020204" pitchFamily="34" charset="0"/>
              <a:buChar char="•"/>
            </a:pPr>
            <a:r>
              <a:rPr lang="hu-HU" noProof="0" dirty="0"/>
              <a:t>helymeghatározási adatokra</a:t>
            </a:r>
          </a:p>
          <a:p>
            <a:pPr marL="1085850" lvl="2" indent="-171450" algn="just">
              <a:buFont typeface="Arial" panose="020B0604020202020204" pitchFamily="34" charset="0"/>
              <a:buChar char="•"/>
            </a:pPr>
            <a:r>
              <a:rPr lang="hu-HU" noProof="0" dirty="0"/>
              <a:t>online azonosítóra</a:t>
            </a:r>
          </a:p>
          <a:p>
            <a:pPr marL="1085850" lvl="2" indent="-171450" algn="just">
              <a:buFont typeface="Arial" panose="020B0604020202020204" pitchFamily="34" charset="0"/>
              <a:buChar char="•"/>
            </a:pPr>
            <a:r>
              <a:rPr lang="hu-HU" noProof="0" dirty="0"/>
              <a:t>az érintettekre jellemző egy vagy több tényezőre</a:t>
            </a:r>
          </a:p>
          <a:p>
            <a:pPr marL="1543050" lvl="3" indent="-171450" algn="just">
              <a:buFont typeface="Arial" panose="020B0604020202020204" pitchFamily="34" charset="0"/>
              <a:buChar char="•"/>
            </a:pPr>
            <a:r>
              <a:rPr lang="hu-HU" noProof="0" dirty="0"/>
              <a:t>fizikai</a:t>
            </a:r>
          </a:p>
          <a:p>
            <a:pPr marL="1543050" lvl="3" indent="-171450" algn="just">
              <a:buFont typeface="Arial" panose="020B0604020202020204" pitchFamily="34" charset="0"/>
              <a:buChar char="•"/>
            </a:pPr>
            <a:r>
              <a:rPr lang="hu-HU" noProof="0" dirty="0"/>
              <a:t>fiziológiai</a:t>
            </a:r>
          </a:p>
          <a:p>
            <a:pPr marL="1543050" lvl="3" indent="-171450" algn="just">
              <a:buFont typeface="Arial" panose="020B0604020202020204" pitchFamily="34" charset="0"/>
              <a:buChar char="•"/>
            </a:pPr>
            <a:r>
              <a:rPr lang="hu-HU" noProof="0" dirty="0"/>
              <a:t>genetikai</a:t>
            </a:r>
          </a:p>
          <a:p>
            <a:pPr marL="1543050" lvl="3" indent="-171450" algn="just">
              <a:buFont typeface="Arial" panose="020B0604020202020204" pitchFamily="34" charset="0"/>
              <a:buChar char="•"/>
            </a:pPr>
            <a:r>
              <a:rPr lang="hu-HU" noProof="0" dirty="0"/>
              <a:t>szellemi</a:t>
            </a:r>
          </a:p>
          <a:p>
            <a:pPr marL="1543050" lvl="3" indent="-171450" algn="just">
              <a:buFont typeface="Arial" panose="020B0604020202020204" pitchFamily="34" charset="0"/>
              <a:buChar char="•"/>
            </a:pPr>
            <a:r>
              <a:rPr lang="hu-HU" noProof="0" dirty="0"/>
              <a:t>gazdasági</a:t>
            </a:r>
          </a:p>
          <a:p>
            <a:pPr marL="1543050" lvl="3" indent="-171450" algn="just">
              <a:buFont typeface="Arial" panose="020B0604020202020204" pitchFamily="34" charset="0"/>
              <a:buChar char="•"/>
            </a:pPr>
            <a:r>
              <a:rPr lang="hu-HU" noProof="0" dirty="0"/>
              <a:t>kulturális</a:t>
            </a:r>
          </a:p>
          <a:p>
            <a:pPr marL="1543050" lvl="3" indent="-171450" algn="just">
              <a:buFont typeface="Arial" panose="020B0604020202020204" pitchFamily="34" charset="0"/>
              <a:buChar char="•"/>
            </a:pPr>
            <a:r>
              <a:rPr lang="hu-HU" noProof="0" dirty="0"/>
              <a:t>társadalmi identitás</a:t>
            </a:r>
          </a:p>
          <a:p>
            <a:pPr lvl="3" algn="just"/>
            <a:endParaRPr lang="hu-HU" noProof="0" dirty="0"/>
          </a:p>
          <a:p>
            <a:pPr marL="171450" indent="-171450" algn="just">
              <a:buFont typeface="Wingdings" panose="05000000000000000000" pitchFamily="2" charset="2"/>
              <a:buChar char="Ø"/>
            </a:pPr>
            <a:r>
              <a:rPr lang="hu-HU" noProof="0" dirty="0"/>
              <a:t>A látszólag anonimizált adatok egyes személyekhez kapcsolása egyre könnyebbé válik </a:t>
            </a:r>
          </a:p>
          <a:p>
            <a:pPr marL="628650" lvl="1" indent="-171450" algn="just">
              <a:buFont typeface="Arial" panose="020B0604020202020204" pitchFamily="34" charset="0"/>
              <a:buChar char="•"/>
            </a:pPr>
            <a:r>
              <a:rPr lang="hu-HU" noProof="0" dirty="0"/>
              <a:t>a fokozott adatmegosztás,</a:t>
            </a:r>
          </a:p>
          <a:p>
            <a:pPr marL="628650" lvl="1" indent="-171450" algn="just">
              <a:buFont typeface="Arial" panose="020B0604020202020204" pitchFamily="34" charset="0"/>
              <a:buChar char="•"/>
            </a:pPr>
            <a:r>
              <a:rPr lang="hu-HU" dirty="0"/>
              <a:t>a </a:t>
            </a:r>
            <a:r>
              <a:rPr lang="hu-HU" noProof="0" dirty="0"/>
              <a:t>megnövelt számítógép-teljesítmény,</a:t>
            </a:r>
          </a:p>
          <a:p>
            <a:pPr marL="628650" lvl="1" indent="-171450" algn="just">
              <a:buFont typeface="Arial" panose="020B0604020202020204" pitchFamily="34" charset="0"/>
              <a:buChar char="•"/>
            </a:pPr>
            <a:r>
              <a:rPr lang="hu-HU" noProof="0" dirty="0"/>
              <a:t>Az egyre hatékonyabb algoritmusok következtében.</a:t>
            </a:r>
          </a:p>
          <a:p>
            <a:pPr marL="171450" indent="-171450" algn="just">
              <a:buFont typeface="Arial" panose="020B0604020202020204" pitchFamily="34" charset="0"/>
              <a:buChar char="•"/>
            </a:pPr>
            <a:endParaRPr lang="hu-HU" noProof="0" dirty="0"/>
          </a:p>
          <a:p>
            <a:pPr marL="171450" indent="-171450" algn="just">
              <a:buFont typeface="Wingdings" panose="05000000000000000000" pitchFamily="2" charset="2"/>
              <a:buChar char="Ø"/>
            </a:pPr>
            <a:r>
              <a:rPr lang="hu-HU" noProof="0" dirty="0"/>
              <a:t>Az adatvédelem hatásköre az idővel növekedni</a:t>
            </a:r>
            <a:r>
              <a:rPr lang="hu-HU" baseline="0" noProof="0" dirty="0"/>
              <a:t> fog. </a:t>
            </a:r>
          </a:p>
          <a:p>
            <a:pPr marL="171450" indent="-171450" algn="just">
              <a:buFont typeface="Wingdings" panose="05000000000000000000" pitchFamily="2" charset="2"/>
              <a:buChar char="Ø"/>
            </a:pPr>
            <a:r>
              <a:rPr lang="hu-HU" noProof="0" dirty="0"/>
              <a:t>A valóban anonim adatok gyakran hasznosak kutatási célokra (egészségügyi / társadalmi-gazdasági tényezőkre van szükség). </a:t>
            </a:r>
          </a:p>
          <a:p>
            <a:pPr marL="171450" indent="-171450" algn="just">
              <a:buFont typeface="Wingdings" panose="05000000000000000000" pitchFamily="2" charset="2"/>
              <a:buChar char="Ø"/>
            </a:pPr>
            <a:r>
              <a:rPr lang="hu-HU" noProof="0" dirty="0"/>
              <a:t>Nem</a:t>
            </a:r>
            <a:r>
              <a:rPr lang="hu-HU" baseline="0" noProof="0" dirty="0"/>
              <a:t> az </a:t>
            </a:r>
            <a:r>
              <a:rPr lang="hu-HU" noProof="0" dirty="0"/>
              <a:t>adatok különálló elemeit</a:t>
            </a:r>
            <a:r>
              <a:rPr lang="hu-HU" baseline="0" noProof="0" dirty="0"/>
              <a:t> kell figyelembe venni, </a:t>
            </a:r>
            <a:r>
              <a:rPr lang="hu-HU" noProof="0" dirty="0"/>
              <a:t>hanem az adathalmazokat egészében. </a:t>
            </a:r>
          </a:p>
          <a:p>
            <a:pPr marL="171450" indent="-171450" algn="just">
              <a:buFont typeface="Wingdings" panose="05000000000000000000" pitchFamily="2" charset="2"/>
              <a:buChar char="Ø"/>
            </a:pPr>
            <a:r>
              <a:rPr lang="hu-HU" noProof="0" dirty="0"/>
              <a:t>Ami ma</a:t>
            </a:r>
            <a:r>
              <a:rPr lang="hu-HU" baseline="0" noProof="0" dirty="0"/>
              <a:t> még </a:t>
            </a:r>
            <a:r>
              <a:rPr lang="hu-HU" noProof="0" dirty="0"/>
              <a:t>nem személyes adat, holnap már az lehet.</a:t>
            </a:r>
          </a:p>
          <a:p>
            <a:pPr marL="171450" indent="-171450" algn="just">
              <a:buFont typeface="Wingdings" panose="05000000000000000000" pitchFamily="2" charset="2"/>
              <a:buChar char="Ø"/>
            </a:pPr>
            <a:r>
              <a:rPr lang="hu-HU" noProof="0" dirty="0"/>
              <a:t>Habár </a:t>
            </a:r>
            <a:r>
              <a:rPr lang="hu-HU" dirty="0"/>
              <a:t>a mai felfogásunk szerint </a:t>
            </a:r>
            <a:r>
              <a:rPr lang="hu-HU" noProof="0" dirty="0"/>
              <a:t>a nem anonim módon összesített adatok jobban hasznosíthatók, a személyes adatok folyamatosan változó jellege gyakran megkérdőjelezi ezt a feltevést.</a:t>
            </a:r>
          </a:p>
          <a:p>
            <a:pPr algn="just"/>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45</a:t>
            </a:fld>
            <a:endParaRPr lang="en-US"/>
          </a:p>
        </p:txBody>
      </p:sp>
    </p:spTree>
    <p:extLst>
      <p:ext uri="{BB962C8B-B14F-4D97-AF65-F5344CB8AC3E}">
        <p14:creationId xmlns:p14="http://schemas.microsoft.com/office/powerpoint/2010/main" val="14140578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99430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dia célja és tárgya: </a:t>
            </a:r>
            <a:r>
              <a:rPr lang="hu-HU" dirty="0"/>
              <a:t>A</a:t>
            </a:r>
            <a:r>
              <a:rPr lang="hu-HU" sz="1200" kern="1200" noProof="0" dirty="0">
                <a:effectLst/>
                <a:latin typeface="+mn-lt"/>
                <a:ea typeface="+mn-ea"/>
                <a:cs typeface="+mn-cs"/>
              </a:rPr>
              <a:t> dia áttekintést nyújt a személyes adatok különleges kategóriáinak (különleges adat) fogalmáról</a:t>
            </a:r>
            <a:r>
              <a:rPr lang="hu-HU" b="0" noProof="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kern="1200" noProof="0" dirty="0">
                <a:effectLst/>
                <a:latin typeface="+mn-lt"/>
                <a:ea typeface="+mn-ea"/>
                <a:cs typeface="+mn-cs"/>
              </a:rPr>
              <a:t>. A cél, hogy a résztvevők megértsék </a:t>
            </a:r>
            <a:r>
              <a:rPr lang="hu-HU" sz="1200" b="0" kern="1200" noProof="0" dirty="0">
                <a:effectLst/>
                <a:latin typeface="+mn-lt"/>
                <a:ea typeface="+mn-ea"/>
                <a:cs typeface="+mn-cs"/>
              </a:rPr>
              <a:t>mely adat minősül</a:t>
            </a:r>
            <a:r>
              <a:rPr lang="hu-HU" sz="1200" b="0" kern="1200" baseline="0" noProof="0" dirty="0">
                <a:effectLst/>
                <a:latin typeface="+mn-lt"/>
                <a:ea typeface="+mn-ea"/>
                <a:cs typeface="+mn-cs"/>
              </a:rPr>
              <a:t> </a:t>
            </a:r>
            <a:r>
              <a:rPr lang="hu-HU" sz="1200" b="0" kern="1200" noProof="0" dirty="0">
                <a:effectLst/>
                <a:latin typeface="+mn-lt"/>
                <a:ea typeface="+mn-ea"/>
                <a:cs typeface="+mn-cs"/>
              </a:rPr>
              <a:t>különleges adatnak.</a:t>
            </a:r>
          </a:p>
          <a:p>
            <a:pPr algn="just"/>
            <a:r>
              <a:rPr lang="hu-HU" sz="1200" b="1" kern="1200" noProof="0" dirty="0">
                <a:effectLst/>
                <a:latin typeface="+mn-lt"/>
                <a:ea typeface="+mn-ea"/>
                <a:cs typeface="+mn-cs"/>
              </a:rPr>
              <a:t>Időterv (fontosság): </a:t>
            </a:r>
            <a:r>
              <a:rPr lang="hu-HU" sz="1200" b="0" kern="1200" noProof="0" dirty="0">
                <a:effectLst/>
                <a:latin typeface="+mn-lt"/>
                <a:ea typeface="+mn-ea"/>
                <a:cs typeface="+mn-cs"/>
              </a:rPr>
              <a:t>közepes/magas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kezdő/középhaladó/szakértő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mindenkinek</a:t>
            </a:r>
          </a:p>
          <a:p>
            <a:pPr algn="just"/>
            <a:r>
              <a:rPr lang="hu-HU" sz="1200" b="1" kern="1200" noProof="0" dirty="0">
                <a:effectLst/>
                <a:latin typeface="+mn-lt"/>
                <a:ea typeface="+mn-ea"/>
                <a:cs typeface="+mn-cs"/>
              </a:rPr>
              <a:t>Jogszabályi rendelkezések: </a:t>
            </a:r>
            <a:r>
              <a:rPr lang="hu-HU" sz="1200" b="0" kern="1200" noProof="0" dirty="0">
                <a:effectLst/>
                <a:latin typeface="+mn-lt"/>
                <a:ea typeface="+mn-ea"/>
                <a:cs typeface="+mn-cs"/>
              </a:rPr>
              <a:t>GDPR 9. cikk</a:t>
            </a:r>
          </a:p>
          <a:p>
            <a:pPr algn="just"/>
            <a:r>
              <a:rPr lang="hu-HU" sz="1200" b="1" kern="1200" noProof="0" dirty="0">
                <a:effectLst/>
                <a:latin typeface="+mn-lt"/>
                <a:ea typeface="+mn-ea"/>
                <a:cs typeface="+mn-cs"/>
              </a:rPr>
              <a:t>Jogeset: </a:t>
            </a:r>
            <a:r>
              <a:rPr lang="hu-HU" sz="1200" b="0" kern="1200" noProof="0" dirty="0">
                <a:effectLst/>
                <a:latin typeface="+mn-lt"/>
                <a:ea typeface="+mn-ea"/>
                <a:cs typeface="+mn-cs"/>
              </a:rPr>
              <a:t>-</a:t>
            </a:r>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Példák</a:t>
            </a:r>
            <a:r>
              <a:rPr lang="hu-HU" b="1" noProof="0" dirty="0"/>
              <a:t>:</a:t>
            </a:r>
            <a:endParaRPr lang="hu-HU" noProof="0" dirty="0"/>
          </a:p>
          <a:p>
            <a:pPr algn="just"/>
            <a:r>
              <a:rPr lang="hu-HU" b="0" noProof="0" dirty="0"/>
              <a:t>Miért pont ezek a kategóriák?</a:t>
            </a:r>
          </a:p>
          <a:p>
            <a:pPr lvl="0" algn="just"/>
            <a:r>
              <a:rPr lang="hu-HU" sz="1200" kern="1200" dirty="0">
                <a:effectLst/>
                <a:latin typeface="+mn-lt"/>
                <a:ea typeface="+mn-ea"/>
                <a:cs typeface="+mn-cs"/>
              </a:rPr>
              <a:t>Azért, mert a történeti tapasztalatok megtanították, hogy az ilyen kategóriájú személyes adattal való visszaélés valószínűleg hátrányos következményekkel jár. </a:t>
            </a:r>
            <a:r>
              <a:rPr lang="hu-HU" dirty="0"/>
              <a:t> </a:t>
            </a:r>
            <a:r>
              <a:rPr lang="hu-HU" sz="1200" kern="1200" dirty="0">
                <a:effectLst/>
                <a:latin typeface="+mn-lt"/>
                <a:ea typeface="+mn-ea"/>
                <a:cs typeface="+mn-cs"/>
              </a:rPr>
              <a:t>Ilyen következmény lehet a diszkrimináció, a megbélyegzés és akár a fizikai erőszak is. Ha megvizsgáljuk a diszkriminációellenes törvényeket, akkor gyakran ugyanezeket a kategóriákat találjuk.</a:t>
            </a:r>
          </a:p>
          <a:p>
            <a:pPr algn="just"/>
            <a:endParaRPr lang="hu-HU" b="0" noProof="0" dirty="0"/>
          </a:p>
          <a:p>
            <a:pPr algn="just"/>
            <a:r>
              <a:rPr lang="hu-HU" b="0" noProof="0" dirty="0"/>
              <a:t>Noha a személyes adatokra való összpontosítás fontos, és elsőbbséget kell élveznie, fontos felismerni, hogy a nem személyes adatok kezelése is okozhat hátrányos következményeket.</a:t>
            </a:r>
          </a:p>
          <a:p>
            <a:pPr algn="just"/>
            <a:endParaRPr lang="hu-HU" noProof="0" dirty="0"/>
          </a:p>
        </p:txBody>
      </p:sp>
      <p:sp>
        <p:nvSpPr>
          <p:cNvPr id="4" name="Slide Number Placeholder 3"/>
          <p:cNvSpPr>
            <a:spLocks noGrp="1"/>
          </p:cNvSpPr>
          <p:nvPr>
            <p:ph type="sldNum" sz="quarter" idx="5"/>
          </p:nvPr>
        </p:nvSpPr>
        <p:spPr/>
        <p:txBody>
          <a:bodyPr/>
          <a:lstStyle/>
          <a:p>
            <a:fld id="{4614E237-3346-D848-BA28-F053412767AB}" type="slidenum">
              <a:rPr lang="en-US" smtClean="0"/>
              <a:t>46</a:t>
            </a:fld>
            <a:endParaRPr lang="en-US"/>
          </a:p>
        </p:txBody>
      </p:sp>
    </p:spTree>
    <p:extLst>
      <p:ext uri="{BB962C8B-B14F-4D97-AF65-F5344CB8AC3E}">
        <p14:creationId xmlns:p14="http://schemas.microsoft.com/office/powerpoint/2010/main" val="30494306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sz="1200" kern="1200" dirty="0">
                <a:effectLst/>
                <a:latin typeface="+mn-lt"/>
                <a:ea typeface="+mn-ea"/>
                <a:cs typeface="+mn-cs"/>
              </a:rPr>
              <a:t>A dia áttekintést nyújt a személyes adatok különleges kategóriáinak (különleges adat) fogalmáról</a:t>
            </a:r>
            <a:r>
              <a:rPr lang="hu-HU" b="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dirty="0">
                <a:effectLst/>
                <a:latin typeface="+mn-lt"/>
                <a:ea typeface="+mn-ea"/>
                <a:cs typeface="+mn-cs"/>
              </a:rPr>
              <a:t>Az előadásnak fel kell keltenie a közönség figyelmét</a:t>
            </a:r>
            <a:r>
              <a:rPr lang="hu-HU" sz="1200" kern="1200" dirty="0">
                <a:effectLst/>
                <a:latin typeface="+mn-lt"/>
                <a:ea typeface="+mn-ea"/>
                <a:cs typeface="+mn-cs"/>
              </a:rPr>
              <a:t>. A cél, hogy a résztvevők megértsék </a:t>
            </a:r>
            <a:r>
              <a:rPr lang="hu-HU" sz="1200" b="0" kern="1200" dirty="0">
                <a:effectLst/>
                <a:latin typeface="+mn-lt"/>
                <a:ea typeface="+mn-ea"/>
                <a:cs typeface="+mn-cs"/>
              </a:rPr>
              <a:t>mely adat minősül</a:t>
            </a:r>
            <a:r>
              <a:rPr lang="hu-HU" sz="1200" b="0" kern="1200" baseline="0" dirty="0">
                <a:effectLst/>
                <a:latin typeface="+mn-lt"/>
                <a:ea typeface="+mn-ea"/>
                <a:cs typeface="+mn-cs"/>
              </a:rPr>
              <a:t> </a:t>
            </a:r>
            <a:r>
              <a:rPr lang="hu-HU" sz="1200" b="0" kern="1200" dirty="0">
                <a:effectLst/>
                <a:latin typeface="+mn-lt"/>
                <a:ea typeface="+mn-ea"/>
                <a:cs typeface="+mn-cs"/>
              </a:rPr>
              <a:t>különleges adatnak.</a:t>
            </a:r>
          </a:p>
          <a:p>
            <a:pPr algn="just"/>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9.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Példák</a:t>
            </a:r>
            <a:r>
              <a:rPr lang="hu-HU" b="1" dirty="0"/>
              <a:t>:</a:t>
            </a:r>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47</a:t>
            </a:fld>
            <a:endParaRPr lang="en-US"/>
          </a:p>
        </p:txBody>
      </p:sp>
    </p:spTree>
    <p:extLst>
      <p:ext uri="{BB962C8B-B14F-4D97-AF65-F5344CB8AC3E}">
        <p14:creationId xmlns:p14="http://schemas.microsoft.com/office/powerpoint/2010/main" val="32985435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dia célja és tárgya: </a:t>
            </a:r>
            <a:r>
              <a:rPr lang="hu-HU" dirty="0"/>
              <a:t>A</a:t>
            </a:r>
            <a:r>
              <a:rPr lang="hu-HU" sz="1200" kern="1200" noProof="0" dirty="0">
                <a:effectLst/>
                <a:latin typeface="+mn-lt"/>
                <a:ea typeface="+mn-ea"/>
                <a:cs typeface="+mn-cs"/>
              </a:rPr>
              <a:t> dia ismerteti a genetikai adat </a:t>
            </a:r>
            <a:r>
              <a:rPr lang="hu-HU" sz="1200" kern="1200" noProof="0" dirty="0">
                <a:effectLst/>
              </a:rPr>
              <a:t>fogalmát.</a:t>
            </a:r>
            <a:endParaRPr lang="hu-HU" b="0"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kern="1200" noProof="0" dirty="0">
                <a:effectLst/>
                <a:latin typeface="+mn-lt"/>
                <a:ea typeface="+mn-ea"/>
                <a:cs typeface="+mn-cs"/>
              </a:rPr>
              <a:t>. A cél, hogy a résztvevők megértsék, </a:t>
            </a:r>
            <a:r>
              <a:rPr lang="hu-HU" sz="1200" b="0" kern="1200" noProof="0" dirty="0">
                <a:effectLst/>
                <a:latin typeface="+mn-lt"/>
                <a:ea typeface="+mn-ea"/>
                <a:cs typeface="+mn-cs"/>
              </a:rPr>
              <a:t>mely adat minősül</a:t>
            </a:r>
            <a:r>
              <a:rPr lang="hu-HU" sz="1200" b="0" kern="1200" baseline="0" noProof="0" dirty="0">
                <a:effectLst/>
                <a:latin typeface="+mn-lt"/>
                <a:ea typeface="+mn-ea"/>
                <a:cs typeface="+mn-cs"/>
              </a:rPr>
              <a:t> </a:t>
            </a:r>
            <a:r>
              <a:rPr lang="hu-HU" sz="1200" b="0" kern="1200" noProof="0" dirty="0">
                <a:effectLst/>
                <a:latin typeface="+mn-lt"/>
                <a:ea typeface="+mn-ea"/>
                <a:cs typeface="+mn-cs"/>
              </a:rPr>
              <a:t>genetikai adatnak.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Időterv (fontosság): </a:t>
            </a:r>
            <a:r>
              <a:rPr lang="hu-HU" sz="1200" b="0" kern="1200" noProof="0" dirty="0">
                <a:effectLst/>
                <a:latin typeface="+mn-lt"/>
                <a:ea typeface="+mn-ea"/>
                <a:cs typeface="+mn-cs"/>
              </a:rPr>
              <a:t>közepes/magas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kezdő/középhaladó/szakértő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mindenkinek</a:t>
            </a:r>
          </a:p>
          <a:p>
            <a:pPr algn="just"/>
            <a:r>
              <a:rPr lang="hu-HU" sz="1200" b="1" kern="1200" noProof="0" dirty="0">
                <a:effectLst/>
                <a:latin typeface="+mn-lt"/>
                <a:ea typeface="+mn-ea"/>
                <a:cs typeface="+mn-cs"/>
              </a:rPr>
              <a:t>Jogszabályi rendelkezések: </a:t>
            </a:r>
            <a:r>
              <a:rPr lang="hu-HU" sz="1200" b="0" kern="1200" noProof="0" dirty="0">
                <a:effectLst/>
                <a:latin typeface="+mn-lt"/>
                <a:ea typeface="+mn-ea"/>
                <a:cs typeface="+mn-cs"/>
              </a:rPr>
              <a:t>GDPR 4. cikk</a:t>
            </a:r>
          </a:p>
          <a:p>
            <a:pPr algn="just"/>
            <a:r>
              <a:rPr lang="hu-HU" sz="1200" b="1" kern="1200" noProof="0" dirty="0">
                <a:effectLst/>
                <a:latin typeface="+mn-lt"/>
                <a:ea typeface="+mn-ea"/>
                <a:cs typeface="+mn-cs"/>
              </a:rPr>
              <a:t>Jogeset: </a:t>
            </a:r>
            <a:r>
              <a:rPr lang="hu-HU" sz="1200" b="0" kern="1200" noProof="0" dirty="0">
                <a:effectLst/>
                <a:latin typeface="+mn-lt"/>
                <a:ea typeface="+mn-ea"/>
                <a:cs typeface="+mn-cs"/>
              </a:rPr>
              <a:t>-</a:t>
            </a:r>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Példák</a:t>
            </a:r>
            <a:r>
              <a:rPr lang="hu-HU" b="1" noProof="0" dirty="0"/>
              <a:t>:</a:t>
            </a:r>
            <a:r>
              <a:rPr lang="hu-HU" b="0" baseline="0" noProof="0" dirty="0"/>
              <a:t> szövettani vizsgálat eredményei</a:t>
            </a:r>
            <a:endParaRPr lang="hu-HU" b="0" noProof="0" dirty="0"/>
          </a:p>
        </p:txBody>
      </p:sp>
      <p:sp>
        <p:nvSpPr>
          <p:cNvPr id="4" name="Slide Number Placeholder 3"/>
          <p:cNvSpPr>
            <a:spLocks noGrp="1"/>
          </p:cNvSpPr>
          <p:nvPr>
            <p:ph type="sldNum" sz="quarter" idx="5"/>
          </p:nvPr>
        </p:nvSpPr>
        <p:spPr/>
        <p:txBody>
          <a:bodyPr/>
          <a:lstStyle/>
          <a:p>
            <a:fld id="{4614E237-3346-D848-BA28-F053412767AB}" type="slidenum">
              <a:rPr lang="en-US" smtClean="0"/>
              <a:t>48</a:t>
            </a:fld>
            <a:endParaRPr lang="en-US"/>
          </a:p>
        </p:txBody>
      </p:sp>
    </p:spTree>
    <p:extLst>
      <p:ext uri="{BB962C8B-B14F-4D97-AF65-F5344CB8AC3E}">
        <p14:creationId xmlns:p14="http://schemas.microsoft.com/office/powerpoint/2010/main" val="15107294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a:t>
            </a:r>
            <a:r>
              <a:rPr lang="hu-HU" sz="1200" kern="1200" dirty="0">
                <a:effectLst/>
                <a:latin typeface="+mn-lt"/>
                <a:ea typeface="+mn-ea"/>
                <a:cs typeface="+mn-cs"/>
              </a:rPr>
              <a:t> dia bemutatja a biometrikus adat fogalmát</a:t>
            </a:r>
            <a:r>
              <a:rPr lang="hu-HU" b="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dirty="0">
                <a:effectLst/>
                <a:latin typeface="+mn-lt"/>
                <a:ea typeface="+mn-ea"/>
                <a:cs typeface="+mn-cs"/>
              </a:rPr>
              <a:t>Az előadásnak fel kell keltenie a közönség figyelmét</a:t>
            </a:r>
            <a:r>
              <a:rPr lang="hu-HU" sz="1200" kern="1200" dirty="0">
                <a:effectLst/>
                <a:latin typeface="+mn-lt"/>
                <a:ea typeface="+mn-ea"/>
                <a:cs typeface="+mn-cs"/>
              </a:rPr>
              <a:t>. A cél, hogy a résztvevők megértsék, </a:t>
            </a:r>
            <a:r>
              <a:rPr lang="hu-HU" sz="1200" b="0" kern="1200" dirty="0">
                <a:effectLst/>
                <a:latin typeface="+mn-lt"/>
                <a:ea typeface="+mn-ea"/>
                <a:cs typeface="+mn-cs"/>
              </a:rPr>
              <a:t>mely adat minősül</a:t>
            </a:r>
            <a:r>
              <a:rPr lang="hu-HU" sz="1200" b="0" kern="1200" baseline="0" dirty="0">
                <a:effectLst/>
                <a:latin typeface="+mn-lt"/>
                <a:ea typeface="+mn-ea"/>
                <a:cs typeface="+mn-cs"/>
              </a:rPr>
              <a:t> </a:t>
            </a:r>
            <a:r>
              <a:rPr lang="hu-HU" sz="1200" b="0" kern="1200" dirty="0">
                <a:effectLst/>
                <a:latin typeface="+mn-lt"/>
                <a:ea typeface="+mn-ea"/>
                <a:cs typeface="+mn-cs"/>
              </a:rPr>
              <a:t>biometrikus adatnak.</a:t>
            </a:r>
          </a:p>
          <a:p>
            <a:pPr algn="just"/>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4.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Példák</a:t>
            </a:r>
            <a:r>
              <a:rPr lang="hu-HU" b="1" dirty="0"/>
              <a:t>:</a:t>
            </a:r>
            <a:r>
              <a:rPr lang="hu-HU" b="0" baseline="0" dirty="0"/>
              <a:t> okos telefonok ujjnyomatolvasó berendezései</a:t>
            </a:r>
            <a:endParaRPr lang="hu-HU" b="0" dirty="0"/>
          </a:p>
        </p:txBody>
      </p:sp>
      <p:sp>
        <p:nvSpPr>
          <p:cNvPr id="4" name="Slide Number Placeholder 3"/>
          <p:cNvSpPr>
            <a:spLocks noGrp="1"/>
          </p:cNvSpPr>
          <p:nvPr>
            <p:ph type="sldNum" sz="quarter" idx="5"/>
          </p:nvPr>
        </p:nvSpPr>
        <p:spPr/>
        <p:txBody>
          <a:bodyPr/>
          <a:lstStyle/>
          <a:p>
            <a:fld id="{4614E237-3346-D848-BA28-F053412767AB}" type="slidenum">
              <a:rPr lang="en-US" smtClean="0"/>
              <a:t>49</a:t>
            </a:fld>
            <a:endParaRPr lang="en-US"/>
          </a:p>
        </p:txBody>
      </p:sp>
    </p:spTree>
    <p:extLst>
      <p:ext uri="{BB962C8B-B14F-4D97-AF65-F5344CB8AC3E}">
        <p14:creationId xmlns:p14="http://schemas.microsoft.com/office/powerpoint/2010/main" val="2876833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51084"/>
          </a:xfrm>
        </p:spPr>
        <p:txBody>
          <a:bodyPr/>
          <a:lstStyle/>
          <a:p>
            <a:pPr algn="just"/>
            <a:r>
              <a:rPr lang="hu-HU" dirty="0"/>
              <a:t>A GDPR releváns rendelkezései:</a:t>
            </a:r>
          </a:p>
          <a:p>
            <a:pPr marL="171450" indent="-171450" algn="just">
              <a:buFont typeface="Arial" panose="020B0604020202020204" pitchFamily="34" charset="0"/>
              <a:buChar char="•"/>
            </a:pPr>
            <a:r>
              <a:rPr lang="hu-HU" dirty="0"/>
              <a:t>1-6. cikk</a:t>
            </a:r>
          </a:p>
          <a:p>
            <a:pPr marL="171450" indent="-171450" algn="just">
              <a:buFont typeface="Arial" panose="020B0604020202020204" pitchFamily="34" charset="0"/>
              <a:buChar char="•"/>
            </a:pPr>
            <a:r>
              <a:rPr lang="hu-HU" dirty="0"/>
              <a:t>9. cikk</a:t>
            </a:r>
          </a:p>
          <a:p>
            <a:pPr marL="171450" indent="-171450" algn="just">
              <a:buFont typeface="Arial" panose="020B0604020202020204" pitchFamily="34" charset="0"/>
              <a:buChar char="•"/>
            </a:pPr>
            <a:r>
              <a:rPr lang="hu-HU" dirty="0"/>
              <a:t>24. cikk</a:t>
            </a:r>
          </a:p>
          <a:p>
            <a:pPr algn="just"/>
            <a:r>
              <a:rPr lang="hu-HU" dirty="0"/>
              <a:t>Egyéb dokumentumok releváns rendelkezései:</a:t>
            </a:r>
          </a:p>
          <a:p>
            <a:pPr marL="171450" indent="-171450" algn="just">
              <a:buFont typeface="Arial" panose="020B0604020202020204" pitchFamily="34" charset="0"/>
              <a:buChar char="•"/>
            </a:pPr>
            <a:r>
              <a:rPr lang="hu-HU" dirty="0"/>
              <a:t>EJENY 12. cikk</a:t>
            </a:r>
          </a:p>
          <a:p>
            <a:pPr marL="171450" indent="-171450" algn="just">
              <a:buFont typeface="Arial" panose="020B0604020202020204" pitchFamily="34" charset="0"/>
              <a:buChar char="•"/>
            </a:pPr>
            <a:r>
              <a:rPr lang="hu-HU" dirty="0"/>
              <a:t>EJE</a:t>
            </a:r>
            <a:r>
              <a:rPr lang="hu-HU" noProof="0" dirty="0"/>
              <a:t>E 8. </a:t>
            </a:r>
            <a:r>
              <a:rPr lang="hu-HU" noProof="0"/>
              <a:t>és 10. </a:t>
            </a:r>
            <a:r>
              <a:rPr lang="hu-HU" noProof="0" dirty="0"/>
              <a:t>cikk</a:t>
            </a:r>
          </a:p>
          <a:p>
            <a:pPr marL="171450" indent="-171450" algn="just">
              <a:buFont typeface="Arial" panose="020B0604020202020204" pitchFamily="34" charset="0"/>
              <a:buChar char="•"/>
            </a:pPr>
            <a:r>
              <a:rPr lang="hu-HU" noProof="0" dirty="0"/>
              <a:t>Charta 7-8.</a:t>
            </a:r>
            <a:r>
              <a:rPr lang="hu-HU" baseline="0" noProof="0" dirty="0"/>
              <a:t> cikk</a:t>
            </a:r>
            <a:r>
              <a:rPr lang="hu-HU" noProof="0" dirty="0"/>
              <a:t>, 11. cikk</a:t>
            </a:r>
          </a:p>
          <a:p>
            <a:pPr marL="0" indent="0" algn="just">
              <a:buFont typeface="Arial" panose="020B0604020202020204" pitchFamily="34" charset="0"/>
              <a:buNone/>
            </a:pPr>
            <a:endParaRPr lang="hu-HU" noProof="0" dirty="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u-HU" dirty="0"/>
              <a:t>További bemutatandó témakörök:</a:t>
            </a:r>
          </a:p>
          <a:p>
            <a:pPr marL="171450" indent="-171450" algn="just">
              <a:buFont typeface="Arial" panose="020B0604020202020204" pitchFamily="34" charset="0"/>
              <a:buChar char="•"/>
            </a:pPr>
            <a:r>
              <a:rPr lang="hu-HU" noProof="0" dirty="0"/>
              <a:t>jogszabályi keret és kulcsfogalmak, alapelvek és az gyakorlati követelmények áttekintése;</a:t>
            </a:r>
          </a:p>
          <a:p>
            <a:pPr marL="171450" indent="-171450" algn="just">
              <a:buFont typeface="Arial" panose="020B0604020202020204" pitchFamily="34" charset="0"/>
              <a:buChar char="•"/>
            </a:pPr>
            <a:r>
              <a:rPr lang="hu-HU" noProof="0" dirty="0"/>
              <a:t>a magánélethez és a személyes adatok védelméhez való jog, mint alapvető emberi jog</a:t>
            </a:r>
          </a:p>
          <a:p>
            <a:pPr marL="171450" indent="-171450" algn="just">
              <a:buFont typeface="Arial" panose="020B0604020202020204" pitchFamily="34" charset="0"/>
              <a:buChar char="•"/>
            </a:pPr>
            <a:r>
              <a:rPr lang="hu-HU" noProof="0" dirty="0"/>
              <a:t>kapcsolódó szabályok és fogalmak (így például az erkölcs);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noProof="0" dirty="0"/>
              <a:t>a személyes adatok védelmét szabályozó jogszabályok bevezetése (kulcsfontosságú európai adatvédelmi szabályok, iránymutatások és gyakorlatok);</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noProof="0" dirty="0"/>
              <a:t>új EU-s szabályok ( GDPR, a folyamatban lévő reformok és azok következményei az EU/EGT-tagállamokra; az előtérbe került újdonságok: elszámoltathatóság, kockázatalapú megközelítés).</a:t>
            </a:r>
          </a:p>
          <a:p>
            <a:pPr marL="171450" indent="-171450">
              <a:buFont typeface="Arial" panose="020B0604020202020204" pitchFamily="34" charset="0"/>
              <a:buChar char="•"/>
            </a:pPr>
            <a:endParaRPr lang="en-GB"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a:t>
            </a:fld>
            <a:endParaRPr lang="en-US"/>
          </a:p>
        </p:txBody>
      </p:sp>
    </p:spTree>
    <p:extLst>
      <p:ext uri="{BB962C8B-B14F-4D97-AF65-F5344CB8AC3E}">
        <p14:creationId xmlns:p14="http://schemas.microsoft.com/office/powerpoint/2010/main" val="29836889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56174ADC-83C7-CA44-8924-B0923A81996C}"/>
              </a:ext>
            </a:extLst>
          </p:cNvPr>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sz="1200" kern="1200" dirty="0">
                <a:effectLst/>
                <a:latin typeface="+mn-lt"/>
                <a:ea typeface="+mn-ea"/>
                <a:cs typeface="+mn-cs"/>
              </a:rPr>
              <a:t>A témakör bemutatja az adatkezelési műveleteket.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dirty="0">
                <a:effectLst/>
                <a:latin typeface="+mn-lt"/>
                <a:ea typeface="+mn-ea"/>
                <a:cs typeface="+mn-cs"/>
              </a:rPr>
              <a:t>Az előadásnak fel kell keltenie a közönség figyelmét</a:t>
            </a:r>
            <a:r>
              <a:rPr lang="hu-HU" sz="1200" kern="1200" dirty="0">
                <a:effectLst/>
                <a:latin typeface="+mn-lt"/>
                <a:ea typeface="+mn-ea"/>
                <a:cs typeface="+mn-cs"/>
              </a:rPr>
              <a:t>. A cél, hogy a résztvevők megértsék mely</a:t>
            </a:r>
            <a:r>
              <a:rPr lang="hu-HU" sz="1200" kern="1200" baseline="0" dirty="0">
                <a:effectLst/>
                <a:latin typeface="+mn-lt"/>
                <a:ea typeface="+mn-ea"/>
                <a:cs typeface="+mn-cs"/>
              </a:rPr>
              <a:t> tevékenységek minősülnek személyesadat-kezelésnek.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4.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Megjegyzések</a:t>
            </a:r>
            <a:r>
              <a:rPr lang="hu-HU" b="1" dirty="0"/>
              <a:t>:</a:t>
            </a:r>
            <a:r>
              <a:rPr lang="hu-HU" b="0" baseline="0" dirty="0"/>
              <a:t> </a:t>
            </a:r>
            <a:r>
              <a:rPr lang="hu-HU" b="0" dirty="0"/>
              <a:t>Hangsúlyozandó, hogy minden személyes</a:t>
            </a:r>
            <a:r>
              <a:rPr lang="hu-HU" b="0" baseline="0" dirty="0"/>
              <a:t> adattal kapcsolatos, vagy azon végrehajtott tevékenység adatkezelésnek minősül, amelyre alkalmazni kell az adatvédelmi szabályozást. </a:t>
            </a:r>
          </a:p>
        </p:txBody>
      </p:sp>
    </p:spTree>
    <p:extLst>
      <p:ext uri="{BB962C8B-B14F-4D97-AF65-F5344CB8AC3E}">
        <p14:creationId xmlns:p14="http://schemas.microsoft.com/office/powerpoint/2010/main" val="19111803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 </a:t>
            </a:r>
            <a:r>
              <a:rPr lang="hu-HU" dirty="0"/>
              <a:t>A</a:t>
            </a:r>
            <a:r>
              <a:rPr lang="hu-HU" sz="1200" kern="1200" dirty="0">
                <a:effectLst/>
                <a:latin typeface="+mn-lt"/>
                <a:ea typeface="+mn-ea"/>
                <a:cs typeface="+mn-cs"/>
              </a:rPr>
              <a:t> dia áttekintést nyújt az adatkezelő és az adatfeldolgozó fogalmáról, valamint a</a:t>
            </a:r>
            <a:r>
              <a:rPr lang="hu-HU" sz="1200" kern="1200" baseline="0" dirty="0">
                <a:effectLst/>
                <a:latin typeface="+mn-lt"/>
                <a:ea typeface="+mn-ea"/>
                <a:cs typeface="+mn-cs"/>
              </a:rPr>
              <a:t> kettő közti különbségekről.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noProof="0" dirty="0">
                <a:effectLst/>
                <a:latin typeface="+mn-lt"/>
                <a:ea typeface="+mn-ea"/>
                <a:cs typeface="+mn-cs"/>
              </a:rPr>
              <a:t>Az előadásnak fel kell keltenie a közönség figyelmét</a:t>
            </a:r>
            <a:r>
              <a:rPr lang="hu-HU" sz="1200" kern="1200" dirty="0">
                <a:effectLst/>
                <a:latin typeface="+mn-lt"/>
                <a:ea typeface="+mn-ea"/>
                <a:cs typeface="+mn-cs"/>
              </a:rPr>
              <a:t>. A cél, hogy a résztvevők megértsék az adatkezelő</a:t>
            </a:r>
            <a:r>
              <a:rPr lang="hu-HU" sz="1200" kern="1200" baseline="0" dirty="0">
                <a:effectLst/>
                <a:latin typeface="+mn-lt"/>
                <a:ea typeface="+mn-ea"/>
                <a:cs typeface="+mn-cs"/>
              </a:rPr>
              <a:t> és az adatfeldolgozó jellemzőit.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Időterv</a:t>
            </a:r>
            <a:r>
              <a:rPr lang="hu-HU" sz="1200" b="1" kern="1200" dirty="0">
                <a:effectLst/>
                <a:latin typeface="+mn-lt"/>
                <a:ea typeface="+mn-ea"/>
                <a:cs typeface="+mn-cs"/>
              </a:rPr>
              <a:t>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4.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kern="1200" dirty="0">
                <a:effectLst/>
                <a:latin typeface="+mn-lt"/>
                <a:ea typeface="+mn-ea"/>
                <a:cs typeface="+mn-cs"/>
              </a:rPr>
              <a:t>A WP29. munkacsoport 1/2010. számú véleménye az „adatkezelő” és az „adatfeldolgozó” fogalmáról (WP169) 2010. február 16.</a:t>
            </a:r>
          </a:p>
        </p:txBody>
      </p:sp>
      <p:sp>
        <p:nvSpPr>
          <p:cNvPr id="4" name="Dia számának helye 3"/>
          <p:cNvSpPr>
            <a:spLocks noGrp="1"/>
          </p:cNvSpPr>
          <p:nvPr>
            <p:ph type="sldNum" sz="quarter" idx="10"/>
          </p:nvPr>
        </p:nvSpPr>
        <p:spPr/>
        <p:txBody>
          <a:bodyPr/>
          <a:lstStyle/>
          <a:p>
            <a:fld id="{4614E237-3346-D848-BA28-F053412767AB}" type="slidenum">
              <a:rPr lang="en-US" smtClean="0"/>
              <a:t>51</a:t>
            </a:fld>
            <a:endParaRPr lang="en-US"/>
          </a:p>
        </p:txBody>
      </p:sp>
    </p:spTree>
    <p:extLst>
      <p:ext uri="{BB962C8B-B14F-4D97-AF65-F5344CB8AC3E}">
        <p14:creationId xmlns:p14="http://schemas.microsoft.com/office/powerpoint/2010/main" val="5684928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52</a:t>
            </a:fld>
            <a:endParaRPr lang="en-US"/>
          </a:p>
        </p:txBody>
      </p:sp>
    </p:spTree>
    <p:extLst>
      <p:ext uri="{BB962C8B-B14F-4D97-AF65-F5344CB8AC3E}">
        <p14:creationId xmlns:p14="http://schemas.microsoft.com/office/powerpoint/2010/main" val="39688734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53</a:t>
            </a:fld>
            <a:endParaRPr lang="en-US"/>
          </a:p>
        </p:txBody>
      </p:sp>
    </p:spTree>
    <p:extLst>
      <p:ext uri="{BB962C8B-B14F-4D97-AF65-F5344CB8AC3E}">
        <p14:creationId xmlns:p14="http://schemas.microsoft.com/office/powerpoint/2010/main" val="11759302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a:t>
            </a:r>
            <a:r>
              <a:rPr lang="hu-HU" dirty="0"/>
              <a:t> A</a:t>
            </a:r>
            <a:r>
              <a:rPr lang="hu-HU" sz="1200" kern="1200" noProof="0" dirty="0">
                <a:effectLst/>
                <a:latin typeface="+mn-lt"/>
                <a:ea typeface="+mn-ea"/>
                <a:cs typeface="+mn-cs"/>
              </a:rPr>
              <a:t> témakör ismerteti </a:t>
            </a:r>
            <a:r>
              <a:rPr lang="hu-HU" sz="1200" b="0" kern="1200" noProof="0" dirty="0">
                <a:effectLst/>
                <a:latin typeface="+mn-lt"/>
                <a:ea typeface="+mn-ea"/>
                <a:cs typeface="+mn-cs"/>
              </a:rPr>
              <a:t>a személyes adatok kezelésére vonatkozó</a:t>
            </a:r>
            <a:r>
              <a:rPr lang="hu-HU" sz="1200" b="0" kern="1200" baseline="0" noProof="0" dirty="0">
                <a:effectLst/>
                <a:latin typeface="+mn-lt"/>
                <a:ea typeface="+mn-ea"/>
                <a:cs typeface="+mn-cs"/>
              </a:rPr>
              <a:t> főbb </a:t>
            </a:r>
            <a:r>
              <a:rPr lang="hu-HU" sz="1200" b="0" kern="1200" noProof="0" dirty="0">
                <a:effectLst/>
                <a:latin typeface="+mn-lt"/>
                <a:ea typeface="+mn-ea"/>
                <a:cs typeface="+mn-cs"/>
              </a:rPr>
              <a:t>alapelveket.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noProof="0" dirty="0">
                <a:effectLst/>
                <a:latin typeface="+mn-lt"/>
                <a:ea typeface="+mn-ea"/>
                <a:cs typeface="+mn-cs"/>
              </a:rPr>
              <a:t>A diának fel kell keltenie a közönség figyelmét. </a:t>
            </a:r>
            <a:r>
              <a:rPr lang="hu-HU" sz="1200" kern="1200" noProof="0" dirty="0">
                <a:effectLst/>
                <a:latin typeface="+mn-lt"/>
                <a:ea typeface="+mn-ea"/>
                <a:cs typeface="+mn-cs"/>
              </a:rPr>
              <a:t>A cél, hogy a résztvevők megértsék,</a:t>
            </a:r>
            <a:r>
              <a:rPr lang="hu-HU" sz="1200" kern="1200" baseline="0" noProof="0" dirty="0">
                <a:effectLst/>
              </a:rPr>
              <a:t> hogy a személyes adatok kezelésének meg kell felelnie bizonyos kritériumoknak a személyes adatok védelméhez való jogba való beavatkozás, és az ez által okozott hátrányok csökkentése érdekében.</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5.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p>
          <a:p>
            <a:pPr algn="just"/>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54</a:t>
            </a:fld>
            <a:endParaRPr lang="en-US"/>
          </a:p>
        </p:txBody>
      </p:sp>
    </p:spTree>
    <p:extLst>
      <p:ext uri="{BB962C8B-B14F-4D97-AF65-F5344CB8AC3E}">
        <p14:creationId xmlns:p14="http://schemas.microsoft.com/office/powerpoint/2010/main" val="22623292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a:t>
            </a:r>
            <a:r>
              <a:rPr lang="hu-HU" sz="1200" b="0" kern="1200" baseline="0" dirty="0">
                <a:effectLst/>
                <a:latin typeface="+mn-lt"/>
                <a:ea typeface="+mn-ea"/>
                <a:cs typeface="+mn-cs"/>
              </a:rPr>
              <a:t> </a:t>
            </a:r>
            <a:r>
              <a:rPr lang="hu-HU" sz="1200" kern="1200" noProof="0" dirty="0">
                <a:effectLst/>
                <a:latin typeface="+mn-lt"/>
                <a:ea typeface="+mn-ea"/>
                <a:cs typeface="+mn-cs"/>
              </a:rPr>
              <a:t>A dia ismerteti </a:t>
            </a:r>
            <a:r>
              <a:rPr lang="hu-HU" sz="1200" b="0" kern="1200" noProof="0" dirty="0">
                <a:effectLst/>
                <a:latin typeface="+mn-lt"/>
                <a:ea typeface="+mn-ea"/>
                <a:cs typeface="+mn-cs"/>
              </a:rPr>
              <a:t>a személyes adatok kezelésére vonatkozó</a:t>
            </a:r>
            <a:r>
              <a:rPr lang="hu-HU" sz="1200" b="0" kern="1200" baseline="0" noProof="0" dirty="0">
                <a:effectLst/>
                <a:latin typeface="+mn-lt"/>
                <a:ea typeface="+mn-ea"/>
                <a:cs typeface="+mn-cs"/>
              </a:rPr>
              <a:t> főbb </a:t>
            </a:r>
            <a:r>
              <a:rPr lang="hu-HU" sz="1200" b="0" kern="1200" noProof="0" dirty="0">
                <a:effectLst/>
                <a:latin typeface="+mn-lt"/>
                <a:ea typeface="+mn-ea"/>
                <a:cs typeface="+mn-cs"/>
              </a:rPr>
              <a:t>alapelveket.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noProof="0" dirty="0">
                <a:effectLst/>
                <a:latin typeface="+mn-lt"/>
                <a:ea typeface="+mn-ea"/>
                <a:cs typeface="+mn-cs"/>
              </a:rPr>
              <a:t>A diának fel kell keltenie a közönség figyelmét. </a:t>
            </a:r>
            <a:r>
              <a:rPr lang="hu-HU" sz="1200" kern="1200" noProof="0" dirty="0">
                <a:effectLst/>
                <a:latin typeface="+mn-lt"/>
                <a:ea typeface="+mn-ea"/>
                <a:cs typeface="+mn-cs"/>
              </a:rPr>
              <a:t>A cél, hogy a résztvevők megértsék,</a:t>
            </a:r>
            <a:r>
              <a:rPr lang="hu-HU" sz="1200" kern="1200" baseline="0" noProof="0" dirty="0">
                <a:effectLst/>
                <a:latin typeface="+mn-lt"/>
                <a:ea typeface="+mn-ea"/>
                <a:cs typeface="+mn-cs"/>
              </a:rPr>
              <a:t> hogy a személyes adatok kezelésének meg kell felelnie bizonyos kritériumoknak a személyes adatok védelméhez való jogba való beavatkozás, és az ez által okozott hátrányok csökkentése érdekében</a:t>
            </a:r>
            <a:r>
              <a:rPr lang="hu-HU" sz="1200" kern="1200" baseline="0" noProof="0" dirty="0">
                <a:effectLst/>
              </a:rPr>
              <a:t>.</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5.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p>
        </p:txBody>
      </p:sp>
      <p:sp>
        <p:nvSpPr>
          <p:cNvPr id="4" name="Slide Number Placeholder 3"/>
          <p:cNvSpPr>
            <a:spLocks noGrp="1"/>
          </p:cNvSpPr>
          <p:nvPr>
            <p:ph type="sldNum" sz="quarter" idx="5"/>
          </p:nvPr>
        </p:nvSpPr>
        <p:spPr/>
        <p:txBody>
          <a:bodyPr/>
          <a:lstStyle/>
          <a:p>
            <a:fld id="{4614E237-3346-D848-BA28-F053412767AB}" type="slidenum">
              <a:rPr lang="en-US" smtClean="0"/>
              <a:t>55</a:t>
            </a:fld>
            <a:endParaRPr lang="en-US"/>
          </a:p>
        </p:txBody>
      </p:sp>
    </p:spTree>
    <p:extLst>
      <p:ext uri="{BB962C8B-B14F-4D97-AF65-F5344CB8AC3E}">
        <p14:creationId xmlns:p14="http://schemas.microsoft.com/office/powerpoint/2010/main" val="5428715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a:t>
            </a:r>
            <a:r>
              <a:rPr lang="hu-HU" sz="1200" b="0" kern="1200" baseline="0" dirty="0">
                <a:effectLst/>
                <a:latin typeface="+mn-lt"/>
                <a:ea typeface="+mn-ea"/>
                <a:cs typeface="+mn-cs"/>
              </a:rPr>
              <a:t> </a:t>
            </a:r>
            <a:r>
              <a:rPr lang="hu-HU" b="0" baseline="0" dirty="0"/>
              <a:t>A dia</a:t>
            </a:r>
            <a:r>
              <a:rPr lang="hu-HU" sz="1200" kern="1200" noProof="0" dirty="0">
                <a:effectLst/>
                <a:latin typeface="+mn-lt"/>
                <a:ea typeface="+mn-ea"/>
                <a:cs typeface="+mn-cs"/>
              </a:rPr>
              <a:t> ismerteti </a:t>
            </a:r>
            <a:r>
              <a:rPr lang="hu-HU" sz="1200" b="0" kern="1200" noProof="0" dirty="0">
                <a:effectLst/>
                <a:latin typeface="+mn-lt"/>
                <a:ea typeface="+mn-ea"/>
                <a:cs typeface="+mn-cs"/>
              </a:rPr>
              <a:t>a személyes adatok kezelésére vonatkozó</a:t>
            </a:r>
            <a:r>
              <a:rPr lang="hu-HU" sz="1200" b="0" kern="1200" baseline="0" noProof="0" dirty="0">
                <a:effectLst/>
                <a:latin typeface="+mn-lt"/>
                <a:ea typeface="+mn-ea"/>
                <a:cs typeface="+mn-cs"/>
              </a:rPr>
              <a:t> főbb </a:t>
            </a:r>
            <a:r>
              <a:rPr lang="hu-HU" sz="1200" b="0" kern="1200" noProof="0" dirty="0">
                <a:effectLst/>
                <a:latin typeface="+mn-lt"/>
                <a:ea typeface="+mn-ea"/>
                <a:cs typeface="+mn-cs"/>
              </a:rPr>
              <a:t>alapelveket.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Pedagógiai stratégia és útmutatás: </a:t>
            </a:r>
            <a:r>
              <a:rPr lang="hu-HU" sz="1200" b="0" kern="1200" noProof="0" dirty="0">
                <a:effectLst/>
                <a:latin typeface="+mn-lt"/>
                <a:ea typeface="+mn-ea"/>
                <a:cs typeface="+mn-cs"/>
              </a:rPr>
              <a:t>A diának fel kell keltenie a közönség figyelmét. </a:t>
            </a:r>
            <a:r>
              <a:rPr lang="hu-HU" sz="1200" kern="1200" noProof="0" dirty="0">
                <a:effectLst/>
                <a:latin typeface="+mn-lt"/>
                <a:ea typeface="+mn-ea"/>
                <a:cs typeface="+mn-cs"/>
              </a:rPr>
              <a:t>A cél, hogy a résztvevők megértsék,</a:t>
            </a:r>
            <a:r>
              <a:rPr lang="hu-HU" sz="1200" kern="1200" baseline="0" noProof="0" dirty="0">
                <a:effectLst/>
              </a:rPr>
              <a:t> hogy a személyes adatok kezelésének meg kell felelnie bizonyos kritériumoknak a személyes adatok védelméhez való jogba való beavatkozás, és az ez által okozott hátrányok csökkentése érdekében.</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5.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p>
          <a:p>
            <a:pPr algn="just"/>
            <a:endParaRPr lang="hu-HU" sz="1200" kern="1200" dirty="0">
              <a:effectLst/>
              <a:latin typeface="+mn-lt"/>
              <a:ea typeface="+mn-ea"/>
              <a:cs typeface="+mn-cs"/>
            </a:endParaRPr>
          </a:p>
        </p:txBody>
      </p:sp>
      <p:sp>
        <p:nvSpPr>
          <p:cNvPr id="4" name="Dia számának helye 3"/>
          <p:cNvSpPr>
            <a:spLocks noGrp="1"/>
          </p:cNvSpPr>
          <p:nvPr>
            <p:ph type="sldNum" sz="quarter" idx="10"/>
          </p:nvPr>
        </p:nvSpPr>
        <p:spPr/>
        <p:txBody>
          <a:bodyPr/>
          <a:lstStyle/>
          <a:p>
            <a:fld id="{4614E237-3346-D848-BA28-F053412767AB}" type="slidenum">
              <a:rPr lang="en-US" smtClean="0"/>
              <a:t>56</a:t>
            </a:fld>
            <a:endParaRPr lang="en-US"/>
          </a:p>
        </p:txBody>
      </p:sp>
    </p:spTree>
    <p:extLst>
      <p:ext uri="{BB962C8B-B14F-4D97-AF65-F5344CB8AC3E}">
        <p14:creationId xmlns:p14="http://schemas.microsoft.com/office/powerpoint/2010/main" val="29780377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A dia célja és tárgya:</a:t>
            </a:r>
            <a:r>
              <a:rPr lang="hu-HU" sz="1200" b="0" kern="1200" baseline="0" dirty="0">
                <a:effectLst/>
                <a:latin typeface="+mn-lt"/>
                <a:ea typeface="+mn-ea"/>
                <a:cs typeface="+mn-cs"/>
              </a:rPr>
              <a:t> </a:t>
            </a:r>
            <a:r>
              <a:rPr lang="hu-HU" sz="1200" kern="1200" noProof="0" dirty="0">
                <a:effectLst/>
                <a:latin typeface="+mn-lt"/>
                <a:ea typeface="+mn-ea"/>
                <a:cs typeface="+mn-cs"/>
              </a:rPr>
              <a:t>A dia ismerteti </a:t>
            </a:r>
            <a:r>
              <a:rPr lang="hu-HU" sz="1200" b="0" kern="1200" noProof="0" dirty="0">
                <a:effectLst/>
                <a:latin typeface="+mn-lt"/>
                <a:ea typeface="+mn-ea"/>
                <a:cs typeface="+mn-cs"/>
              </a:rPr>
              <a:t>a személyes adatok kezelésére vonatkozó</a:t>
            </a:r>
            <a:r>
              <a:rPr lang="hu-HU" sz="1200" b="0" kern="1200" baseline="0" noProof="0" dirty="0">
                <a:effectLst/>
                <a:latin typeface="+mn-lt"/>
                <a:ea typeface="+mn-ea"/>
                <a:cs typeface="+mn-cs"/>
              </a:rPr>
              <a:t> főbb </a:t>
            </a:r>
            <a:r>
              <a:rPr lang="hu-HU" sz="1200" b="0" kern="1200" noProof="0" dirty="0">
                <a:effectLst/>
                <a:latin typeface="+mn-lt"/>
                <a:ea typeface="+mn-ea"/>
                <a:cs typeface="+mn-cs"/>
              </a:rPr>
              <a:t>alapelveket.</a:t>
            </a:r>
          </a:p>
          <a:p>
            <a:pPr lvl="0" algn="just">
              <a:defRPr/>
            </a:pPr>
            <a:r>
              <a:rPr lang="hu-HU" b="1" dirty="0"/>
              <a:t>Pedagógiai stratégia és útmutatás: </a:t>
            </a:r>
            <a:r>
              <a:rPr lang="hu-HU" dirty="0"/>
              <a:t>A diának fel kell keltenie a közönség figyelmét. A cél, hogy a résztvevők megértsék, hogy a személyes adatok kezelésének meg kell felelnie bizonyos kritériumoknak a személyes adatok védelméhez való jogba való beavatkozás,  és az ez által okozott hátrányok csökkentése érdekében.</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Időterv (fontosság): </a:t>
            </a:r>
            <a:r>
              <a:rPr lang="hu-HU" sz="1200" b="0" kern="1200" dirty="0">
                <a:effectLst/>
                <a:latin typeface="+mn-lt"/>
                <a:ea typeface="+mn-ea"/>
                <a:cs typeface="+mn-cs"/>
              </a:rPr>
              <a:t>közepes/magas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kezdő/középhaladó/szakértő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mindenkinek</a:t>
            </a:r>
          </a:p>
          <a:p>
            <a:pPr algn="just"/>
            <a:r>
              <a:rPr lang="hu-HU" sz="1200" b="1" kern="1200" dirty="0">
                <a:effectLst/>
                <a:latin typeface="+mn-lt"/>
                <a:ea typeface="+mn-ea"/>
                <a:cs typeface="+mn-cs"/>
              </a:rPr>
              <a:t>Jogszabályi rendelkezések: </a:t>
            </a:r>
            <a:r>
              <a:rPr lang="hu-HU" sz="1200" b="0" kern="1200" dirty="0">
                <a:effectLst/>
                <a:latin typeface="+mn-lt"/>
                <a:ea typeface="+mn-ea"/>
                <a:cs typeface="+mn-cs"/>
              </a:rPr>
              <a:t>GDPR 5. cikk</a:t>
            </a:r>
          </a:p>
          <a:p>
            <a:pPr algn="just"/>
            <a:r>
              <a:rPr lang="hu-HU" sz="1200" b="1" kern="1200" dirty="0">
                <a:effectLst/>
                <a:latin typeface="+mn-lt"/>
                <a:ea typeface="+mn-ea"/>
                <a:cs typeface="+mn-cs"/>
              </a:rPr>
              <a:t>Jogeset: </a:t>
            </a:r>
            <a:r>
              <a:rPr lang="hu-HU" sz="1200" b="0" kern="1200" dirty="0">
                <a:effectLst/>
                <a:latin typeface="+mn-lt"/>
                <a:ea typeface="+mn-ea"/>
                <a:cs typeface="+mn-cs"/>
              </a:rPr>
              <a:t>-</a:t>
            </a:r>
          </a:p>
          <a:p>
            <a:pPr algn="just"/>
            <a:r>
              <a:rPr lang="hu-HU" sz="1200" b="1" kern="1200" dirty="0">
                <a:effectLst/>
                <a:latin typeface="+mn-lt"/>
                <a:ea typeface="+mn-ea"/>
                <a:cs typeface="+mn-cs"/>
              </a:rPr>
              <a:t>További olvasmányok:</a:t>
            </a:r>
          </a:p>
          <a:p>
            <a:pPr algn="just"/>
            <a:r>
              <a:rPr lang="hu-HU" b="1" dirty="0"/>
              <a:t> </a:t>
            </a:r>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57</a:t>
            </a:fld>
            <a:endParaRPr lang="en-US"/>
          </a:p>
        </p:txBody>
      </p:sp>
    </p:spTree>
    <p:extLst>
      <p:ext uri="{BB962C8B-B14F-4D97-AF65-F5344CB8AC3E}">
        <p14:creationId xmlns:p14="http://schemas.microsoft.com/office/powerpoint/2010/main" val="23486334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58</a:t>
            </a:fld>
            <a:endParaRPr lang="en-US"/>
          </a:p>
        </p:txBody>
      </p:sp>
    </p:spTree>
    <p:extLst>
      <p:ext uri="{BB962C8B-B14F-4D97-AF65-F5344CB8AC3E}">
        <p14:creationId xmlns:p14="http://schemas.microsoft.com/office/powerpoint/2010/main" val="266257856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59</a:t>
            </a:fld>
            <a:endParaRPr lang="en-US"/>
          </a:p>
        </p:txBody>
      </p:sp>
    </p:spTree>
    <p:extLst>
      <p:ext uri="{BB962C8B-B14F-4D97-AF65-F5344CB8AC3E}">
        <p14:creationId xmlns:p14="http://schemas.microsoft.com/office/powerpoint/2010/main" val="1001069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4614E237-3346-D848-BA28-F053412767AB}" type="slidenum">
              <a:rPr lang="en-US" smtClean="0"/>
              <a:t>6</a:t>
            </a:fld>
            <a:endParaRPr lang="en-US"/>
          </a:p>
        </p:txBody>
      </p:sp>
    </p:spTree>
    <p:extLst>
      <p:ext uri="{BB962C8B-B14F-4D97-AF65-F5344CB8AC3E}">
        <p14:creationId xmlns:p14="http://schemas.microsoft.com/office/powerpoint/2010/main" val="78657886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 </a:t>
            </a:r>
            <a:r>
              <a:rPr lang="hu-HU" sz="1200" kern="1200" noProof="0" dirty="0">
                <a:effectLst/>
                <a:latin typeface="+mn-lt"/>
                <a:ea typeface="+mn-ea"/>
                <a:cs typeface="+mn-cs"/>
              </a:rPr>
              <a:t>témakör ismerteti </a:t>
            </a:r>
            <a:r>
              <a:rPr lang="hu-HU" sz="1200" b="0" kern="1200" noProof="0" dirty="0">
                <a:effectLst/>
                <a:latin typeface="+mn-lt"/>
                <a:ea typeface="+mn-ea"/>
                <a:cs typeface="+mn-cs"/>
              </a:rPr>
              <a:t>a személyes adatok védelméhez és a véleménynyilvánítás szabadságához</a:t>
            </a:r>
            <a:r>
              <a:rPr lang="hu-HU" sz="1200" b="0" kern="1200" baseline="0" noProof="0" dirty="0">
                <a:effectLst/>
                <a:latin typeface="+mn-lt"/>
                <a:ea typeface="+mn-ea"/>
                <a:cs typeface="+mn-cs"/>
              </a:rPr>
              <a:t> való jog </a:t>
            </a:r>
            <a:r>
              <a:rPr lang="hu-HU" sz="1200" b="0" kern="1200" noProof="0" dirty="0">
                <a:effectLst/>
                <a:latin typeface="+mn-lt"/>
                <a:ea typeface="+mn-ea"/>
                <a:cs typeface="+mn-cs"/>
              </a:rPr>
              <a:t>összeütközését.</a:t>
            </a:r>
          </a:p>
          <a:p>
            <a:pPr lvl="0" algn="just">
              <a:defRPr/>
            </a:pPr>
            <a:r>
              <a:rPr lang="hu-HU" sz="1200" b="1" kern="1200" dirty="0">
                <a:effectLst/>
                <a:latin typeface="+mn-lt"/>
                <a:ea typeface="+mn-ea"/>
                <a:cs typeface="+mn-cs"/>
              </a:rPr>
              <a:t>Pedagógiai stratégia és útmutatás: </a:t>
            </a:r>
            <a:r>
              <a:rPr lang="hu-HU" dirty="0"/>
              <a:t>Az előadásnak fel kell keltenie a közönség figyelmét. </a:t>
            </a:r>
            <a:r>
              <a:rPr lang="hu-HU" sz="1200" kern="1200" noProof="0" dirty="0">
                <a:effectLst/>
                <a:latin typeface="+mn-lt"/>
                <a:ea typeface="+mn-ea"/>
                <a:cs typeface="+mn-cs"/>
              </a:rPr>
              <a:t>A cél annak hangsúlyozása, hogy a személyes adatok védelméhez való jog (és a magánélethez való jog) ütközhet más alapvető jogokkal.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Időterv (fontosság): </a:t>
            </a:r>
            <a:r>
              <a:rPr lang="hu-HU" sz="1200" kern="1200" noProof="0" dirty="0">
                <a:effectLst/>
                <a:latin typeface="+mn-lt"/>
                <a:ea typeface="+mn-ea"/>
                <a:cs typeface="+mn-cs"/>
              </a:rPr>
              <a:t>alacsony/közepes</a:t>
            </a:r>
          </a:p>
          <a:p>
            <a:pPr algn="just"/>
            <a:r>
              <a:rPr lang="hu-HU" sz="1200" b="1" kern="1200" noProof="0" dirty="0">
                <a:effectLst/>
                <a:latin typeface="+mn-lt"/>
                <a:ea typeface="+mn-ea"/>
                <a:cs typeface="+mn-cs"/>
              </a:rPr>
              <a:t>A képzésben résztvevők szükséges tapasztalata: </a:t>
            </a:r>
            <a:r>
              <a:rPr lang="hu-HU" sz="1200" kern="1200" noProof="0" dirty="0">
                <a:effectLst/>
                <a:latin typeface="+mn-lt"/>
                <a:ea typeface="+mn-ea"/>
                <a:cs typeface="+mn-cs"/>
              </a:rPr>
              <a:t>középhaladó/szakértő</a:t>
            </a:r>
          </a:p>
          <a:p>
            <a:pPr algn="just"/>
            <a:r>
              <a:rPr lang="hu-HU" sz="1200" b="1" kern="1200" noProof="0" dirty="0">
                <a:effectLst/>
                <a:latin typeface="+mn-lt"/>
                <a:ea typeface="+mn-ea"/>
                <a:cs typeface="+mn-cs"/>
              </a:rPr>
              <a:t>Kinek releváns: </a:t>
            </a:r>
            <a:r>
              <a:rPr lang="hu-HU" sz="1200" kern="1200" noProof="0" dirty="0">
                <a:effectLst/>
                <a:latin typeface="+mn-lt"/>
                <a:ea typeface="+mn-ea"/>
                <a:cs typeface="+mn-cs"/>
              </a:rPr>
              <a:t>adatvédelmi hatóságok, jogászok, bírák</a:t>
            </a:r>
          </a:p>
          <a:p>
            <a:pPr algn="just"/>
            <a:r>
              <a:rPr lang="hu-HU" sz="1200" b="1" kern="1200" noProof="0" dirty="0">
                <a:effectLst/>
                <a:latin typeface="+mn-lt"/>
                <a:ea typeface="+mn-ea"/>
                <a:cs typeface="+mn-cs"/>
              </a:rPr>
              <a:t>Jogszabályi rendelkezések: </a:t>
            </a:r>
            <a:endParaRPr lang="hu-HU" sz="1200" kern="1200" noProof="0" dirty="0">
              <a:effectLst/>
              <a:latin typeface="+mn-lt"/>
              <a:ea typeface="+mn-ea"/>
              <a:cs typeface="+mn-cs"/>
            </a:endParaRPr>
          </a:p>
          <a:p>
            <a:pPr algn="just"/>
            <a:r>
              <a:rPr lang="hu-HU" sz="1200" b="1" kern="1200" noProof="0" dirty="0">
                <a:effectLst/>
                <a:latin typeface="+mn-lt"/>
                <a:ea typeface="+mn-ea"/>
                <a:cs typeface="+mn-cs"/>
              </a:rPr>
              <a:t>Jogeset: - </a:t>
            </a:r>
            <a:endParaRPr lang="hu-HU" sz="1200" kern="1200" noProof="0" dirty="0">
              <a:effectLst/>
              <a:latin typeface="+mn-lt"/>
              <a:ea typeface="+mn-ea"/>
              <a:cs typeface="+mn-cs"/>
            </a:endParaRPr>
          </a:p>
          <a:p>
            <a:pPr algn="just"/>
            <a:r>
              <a:rPr lang="hu-HU" sz="1200" b="1" kern="1200" noProof="0" dirty="0">
                <a:effectLst/>
                <a:latin typeface="+mn-lt"/>
                <a:ea typeface="+mn-ea"/>
                <a:cs typeface="+mn-cs"/>
              </a:rPr>
              <a:t>További olvasmányok:</a:t>
            </a:r>
            <a:endParaRPr lang="hu-HU" sz="1200" kern="1200" noProof="0" dirty="0">
              <a:effectLst/>
              <a:latin typeface="+mn-lt"/>
              <a:ea typeface="+mn-ea"/>
              <a:cs typeface="+mn-cs"/>
            </a:endParaRPr>
          </a:p>
          <a:p>
            <a:pPr algn="just"/>
            <a:endParaRPr lang="hu-HU" b="0" dirty="0"/>
          </a:p>
          <a:p>
            <a:pPr algn="just"/>
            <a:endParaRPr lang="hu-HU" dirty="0"/>
          </a:p>
        </p:txBody>
      </p:sp>
      <p:sp>
        <p:nvSpPr>
          <p:cNvPr id="4" name="Slide Number Placeholder 3"/>
          <p:cNvSpPr>
            <a:spLocks noGrp="1"/>
          </p:cNvSpPr>
          <p:nvPr>
            <p:ph type="sldNum" sz="quarter" idx="5"/>
          </p:nvPr>
        </p:nvSpPr>
        <p:spPr/>
        <p:txBody>
          <a:bodyPr/>
          <a:lstStyle/>
          <a:p>
            <a:fld id="{4614E237-3346-D848-BA28-F053412767AB}" type="slidenum">
              <a:rPr lang="en-US" smtClean="0"/>
              <a:t>60</a:t>
            </a:fld>
            <a:endParaRPr lang="en-US"/>
          </a:p>
        </p:txBody>
      </p:sp>
    </p:spTree>
    <p:extLst>
      <p:ext uri="{BB962C8B-B14F-4D97-AF65-F5344CB8AC3E}">
        <p14:creationId xmlns:p14="http://schemas.microsoft.com/office/powerpoint/2010/main" val="316257021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617564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a:t>
            </a:r>
            <a:r>
              <a:rPr lang="hu-HU" sz="1200" kern="1200" noProof="0" dirty="0">
                <a:effectLst/>
                <a:latin typeface="+mn-lt"/>
                <a:ea typeface="+mn-ea"/>
                <a:cs typeface="+mn-cs"/>
              </a:rPr>
              <a:t> témakör ismerteti </a:t>
            </a:r>
            <a:r>
              <a:rPr lang="hu-HU" sz="1200" b="0" kern="1200" noProof="0" dirty="0">
                <a:effectLst/>
                <a:latin typeface="+mn-lt"/>
                <a:ea typeface="+mn-ea"/>
                <a:cs typeface="+mn-cs"/>
              </a:rPr>
              <a:t>a személyes adatok védelméhez és a véleménynyilvánítás szabadságához</a:t>
            </a:r>
            <a:r>
              <a:rPr lang="hu-HU" sz="1200" b="0" kern="1200" baseline="0" noProof="0" dirty="0">
                <a:effectLst/>
                <a:latin typeface="+mn-lt"/>
                <a:ea typeface="+mn-ea"/>
                <a:cs typeface="+mn-cs"/>
              </a:rPr>
              <a:t> való jog </a:t>
            </a:r>
            <a:r>
              <a:rPr lang="hu-HU" sz="1200" b="0" kern="1200" noProof="0" dirty="0">
                <a:effectLst/>
                <a:latin typeface="+mn-lt"/>
                <a:ea typeface="+mn-ea"/>
                <a:cs typeface="+mn-cs"/>
              </a:rPr>
              <a:t>összeütközését.</a:t>
            </a:r>
          </a:p>
          <a:p>
            <a:pPr lvl="0" algn="just">
              <a:defRPr/>
            </a:pPr>
            <a:r>
              <a:rPr lang="hu-HU" b="1" dirty="0"/>
              <a:t>Pedagógiai stratégia és útmutatás: </a:t>
            </a:r>
            <a:r>
              <a:rPr lang="hu-HU" dirty="0"/>
              <a:t>Az előadásnak fel kell keltenie a közönség figyelmét. A cél annak hangsúlyozása, hogy a személyes adatok védelméhez való jog (és a magánélethez való jog) ütközhet más alapvető jogokkal. </a:t>
            </a:r>
          </a:p>
          <a:p>
            <a:pPr algn="just"/>
            <a:r>
              <a:rPr lang="hu-HU" sz="1200" b="1" kern="1200" dirty="0">
                <a:effectLst/>
                <a:latin typeface="+mn-lt"/>
                <a:ea typeface="+mn-ea"/>
                <a:cs typeface="+mn-cs"/>
              </a:rPr>
              <a:t>Időterv (fontosság): </a:t>
            </a:r>
            <a:r>
              <a:rPr lang="hu-HU" sz="1200" kern="1200" dirty="0">
                <a:effectLst/>
                <a:latin typeface="+mn-lt"/>
                <a:ea typeface="+mn-ea"/>
                <a:cs typeface="+mn-cs"/>
              </a:rPr>
              <a:t>alacsony/közepes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adatvédelmi hatóságok, jogászok, bírák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Jogszabályi rendelkezések: </a:t>
            </a:r>
            <a:r>
              <a:rPr lang="hu-HU" dirty="0"/>
              <a:t>EJEE 10. cikk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Jogeset:</a:t>
            </a:r>
            <a:endParaRPr lang="hu-HU" sz="1200" kern="1200" dirty="0">
              <a:effectLst/>
              <a:latin typeface="+mn-lt"/>
              <a:ea typeface="+mn-ea"/>
              <a:cs typeface="+mn-cs"/>
            </a:endParaRPr>
          </a:p>
          <a:p>
            <a:pPr algn="just"/>
            <a:r>
              <a:rPr lang="hu-HU" dirty="0"/>
              <a:t>EJEB, </a:t>
            </a:r>
            <a:r>
              <a:rPr lang="hu-HU" sz="1200" i="1" kern="1200" dirty="0">
                <a:effectLst/>
                <a:latin typeface="+mn-lt"/>
                <a:ea typeface="+mn-ea"/>
                <a:cs typeface="+mn-cs"/>
              </a:rPr>
              <a:t>Axel Springer AG kontra Németország </a:t>
            </a:r>
            <a:r>
              <a:rPr lang="hu-HU" sz="1200" kern="1200" dirty="0">
                <a:effectLst/>
              </a:rPr>
              <a:t>39954/08. sz. ügy , 2012</a:t>
            </a:r>
            <a:endParaRPr lang="hu-HU" dirty="0"/>
          </a:p>
          <a:p>
            <a:pPr lvl="1" algn="just" fontAlgn="base"/>
            <a:r>
              <a:rPr lang="hu-HU" dirty="0"/>
              <a:t>Az EJEB állandó ítélkezési gyakorlatában szereplőként ismételte meg a véleménynyilvánítás szabadságához és a magánélet tiszteletben tartásához való jogok </a:t>
            </a:r>
            <a:r>
              <a:rPr lang="hu-HU" dirty="0" err="1"/>
              <a:t>mérelegelésekor</a:t>
            </a:r>
            <a:r>
              <a:rPr lang="hu-HU" dirty="0"/>
              <a:t> figyelembe veendő kritériumokat</a:t>
            </a:r>
          </a:p>
          <a:p>
            <a:pPr lvl="1" algn="just" fontAlgn="base"/>
            <a:r>
              <a:rPr lang="hu-HU" b="1" dirty="0"/>
              <a:t>először</a:t>
            </a:r>
            <a:r>
              <a:rPr lang="hu-HU" dirty="0"/>
              <a:t>, a szóban forgó cikk általános érdeket szolgált-e: egy személy l</a:t>
            </a:r>
            <a:r>
              <a:rPr lang="hu-HU" sz="1200" kern="1200" dirty="0">
                <a:effectLst/>
                <a:latin typeface="+mn-lt"/>
                <a:ea typeface="+mn-ea"/>
                <a:cs typeface="+mn-cs"/>
              </a:rPr>
              <a:t>etartóztatása és elítélése egy nyilvános bírósági tény, és ezért közérdekű volt</a:t>
            </a:r>
            <a:r>
              <a:rPr lang="hu-HU" dirty="0"/>
              <a:t>; </a:t>
            </a:r>
          </a:p>
          <a:p>
            <a:pPr lvl="1" algn="just" fontAlgn="base"/>
            <a:r>
              <a:rPr lang="hu-HU" b="1" dirty="0"/>
              <a:t>másodszor</a:t>
            </a:r>
            <a:r>
              <a:rPr lang="hu-HU" dirty="0"/>
              <a:t>, az érintett személy közismert volt-e:</a:t>
            </a:r>
            <a:r>
              <a:rPr lang="hu-HU" baseline="0" dirty="0"/>
              <a:t> </a:t>
            </a:r>
            <a:r>
              <a:rPr lang="hu-HU" sz="1200" kern="1200" dirty="0">
                <a:effectLst/>
                <a:latin typeface="+mn-lt"/>
                <a:ea typeface="+mn-ea"/>
                <a:cs typeface="+mn-cs"/>
              </a:rPr>
              <a:t>az érintett személy színész volt, azaz kellően ismert ahhoz, hogy közszereplőnek minősüljön</a:t>
            </a:r>
            <a:r>
              <a:rPr lang="hu-HU" dirty="0"/>
              <a:t>; </a:t>
            </a:r>
          </a:p>
          <a:p>
            <a:pPr lvl="1" algn="just" fontAlgn="base"/>
            <a:r>
              <a:rPr lang="hu-HU" b="1" dirty="0"/>
              <a:t>harmadszor</a:t>
            </a:r>
            <a:r>
              <a:rPr lang="hu-HU" dirty="0"/>
              <a:t>, az információszerzés módja és megbízhatósága: </a:t>
            </a:r>
            <a:r>
              <a:rPr lang="hu-HU" sz="1200" kern="1200" dirty="0">
                <a:effectLst/>
                <a:latin typeface="+mn-lt"/>
                <a:ea typeface="+mn-ea"/>
                <a:cs typeface="+mn-cs"/>
              </a:rPr>
              <a:t>az információt az ügyészség hozta nyilvánosságra, és a mindkét kiadványban szereplő információk pontosságát a felek nem vitatták.</a:t>
            </a:r>
          </a:p>
          <a:p>
            <a:pPr algn="just"/>
            <a:endParaRPr lang="hu-HU"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EJEB, </a:t>
            </a:r>
            <a:r>
              <a:rPr lang="hu-HU" sz="1200" i="1" kern="1200" dirty="0" err="1">
                <a:effectLst/>
                <a:latin typeface="+mn-lt"/>
                <a:ea typeface="+mn-ea"/>
                <a:cs typeface="+mn-cs"/>
              </a:rPr>
              <a:t>Mosley</a:t>
            </a:r>
            <a:r>
              <a:rPr lang="hu-HU" sz="1200" i="1" kern="1200" dirty="0">
                <a:effectLst/>
                <a:latin typeface="+mn-lt"/>
                <a:ea typeface="+mn-ea"/>
                <a:cs typeface="+mn-cs"/>
              </a:rPr>
              <a:t> kontra Egyesült Királyság,</a:t>
            </a:r>
            <a:r>
              <a:rPr lang="hu-HU" sz="1200" kern="1200" dirty="0">
                <a:effectLst/>
                <a:latin typeface="+mn-lt"/>
                <a:ea typeface="+mn-ea"/>
                <a:cs typeface="+mn-cs"/>
              </a:rPr>
              <a:t> 48009/08 sz. ügy, 2011</a:t>
            </a:r>
          </a:p>
          <a:p>
            <a:pPr marL="457200" marR="0" lvl="1" indent="0" algn="just" defTabSz="914400" rtl="0" eaLnBrk="1" fontAlgn="auto" latinLnBrk="0" hangingPunct="1">
              <a:lnSpc>
                <a:spcPct val="100000"/>
              </a:lnSpc>
              <a:spcBef>
                <a:spcPts val="0"/>
              </a:spcBef>
              <a:spcAft>
                <a:spcPts val="0"/>
              </a:spcAft>
              <a:buClrTx/>
              <a:buSzTx/>
              <a:buFontTx/>
              <a:buNone/>
              <a:tabLst/>
              <a:defRPr/>
            </a:pPr>
            <a:r>
              <a:rPr lang="hu-HU" sz="1200" kern="1200" dirty="0">
                <a:effectLst/>
                <a:latin typeface="+mn-lt"/>
                <a:ea typeface="+mn-ea"/>
                <a:cs typeface="+mn-cs"/>
              </a:rPr>
              <a:t>Különös gondossággal kellett azonban vizsgálni azokat a korlátozásokat, amelyek a közzététel előtti cenzúraként működhettek. Figyelemmel az előzetes értesítési követelménynek a kedélyeket lehűtő hatására, az e követelmény hatékonyságával kapcsolatos kételyekkel és az e téren fennálló széles mérlegelési mozgástérrel kapcsolatban az EJEB arra a következtetésre jutott, hogy a 8. cikk </a:t>
            </a:r>
            <a:r>
              <a:rPr lang="hu-HU" sz="1200" b="1" kern="1200" dirty="0">
                <a:effectLst/>
                <a:latin typeface="+mn-lt"/>
                <a:ea typeface="+mn-ea"/>
                <a:cs typeface="+mn-cs"/>
              </a:rPr>
              <a:t>nem ír elő jogilag kötelező előzetes értesítést</a:t>
            </a:r>
            <a:r>
              <a:rPr lang="hu-HU" sz="1200" kern="1200" dirty="0">
                <a:effectLst/>
                <a:latin typeface="+mn-lt"/>
                <a:ea typeface="+mn-ea"/>
                <a:cs typeface="+mn-cs"/>
              </a:rPr>
              <a:t>. Ennek megfelelően a Bíróság arra a következtetésre jutott, hogy nem sértették meg a 8. cikket.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p:txBody>
      </p:sp>
      <p:sp>
        <p:nvSpPr>
          <p:cNvPr id="4" name="Slide Number Placeholder 3"/>
          <p:cNvSpPr>
            <a:spLocks noGrp="1"/>
          </p:cNvSpPr>
          <p:nvPr>
            <p:ph type="sldNum" sz="quarter" idx="5"/>
          </p:nvPr>
        </p:nvSpPr>
        <p:spPr/>
        <p:txBody>
          <a:bodyPr/>
          <a:lstStyle/>
          <a:p>
            <a:fld id="{4614E237-3346-D848-BA28-F053412767AB}" type="slidenum">
              <a:rPr lang="en-US" smtClean="0"/>
              <a:t>61</a:t>
            </a:fld>
            <a:endParaRPr lang="en-US"/>
          </a:p>
        </p:txBody>
      </p:sp>
    </p:spTree>
    <p:extLst>
      <p:ext uri="{BB962C8B-B14F-4D97-AF65-F5344CB8AC3E}">
        <p14:creationId xmlns:p14="http://schemas.microsoft.com/office/powerpoint/2010/main" val="10808205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9304434"/>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a:t>
            </a:r>
            <a:r>
              <a:rPr lang="hu-HU" sz="1200" kern="1200" noProof="0" dirty="0">
                <a:effectLst/>
                <a:latin typeface="+mn-lt"/>
                <a:ea typeface="+mn-ea"/>
                <a:cs typeface="+mn-cs"/>
              </a:rPr>
              <a:t> dia ismerteti </a:t>
            </a:r>
            <a:r>
              <a:rPr lang="hu-HU" sz="1200" b="0" kern="1200" noProof="0" dirty="0">
                <a:effectLst/>
                <a:latin typeface="+mn-lt"/>
                <a:ea typeface="+mn-ea"/>
                <a:cs typeface="+mn-cs"/>
              </a:rPr>
              <a:t>a személyes adatok védelméhez és a véleménynyilvánítás szabadságához</a:t>
            </a:r>
            <a:r>
              <a:rPr lang="hu-HU" sz="1200" b="0" kern="1200" baseline="0" noProof="0" dirty="0">
                <a:effectLst/>
                <a:latin typeface="+mn-lt"/>
                <a:ea typeface="+mn-ea"/>
                <a:cs typeface="+mn-cs"/>
              </a:rPr>
              <a:t> való jog </a:t>
            </a:r>
            <a:r>
              <a:rPr lang="hu-HU" sz="1200" b="0" kern="1200" noProof="0" dirty="0">
                <a:effectLst/>
                <a:latin typeface="+mn-lt"/>
                <a:ea typeface="+mn-ea"/>
                <a:cs typeface="+mn-cs"/>
              </a:rPr>
              <a:t>összeütközését.</a:t>
            </a:r>
          </a:p>
          <a:p>
            <a:pPr lvl="0" algn="just">
              <a:defRPr/>
            </a:pPr>
            <a:r>
              <a:rPr lang="hu-HU" sz="1200" b="1" kern="1200" dirty="0">
                <a:effectLst/>
                <a:latin typeface="+mn-lt"/>
                <a:ea typeface="+mn-ea"/>
                <a:cs typeface="+mn-cs"/>
              </a:rPr>
              <a:t>Pedagógiai stratégia és útmutatás: </a:t>
            </a:r>
            <a:r>
              <a:rPr lang="hu-HU" dirty="0"/>
              <a:t>Az előadásnak fel kell keltenie a közönség figyelmét.</a:t>
            </a:r>
            <a:r>
              <a:rPr lang="hu-HU" sz="1200" kern="1200" noProof="0" dirty="0">
                <a:effectLst/>
                <a:latin typeface="+mn-lt"/>
                <a:ea typeface="+mn-ea"/>
                <a:cs typeface="+mn-cs"/>
              </a:rPr>
              <a:t> A cél annak hangsúlyozása, hogy a személyes adatok védelméhez való jog (és a magánélethez való jog) ütközhet más alapvető jogokkal. </a:t>
            </a:r>
          </a:p>
          <a:p>
            <a:pPr algn="just"/>
            <a:r>
              <a:rPr lang="hu-HU" sz="1200" b="1" kern="1200" dirty="0">
                <a:effectLst/>
                <a:latin typeface="+mn-lt"/>
                <a:ea typeface="+mn-ea"/>
                <a:cs typeface="+mn-cs"/>
              </a:rPr>
              <a:t>Időterv (fontosság): </a:t>
            </a:r>
            <a:r>
              <a:rPr lang="hu-HU" sz="1200" kern="1200" dirty="0">
                <a:effectLst/>
                <a:latin typeface="+mn-lt"/>
                <a:ea typeface="+mn-ea"/>
                <a:cs typeface="+mn-cs"/>
              </a:rPr>
              <a:t>alacsony/közepes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adatvédelmi hatóságok, jogászok, bírák</a:t>
            </a:r>
          </a:p>
          <a:p>
            <a:pPr algn="just"/>
            <a:r>
              <a:rPr lang="hu-HU" sz="1200" b="1" kern="1200" dirty="0">
                <a:effectLst/>
                <a:latin typeface="+mn-lt"/>
                <a:ea typeface="+mn-ea"/>
                <a:cs typeface="+mn-cs"/>
              </a:rPr>
              <a:t>Jogszabályi rendelkezések: </a:t>
            </a:r>
            <a:endParaRPr lang="hu-HU" sz="1200" kern="1200" dirty="0">
              <a:effectLst/>
              <a:latin typeface="+mn-lt"/>
              <a:ea typeface="+mn-ea"/>
              <a:cs typeface="+mn-cs"/>
            </a:endParaRPr>
          </a:p>
          <a:p>
            <a:pPr algn="just"/>
            <a:r>
              <a:rPr lang="hu-HU" sz="1200" b="1" kern="1200" dirty="0">
                <a:effectLst/>
                <a:latin typeface="+mn-lt"/>
                <a:ea typeface="+mn-ea"/>
                <a:cs typeface="+mn-cs"/>
              </a:rPr>
              <a:t>Jogeset:</a:t>
            </a:r>
            <a:endParaRPr lang="hu-HU" sz="1200" b="0" kern="1200" dirty="0">
              <a:effectLst/>
              <a:latin typeface="+mn-lt"/>
              <a:ea typeface="+mn-ea"/>
              <a:cs typeface="+mn-cs"/>
            </a:endParaRPr>
          </a:p>
          <a:p>
            <a:pPr algn="just"/>
            <a:r>
              <a:rPr lang="hu-HU" dirty="0"/>
              <a:t>EUB, C-73/07, </a:t>
            </a:r>
            <a:r>
              <a:rPr lang="hu-HU" dirty="0" err="1"/>
              <a:t>Tietosuojavaltuutettu</a:t>
            </a:r>
            <a:r>
              <a:rPr lang="hu-HU" dirty="0"/>
              <a:t> kontra </a:t>
            </a:r>
            <a:r>
              <a:rPr lang="hu-HU" dirty="0" err="1"/>
              <a:t>Satakunnan</a:t>
            </a:r>
            <a:r>
              <a:rPr lang="hu-HU" dirty="0"/>
              <a:t> </a:t>
            </a:r>
            <a:r>
              <a:rPr lang="hu-HU" dirty="0" err="1"/>
              <a:t>Markkinapörssi</a:t>
            </a:r>
            <a:r>
              <a:rPr lang="hu-HU" dirty="0"/>
              <a:t> </a:t>
            </a:r>
            <a:r>
              <a:rPr lang="hu-HU" dirty="0" err="1"/>
              <a:t>Oy</a:t>
            </a:r>
            <a:r>
              <a:rPr lang="hu-HU" dirty="0"/>
              <a:t> és </a:t>
            </a:r>
            <a:r>
              <a:rPr lang="hu-HU" dirty="0" err="1"/>
              <a:t>Satamedia</a:t>
            </a:r>
            <a:r>
              <a:rPr lang="hu-HU" dirty="0"/>
              <a:t> </a:t>
            </a:r>
            <a:r>
              <a:rPr lang="hu-HU" dirty="0" err="1"/>
              <a:t>Oy</a:t>
            </a:r>
            <a:r>
              <a:rPr lang="hu-HU" dirty="0"/>
              <a:t> [</a:t>
            </a:r>
            <a:r>
              <a:rPr lang="hu-HU" sz="1200" kern="1200" dirty="0">
                <a:effectLst/>
                <a:latin typeface="+mn-lt"/>
                <a:ea typeface="+mn-ea"/>
                <a:cs typeface="+mn-cs"/>
              </a:rPr>
              <a:t>nagytanács</a:t>
            </a:r>
            <a:r>
              <a:rPr lang="hu-HU" dirty="0"/>
              <a:t>], 2008</a:t>
            </a:r>
          </a:p>
          <a:p>
            <a:pPr marL="457200" marR="0" lvl="1" indent="0" algn="just" defTabSz="914400" rtl="0" eaLnBrk="1" fontAlgn="auto" latinLnBrk="0" hangingPunct="1">
              <a:lnSpc>
                <a:spcPct val="100000"/>
              </a:lnSpc>
              <a:spcBef>
                <a:spcPts val="0"/>
              </a:spcBef>
              <a:spcAft>
                <a:spcPts val="0"/>
              </a:spcAft>
              <a:buClrTx/>
              <a:buSzTx/>
              <a:buFontTx/>
              <a:buNone/>
              <a:tabLst/>
              <a:defRPr/>
            </a:pPr>
            <a:r>
              <a:rPr lang="hu-HU" sz="1200" i="1" kern="1200" dirty="0">
                <a:effectLst/>
                <a:latin typeface="+mn-lt"/>
                <a:ea typeface="+mn-ea"/>
                <a:cs typeface="+mn-cs"/>
              </a:rPr>
              <a:t>Miután az EUB arra a következtetésre jutott, hogy a </a:t>
            </a:r>
            <a:r>
              <a:rPr lang="hu-HU" sz="1200" b="0" i="1" kern="1200" dirty="0" err="1">
                <a:effectLst/>
                <a:latin typeface="+mn-lt"/>
                <a:ea typeface="+mn-ea"/>
                <a:cs typeface="+mn-cs"/>
              </a:rPr>
              <a:t>Satakunnan</a:t>
            </a:r>
            <a:r>
              <a:rPr lang="hu-HU" sz="1200" i="1" kern="1200" dirty="0">
                <a:effectLst/>
                <a:latin typeface="+mn-lt"/>
                <a:ea typeface="+mn-ea"/>
                <a:cs typeface="+mn-cs"/>
              </a:rPr>
              <a:t> tevékenysége az adatvédelmi irányelv 3. cikkének (1) bekezdése értelmében „személyes adatok kezelésének” minősül, elemezte az irányelv (személyes adatok kezeléséről és a véleménynyilvánítás szabadságáról szóló) 9. cikkét. Először megállapította a </a:t>
            </a:r>
            <a:r>
              <a:rPr lang="hu-HU" sz="1200" b="1" i="1" kern="1200" dirty="0">
                <a:effectLst/>
                <a:latin typeface="+mn-lt"/>
                <a:ea typeface="+mn-ea"/>
                <a:cs typeface="+mn-cs"/>
              </a:rPr>
              <a:t>véleménynyilvánítás szabadságához való jog fontosságát </a:t>
            </a:r>
            <a:r>
              <a:rPr lang="hu-HU" sz="1200" i="1" kern="1200" dirty="0">
                <a:effectLst/>
                <a:latin typeface="+mn-lt"/>
                <a:ea typeface="+mn-ea"/>
                <a:cs typeface="+mn-cs"/>
              </a:rPr>
              <a:t>minden demokratikus társadalomban, és kijelentette, hogy az </a:t>
            </a:r>
            <a:r>
              <a:rPr lang="hu-HU" sz="1200" b="1" i="1" kern="1200" dirty="0">
                <a:effectLst/>
                <a:latin typeface="+mn-lt"/>
                <a:ea typeface="+mn-ea"/>
                <a:cs typeface="+mn-cs"/>
              </a:rPr>
              <a:t>e szabadsággal kapcsolatos fogalmakat, például az újságírás fogalmát, tágan kell értelmezni</a:t>
            </a:r>
            <a:r>
              <a:rPr lang="hu-HU" sz="1200" i="1" kern="1200" dirty="0">
                <a:effectLst/>
                <a:latin typeface="+mn-lt"/>
                <a:ea typeface="+mn-ea"/>
                <a:cs typeface="+mn-cs"/>
              </a:rPr>
              <a:t>. Ezután megállapította, hogy a két alapvető jog közötti </a:t>
            </a:r>
            <a:r>
              <a:rPr lang="hu-HU" sz="1200" b="1" i="1" kern="1200" dirty="0">
                <a:effectLst/>
                <a:latin typeface="+mn-lt"/>
                <a:ea typeface="+mn-ea"/>
                <a:cs typeface="+mn-cs"/>
              </a:rPr>
              <a:t>egyensúly</a:t>
            </a:r>
            <a:r>
              <a:rPr lang="hu-HU" sz="1200" i="1" kern="1200" dirty="0">
                <a:effectLst/>
                <a:latin typeface="+mn-lt"/>
                <a:ea typeface="+mn-ea"/>
                <a:cs typeface="+mn-cs"/>
              </a:rPr>
              <a:t> megteremtéséhez </a:t>
            </a:r>
            <a:r>
              <a:rPr lang="hu-HU" sz="1200" b="1" i="1" kern="1200" dirty="0">
                <a:effectLst/>
                <a:latin typeface="+mn-lt"/>
                <a:ea typeface="+mn-ea"/>
                <a:cs typeface="+mn-cs"/>
              </a:rPr>
              <a:t>az adatvédelemhez való jog </a:t>
            </a:r>
            <a:r>
              <a:rPr lang="hu-HU" sz="1200" i="1" kern="1200" dirty="0">
                <a:effectLst/>
                <a:latin typeface="+mn-lt"/>
                <a:ea typeface="+mn-ea"/>
                <a:cs typeface="+mn-cs"/>
              </a:rPr>
              <a:t>alóli kivételeket és korlátozásokat </a:t>
            </a:r>
            <a:r>
              <a:rPr lang="hu-HU" sz="1200" b="1" i="1" kern="1200" dirty="0">
                <a:effectLst/>
                <a:latin typeface="+mn-lt"/>
                <a:ea typeface="+mn-ea"/>
                <a:cs typeface="+mn-cs"/>
              </a:rPr>
              <a:t>kizárólag a feltétlenül szükséges mértékben kell alkalmazni</a:t>
            </a:r>
            <a:r>
              <a:rPr lang="hu-HU" sz="1200" i="1" kern="1200" dirty="0">
                <a:effectLst/>
                <a:latin typeface="+mn-lt"/>
                <a:ea typeface="+mn-ea"/>
                <a:cs typeface="+mn-cs"/>
              </a:rPr>
              <a:t>. Ilyen körülmények között az EUB megítélése szerint a szóban forgó vállalatok által a nemzeti jogszabályok szerint nyilvánosan hozzáférhető dokumentumokból származó adatokkal kapcsolatban végzett tevékenységek „</a:t>
            </a:r>
            <a:r>
              <a:rPr lang="hu-HU" sz="1200" b="1" i="1" kern="1200" dirty="0">
                <a:effectLst/>
                <a:latin typeface="+mn-lt"/>
                <a:ea typeface="+mn-ea"/>
                <a:cs typeface="+mn-cs"/>
              </a:rPr>
              <a:t>újságírás céljából végzett tevékenységnek</a:t>
            </a:r>
            <a:r>
              <a:rPr lang="hu-HU" sz="1200" i="1" kern="1200" dirty="0">
                <a:effectLst/>
                <a:latin typeface="+mn-lt"/>
                <a:ea typeface="+mn-ea"/>
                <a:cs typeface="+mn-cs"/>
              </a:rPr>
              <a:t>” minősíthetők, ha információk, vélemények vagy gondolatok nagyközönséggel való közlésére irányulnak – függetlenül a továbbításukhoz használt médiumtól. Azt is megállapította, hogy e tevékenységek </a:t>
            </a:r>
            <a:r>
              <a:rPr lang="hu-HU" sz="1200" b="1" i="1" kern="1200" dirty="0">
                <a:effectLst/>
                <a:latin typeface="+mn-lt"/>
                <a:ea typeface="+mn-ea"/>
                <a:cs typeface="+mn-cs"/>
              </a:rPr>
              <a:t>nem korlátozódnak csupán a médiavállalkozásokra</a:t>
            </a:r>
            <a:r>
              <a:rPr lang="hu-HU" sz="1200" i="1" kern="1200" dirty="0">
                <a:effectLst/>
                <a:latin typeface="+mn-lt"/>
                <a:ea typeface="+mn-ea"/>
                <a:cs typeface="+mn-cs"/>
              </a:rPr>
              <a:t>, és </a:t>
            </a:r>
            <a:r>
              <a:rPr lang="hu-HU" sz="1200" b="1" i="1" kern="1200" dirty="0">
                <a:effectLst/>
                <a:latin typeface="+mn-lt"/>
                <a:ea typeface="+mn-ea"/>
                <a:cs typeface="+mn-cs"/>
              </a:rPr>
              <a:t>jövedelemszerzés céljából is végezhetők</a:t>
            </a:r>
            <a:r>
              <a:rPr lang="hu-HU" sz="1200" i="1" kern="1200" dirty="0">
                <a:effectLst/>
                <a:latin typeface="+mn-lt"/>
                <a:ea typeface="+mn-ea"/>
                <a:cs typeface="+mn-cs"/>
              </a:rPr>
              <a:t>. Az EUB annak eldöntését azonban a nemzeti bíróságra hagyta, hogy a konkrét esetben erről volt-e szó.</a:t>
            </a:r>
          </a:p>
          <a:p>
            <a:pPr lvl="1" algn="just"/>
            <a:endParaRPr lang="hu-HU" dirty="0"/>
          </a:p>
          <a:p>
            <a:pPr lvl="0" algn="just"/>
            <a:r>
              <a:rPr lang="hu-HU" dirty="0"/>
              <a:t>EUB,C-131/12, </a:t>
            </a:r>
            <a:r>
              <a:rPr lang="hu-HU" sz="1200" i="1" kern="1200" dirty="0" err="1">
                <a:effectLst/>
                <a:latin typeface="+mn-lt"/>
                <a:ea typeface="+mn-ea"/>
                <a:cs typeface="+mn-cs"/>
              </a:rPr>
              <a:t>Google</a:t>
            </a:r>
            <a:r>
              <a:rPr lang="hu-HU" sz="1200" i="1" kern="1200" dirty="0">
                <a:effectLst/>
                <a:latin typeface="+mn-lt"/>
                <a:ea typeface="+mn-ea"/>
                <a:cs typeface="+mn-cs"/>
              </a:rPr>
              <a:t> Spain SL és </a:t>
            </a:r>
            <a:r>
              <a:rPr lang="hu-HU" sz="1200" i="1" kern="1200" dirty="0" err="1">
                <a:effectLst/>
                <a:latin typeface="+mn-lt"/>
                <a:ea typeface="+mn-ea"/>
                <a:cs typeface="+mn-cs"/>
              </a:rPr>
              <a:t>Google</a:t>
            </a:r>
            <a:r>
              <a:rPr lang="hu-HU" sz="1200" i="1" kern="1200" dirty="0">
                <a:effectLst/>
                <a:latin typeface="+mn-lt"/>
                <a:ea typeface="+mn-ea"/>
                <a:cs typeface="+mn-cs"/>
              </a:rPr>
              <a:t> Inc. kontra </a:t>
            </a:r>
            <a:r>
              <a:rPr lang="hu-HU" sz="1200" i="1" kern="1200" dirty="0" err="1">
                <a:effectLst/>
                <a:latin typeface="+mn-lt"/>
                <a:ea typeface="+mn-ea"/>
                <a:cs typeface="+mn-cs"/>
              </a:rPr>
              <a:t>Agencia</a:t>
            </a:r>
            <a:r>
              <a:rPr lang="hu-HU" sz="1200" i="1" kern="1200" dirty="0">
                <a:effectLst/>
                <a:latin typeface="+mn-lt"/>
                <a:ea typeface="+mn-ea"/>
                <a:cs typeface="+mn-cs"/>
              </a:rPr>
              <a:t> </a:t>
            </a:r>
            <a:r>
              <a:rPr lang="hu-HU" sz="1200" i="1" kern="1200" dirty="0" err="1">
                <a:effectLst/>
                <a:latin typeface="+mn-lt"/>
                <a:ea typeface="+mn-ea"/>
                <a:cs typeface="+mn-cs"/>
              </a:rPr>
              <a:t>Española</a:t>
            </a:r>
            <a:r>
              <a:rPr lang="hu-HU" sz="1200" i="1" kern="1200" dirty="0">
                <a:effectLst/>
                <a:latin typeface="+mn-lt"/>
                <a:ea typeface="+mn-ea"/>
                <a:cs typeface="+mn-cs"/>
              </a:rPr>
              <a:t> de </a:t>
            </a:r>
            <a:r>
              <a:rPr lang="hu-HU" sz="1200" i="1" kern="1200" dirty="0" err="1">
                <a:effectLst/>
                <a:latin typeface="+mn-lt"/>
                <a:ea typeface="+mn-ea"/>
                <a:cs typeface="+mn-cs"/>
              </a:rPr>
              <a:t>Protección</a:t>
            </a:r>
            <a:r>
              <a:rPr lang="hu-HU" sz="1200" i="1" kern="1200" dirty="0">
                <a:effectLst/>
                <a:latin typeface="+mn-lt"/>
                <a:ea typeface="+mn-ea"/>
                <a:cs typeface="+mn-cs"/>
              </a:rPr>
              <a:t> </a:t>
            </a:r>
            <a:r>
              <a:rPr lang="hu-HU" sz="1200" i="1" kern="1200" dirty="0" err="1">
                <a:effectLst/>
                <a:latin typeface="+mn-lt"/>
                <a:ea typeface="+mn-ea"/>
                <a:cs typeface="+mn-cs"/>
              </a:rPr>
              <a:t>de</a:t>
            </a:r>
            <a:r>
              <a:rPr lang="hu-HU" sz="1200" i="1" kern="1200" dirty="0">
                <a:effectLst/>
                <a:latin typeface="+mn-lt"/>
                <a:ea typeface="+mn-ea"/>
                <a:cs typeface="+mn-cs"/>
              </a:rPr>
              <a:t> </a:t>
            </a:r>
            <a:r>
              <a:rPr lang="hu-HU" sz="1200" i="1" kern="1200" dirty="0" err="1">
                <a:effectLst/>
                <a:latin typeface="+mn-lt"/>
                <a:ea typeface="+mn-ea"/>
                <a:cs typeface="+mn-cs"/>
              </a:rPr>
              <a:t>Datos</a:t>
            </a:r>
            <a:r>
              <a:rPr lang="hu-HU" sz="1200" i="1" kern="1200" dirty="0">
                <a:effectLst/>
                <a:latin typeface="+mn-lt"/>
                <a:ea typeface="+mn-ea"/>
                <a:cs typeface="+mn-cs"/>
              </a:rPr>
              <a:t> (AEPD) és Mario </a:t>
            </a:r>
            <a:r>
              <a:rPr lang="hu-HU" sz="1200" i="1" kern="1200" dirty="0" err="1">
                <a:effectLst/>
                <a:latin typeface="+mn-lt"/>
                <a:ea typeface="+mn-ea"/>
                <a:cs typeface="+mn-cs"/>
              </a:rPr>
              <a:t>Costeja</a:t>
            </a:r>
            <a:r>
              <a:rPr lang="hu-HU" sz="1200" i="1" kern="1200" dirty="0">
                <a:effectLst/>
                <a:latin typeface="+mn-lt"/>
                <a:ea typeface="+mn-ea"/>
                <a:cs typeface="+mn-cs"/>
              </a:rPr>
              <a:t> </a:t>
            </a:r>
            <a:r>
              <a:rPr lang="hu-HU" sz="1200" i="1" kern="1200" dirty="0" err="1">
                <a:effectLst/>
                <a:latin typeface="+mn-lt"/>
                <a:ea typeface="+mn-ea"/>
                <a:cs typeface="+mn-cs"/>
              </a:rPr>
              <a:t>González</a:t>
            </a:r>
            <a:r>
              <a:rPr lang="hu-HU" sz="1200" kern="1200" dirty="0">
                <a:effectLst/>
                <a:latin typeface="+mn-lt"/>
                <a:ea typeface="+mn-ea"/>
                <a:cs typeface="+mn-cs"/>
              </a:rPr>
              <a:t> </a:t>
            </a:r>
            <a:r>
              <a:rPr lang="hu-HU" dirty="0"/>
              <a:t>[</a:t>
            </a:r>
            <a:r>
              <a:rPr lang="hu-HU" sz="1200" kern="1200" dirty="0">
                <a:effectLst/>
                <a:latin typeface="+mn-lt"/>
                <a:ea typeface="+mn-ea"/>
                <a:cs typeface="+mn-cs"/>
              </a:rPr>
              <a:t>nagytanács</a:t>
            </a:r>
            <a:r>
              <a:rPr lang="hu-HU" dirty="0"/>
              <a:t>], 2014</a:t>
            </a:r>
          </a:p>
          <a:p>
            <a:pPr marL="457200" marR="0" lvl="1" indent="0" algn="just" defTabSz="914400" rtl="0" eaLnBrk="1" fontAlgn="auto" latinLnBrk="0" hangingPunct="1">
              <a:lnSpc>
                <a:spcPct val="100000"/>
              </a:lnSpc>
              <a:spcBef>
                <a:spcPts val="0"/>
              </a:spcBef>
              <a:spcAft>
                <a:spcPts val="0"/>
              </a:spcAft>
              <a:buClrTx/>
              <a:buSzTx/>
              <a:buFontTx/>
              <a:buNone/>
              <a:tabLst/>
              <a:defRPr/>
            </a:pPr>
            <a:r>
              <a:rPr lang="hu-HU" sz="1200" i="1" kern="1200" dirty="0">
                <a:effectLst/>
              </a:rPr>
              <a:t>Az EUB úgy vélte, hogy bizonyos feltételek mellett az egyéneknek jogukban áll kérni személyes adataik internetes keresőmotorok találati listájából való törlését. E jogra akkor lehet hivatkozni, ha az egyénre vonatkozó információk pontatlanok, nem megfelelők, irrelevánsak vagy az adatkezelés céljához mérten túlzottak. Az EUB elismerte, hogy ez a jog nem abszolút. Egyéb jogokkal, különösen a nyilvánosság információhoz való hozzáféréséhez fűződő érdekével és jogával összevetve szükséges mérlegelni. Minden törlés iránti kérelmet eseti alapon kell megvizsgálni, hogy megfelelő egyensúlyt lehessen teremteni egyrészről az érintett személyes adatok védelméhez és a magánélethez való alapjogai, másrészről pedig valamennyi internethasználó jogos érdekei között.</a:t>
            </a:r>
            <a:endParaRPr lang="hu-HU" b="1" i="1" dirty="0"/>
          </a:p>
          <a:p>
            <a:pPr algn="just"/>
            <a:r>
              <a:rPr lang="hu-HU" b="1" dirty="0"/>
              <a:t>További olvasmányok:</a:t>
            </a:r>
          </a:p>
          <a:p>
            <a:pPr algn="just"/>
            <a:r>
              <a:rPr lang="hu-HU" b="0" dirty="0"/>
              <a:t>29. cikk szerinti munkacsoport (2014), Iránymutatás az EUB „</a:t>
            </a:r>
            <a:r>
              <a:rPr lang="hu-HU" b="0" dirty="0" err="1"/>
              <a:t>Google</a:t>
            </a:r>
            <a:r>
              <a:rPr lang="hu-HU" b="0" dirty="0"/>
              <a:t> Spain and Inc kontra </a:t>
            </a:r>
            <a:r>
              <a:rPr lang="hu-HU" b="0" dirty="0" err="1"/>
              <a:t>Agencia</a:t>
            </a:r>
            <a:r>
              <a:rPr lang="hu-HU" b="0" dirty="0"/>
              <a:t> </a:t>
            </a:r>
            <a:r>
              <a:rPr lang="hu-HU" b="0" dirty="0" err="1"/>
              <a:t>Española</a:t>
            </a:r>
            <a:r>
              <a:rPr lang="hu-HU" b="0" dirty="0"/>
              <a:t> de </a:t>
            </a:r>
            <a:r>
              <a:rPr lang="hu-HU" b="0" dirty="0" err="1"/>
              <a:t>Protección</a:t>
            </a:r>
            <a:r>
              <a:rPr lang="hu-HU" b="0" dirty="0"/>
              <a:t> </a:t>
            </a:r>
            <a:r>
              <a:rPr lang="hu-HU" b="0" dirty="0" err="1"/>
              <a:t>de</a:t>
            </a:r>
            <a:r>
              <a:rPr lang="hu-HU" b="0" dirty="0"/>
              <a:t> </a:t>
            </a:r>
            <a:r>
              <a:rPr lang="hu-HU" b="0" dirty="0" err="1"/>
              <a:t>Datos</a:t>
            </a:r>
            <a:r>
              <a:rPr lang="hu-HU" b="0" dirty="0"/>
              <a:t> (AEPD) és Mario </a:t>
            </a:r>
            <a:r>
              <a:rPr lang="hu-HU" b="0" dirty="0" err="1"/>
              <a:t>Costeja</a:t>
            </a:r>
            <a:r>
              <a:rPr lang="hu-HU" b="0" dirty="0"/>
              <a:t> </a:t>
            </a:r>
            <a:r>
              <a:rPr lang="hu-HU" b="0" dirty="0" err="1"/>
              <a:t>González</a:t>
            </a:r>
            <a:r>
              <a:rPr lang="hu-HU" b="0" dirty="0"/>
              <a:t>” C-131/12 sz. ügyben hozott ítéletének végrehajtásához, WP 225, Brüsszel, 2014. november 26. </a:t>
            </a:r>
          </a:p>
        </p:txBody>
      </p:sp>
      <p:sp>
        <p:nvSpPr>
          <p:cNvPr id="4" name="Slide Number Placeholder 3"/>
          <p:cNvSpPr>
            <a:spLocks noGrp="1"/>
          </p:cNvSpPr>
          <p:nvPr>
            <p:ph type="sldNum" sz="quarter" idx="5"/>
          </p:nvPr>
        </p:nvSpPr>
        <p:spPr/>
        <p:txBody>
          <a:bodyPr/>
          <a:lstStyle/>
          <a:p>
            <a:fld id="{4614E237-3346-D848-BA28-F053412767AB}" type="slidenum">
              <a:rPr lang="en-US" smtClean="0"/>
              <a:t>62</a:t>
            </a:fld>
            <a:endParaRPr lang="en-US"/>
          </a:p>
        </p:txBody>
      </p:sp>
    </p:spTree>
    <p:extLst>
      <p:ext uri="{BB962C8B-B14F-4D97-AF65-F5344CB8AC3E}">
        <p14:creationId xmlns:p14="http://schemas.microsoft.com/office/powerpoint/2010/main" val="338562051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14834902"/>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sz="1200" kern="1200" noProof="0" dirty="0">
                <a:effectLst/>
                <a:latin typeface="+mn-lt"/>
                <a:ea typeface="+mn-ea"/>
                <a:cs typeface="+mn-cs"/>
              </a:rPr>
              <a:t>A dia ismerteti </a:t>
            </a:r>
            <a:r>
              <a:rPr lang="hu-HU" sz="1200" b="0" kern="1200" noProof="0" dirty="0">
                <a:effectLst/>
                <a:latin typeface="+mn-lt"/>
                <a:ea typeface="+mn-ea"/>
                <a:cs typeface="+mn-cs"/>
              </a:rPr>
              <a:t>a személyes adatok védelméhez és a véleménynyilvánítás szabadságához</a:t>
            </a:r>
            <a:r>
              <a:rPr lang="hu-HU" sz="1200" b="0" kern="1200" baseline="0" noProof="0" dirty="0">
                <a:effectLst/>
                <a:latin typeface="+mn-lt"/>
                <a:ea typeface="+mn-ea"/>
                <a:cs typeface="+mn-cs"/>
              </a:rPr>
              <a:t> való jog </a:t>
            </a:r>
            <a:r>
              <a:rPr lang="hu-HU" sz="1200" b="0" kern="1200" noProof="0" dirty="0">
                <a:effectLst/>
                <a:latin typeface="+mn-lt"/>
                <a:ea typeface="+mn-ea"/>
                <a:cs typeface="+mn-cs"/>
              </a:rPr>
              <a:t>összeütközését.</a:t>
            </a:r>
          </a:p>
          <a:p>
            <a:pPr lvl="0" algn="just">
              <a:defRPr/>
            </a:pPr>
            <a:r>
              <a:rPr lang="hu-HU" sz="1200" b="1" kern="1200" dirty="0">
                <a:effectLst/>
                <a:latin typeface="+mn-lt"/>
                <a:ea typeface="+mn-ea"/>
                <a:cs typeface="+mn-cs"/>
              </a:rPr>
              <a:t>Pedagógiai stratégia és útmutatás: </a:t>
            </a:r>
            <a:r>
              <a:rPr lang="hu-HU" dirty="0"/>
              <a:t>Az előadásnak fel kell keltenie a közönség figyelmét. A cél annak hangsúlyozása, hogy a személyes adatok védelméhez való jog (és a magánélethez való jog) ütközhet más alapvető jogokkal. </a:t>
            </a:r>
            <a:endParaRPr lang="hu-HU" sz="1200" kern="1200" noProof="0" dirty="0">
              <a:effectLst/>
              <a:latin typeface="+mn-lt"/>
              <a:ea typeface="+mn-ea"/>
              <a:cs typeface="+mn-cs"/>
            </a:endParaRPr>
          </a:p>
          <a:p>
            <a:pPr algn="just"/>
            <a:r>
              <a:rPr lang="hu-HU" sz="1200" b="1" kern="1200" dirty="0">
                <a:effectLst/>
                <a:latin typeface="+mn-lt"/>
                <a:ea typeface="+mn-ea"/>
                <a:cs typeface="+mn-cs"/>
              </a:rPr>
              <a:t>Időterv (fontosság): </a:t>
            </a:r>
            <a:r>
              <a:rPr lang="hu-HU" sz="1200" kern="1200" dirty="0">
                <a:effectLst/>
                <a:latin typeface="+mn-lt"/>
                <a:ea typeface="+mn-ea"/>
                <a:cs typeface="+mn-cs"/>
              </a:rPr>
              <a:t>alacsony/közepes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adatvédelmi hatóságok, jogászok, bírák</a:t>
            </a:r>
          </a:p>
          <a:p>
            <a:pPr algn="just"/>
            <a:r>
              <a:rPr lang="hu-HU" sz="1200" b="1" kern="1200" dirty="0">
                <a:effectLst/>
                <a:latin typeface="+mn-lt"/>
                <a:ea typeface="+mn-ea"/>
                <a:cs typeface="+mn-cs"/>
              </a:rPr>
              <a:t>Jogszabályi rendelkezések: </a:t>
            </a:r>
            <a:endParaRPr lang="hu-HU" sz="1200" kern="1200" dirty="0">
              <a:effectLst/>
              <a:latin typeface="+mn-lt"/>
              <a:ea typeface="+mn-ea"/>
              <a:cs typeface="+mn-cs"/>
            </a:endParaRPr>
          </a:p>
          <a:p>
            <a:pPr algn="just"/>
            <a:r>
              <a:rPr lang="hu-HU" sz="1200" b="1" kern="1200" dirty="0">
                <a:effectLst/>
                <a:latin typeface="+mn-lt"/>
                <a:ea typeface="+mn-ea"/>
                <a:cs typeface="+mn-cs"/>
              </a:rPr>
              <a:t>Jogeset:</a:t>
            </a:r>
            <a:endParaRPr lang="hu-HU" sz="1200" kern="1200" dirty="0">
              <a:effectLst/>
              <a:latin typeface="+mn-lt"/>
              <a:ea typeface="+mn-ea"/>
              <a:cs typeface="+mn-cs"/>
            </a:endParaRPr>
          </a:p>
          <a:p>
            <a:pPr algn="just"/>
            <a:r>
              <a:rPr lang="hu-HU" dirty="0"/>
              <a:t>EUB, C-28/08 P, Európai Bizottság kontra The </a:t>
            </a:r>
            <a:r>
              <a:rPr lang="hu-HU" dirty="0" err="1"/>
              <a:t>Bavarian</a:t>
            </a:r>
            <a:r>
              <a:rPr lang="hu-HU" dirty="0"/>
              <a:t> </a:t>
            </a:r>
            <a:r>
              <a:rPr lang="hu-HU" dirty="0" err="1"/>
              <a:t>Lager</a:t>
            </a:r>
            <a:r>
              <a:rPr lang="hu-HU" dirty="0"/>
              <a:t> Co. [</a:t>
            </a:r>
            <a:r>
              <a:rPr lang="hu-HU" sz="1200" kern="1200" dirty="0">
                <a:effectLst/>
                <a:latin typeface="+mn-lt"/>
                <a:ea typeface="+mn-ea"/>
                <a:cs typeface="+mn-cs"/>
              </a:rPr>
              <a:t>nagytanács</a:t>
            </a:r>
            <a:r>
              <a:rPr lang="hu-HU" dirty="0"/>
              <a:t>], 2010</a:t>
            </a:r>
          </a:p>
          <a:p>
            <a:pPr lvl="1" algn="just"/>
            <a:r>
              <a:rPr lang="hu-HU" sz="1200" i="1" kern="1200" dirty="0">
                <a:effectLst/>
                <a:latin typeface="+mn-lt"/>
                <a:ea typeface="+mn-ea"/>
                <a:cs typeface="+mn-cs"/>
              </a:rPr>
              <a:t>Az 1992-ben alapított </a:t>
            </a:r>
            <a:r>
              <a:rPr lang="hu-HU" sz="1200" b="1" i="1" kern="1200" dirty="0" err="1">
                <a:effectLst/>
                <a:latin typeface="+mn-lt"/>
                <a:ea typeface="+mn-ea"/>
                <a:cs typeface="+mn-cs"/>
              </a:rPr>
              <a:t>Bavarian</a:t>
            </a:r>
            <a:r>
              <a:rPr lang="hu-HU" sz="1200" b="1" i="1" kern="1200" dirty="0">
                <a:effectLst/>
                <a:latin typeface="+mn-lt"/>
                <a:ea typeface="+mn-ea"/>
                <a:cs typeface="+mn-cs"/>
              </a:rPr>
              <a:t> </a:t>
            </a:r>
            <a:r>
              <a:rPr lang="hu-HU" sz="1200" b="1" i="1" kern="1200" dirty="0" err="1">
                <a:effectLst/>
                <a:latin typeface="+mn-lt"/>
                <a:ea typeface="+mn-ea"/>
                <a:cs typeface="+mn-cs"/>
              </a:rPr>
              <a:t>Lager</a:t>
            </a:r>
            <a:r>
              <a:rPr lang="hu-HU" sz="1200" b="1" i="1" kern="1200" dirty="0">
                <a:effectLst/>
                <a:latin typeface="+mn-lt"/>
                <a:ea typeface="+mn-ea"/>
                <a:cs typeface="+mn-cs"/>
              </a:rPr>
              <a:t> üveges német sört importál az Egyesült Királyságba</a:t>
            </a:r>
            <a:r>
              <a:rPr lang="hu-HU" sz="1200" i="1" kern="1200" dirty="0">
                <a:effectLst/>
                <a:latin typeface="+mn-lt"/>
                <a:ea typeface="+mn-ea"/>
                <a:cs typeface="+mn-cs"/>
              </a:rPr>
              <a:t>, elsősorban vendéglőkbe és bárokba. A cég azonban nehézségekkel találta szemben magát, mert </a:t>
            </a:r>
            <a:r>
              <a:rPr lang="hu-HU" sz="1200" b="1" i="1" kern="1200" dirty="0">
                <a:effectLst/>
                <a:latin typeface="+mn-lt"/>
                <a:ea typeface="+mn-ea"/>
                <a:cs typeface="+mn-cs"/>
              </a:rPr>
              <a:t>a brit jogszabályok ténylegesen előnyben részesítették a nemzeti termelőket</a:t>
            </a:r>
            <a:r>
              <a:rPr lang="hu-HU" sz="1200" i="1" kern="1200" dirty="0">
                <a:effectLst/>
                <a:latin typeface="+mn-lt"/>
                <a:ea typeface="+mn-ea"/>
                <a:cs typeface="+mn-cs"/>
              </a:rPr>
              <a:t>. A </a:t>
            </a:r>
            <a:r>
              <a:rPr lang="hu-HU" sz="1200" i="1" kern="1200" dirty="0" err="1">
                <a:effectLst/>
                <a:latin typeface="+mn-lt"/>
                <a:ea typeface="+mn-ea"/>
                <a:cs typeface="+mn-cs"/>
              </a:rPr>
              <a:t>Bavarian</a:t>
            </a:r>
            <a:r>
              <a:rPr lang="hu-HU" sz="1200" i="1" kern="1200" dirty="0">
                <a:effectLst/>
                <a:latin typeface="+mn-lt"/>
                <a:ea typeface="+mn-ea"/>
                <a:cs typeface="+mn-cs"/>
              </a:rPr>
              <a:t> </a:t>
            </a:r>
            <a:r>
              <a:rPr lang="hu-HU" sz="1200" i="1" kern="1200" dirty="0" err="1">
                <a:effectLst/>
                <a:latin typeface="+mn-lt"/>
                <a:ea typeface="+mn-ea"/>
                <a:cs typeface="+mn-cs"/>
              </a:rPr>
              <a:t>Lager</a:t>
            </a:r>
            <a:r>
              <a:rPr lang="hu-HU" sz="1200" i="1" kern="1200" dirty="0">
                <a:effectLst/>
                <a:latin typeface="+mn-lt"/>
                <a:ea typeface="+mn-ea"/>
                <a:cs typeface="+mn-cs"/>
              </a:rPr>
              <a:t> panaszára válaszul az </a:t>
            </a:r>
            <a:r>
              <a:rPr lang="hu-HU" sz="1200" b="1" i="1" kern="1200" dirty="0">
                <a:effectLst/>
                <a:latin typeface="+mn-lt"/>
                <a:ea typeface="+mn-ea"/>
                <a:cs typeface="+mn-cs"/>
              </a:rPr>
              <a:t>Európai Bizottság eljárást indított az Egyesült Királyság ellen </a:t>
            </a:r>
            <a:r>
              <a:rPr lang="hu-HU" sz="1200" i="1" kern="1200" dirty="0">
                <a:effectLst/>
                <a:latin typeface="+mn-lt"/>
                <a:ea typeface="+mn-ea"/>
                <a:cs typeface="+mn-cs"/>
              </a:rPr>
              <a:t>kötelezettségszegés miatt, aminek eredményeként az Egyesült Királyság </a:t>
            </a:r>
            <a:r>
              <a:rPr lang="hu-HU" sz="1200" b="1" i="1" kern="1200" dirty="0">
                <a:effectLst/>
                <a:latin typeface="+mn-lt"/>
                <a:ea typeface="+mn-ea"/>
                <a:cs typeface="+mn-cs"/>
              </a:rPr>
              <a:t>módosította és az uniós joghoz igazította a vitatott rendelkezéseket</a:t>
            </a:r>
            <a:r>
              <a:rPr lang="hu-HU" sz="1200" i="1" kern="1200" dirty="0">
                <a:effectLst/>
                <a:latin typeface="+mn-lt"/>
                <a:ea typeface="+mn-ea"/>
                <a:cs typeface="+mn-cs"/>
              </a:rPr>
              <a:t>. Ezt követően a </a:t>
            </a:r>
            <a:r>
              <a:rPr lang="hu-HU" sz="1200" b="1" i="1" kern="1200" dirty="0" err="1">
                <a:effectLst/>
                <a:latin typeface="+mn-lt"/>
                <a:ea typeface="+mn-ea"/>
                <a:cs typeface="+mn-cs"/>
              </a:rPr>
              <a:t>Bavarian</a:t>
            </a:r>
            <a:r>
              <a:rPr lang="hu-HU" sz="1200" b="1" i="1" kern="1200" dirty="0">
                <a:effectLst/>
                <a:latin typeface="+mn-lt"/>
                <a:ea typeface="+mn-ea"/>
                <a:cs typeface="+mn-cs"/>
              </a:rPr>
              <a:t> </a:t>
            </a:r>
            <a:r>
              <a:rPr lang="hu-HU" sz="1200" b="1" i="1" kern="1200" dirty="0" err="1">
                <a:effectLst/>
                <a:latin typeface="+mn-lt"/>
                <a:ea typeface="+mn-ea"/>
                <a:cs typeface="+mn-cs"/>
              </a:rPr>
              <a:t>Lager</a:t>
            </a:r>
            <a:r>
              <a:rPr lang="hu-HU" sz="1200" b="1" i="1" kern="1200" dirty="0">
                <a:effectLst/>
                <a:latin typeface="+mn-lt"/>
                <a:ea typeface="+mn-ea"/>
                <a:cs typeface="+mn-cs"/>
              </a:rPr>
              <a:t> </a:t>
            </a:r>
            <a:r>
              <a:rPr lang="hu-HU" sz="1200" i="1" kern="1200" dirty="0">
                <a:effectLst/>
                <a:latin typeface="+mn-lt"/>
                <a:ea typeface="+mn-ea"/>
                <a:cs typeface="+mn-cs"/>
              </a:rPr>
              <a:t>– más dokumentumok mellett – a </a:t>
            </a:r>
            <a:r>
              <a:rPr lang="hu-HU" sz="1200" b="1" i="1" kern="1200" dirty="0">
                <a:effectLst/>
                <a:latin typeface="+mn-lt"/>
                <a:ea typeface="+mn-ea"/>
                <a:cs typeface="+mn-cs"/>
              </a:rPr>
              <a:t>Bizottság</a:t>
            </a:r>
            <a:r>
              <a:rPr lang="hu-HU" sz="1200" i="1" kern="1200" dirty="0">
                <a:effectLst/>
                <a:latin typeface="+mn-lt"/>
                <a:ea typeface="+mn-ea"/>
                <a:cs typeface="+mn-cs"/>
              </a:rPr>
              <a:t>, a </a:t>
            </a:r>
            <a:r>
              <a:rPr lang="hu-HU" sz="1200" b="1" i="1" kern="1200" dirty="0">
                <a:effectLst/>
                <a:latin typeface="+mn-lt"/>
                <a:ea typeface="+mn-ea"/>
                <a:cs typeface="+mn-cs"/>
              </a:rPr>
              <a:t>brit hatóságok </a:t>
            </a:r>
            <a:r>
              <a:rPr lang="hu-HU" sz="1200" i="1" kern="1200" dirty="0">
                <a:effectLst/>
                <a:latin typeface="+mn-lt"/>
                <a:ea typeface="+mn-ea"/>
                <a:cs typeface="+mn-cs"/>
              </a:rPr>
              <a:t>és a </a:t>
            </a:r>
            <a:r>
              <a:rPr lang="hu-HU" sz="1200" i="1" kern="1200" dirty="0" err="1">
                <a:effectLst/>
                <a:latin typeface="+mn-lt"/>
                <a:ea typeface="+mn-ea"/>
                <a:cs typeface="+mn-cs"/>
              </a:rPr>
              <a:t>Confédération</a:t>
            </a:r>
            <a:r>
              <a:rPr lang="hu-HU" sz="1200" i="1" kern="1200" dirty="0">
                <a:effectLst/>
                <a:latin typeface="+mn-lt"/>
                <a:ea typeface="+mn-ea"/>
                <a:cs typeface="+mn-cs"/>
              </a:rPr>
              <a:t> des </a:t>
            </a:r>
            <a:r>
              <a:rPr lang="hu-HU" sz="1200" i="1" kern="1200" dirty="0" err="1">
                <a:effectLst/>
                <a:latin typeface="+mn-lt"/>
                <a:ea typeface="+mn-ea"/>
                <a:cs typeface="+mn-cs"/>
              </a:rPr>
              <a:t>Brasseurs</a:t>
            </a:r>
            <a:r>
              <a:rPr lang="hu-HU" sz="1200" i="1" kern="1200" dirty="0">
                <a:effectLst/>
                <a:latin typeface="+mn-lt"/>
                <a:ea typeface="+mn-ea"/>
                <a:cs typeface="+mn-cs"/>
              </a:rPr>
              <a:t> du </a:t>
            </a:r>
            <a:r>
              <a:rPr lang="hu-HU" sz="1200" i="1" kern="1200" dirty="0" err="1">
                <a:effectLst/>
                <a:latin typeface="+mn-lt"/>
                <a:ea typeface="+mn-ea"/>
                <a:cs typeface="+mn-cs"/>
              </a:rPr>
              <a:t>Marché</a:t>
            </a:r>
            <a:r>
              <a:rPr lang="hu-HU" sz="1200" i="1" kern="1200" dirty="0">
                <a:effectLst/>
                <a:latin typeface="+mn-lt"/>
                <a:ea typeface="+mn-ea"/>
                <a:cs typeface="+mn-cs"/>
              </a:rPr>
              <a:t> </a:t>
            </a:r>
            <a:r>
              <a:rPr lang="hu-HU" sz="1200" i="1" kern="1200" dirty="0" err="1">
                <a:effectLst/>
                <a:latin typeface="+mn-lt"/>
                <a:ea typeface="+mn-ea"/>
                <a:cs typeface="+mn-cs"/>
              </a:rPr>
              <a:t>Commun</a:t>
            </a:r>
            <a:r>
              <a:rPr lang="hu-HU" sz="1200" i="1" kern="1200" dirty="0">
                <a:effectLst/>
                <a:latin typeface="+mn-lt"/>
                <a:ea typeface="+mn-ea"/>
                <a:cs typeface="+mn-cs"/>
              </a:rPr>
              <a:t> (</a:t>
            </a:r>
            <a:r>
              <a:rPr lang="hu-HU" sz="1200" b="1" i="1" kern="1200" dirty="0">
                <a:effectLst/>
                <a:latin typeface="+mn-lt"/>
                <a:ea typeface="+mn-ea"/>
                <a:cs typeface="+mn-cs"/>
              </a:rPr>
              <a:t>CBMC</a:t>
            </a:r>
            <a:r>
              <a:rPr lang="hu-HU" sz="1200" i="1" kern="1200" dirty="0">
                <a:effectLst/>
                <a:latin typeface="+mn-lt"/>
                <a:ea typeface="+mn-ea"/>
                <a:cs typeface="+mn-cs"/>
              </a:rPr>
              <a:t>) képviselői részvételével tartott </a:t>
            </a:r>
            <a:r>
              <a:rPr lang="hu-HU" sz="1200" b="1" i="1" kern="1200" dirty="0">
                <a:effectLst/>
                <a:latin typeface="+mn-lt"/>
                <a:ea typeface="+mn-ea"/>
                <a:cs typeface="+mn-cs"/>
              </a:rPr>
              <a:t>ülés jegyzőkönyvének másolatát kérte a Bizottságtól</a:t>
            </a:r>
            <a:r>
              <a:rPr lang="hu-HU" sz="1200" i="1" kern="1200" dirty="0">
                <a:effectLst/>
                <a:latin typeface="+mn-lt"/>
                <a:ea typeface="+mn-ea"/>
                <a:cs typeface="+mn-cs"/>
              </a:rPr>
              <a:t>. A </a:t>
            </a:r>
            <a:r>
              <a:rPr lang="hu-HU" sz="1200" b="1" i="1" kern="1200" dirty="0">
                <a:effectLst/>
                <a:latin typeface="+mn-lt"/>
                <a:ea typeface="+mn-ea"/>
                <a:cs typeface="+mn-cs"/>
              </a:rPr>
              <a:t>Bizottság</a:t>
            </a:r>
            <a:r>
              <a:rPr lang="hu-HU" sz="1200" i="1" kern="1200" dirty="0">
                <a:effectLst/>
                <a:latin typeface="+mn-lt"/>
                <a:ea typeface="+mn-ea"/>
                <a:cs typeface="+mn-cs"/>
              </a:rPr>
              <a:t> beleegyezett az üléssel kapcsolatos egyes dokumentumok közzétételébe, de </a:t>
            </a:r>
            <a:r>
              <a:rPr lang="hu-HU" sz="1200" b="1" i="1" kern="1200" dirty="0">
                <a:effectLst/>
                <a:latin typeface="+mn-lt"/>
                <a:ea typeface="+mn-ea"/>
                <a:cs typeface="+mn-cs"/>
              </a:rPr>
              <a:t>a jegyzőkönyvben szereplő öt nevet kitakarta </a:t>
            </a:r>
            <a:r>
              <a:rPr lang="hu-HU" sz="1200" i="1" kern="1200" dirty="0">
                <a:effectLst/>
                <a:latin typeface="+mn-lt"/>
                <a:ea typeface="+mn-ea"/>
                <a:cs typeface="+mn-cs"/>
              </a:rPr>
              <a:t>– </a:t>
            </a:r>
            <a:r>
              <a:rPr lang="hu-HU" sz="1200" b="1" i="1" kern="1200" dirty="0">
                <a:effectLst/>
                <a:latin typeface="+mn-lt"/>
                <a:ea typeface="+mn-ea"/>
                <a:cs typeface="+mn-cs"/>
              </a:rPr>
              <a:t>ketten közülük kifejezetten tiltakoztak személyazonosságuk felfedése ellen</a:t>
            </a:r>
            <a:r>
              <a:rPr lang="hu-HU" sz="1200" i="1" kern="1200" dirty="0">
                <a:effectLst/>
                <a:latin typeface="+mn-lt"/>
                <a:ea typeface="+mn-ea"/>
                <a:cs typeface="+mn-cs"/>
              </a:rPr>
              <a:t>, </a:t>
            </a:r>
            <a:r>
              <a:rPr lang="hu-HU" sz="1200" b="1" i="1" kern="1200" dirty="0">
                <a:effectLst/>
                <a:latin typeface="+mn-lt"/>
                <a:ea typeface="+mn-ea"/>
                <a:cs typeface="+mn-cs"/>
              </a:rPr>
              <a:t>három másik személyt pedig a Bizottság nem tudott elérni</a:t>
            </a:r>
            <a:r>
              <a:rPr lang="hu-HU" sz="1200" i="1" kern="1200" dirty="0">
                <a:effectLst/>
                <a:latin typeface="+mn-lt"/>
                <a:ea typeface="+mn-ea"/>
                <a:cs typeface="+mn-cs"/>
              </a:rPr>
              <a:t>. A Bizottság 2004. március 18-i döntésével elutasította a </a:t>
            </a:r>
            <a:r>
              <a:rPr lang="hu-HU" sz="1200" b="1" i="1" kern="1200" dirty="0" err="1">
                <a:effectLst/>
                <a:latin typeface="+mn-lt"/>
                <a:ea typeface="+mn-ea"/>
                <a:cs typeface="+mn-cs"/>
              </a:rPr>
              <a:t>Bavarian</a:t>
            </a:r>
            <a:r>
              <a:rPr lang="hu-HU" sz="1200" b="1" i="1" kern="1200" dirty="0">
                <a:effectLst/>
                <a:latin typeface="+mn-lt"/>
                <a:ea typeface="+mn-ea"/>
                <a:cs typeface="+mn-cs"/>
              </a:rPr>
              <a:t> </a:t>
            </a:r>
            <a:r>
              <a:rPr lang="hu-HU" sz="1200" b="1" i="1" kern="1200" dirty="0" err="1">
                <a:effectLst/>
                <a:latin typeface="+mn-lt"/>
                <a:ea typeface="+mn-ea"/>
                <a:cs typeface="+mn-cs"/>
              </a:rPr>
              <a:t>Lager</a:t>
            </a:r>
            <a:r>
              <a:rPr lang="hu-HU" sz="1200" b="1" i="1" kern="1200" dirty="0">
                <a:effectLst/>
                <a:latin typeface="+mn-lt"/>
                <a:ea typeface="+mn-ea"/>
                <a:cs typeface="+mn-cs"/>
              </a:rPr>
              <a:t> újabb, az ülés teljes jegyzőkönyvének kiadására vonatkozó kérelmét, </a:t>
            </a:r>
            <a:r>
              <a:rPr lang="hu-HU" sz="1200" i="1" kern="1200" dirty="0">
                <a:effectLst/>
                <a:latin typeface="+mn-lt"/>
                <a:ea typeface="+mn-ea"/>
                <a:cs typeface="+mn-cs"/>
              </a:rPr>
              <a:t>konkrét hivatkozással a szóban forgó személyeknek az uniós intézmények adatvédelmi rendeletében biztosított, a magánélet védelméhez való jogára.</a:t>
            </a:r>
          </a:p>
          <a:p>
            <a:pPr lvl="1" algn="just"/>
            <a:r>
              <a:rPr lang="hu-HU" sz="1200" i="1" kern="1200" dirty="0">
                <a:effectLst/>
                <a:latin typeface="+mn-lt"/>
                <a:ea typeface="+mn-ea"/>
                <a:cs typeface="+mn-cs"/>
              </a:rPr>
              <a:t>Mivel nem volt elégedett ezzel az állásponttal, a </a:t>
            </a:r>
            <a:r>
              <a:rPr lang="hu-HU" sz="1200" i="1" kern="1200" dirty="0" err="1">
                <a:effectLst/>
                <a:latin typeface="+mn-lt"/>
                <a:ea typeface="+mn-ea"/>
                <a:cs typeface="+mn-cs"/>
              </a:rPr>
              <a:t>Bavarian</a:t>
            </a:r>
            <a:r>
              <a:rPr lang="hu-HU" sz="1200" i="1" kern="1200" dirty="0">
                <a:effectLst/>
                <a:latin typeface="+mn-lt"/>
                <a:ea typeface="+mn-ea"/>
                <a:cs typeface="+mn-cs"/>
              </a:rPr>
              <a:t> </a:t>
            </a:r>
            <a:r>
              <a:rPr lang="hu-HU" sz="1200" i="1" kern="1200" dirty="0" err="1">
                <a:effectLst/>
                <a:latin typeface="+mn-lt"/>
                <a:ea typeface="+mn-ea"/>
                <a:cs typeface="+mn-cs"/>
              </a:rPr>
              <a:t>Lager</a:t>
            </a:r>
            <a:r>
              <a:rPr lang="hu-HU" sz="1200" i="1" kern="1200" dirty="0">
                <a:effectLst/>
                <a:latin typeface="+mn-lt"/>
                <a:ea typeface="+mn-ea"/>
                <a:cs typeface="+mn-cs"/>
              </a:rPr>
              <a:t> az ügyet az elsőfokú bíróság elé vitte</a:t>
            </a:r>
            <a:r>
              <a:rPr lang="hu-HU" sz="1200" b="1" i="1" kern="1200" dirty="0">
                <a:effectLst/>
                <a:latin typeface="+mn-lt"/>
                <a:ea typeface="+mn-ea"/>
                <a:cs typeface="+mn-cs"/>
              </a:rPr>
              <a:t>. Ez a bíróság hatályon kívül helyezte</a:t>
            </a:r>
            <a:r>
              <a:rPr lang="hu-HU" sz="1200" i="1" kern="1200" dirty="0">
                <a:effectLst/>
                <a:latin typeface="+mn-lt"/>
                <a:ea typeface="+mn-ea"/>
                <a:cs typeface="+mn-cs"/>
              </a:rPr>
              <a:t> a 2007. november 8-i </a:t>
            </a:r>
            <a:r>
              <a:rPr lang="hu-HU" sz="1200" b="1" i="1" kern="1200" dirty="0">
                <a:effectLst/>
                <a:latin typeface="+mn-lt"/>
                <a:ea typeface="+mn-ea"/>
                <a:cs typeface="+mn-cs"/>
              </a:rPr>
              <a:t>bizottsági határozatot </a:t>
            </a:r>
            <a:r>
              <a:rPr lang="hu-HU" sz="1200" i="1" kern="1200" dirty="0">
                <a:effectLst/>
                <a:latin typeface="+mn-lt"/>
                <a:ea typeface="+mn-ea"/>
                <a:cs typeface="+mn-cs"/>
              </a:rPr>
              <a:t>(T-194/04 sz. ügy, The </a:t>
            </a:r>
            <a:r>
              <a:rPr lang="hu-HU" sz="1200" i="1" kern="1200" dirty="0" err="1">
                <a:effectLst/>
                <a:latin typeface="+mn-lt"/>
                <a:ea typeface="+mn-ea"/>
                <a:cs typeface="+mn-cs"/>
              </a:rPr>
              <a:t>Bavarian</a:t>
            </a:r>
            <a:r>
              <a:rPr lang="hu-HU" sz="1200" i="1" kern="1200" dirty="0">
                <a:effectLst/>
                <a:latin typeface="+mn-lt"/>
                <a:ea typeface="+mn-ea"/>
                <a:cs typeface="+mn-cs"/>
              </a:rPr>
              <a:t> </a:t>
            </a:r>
            <a:r>
              <a:rPr lang="hu-HU" sz="1200" i="1" kern="1200" dirty="0" err="1">
                <a:effectLst/>
                <a:latin typeface="+mn-lt"/>
                <a:ea typeface="+mn-ea"/>
                <a:cs typeface="+mn-cs"/>
              </a:rPr>
              <a:t>Lager</a:t>
            </a:r>
            <a:r>
              <a:rPr lang="hu-HU" sz="1200" i="1" kern="1200" dirty="0">
                <a:effectLst/>
                <a:latin typeface="+mn-lt"/>
                <a:ea typeface="+mn-ea"/>
                <a:cs typeface="+mn-cs"/>
              </a:rPr>
              <a:t> Co. </a:t>
            </a:r>
            <a:r>
              <a:rPr lang="hu-HU" sz="1200" i="1" kern="1200" dirty="0" err="1">
                <a:effectLst/>
                <a:latin typeface="+mn-lt"/>
                <a:ea typeface="+mn-ea"/>
                <a:cs typeface="+mn-cs"/>
              </a:rPr>
              <a:t>Ltd</a:t>
            </a:r>
            <a:r>
              <a:rPr lang="hu-HU" sz="1200" i="1" kern="1200" dirty="0">
                <a:effectLst/>
                <a:latin typeface="+mn-lt"/>
                <a:ea typeface="+mn-ea"/>
                <a:cs typeface="+mn-cs"/>
              </a:rPr>
              <a:t> kontra az Európai Közösségek Bizottsága), megállapítva azt, hogy az ülésen az általuk képviselt szerv nevében részt vevők listáján szereplő kérdéses </a:t>
            </a:r>
            <a:r>
              <a:rPr lang="hu-HU" sz="1200" b="1" i="1" kern="1200" dirty="0">
                <a:effectLst/>
                <a:latin typeface="+mn-lt"/>
                <a:ea typeface="+mn-ea"/>
                <a:cs typeface="+mn-cs"/>
              </a:rPr>
              <a:t>személyek nevének </a:t>
            </a:r>
            <a:r>
              <a:rPr lang="hu-HU" sz="1200" i="1" kern="1200" dirty="0">
                <a:effectLst/>
                <a:latin typeface="+mn-lt"/>
                <a:ea typeface="+mn-ea"/>
                <a:cs typeface="+mn-cs"/>
              </a:rPr>
              <a:t>puszta megadása </a:t>
            </a:r>
            <a:r>
              <a:rPr lang="hu-HU" sz="1200" b="1" i="1" kern="1200" dirty="0">
                <a:effectLst/>
                <a:latin typeface="+mn-lt"/>
                <a:ea typeface="+mn-ea"/>
                <a:cs typeface="+mn-cs"/>
              </a:rPr>
              <a:t>nem sérti a magánéletet </a:t>
            </a:r>
            <a:r>
              <a:rPr lang="hu-HU" sz="1200" i="1" kern="1200" dirty="0">
                <a:effectLst/>
                <a:latin typeface="+mn-lt"/>
                <a:ea typeface="+mn-ea"/>
                <a:cs typeface="+mn-cs"/>
              </a:rPr>
              <a:t>és semmilyen módon nem veszélyezteti az illetők magánéletét.</a:t>
            </a:r>
          </a:p>
          <a:p>
            <a:pPr lvl="1" algn="just"/>
            <a:r>
              <a:rPr lang="hu-HU" sz="1200" i="1" kern="1200" dirty="0">
                <a:effectLst/>
                <a:latin typeface="+mn-lt"/>
                <a:ea typeface="+mn-ea"/>
                <a:cs typeface="+mn-cs"/>
              </a:rPr>
              <a:t>A Bizottság fellebbezése nyomán </a:t>
            </a:r>
            <a:r>
              <a:rPr lang="hu-HU" sz="1200" b="1" i="1" kern="1200" dirty="0">
                <a:effectLst/>
                <a:latin typeface="+mn-lt"/>
                <a:ea typeface="+mn-ea"/>
                <a:cs typeface="+mn-cs"/>
              </a:rPr>
              <a:t>az EUB hatályon kívül helyezte az elsőfokú ítéletet</a:t>
            </a:r>
            <a:r>
              <a:rPr lang="hu-HU" sz="1200" i="1" kern="1200" dirty="0">
                <a:effectLst/>
                <a:latin typeface="+mn-lt"/>
                <a:ea typeface="+mn-ea"/>
                <a:cs typeface="+mn-cs"/>
              </a:rPr>
              <a:t>. Az EUB megállapította, hogy a dokumentumokhoz való hozzáférésről szóló rendelet „egyedi és megerősített védelmi rendszert hoz létre azon személyek vonatkozásában, akiknek a személyes adatai adott esetben nyilvánosan hozzáférhetővé tehetők”. Az EUB szerint, </a:t>
            </a:r>
            <a:r>
              <a:rPr lang="hu-HU" sz="1200" b="1" i="1" kern="1200" dirty="0">
                <a:effectLst/>
                <a:latin typeface="+mn-lt"/>
                <a:ea typeface="+mn-ea"/>
                <a:cs typeface="+mn-cs"/>
              </a:rPr>
              <a:t>amennyiben a dokumentumokhoz való hozzáférésről szóló rendeleten alapuló kérelem célja személyes adatokat tartalmazó dokumentumokhoz való hozzáférés, az uniós intézmények adatvédelmi rendeletének rendelkezései teljes mértékben alkalmazandóvá válnak.</a:t>
            </a:r>
            <a:r>
              <a:rPr lang="hu-HU" sz="1200" i="1" kern="1200" dirty="0">
                <a:effectLst/>
                <a:latin typeface="+mn-lt"/>
                <a:ea typeface="+mn-ea"/>
                <a:cs typeface="+mn-cs"/>
              </a:rPr>
              <a:t> Az EUB ezt követően arra a következtetésre jutott, hogy </a:t>
            </a:r>
            <a:r>
              <a:rPr lang="hu-HU" sz="1200" b="1" i="1" kern="1200" dirty="0">
                <a:effectLst/>
                <a:latin typeface="+mn-lt"/>
                <a:ea typeface="+mn-ea"/>
                <a:cs typeface="+mn-cs"/>
              </a:rPr>
              <a:t>a Bizottság helyesen utasította el az 1996. októberi ülés teljes jegyzőkönyvéhez való hozzáférés iránti kérelmet</a:t>
            </a:r>
            <a:r>
              <a:rPr lang="hu-HU" sz="1200" i="1" kern="1200" dirty="0">
                <a:effectLst/>
                <a:latin typeface="+mn-lt"/>
                <a:ea typeface="+mn-ea"/>
                <a:cs typeface="+mn-cs"/>
              </a:rPr>
              <a:t>. Az ülésen részt vevő öt személy hozzájárulásának hiányában a Bizottság kellően eleget tett a nyíltságra vonatkozó kötelezettségének azáltal, hogy a dokumentum szóban forgó változatában áthúzta az öt nevet.</a:t>
            </a:r>
          </a:p>
          <a:p>
            <a:pPr lvl="1" algn="just"/>
            <a:r>
              <a:rPr lang="hu-HU" sz="1200" i="1" kern="1200" dirty="0">
                <a:effectLst/>
                <a:latin typeface="+mn-lt"/>
                <a:ea typeface="+mn-ea"/>
                <a:cs typeface="+mn-cs"/>
              </a:rPr>
              <a:t>Ezenfelül az EUB szerint „mivel </a:t>
            </a:r>
            <a:r>
              <a:rPr lang="hu-HU" sz="1200" b="1" i="1" kern="1200" dirty="0">
                <a:effectLst/>
                <a:latin typeface="+mn-lt"/>
                <a:ea typeface="+mn-ea"/>
                <a:cs typeface="+mn-cs"/>
              </a:rPr>
              <a:t>a </a:t>
            </a:r>
            <a:r>
              <a:rPr lang="hu-HU" sz="1200" b="1" i="1" kern="1200" dirty="0" err="1">
                <a:effectLst/>
                <a:latin typeface="+mn-lt"/>
                <a:ea typeface="+mn-ea"/>
                <a:cs typeface="+mn-cs"/>
              </a:rPr>
              <a:t>Bavarian</a:t>
            </a:r>
            <a:r>
              <a:rPr lang="hu-HU" sz="1200" b="1" i="1" kern="1200" dirty="0">
                <a:effectLst/>
                <a:latin typeface="+mn-lt"/>
                <a:ea typeface="+mn-ea"/>
                <a:cs typeface="+mn-cs"/>
              </a:rPr>
              <a:t> </a:t>
            </a:r>
            <a:r>
              <a:rPr lang="hu-HU" sz="1200" b="1" i="1" kern="1200" dirty="0" err="1">
                <a:effectLst/>
                <a:latin typeface="+mn-lt"/>
                <a:ea typeface="+mn-ea"/>
                <a:cs typeface="+mn-cs"/>
              </a:rPr>
              <a:t>Lager</a:t>
            </a:r>
            <a:r>
              <a:rPr lang="hu-HU" sz="1200" b="1" i="1" kern="1200" dirty="0">
                <a:effectLst/>
                <a:latin typeface="+mn-lt"/>
                <a:ea typeface="+mn-ea"/>
                <a:cs typeface="+mn-cs"/>
              </a:rPr>
              <a:t> nem terjesztett elő </a:t>
            </a:r>
            <a:r>
              <a:rPr lang="hu-HU" sz="1200" i="1" kern="1200" dirty="0">
                <a:effectLst/>
                <a:latin typeface="+mn-lt"/>
                <a:ea typeface="+mn-ea"/>
                <a:cs typeface="+mn-cs"/>
              </a:rPr>
              <a:t>semmilyen kifejezett és törvényes célt, illetve meggyőző érvet </a:t>
            </a:r>
            <a:r>
              <a:rPr lang="hu-HU" sz="1200" b="1" i="1" kern="1200" dirty="0">
                <a:effectLst/>
                <a:latin typeface="+mn-lt"/>
                <a:ea typeface="+mn-ea"/>
                <a:cs typeface="+mn-cs"/>
              </a:rPr>
              <a:t>e személyes adatok továbbításának szükségességét alátámasztandó</a:t>
            </a:r>
            <a:r>
              <a:rPr lang="hu-HU" sz="1200" i="1" kern="1200" dirty="0">
                <a:effectLst/>
                <a:latin typeface="+mn-lt"/>
                <a:ea typeface="+mn-ea"/>
                <a:cs typeface="+mn-cs"/>
              </a:rPr>
              <a:t>, a Bizottság nem tudta az érintett felek különböző érdekeit mérlegelni. Nem tudta azt ellenőrizni, hogy nincs semmilyen ok annak feltételezésére, hogy e továbbítás sértené az érintettek jogos érdekeit”, amint azt az uniós intézmények adatvédelmi rendelete előírja.</a:t>
            </a:r>
          </a:p>
          <a:p>
            <a:pPr algn="just"/>
            <a:endParaRPr lang="hu-HU" dirty="0"/>
          </a:p>
          <a:p>
            <a:pPr algn="just"/>
            <a:r>
              <a:rPr lang="hu-HU" dirty="0"/>
              <a:t>EJEB, Magyar Helsinki Bizottság v. Hungary [</a:t>
            </a:r>
            <a:r>
              <a:rPr lang="hu-HU" sz="1200" kern="1200" dirty="0">
                <a:effectLst/>
                <a:latin typeface="+mn-lt"/>
                <a:ea typeface="+mn-ea"/>
                <a:cs typeface="+mn-cs"/>
              </a:rPr>
              <a:t>nagytanács</a:t>
            </a:r>
            <a:r>
              <a:rPr lang="hu-HU" dirty="0"/>
              <a:t>], No. 18030/11, 2016</a:t>
            </a:r>
          </a:p>
          <a:p>
            <a:pPr lvl="1" algn="just"/>
            <a:r>
              <a:rPr lang="hu-HU" sz="1200" kern="1200" dirty="0">
                <a:effectLst/>
                <a:latin typeface="+mn-lt"/>
                <a:ea typeface="+mn-ea"/>
                <a:cs typeface="+mn-cs"/>
              </a:rPr>
              <a:t>Az EJEB megállapította, hogy </a:t>
            </a:r>
            <a:r>
              <a:rPr lang="hu-HU" sz="1200" b="1" kern="1200" dirty="0">
                <a:effectLst/>
                <a:latin typeface="+mn-lt"/>
                <a:ea typeface="+mn-ea"/>
                <a:cs typeface="+mn-cs"/>
              </a:rPr>
              <a:t>megvalósult a beavatkozás egy a 10. cikkben védett jogba</a:t>
            </a:r>
            <a:r>
              <a:rPr lang="hu-HU" sz="1200" kern="1200" dirty="0">
                <a:effectLst/>
                <a:latin typeface="+mn-lt"/>
                <a:ea typeface="+mn-ea"/>
                <a:cs typeface="+mn-cs"/>
              </a:rPr>
              <a:t>. Pontosabban a felperes gyakorolni szerette volna </a:t>
            </a:r>
            <a:r>
              <a:rPr lang="hu-HU" sz="1200" b="1" kern="1200" dirty="0">
                <a:effectLst/>
                <a:latin typeface="+mn-lt"/>
                <a:ea typeface="+mn-ea"/>
                <a:cs typeface="+mn-cs"/>
              </a:rPr>
              <a:t>arra vonatkozó jogát, hogy jogos közérdek tárgyát képező ügyben tájékoztatást adjon</a:t>
            </a:r>
            <a:r>
              <a:rPr lang="hu-HU" sz="1200" kern="1200" dirty="0">
                <a:effectLst/>
                <a:latin typeface="+mn-lt"/>
                <a:ea typeface="+mn-ea"/>
                <a:cs typeface="+mn-cs"/>
              </a:rPr>
              <a:t>, és ebből a célból kért hozzáférést az információkhoz, és </a:t>
            </a:r>
            <a:r>
              <a:rPr lang="hu-HU" sz="1200" b="1" kern="1200" dirty="0">
                <a:effectLst/>
                <a:latin typeface="+mn-lt"/>
                <a:ea typeface="+mn-ea"/>
                <a:cs typeface="+mn-cs"/>
              </a:rPr>
              <a:t>az információ szükséges volt a felperes véleménynyilvánítás szabadságához való jogának gyakorlásához</a:t>
            </a:r>
            <a:r>
              <a:rPr lang="hu-HU" sz="1200" kern="1200" dirty="0">
                <a:effectLst/>
                <a:latin typeface="+mn-lt"/>
                <a:ea typeface="+mn-ea"/>
                <a:cs typeface="+mn-cs"/>
              </a:rPr>
              <a:t>. A kirendelt védők kinevezésére vonatkozó információ közérdekű adat volt. Nem volt ok annak kétségbe vonására, hogy a szóban forgó felmérés olyan típusú információt tartalmaz, amelynek a nagyközönséggel való közlését a felperes civilszervezet vállalta, és amelynek megismeréséhez a nagyközönségnek joga is van. A Bíróság ezért meggyőződött arról, hogy a felperesnek szüksége volt a kért információkhoz való hozzáférésre a feladat teljesítéséhez. Végezetül pedig az információk készen voltak, rendelkezésre álltak.</a:t>
            </a:r>
          </a:p>
          <a:p>
            <a:pPr marL="457200" marR="0" lvl="1" indent="0" algn="just" defTabSz="914400" rtl="0" eaLnBrk="1" fontAlgn="auto" latinLnBrk="0" hangingPunct="1">
              <a:lnSpc>
                <a:spcPct val="100000"/>
              </a:lnSpc>
              <a:spcBef>
                <a:spcPts val="0"/>
              </a:spcBef>
              <a:spcAft>
                <a:spcPts val="0"/>
              </a:spcAft>
              <a:buClrTx/>
              <a:buSzTx/>
              <a:buFontTx/>
              <a:buNone/>
              <a:tabLst/>
              <a:defRPr/>
            </a:pPr>
            <a:r>
              <a:rPr lang="hu-HU" sz="1200" kern="1200" dirty="0">
                <a:effectLst/>
                <a:latin typeface="+mn-lt"/>
                <a:ea typeface="+mn-ea"/>
                <a:cs typeface="+mn-cs"/>
              </a:rPr>
              <a:t>Az EJEB megállapította, hogy </a:t>
            </a:r>
            <a:r>
              <a:rPr lang="hu-HU" sz="1200" b="1" kern="1200" dirty="0">
                <a:effectLst/>
                <a:latin typeface="+mn-lt"/>
                <a:ea typeface="+mn-ea"/>
                <a:cs typeface="+mn-cs"/>
              </a:rPr>
              <a:t>a kért információkhoz való hozzáférés megtagadása ebben az esetben csorbította az információk megismeréséhez és közléséhez való jog lényegét</a:t>
            </a:r>
            <a:r>
              <a:rPr lang="hu-HU" sz="1200" kern="1200" dirty="0">
                <a:effectLst/>
                <a:latin typeface="+mn-lt"/>
                <a:ea typeface="+mn-ea"/>
                <a:cs typeface="+mn-cs"/>
              </a:rPr>
              <a:t>. E következtetés levonásához a bíróság megvizsgálta különösen a kért információk célját és azt, hogy az milyen mértékben járul hozzá egy fontos nyilvános vitához, a kért információ természetét, és hogy az közérdekű-e, valamint a felperes társadalomban betöltött szerepét.</a:t>
            </a:r>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p:txBody>
      </p:sp>
      <p:sp>
        <p:nvSpPr>
          <p:cNvPr id="4" name="Slide Number Placeholder 3"/>
          <p:cNvSpPr>
            <a:spLocks noGrp="1"/>
          </p:cNvSpPr>
          <p:nvPr>
            <p:ph type="sldNum" sz="quarter" idx="5"/>
          </p:nvPr>
        </p:nvSpPr>
        <p:spPr/>
        <p:txBody>
          <a:bodyPr/>
          <a:lstStyle/>
          <a:p>
            <a:fld id="{4614E237-3346-D848-BA28-F053412767AB}" type="slidenum">
              <a:rPr lang="en-US" smtClean="0"/>
              <a:t>63</a:t>
            </a:fld>
            <a:endParaRPr lang="en-US"/>
          </a:p>
        </p:txBody>
      </p:sp>
    </p:spTree>
    <p:extLst>
      <p:ext uri="{BB962C8B-B14F-4D97-AF65-F5344CB8AC3E}">
        <p14:creationId xmlns:p14="http://schemas.microsoft.com/office/powerpoint/2010/main" val="42502532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6010390"/>
          </a:xfrm>
        </p:spPr>
        <p:txBody>
          <a:bodyPr/>
          <a:lstStyle/>
          <a:p>
            <a:pPr lvl="0" algn="just">
              <a:defRPr/>
            </a:pPr>
            <a:r>
              <a:rPr lang="hu-HU" b="1" dirty="0"/>
              <a:t>A dia célja és tárgya: </a:t>
            </a:r>
            <a:r>
              <a:rPr lang="hu-HU" dirty="0"/>
              <a:t>A dia ismerteti a személyes adatok védelméhez és a véleménynyilvánítás szabadságához való jog összeütközését.</a:t>
            </a:r>
          </a:p>
          <a:p>
            <a:pPr lvl="0" algn="just">
              <a:defRPr/>
            </a:pPr>
            <a:r>
              <a:rPr lang="hu-HU" b="1" dirty="0"/>
              <a:t>Pedagógiai stratégia és útmutatás: </a:t>
            </a:r>
            <a:r>
              <a:rPr lang="hu-HU" dirty="0"/>
              <a:t>Az előadásnak fel kell keltenie a közönség figyelmét. A cél annak hangsúlyozása, hogy a személyes adatok védelméhez való jog (és a magánélethez való jog) ütközhet más alapvető jogokkal. </a:t>
            </a:r>
          </a:p>
          <a:p>
            <a:pPr algn="just"/>
            <a:r>
              <a:rPr lang="hu-HU" sz="1200" b="1" kern="1200" dirty="0">
                <a:effectLst/>
                <a:latin typeface="+mn-lt"/>
                <a:ea typeface="+mn-ea"/>
                <a:cs typeface="+mn-cs"/>
              </a:rPr>
              <a:t>Időterv (fontosság): </a:t>
            </a:r>
            <a:r>
              <a:rPr lang="hu-HU" sz="1200" kern="1200" dirty="0">
                <a:effectLst/>
                <a:latin typeface="+mn-lt"/>
                <a:ea typeface="+mn-ea"/>
                <a:cs typeface="+mn-cs"/>
              </a:rPr>
              <a:t>alacsony/közepes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adatvédelmi hatóságok, jogászok, </a:t>
            </a:r>
            <a:r>
              <a:rPr lang="hu-HU" sz="1200" kern="1200" dirty="0" err="1">
                <a:effectLst/>
                <a:latin typeface="+mn-lt"/>
                <a:ea typeface="+mn-ea"/>
                <a:cs typeface="+mn-cs"/>
              </a:rPr>
              <a:t>bírák</a:t>
            </a:r>
            <a:endParaRPr lang="hu-HU" sz="1200" kern="120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Jogszabályi rendelkezések:</a:t>
            </a:r>
            <a:r>
              <a:rPr lang="hu-HU" b="1" dirty="0"/>
              <a:t> </a:t>
            </a:r>
            <a:r>
              <a:rPr lang="hu-HU" dirty="0"/>
              <a:t>EJEE 10. cikk</a:t>
            </a:r>
            <a:r>
              <a:rPr lang="hu-HU" baseline="0" dirty="0"/>
              <a:t> </a:t>
            </a:r>
            <a:r>
              <a:rPr lang="hu-HU" dirty="0"/>
              <a:t>- Véleménynyilvánítás szabadsága</a:t>
            </a:r>
          </a:p>
          <a:p>
            <a:pPr algn="just"/>
            <a:r>
              <a:rPr lang="hu-HU" sz="1200" b="1" kern="1200" dirty="0">
                <a:effectLst/>
                <a:latin typeface="+mn-lt"/>
                <a:ea typeface="+mn-ea"/>
                <a:cs typeface="+mn-cs"/>
              </a:rPr>
              <a:t>Jogeset: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EJEB, </a:t>
            </a:r>
            <a:r>
              <a:rPr lang="hu-HU" dirty="0" err="1"/>
              <a:t>Vereinigung</a:t>
            </a:r>
            <a:r>
              <a:rPr lang="hu-HU" dirty="0"/>
              <a:t> </a:t>
            </a:r>
            <a:r>
              <a:rPr lang="hu-HU" dirty="0" err="1"/>
              <a:t>bildender</a:t>
            </a:r>
            <a:r>
              <a:rPr lang="hu-HU" dirty="0"/>
              <a:t> </a:t>
            </a:r>
            <a:r>
              <a:rPr lang="hu-HU" dirty="0" err="1"/>
              <a:t>Künstler</a:t>
            </a:r>
            <a:r>
              <a:rPr lang="hu-HU" dirty="0"/>
              <a:t> kontra Ausztria 68345/01 sz. ügy, 2007.</a:t>
            </a:r>
          </a:p>
          <a:p>
            <a:pPr marL="457200" marR="0" lvl="1" indent="0" algn="just" defTabSz="914400" rtl="0" eaLnBrk="1" fontAlgn="auto" latinLnBrk="0" hangingPunct="1">
              <a:lnSpc>
                <a:spcPct val="100000"/>
              </a:lnSpc>
              <a:spcBef>
                <a:spcPts val="0"/>
              </a:spcBef>
              <a:spcAft>
                <a:spcPts val="0"/>
              </a:spcAft>
              <a:buClrTx/>
              <a:buSzTx/>
              <a:buFontTx/>
              <a:buNone/>
              <a:tabLst/>
              <a:defRPr/>
            </a:pPr>
            <a:r>
              <a:rPr lang="hu-HU" sz="1200" i="1" kern="1200" dirty="0">
                <a:effectLst/>
                <a:latin typeface="+mn-lt"/>
                <a:ea typeface="+mn-ea"/>
                <a:cs typeface="+mn-cs"/>
              </a:rPr>
              <a:t>Egy </a:t>
            </a:r>
            <a:r>
              <a:rPr lang="hu-HU" sz="1200" b="1" i="1" kern="1200" dirty="0">
                <a:effectLst/>
                <a:latin typeface="+mn-lt"/>
                <a:ea typeface="+mn-ea"/>
                <a:cs typeface="+mn-cs"/>
              </a:rPr>
              <a:t>osztrák parlamenti képviselő</a:t>
            </a:r>
            <a:r>
              <a:rPr lang="hu-HU" sz="1200" i="1" kern="1200" dirty="0">
                <a:effectLst/>
                <a:latin typeface="+mn-lt"/>
                <a:ea typeface="+mn-ea"/>
                <a:cs typeface="+mn-cs"/>
              </a:rPr>
              <a:t>, akinek a fényképét felhasználták a festményen, eljárást indított a felperes szervezet ellen, és </a:t>
            </a:r>
            <a:r>
              <a:rPr lang="hu-HU" sz="1200" b="1" i="1" kern="1200" dirty="0">
                <a:effectLst/>
                <a:latin typeface="+mn-lt"/>
                <a:ea typeface="+mn-ea"/>
                <a:cs typeface="+mn-cs"/>
              </a:rPr>
              <a:t>a festmény kiállítását megtiltó végzés kiadását kérte</a:t>
            </a:r>
            <a:r>
              <a:rPr lang="hu-HU" sz="1200" i="1" kern="1200" dirty="0">
                <a:effectLst/>
                <a:latin typeface="+mn-lt"/>
                <a:ea typeface="+mn-ea"/>
                <a:cs typeface="+mn-cs"/>
              </a:rPr>
              <a:t>. A hazai bíróság határozatot hozott. Az EJEB ismételten rámutatott, hogy </a:t>
            </a:r>
            <a:r>
              <a:rPr lang="hu-HU" sz="1200" b="1" i="1" kern="1200" dirty="0">
                <a:effectLst/>
                <a:latin typeface="+mn-lt"/>
                <a:ea typeface="+mn-ea"/>
                <a:cs typeface="+mn-cs"/>
              </a:rPr>
              <a:t>az EJEE 10. cikke </a:t>
            </a:r>
            <a:r>
              <a:rPr lang="hu-HU" sz="1200" i="1" kern="1200" dirty="0">
                <a:effectLst/>
                <a:latin typeface="+mn-lt"/>
                <a:ea typeface="+mn-ea"/>
                <a:cs typeface="+mn-cs"/>
              </a:rPr>
              <a:t>olyan gondolatok közlésére is </a:t>
            </a:r>
            <a:r>
              <a:rPr lang="hu-HU" sz="1200" b="1" i="1" kern="1200" dirty="0">
                <a:effectLst/>
                <a:latin typeface="+mn-lt"/>
                <a:ea typeface="+mn-ea"/>
                <a:cs typeface="+mn-cs"/>
              </a:rPr>
              <a:t>alkalmazható</a:t>
            </a:r>
            <a:r>
              <a:rPr lang="hu-HU" sz="1200" i="1" kern="1200" dirty="0">
                <a:effectLst/>
                <a:latin typeface="+mn-lt"/>
                <a:ea typeface="+mn-ea"/>
                <a:cs typeface="+mn-cs"/>
              </a:rPr>
              <a:t>, amelyek az államot vagy a lakosság bármely csoportját sértik, megbotránkoztatják vagy zavarják. </a:t>
            </a:r>
            <a:r>
              <a:rPr lang="hu-HU" sz="1200" b="1" i="1" kern="1200" dirty="0">
                <a:effectLst/>
                <a:latin typeface="+mn-lt"/>
                <a:ea typeface="+mn-ea"/>
                <a:cs typeface="+mn-cs"/>
              </a:rPr>
              <a:t>Az alkotást létrehozó</a:t>
            </a:r>
            <a:r>
              <a:rPr lang="hu-HU" sz="1200" i="1" kern="1200" dirty="0">
                <a:effectLst/>
                <a:latin typeface="+mn-lt"/>
                <a:ea typeface="+mn-ea"/>
                <a:cs typeface="+mn-cs"/>
              </a:rPr>
              <a:t>, előadó, terjesztő vagy kiállító személyek hozzájárulnak a gondolatok és vélemények cseréjéhez, és az államot az a kötelesség terheli, hogy </a:t>
            </a:r>
            <a:r>
              <a:rPr lang="hu-HU" sz="1200" b="1" i="1" kern="1200" dirty="0">
                <a:effectLst/>
                <a:latin typeface="+mn-lt"/>
                <a:ea typeface="+mn-ea"/>
                <a:cs typeface="+mn-cs"/>
              </a:rPr>
              <a:t>indokolatlanul ne csorbítsa a véleménynyilvánítás szabadságát</a:t>
            </a:r>
            <a:r>
              <a:rPr lang="hu-HU" sz="1200" i="1" kern="1200" dirty="0">
                <a:effectLst/>
                <a:latin typeface="+mn-lt"/>
                <a:ea typeface="+mn-ea"/>
                <a:cs typeface="+mn-cs"/>
              </a:rPr>
              <a:t>. Figyelemmel arra, hogy </a:t>
            </a:r>
            <a:r>
              <a:rPr lang="hu-HU" sz="1200" b="1" i="1" kern="1200" dirty="0">
                <a:effectLst/>
                <a:latin typeface="+mn-lt"/>
                <a:ea typeface="+mn-ea"/>
                <a:cs typeface="+mn-cs"/>
              </a:rPr>
              <a:t>a festmény kollázs volt, </a:t>
            </a:r>
            <a:r>
              <a:rPr lang="hu-HU" sz="1200" i="1" kern="1200" dirty="0">
                <a:effectLst/>
                <a:latin typeface="+mn-lt"/>
                <a:ea typeface="+mn-ea"/>
                <a:cs typeface="+mn-cs"/>
              </a:rPr>
              <a:t>amely csupán személyek portréját ábrázoló </a:t>
            </a:r>
            <a:r>
              <a:rPr lang="hu-HU" sz="1200" b="1" i="1" kern="1200" dirty="0">
                <a:effectLst/>
                <a:latin typeface="+mn-lt"/>
                <a:ea typeface="+mn-ea"/>
                <a:cs typeface="+mn-cs"/>
              </a:rPr>
              <a:t>fényképeket használt fel, a testeket pedig irreális, túlzó módon festették meg, amely nyilván nem a valóságra utalt, illetve nyilván nem azt kívánta </a:t>
            </a:r>
            <a:r>
              <a:rPr lang="hu-HU" sz="1200" b="1" i="1" kern="1200" dirty="0" err="1">
                <a:effectLst/>
                <a:latin typeface="+mn-lt"/>
                <a:ea typeface="+mn-ea"/>
                <a:cs typeface="+mn-cs"/>
              </a:rPr>
              <a:t>sugallni</a:t>
            </a:r>
            <a:r>
              <a:rPr lang="hu-HU" sz="1200" i="1" kern="1200" dirty="0">
                <a:effectLst/>
                <a:latin typeface="+mn-lt"/>
                <a:ea typeface="+mn-ea"/>
                <a:cs typeface="+mn-cs"/>
              </a:rPr>
              <a:t>, az EJEB azt is megállapította, hogy „a festmény aligha értelmezhető úgy, hogy a megfestett személyek magánéletének részleteivel foglalkozik, inkább nyilvános </a:t>
            </a:r>
            <a:r>
              <a:rPr lang="hu-HU" sz="1200" b="1" i="1" kern="1200" dirty="0">
                <a:effectLst/>
                <a:latin typeface="+mn-lt"/>
                <a:ea typeface="+mn-ea"/>
                <a:cs typeface="+mn-cs"/>
              </a:rPr>
              <a:t>politikusi szerepükre </a:t>
            </a:r>
            <a:r>
              <a:rPr lang="hu-HU" sz="1200" i="1" kern="1200" dirty="0">
                <a:effectLst/>
                <a:latin typeface="+mn-lt"/>
                <a:ea typeface="+mn-ea"/>
                <a:cs typeface="+mn-cs"/>
              </a:rPr>
              <a:t>utal”, és „[az ábrázolt személynek] e minőségében </a:t>
            </a:r>
            <a:r>
              <a:rPr lang="hu-HU" sz="1200" b="1" i="1" kern="1200" dirty="0">
                <a:effectLst/>
                <a:latin typeface="+mn-lt"/>
                <a:ea typeface="+mn-ea"/>
                <a:cs typeface="+mn-cs"/>
              </a:rPr>
              <a:t>nagyobb türelmet kell tanúsítania a kritikával szemben</a:t>
            </a:r>
            <a:r>
              <a:rPr lang="hu-HU" sz="1200" i="1" kern="1200" dirty="0">
                <a:effectLst/>
                <a:latin typeface="+mn-lt"/>
                <a:ea typeface="+mn-ea"/>
                <a:cs typeface="+mn-cs"/>
              </a:rPr>
              <a:t>”. A szóban forgó különböző érdekeket mérlegelve az EJEB megállapította, hogy </a:t>
            </a:r>
            <a:r>
              <a:rPr lang="hu-HU" sz="1200" b="1" i="1" kern="1200" dirty="0">
                <a:effectLst/>
                <a:latin typeface="+mn-lt"/>
                <a:ea typeface="+mn-ea"/>
                <a:cs typeface="+mn-cs"/>
              </a:rPr>
              <a:t>a festmény további kiállításának korlátlan betiltása aránytalan. </a:t>
            </a:r>
            <a:r>
              <a:rPr lang="hu-HU" sz="1200" i="1" kern="1200" dirty="0">
                <a:effectLst/>
              </a:rPr>
              <a:t>A Bíróság arra a következtetésre jutott, hogy megsértették az EJEE 10. cikkét.</a:t>
            </a:r>
            <a:endParaRPr lang="hu-HU" b="1" dirty="0"/>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p:txBody>
      </p:sp>
      <p:sp>
        <p:nvSpPr>
          <p:cNvPr id="4" name="Slide Number Placeholder 3"/>
          <p:cNvSpPr>
            <a:spLocks noGrp="1"/>
          </p:cNvSpPr>
          <p:nvPr>
            <p:ph type="sldNum" sz="quarter" idx="5"/>
          </p:nvPr>
        </p:nvSpPr>
        <p:spPr/>
        <p:txBody>
          <a:bodyPr/>
          <a:lstStyle/>
          <a:p>
            <a:fld id="{4614E237-3346-D848-BA28-F053412767AB}" type="slidenum">
              <a:rPr lang="en-US" smtClean="0"/>
              <a:t>64</a:t>
            </a:fld>
            <a:endParaRPr lang="en-US"/>
          </a:p>
        </p:txBody>
      </p:sp>
    </p:spTree>
    <p:extLst>
      <p:ext uri="{BB962C8B-B14F-4D97-AF65-F5344CB8AC3E}">
        <p14:creationId xmlns:p14="http://schemas.microsoft.com/office/powerpoint/2010/main" val="328676726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7817157"/>
          </a:xfrm>
        </p:spPr>
        <p:txBody>
          <a:bodyPr/>
          <a:lstStyle/>
          <a:p>
            <a:pPr lvl="0" algn="just">
              <a:defRPr/>
            </a:pPr>
            <a:r>
              <a:rPr lang="hu-HU" b="1" dirty="0"/>
              <a:t>A dia célja és tárgya: </a:t>
            </a:r>
            <a:r>
              <a:rPr lang="hu-HU" dirty="0"/>
              <a:t>A dia ismerteti a személyes adatok védelméhez és a véleménynyilvánítás szabadságához való jog összeütközését.</a:t>
            </a:r>
          </a:p>
          <a:p>
            <a:pPr lvl="0" algn="just">
              <a:defRPr/>
            </a:pPr>
            <a:r>
              <a:rPr lang="hu-HU" b="1" dirty="0"/>
              <a:t>Pedagógiai stratégia és útmutatás: </a:t>
            </a:r>
            <a:r>
              <a:rPr lang="hu-HU" dirty="0"/>
              <a:t>Az előadásnak fel kell keltenie a közönség figyelmét. A cél annak hangsúlyozása, hogy a személyes adatok védelméhez való jog (és a magánélethez való jog) ütközhet más alapvető jogokkal. </a:t>
            </a:r>
          </a:p>
          <a:p>
            <a:pPr algn="just"/>
            <a:r>
              <a:rPr lang="hu-HU" sz="1200" b="1" kern="1200" dirty="0">
                <a:effectLst/>
                <a:latin typeface="+mn-lt"/>
                <a:ea typeface="+mn-ea"/>
                <a:cs typeface="+mn-cs"/>
              </a:rPr>
              <a:t>Időterv (fontosság): </a:t>
            </a:r>
            <a:r>
              <a:rPr lang="hu-HU" sz="1200" kern="1200" dirty="0">
                <a:effectLst/>
                <a:latin typeface="+mn-lt"/>
                <a:ea typeface="+mn-ea"/>
                <a:cs typeface="+mn-cs"/>
              </a:rPr>
              <a:t>alacsony/közepes</a:t>
            </a:r>
          </a:p>
          <a:p>
            <a:pPr algn="just"/>
            <a:r>
              <a:rPr lang="hu-HU" sz="1200" b="1" kern="1200" dirty="0">
                <a:effectLst/>
                <a:latin typeface="+mn-lt"/>
                <a:ea typeface="+mn-ea"/>
                <a:cs typeface="+mn-cs"/>
              </a:rPr>
              <a:t>A képzésben résztvevők szükséges tapasztalata: </a:t>
            </a:r>
            <a:r>
              <a:rPr lang="hu-HU" sz="1200" kern="1200" dirty="0">
                <a:effectLst/>
                <a:latin typeface="+mn-lt"/>
                <a:ea typeface="+mn-ea"/>
                <a:cs typeface="+mn-cs"/>
              </a:rPr>
              <a:t>középhaladó/szakértő</a:t>
            </a:r>
          </a:p>
          <a:p>
            <a:pPr algn="just"/>
            <a:r>
              <a:rPr lang="hu-HU" sz="1200" b="1" kern="1200" dirty="0">
                <a:effectLst/>
                <a:latin typeface="+mn-lt"/>
                <a:ea typeface="+mn-ea"/>
                <a:cs typeface="+mn-cs"/>
              </a:rPr>
              <a:t>Kinek releváns: </a:t>
            </a:r>
            <a:r>
              <a:rPr lang="hu-HU" sz="1200" kern="1200" dirty="0">
                <a:effectLst/>
                <a:latin typeface="+mn-lt"/>
                <a:ea typeface="+mn-ea"/>
                <a:cs typeface="+mn-cs"/>
              </a:rPr>
              <a:t>adatvédelmi hatóságok, jogászok, </a:t>
            </a:r>
            <a:r>
              <a:rPr lang="hu-HU" sz="1200" kern="1200" dirty="0" err="1">
                <a:effectLst/>
                <a:latin typeface="+mn-lt"/>
                <a:ea typeface="+mn-ea"/>
                <a:cs typeface="+mn-cs"/>
              </a:rPr>
              <a:t>bírák</a:t>
            </a:r>
            <a:endParaRPr lang="hu-HU" sz="1200" kern="1200" dirty="0">
              <a:effectLst/>
              <a:latin typeface="+mn-lt"/>
              <a:ea typeface="+mn-ea"/>
              <a:cs typeface="+mn-cs"/>
            </a:endParaRPr>
          </a:p>
          <a:p>
            <a:pPr algn="just"/>
            <a:r>
              <a:rPr lang="hu-HU" sz="1200" b="1" kern="1200" dirty="0">
                <a:effectLst/>
                <a:latin typeface="+mn-lt"/>
                <a:ea typeface="+mn-ea"/>
                <a:cs typeface="+mn-cs"/>
              </a:rPr>
              <a:t>Jogszabályi rendelkezések: </a:t>
            </a:r>
            <a:endParaRPr lang="hu-HU" sz="1200" kern="1200" dirty="0">
              <a:effectLst/>
              <a:latin typeface="+mn-lt"/>
              <a:ea typeface="+mn-ea"/>
              <a:cs typeface="+mn-cs"/>
            </a:endParaRPr>
          </a:p>
          <a:p>
            <a:pPr algn="just"/>
            <a:r>
              <a:rPr lang="hu-HU" sz="1200" b="1" kern="1200" dirty="0">
                <a:effectLst/>
                <a:latin typeface="+mn-lt"/>
                <a:ea typeface="+mn-ea"/>
                <a:cs typeface="+mn-cs"/>
              </a:rPr>
              <a:t>Jogeset:</a:t>
            </a:r>
            <a:endParaRPr lang="hu-HU" sz="1200" kern="1200" dirty="0">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dirty="0"/>
              <a:t>EUB, C-275/06, </a:t>
            </a:r>
            <a:r>
              <a:rPr lang="hu-HU" sz="1200" kern="1200" dirty="0" err="1">
                <a:effectLst/>
                <a:latin typeface="+mn-lt"/>
                <a:ea typeface="+mn-ea"/>
                <a:cs typeface="+mn-cs"/>
              </a:rPr>
              <a:t>Productores</a:t>
            </a:r>
            <a:r>
              <a:rPr lang="hu-HU" sz="1200" kern="1200" dirty="0">
                <a:effectLst/>
                <a:latin typeface="+mn-lt"/>
                <a:ea typeface="+mn-ea"/>
                <a:cs typeface="+mn-cs"/>
              </a:rPr>
              <a:t> de </a:t>
            </a:r>
            <a:r>
              <a:rPr lang="hu-HU" sz="1200" kern="1200" dirty="0" err="1">
                <a:effectLst/>
                <a:latin typeface="+mn-lt"/>
                <a:ea typeface="+mn-ea"/>
                <a:cs typeface="+mn-cs"/>
              </a:rPr>
              <a:t>Música</a:t>
            </a:r>
            <a:r>
              <a:rPr lang="hu-HU" sz="1200" kern="1200" dirty="0">
                <a:effectLst/>
                <a:latin typeface="+mn-lt"/>
                <a:ea typeface="+mn-ea"/>
                <a:cs typeface="+mn-cs"/>
              </a:rPr>
              <a:t> de </a:t>
            </a:r>
            <a:r>
              <a:rPr lang="hu-HU" sz="1200" kern="1200" dirty="0" err="1">
                <a:effectLst/>
                <a:latin typeface="+mn-lt"/>
                <a:ea typeface="+mn-ea"/>
                <a:cs typeface="+mn-cs"/>
              </a:rPr>
              <a:t>España</a:t>
            </a:r>
            <a:r>
              <a:rPr lang="hu-HU" sz="1200" kern="1200" dirty="0">
                <a:effectLst/>
                <a:latin typeface="+mn-lt"/>
                <a:ea typeface="+mn-ea"/>
                <a:cs typeface="+mn-cs"/>
              </a:rPr>
              <a:t> (</a:t>
            </a:r>
            <a:r>
              <a:rPr lang="hu-HU" sz="1200" kern="1200" dirty="0" err="1">
                <a:effectLst/>
                <a:latin typeface="+mn-lt"/>
                <a:ea typeface="+mn-ea"/>
                <a:cs typeface="+mn-cs"/>
              </a:rPr>
              <a:t>Promusicae</a:t>
            </a:r>
            <a:r>
              <a:rPr lang="hu-HU" sz="1200" kern="1200" dirty="0">
                <a:effectLst/>
                <a:latin typeface="+mn-lt"/>
                <a:ea typeface="+mn-ea"/>
                <a:cs typeface="+mn-cs"/>
              </a:rPr>
              <a:t>) kontra </a:t>
            </a:r>
            <a:r>
              <a:rPr lang="hu-HU" sz="1200" kern="1200" dirty="0" err="1">
                <a:effectLst/>
                <a:latin typeface="+mn-lt"/>
                <a:ea typeface="+mn-ea"/>
                <a:cs typeface="+mn-cs"/>
              </a:rPr>
              <a:t>Telefónica</a:t>
            </a:r>
            <a:r>
              <a:rPr lang="hu-HU" sz="1200" kern="1200" dirty="0">
                <a:effectLst/>
                <a:latin typeface="+mn-lt"/>
                <a:ea typeface="+mn-ea"/>
                <a:cs typeface="+mn-cs"/>
              </a:rPr>
              <a:t> de </a:t>
            </a:r>
            <a:r>
              <a:rPr lang="hu-HU" sz="1200" kern="1200" dirty="0" err="1">
                <a:effectLst/>
                <a:latin typeface="+mn-lt"/>
                <a:ea typeface="+mn-ea"/>
                <a:cs typeface="+mn-cs"/>
              </a:rPr>
              <a:t>España</a:t>
            </a:r>
            <a:r>
              <a:rPr lang="hu-HU" sz="1200" kern="1200" dirty="0">
                <a:effectLst/>
                <a:latin typeface="+mn-lt"/>
                <a:ea typeface="+mn-ea"/>
                <a:cs typeface="+mn-cs"/>
              </a:rPr>
              <a:t> SAU </a:t>
            </a:r>
            <a:r>
              <a:rPr lang="hu-HU" dirty="0"/>
              <a:t>[</a:t>
            </a:r>
            <a:r>
              <a:rPr lang="hu-HU" sz="1200" kern="1200" dirty="0">
                <a:effectLst/>
                <a:latin typeface="+mn-lt"/>
                <a:ea typeface="+mn-ea"/>
                <a:cs typeface="+mn-cs"/>
              </a:rPr>
              <a:t>nagytanács</a:t>
            </a:r>
            <a:r>
              <a:rPr lang="hu-HU" dirty="0"/>
              <a:t>], 2008</a:t>
            </a:r>
          </a:p>
          <a:p>
            <a:pPr lvl="1" algn="just"/>
            <a:r>
              <a:rPr lang="hu-HU" sz="1200" b="1" i="1" kern="1200" dirty="0">
                <a:effectLst/>
                <a:latin typeface="+mn-lt"/>
                <a:ea typeface="+mn-ea"/>
                <a:cs typeface="+mn-cs"/>
              </a:rPr>
              <a:t>A </a:t>
            </a:r>
            <a:r>
              <a:rPr lang="hu-HU" sz="1200" b="1" i="1" kern="1200" dirty="0" err="1">
                <a:effectLst/>
                <a:latin typeface="+mn-lt"/>
                <a:ea typeface="+mn-ea"/>
                <a:cs typeface="+mn-cs"/>
              </a:rPr>
              <a:t>Promusicae</a:t>
            </a:r>
            <a:r>
              <a:rPr lang="hu-HU" sz="1200" b="1" i="1" kern="1200" dirty="0">
                <a:effectLst/>
                <a:latin typeface="+mn-lt"/>
                <a:ea typeface="+mn-ea"/>
                <a:cs typeface="+mn-cs"/>
              </a:rPr>
              <a:t> azért kérte az információk átadását, hogy polgári jogi eljárást indíthasson a szóban forgó személyek ellen</a:t>
            </a:r>
            <a:r>
              <a:rPr lang="hu-HU" sz="1200" i="1" kern="1200" dirty="0">
                <a:effectLst/>
                <a:latin typeface="+mn-lt"/>
                <a:ea typeface="+mn-ea"/>
                <a:cs typeface="+mn-cs"/>
              </a:rPr>
              <a:t>, akik állítása szerint </a:t>
            </a:r>
            <a:r>
              <a:rPr lang="hu-HU" sz="1200" b="1" i="1" kern="1200" dirty="0">
                <a:effectLst/>
                <a:latin typeface="+mn-lt"/>
                <a:ea typeface="+mn-ea"/>
                <a:cs typeface="+mn-cs"/>
              </a:rPr>
              <a:t>fájlcsereprogramot használtak</a:t>
            </a:r>
            <a:r>
              <a:rPr lang="hu-HU" sz="1200" i="1" kern="1200" dirty="0">
                <a:effectLst/>
                <a:latin typeface="+mn-lt"/>
                <a:ea typeface="+mn-ea"/>
                <a:cs typeface="+mn-cs"/>
              </a:rPr>
              <a:t>, amely olyan hangfelvételekhez biztosít hozzáférést, amelyek hasznosítási jogai a </a:t>
            </a:r>
            <a:r>
              <a:rPr lang="hu-HU" sz="1200" i="1" kern="1200" dirty="0" err="1">
                <a:effectLst/>
                <a:latin typeface="+mn-lt"/>
                <a:ea typeface="+mn-ea"/>
                <a:cs typeface="+mn-cs"/>
              </a:rPr>
              <a:t>Promusicae</a:t>
            </a:r>
            <a:r>
              <a:rPr lang="hu-HU" sz="1200" i="1" kern="1200" dirty="0">
                <a:effectLst/>
                <a:latin typeface="+mn-lt"/>
                <a:ea typeface="+mn-ea"/>
                <a:cs typeface="+mn-cs"/>
              </a:rPr>
              <a:t>-tagokat illetik.</a:t>
            </a:r>
          </a:p>
          <a:p>
            <a:pPr lvl="1" algn="just"/>
            <a:r>
              <a:rPr lang="hu-HU" sz="1200" i="1" kern="1200" dirty="0">
                <a:effectLst/>
                <a:latin typeface="+mn-lt"/>
                <a:ea typeface="+mn-ea"/>
                <a:cs typeface="+mn-cs"/>
              </a:rPr>
              <a:t>A spanyol bíróság az EUB elé utalta az ügyet, azt a kérdést felvetve, hogy a hatékony szerzői jogi védelem biztosítása érdekében a szóban forgó </a:t>
            </a:r>
            <a:r>
              <a:rPr lang="hu-HU" sz="1200" b="1" i="1" kern="1200" dirty="0">
                <a:effectLst/>
                <a:latin typeface="+mn-lt"/>
                <a:ea typeface="+mn-ea"/>
                <a:cs typeface="+mn-cs"/>
              </a:rPr>
              <a:t>személyes adatokat a közösségi jog szerint </a:t>
            </a:r>
            <a:r>
              <a:rPr lang="hu-HU" sz="1200" i="1" kern="1200" dirty="0">
                <a:effectLst/>
                <a:latin typeface="+mn-lt"/>
                <a:ea typeface="+mn-ea"/>
                <a:cs typeface="+mn-cs"/>
              </a:rPr>
              <a:t>– a polgári jogi eljárással összefüggésben – </a:t>
            </a:r>
            <a:r>
              <a:rPr lang="hu-HU" sz="1200" b="1" i="1" kern="1200" dirty="0">
                <a:effectLst/>
                <a:latin typeface="+mn-lt"/>
                <a:ea typeface="+mn-ea"/>
                <a:cs typeface="+mn-cs"/>
              </a:rPr>
              <a:t>közölni kell-e</a:t>
            </a:r>
            <a:r>
              <a:rPr lang="hu-HU" sz="1200" i="1" kern="1200" dirty="0">
                <a:effectLst/>
                <a:latin typeface="+mn-lt"/>
                <a:ea typeface="+mn-ea"/>
                <a:cs typeface="+mn-cs"/>
              </a:rPr>
              <a:t>. Hivatkozott a 2000/31/EK, a 2001/29/EK és a 2004/48/EK irányelvre – a Charta 17. és 47. cikkének figyelembevételével is értelmezve. Az EUB arra a következtetésre jutott, hogy e három irányelv – az elektronikus hírközlési adatvédelmi irányelvvel (2002/58/EK irányelv) kiegészítve – </a:t>
            </a:r>
            <a:r>
              <a:rPr lang="hu-HU" sz="1200" b="1" i="1" kern="1200" dirty="0">
                <a:effectLst/>
                <a:latin typeface="+mn-lt"/>
                <a:ea typeface="+mn-ea"/>
                <a:cs typeface="+mn-cs"/>
              </a:rPr>
              <a:t>nem zárja ki, hogy a tagállamok polgári jogi eljárással összefüggésben </a:t>
            </a:r>
            <a:r>
              <a:rPr lang="hu-HU" sz="1200" b="0" i="1" kern="1200" dirty="0">
                <a:effectLst/>
                <a:latin typeface="+mn-lt"/>
                <a:ea typeface="+mn-ea"/>
                <a:cs typeface="+mn-cs"/>
              </a:rPr>
              <a:t>– a hatékony szerzői jogi védelem biztosítása céljából – </a:t>
            </a:r>
            <a:r>
              <a:rPr lang="hu-HU" sz="1200" b="1" i="1" kern="1200" dirty="0">
                <a:effectLst/>
                <a:latin typeface="+mn-lt"/>
                <a:ea typeface="+mn-ea"/>
                <a:cs typeface="+mn-cs"/>
              </a:rPr>
              <a:t>személyes adatok közlésére vonatkozó kötelezettséget írjanak elő.</a:t>
            </a:r>
          </a:p>
          <a:p>
            <a:pPr lvl="1" algn="just"/>
            <a:r>
              <a:rPr lang="hu-HU" sz="1200" i="1" kern="1200" dirty="0">
                <a:effectLst/>
                <a:latin typeface="+mn-lt"/>
                <a:ea typeface="+mn-ea"/>
                <a:cs typeface="+mn-cs"/>
              </a:rPr>
              <a:t>Az EUB rámutatott, hogy az ügy tehát </a:t>
            </a:r>
            <a:r>
              <a:rPr lang="hu-HU" sz="1200" b="1" i="1" kern="1200" dirty="0">
                <a:effectLst/>
                <a:latin typeface="+mn-lt"/>
                <a:ea typeface="+mn-ea"/>
                <a:cs typeface="+mn-cs"/>
              </a:rPr>
              <a:t>azt a kérdést veti fel, hogy egyeztetni kell-e a különböző alapvető jogok </a:t>
            </a:r>
            <a:r>
              <a:rPr lang="hu-HU" sz="1200" i="1" kern="1200" dirty="0">
                <a:effectLst/>
                <a:latin typeface="+mn-lt"/>
                <a:ea typeface="+mn-ea"/>
                <a:cs typeface="+mn-cs"/>
              </a:rPr>
              <a:t>– azaz a magánélet tiszteletben tartásához való jog, illetve a tulajdon védelméhez és a hatékony jogorvoslathoz való jog – </a:t>
            </a:r>
            <a:r>
              <a:rPr lang="hu-HU" sz="1200" b="1" i="1" kern="1200" dirty="0">
                <a:effectLst/>
                <a:latin typeface="+mn-lt"/>
                <a:ea typeface="+mn-ea"/>
                <a:cs typeface="+mn-cs"/>
              </a:rPr>
              <a:t>védelmére vonatkozó követelményeket.</a:t>
            </a:r>
          </a:p>
          <a:p>
            <a:pPr lvl="1" algn="just"/>
            <a:r>
              <a:rPr lang="hu-HU" sz="1200" i="1" kern="1200" dirty="0">
                <a:effectLst/>
                <a:latin typeface="+mn-lt"/>
                <a:ea typeface="+mn-ea"/>
                <a:cs typeface="+mn-cs"/>
              </a:rPr>
              <a:t>Arra a következtetésre jutott, hogy „a tagállamok feladata, hogy a fent említett irányelvek átültetése során figyeljenek arra, hogy ezen irányelvek olyan értelmezésére támaszkodjanak, amely lehetővé teszi a közösségi jogrend által védett különböző alapjogok </a:t>
            </a:r>
            <a:r>
              <a:rPr lang="hu-HU" sz="1200" b="1" i="1" kern="1200" dirty="0">
                <a:effectLst/>
                <a:latin typeface="+mn-lt"/>
                <a:ea typeface="+mn-ea"/>
                <a:cs typeface="+mn-cs"/>
              </a:rPr>
              <a:t>igazságos egyensúlyának </a:t>
            </a:r>
            <a:r>
              <a:rPr lang="hu-HU" sz="1200" i="1" kern="1200" dirty="0">
                <a:effectLst/>
                <a:latin typeface="+mn-lt"/>
                <a:ea typeface="+mn-ea"/>
                <a:cs typeface="+mn-cs"/>
              </a:rPr>
              <a:t>a biztosítását. Továbbá az említett irányelvek átültetésére vonatkozó intézkedések végrehajtása során a tagállami hatóságoknak és </a:t>
            </a:r>
            <a:r>
              <a:rPr lang="hu-HU" sz="1200" b="1" i="1" kern="1200" dirty="0">
                <a:effectLst/>
                <a:latin typeface="+mn-lt"/>
                <a:ea typeface="+mn-ea"/>
                <a:cs typeface="+mn-cs"/>
              </a:rPr>
              <a:t>bíróságoknak</a:t>
            </a:r>
            <a:r>
              <a:rPr lang="hu-HU" sz="1200" i="1" kern="1200" dirty="0">
                <a:effectLst/>
                <a:latin typeface="+mn-lt"/>
                <a:ea typeface="+mn-ea"/>
                <a:cs typeface="+mn-cs"/>
              </a:rPr>
              <a:t> nemcsak az a </a:t>
            </a:r>
            <a:r>
              <a:rPr lang="hu-HU" sz="1200" b="1" i="1" kern="1200" dirty="0">
                <a:effectLst/>
                <a:latin typeface="+mn-lt"/>
                <a:ea typeface="+mn-ea"/>
                <a:cs typeface="+mn-cs"/>
              </a:rPr>
              <a:t>kötelessége, hogy nemzeti jogukat az utóbbiakkal összhangban értelmezzék</a:t>
            </a:r>
            <a:r>
              <a:rPr lang="hu-HU" sz="1200" i="1" kern="1200" dirty="0">
                <a:effectLst/>
                <a:latin typeface="+mn-lt"/>
                <a:ea typeface="+mn-ea"/>
                <a:cs typeface="+mn-cs"/>
              </a:rPr>
              <a:t>, hanem az is, </a:t>
            </a:r>
            <a:r>
              <a:rPr lang="hu-HU" sz="1200" b="1" i="1" kern="1200" dirty="0">
                <a:effectLst/>
                <a:latin typeface="+mn-lt"/>
                <a:ea typeface="+mn-ea"/>
                <a:cs typeface="+mn-cs"/>
              </a:rPr>
              <a:t>hogy ne támaszkodjanak ezen irányelvek olyan értelmezésére, amely sérti az alapvető jogokat </a:t>
            </a:r>
            <a:r>
              <a:rPr lang="hu-HU" sz="1200" i="1" kern="1200" dirty="0">
                <a:effectLst/>
                <a:latin typeface="+mn-lt"/>
                <a:ea typeface="+mn-ea"/>
                <a:cs typeface="+mn-cs"/>
              </a:rPr>
              <a:t>vagy a közösségi jog egyéb általános elveit, úgymint </a:t>
            </a:r>
            <a:r>
              <a:rPr lang="hu-HU" sz="1200" b="1" i="1" kern="1200" dirty="0">
                <a:effectLst/>
              </a:rPr>
              <a:t>az arányosság elvét”.</a:t>
            </a:r>
            <a:endParaRPr lang="hu-HU" b="1" dirty="0"/>
          </a:p>
          <a:p>
            <a:pPr algn="just"/>
            <a:r>
              <a:rPr lang="hu-HU" sz="1200" b="1" kern="1200" dirty="0">
                <a:effectLst/>
                <a:latin typeface="+mn-lt"/>
                <a:ea typeface="+mn-ea"/>
                <a:cs typeface="+mn-cs"/>
              </a:rPr>
              <a:t>További olvasmányok:</a:t>
            </a:r>
            <a:endParaRPr lang="hu-HU" sz="1200" kern="1200" dirty="0">
              <a:effectLst/>
              <a:latin typeface="+mn-lt"/>
              <a:ea typeface="+mn-ea"/>
              <a:cs typeface="+mn-cs"/>
            </a:endParaRPr>
          </a:p>
        </p:txBody>
      </p:sp>
      <p:sp>
        <p:nvSpPr>
          <p:cNvPr id="4" name="Slide Number Placeholder 3"/>
          <p:cNvSpPr>
            <a:spLocks noGrp="1"/>
          </p:cNvSpPr>
          <p:nvPr>
            <p:ph type="sldNum" sz="quarter" idx="5"/>
          </p:nvPr>
        </p:nvSpPr>
        <p:spPr/>
        <p:txBody>
          <a:bodyPr/>
          <a:lstStyle/>
          <a:p>
            <a:fld id="{4614E237-3346-D848-BA28-F053412767AB}" type="slidenum">
              <a:rPr lang="en-US" smtClean="0"/>
              <a:t>65</a:t>
            </a:fld>
            <a:endParaRPr lang="en-US"/>
          </a:p>
        </p:txBody>
      </p:sp>
    </p:spTree>
    <p:extLst>
      <p:ext uri="{BB962C8B-B14F-4D97-AF65-F5344CB8AC3E}">
        <p14:creationId xmlns:p14="http://schemas.microsoft.com/office/powerpoint/2010/main" val="191527145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66</a:t>
            </a:fld>
            <a:endParaRPr lang="en-US"/>
          </a:p>
        </p:txBody>
      </p:sp>
    </p:spTree>
    <p:extLst>
      <p:ext uri="{BB962C8B-B14F-4D97-AF65-F5344CB8AC3E}">
        <p14:creationId xmlns:p14="http://schemas.microsoft.com/office/powerpoint/2010/main" val="294424297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a:t>
            </a:r>
            <a:r>
              <a:rPr lang="hu-HU" sz="1200" b="1" kern="1200" baseline="0" noProof="0" dirty="0">
                <a:solidFill>
                  <a:srgbClr val="FF0000"/>
                </a:solidFill>
                <a:effectLst/>
                <a:latin typeface="+mn-lt"/>
                <a:ea typeface="+mn-ea"/>
                <a:cs typeface="+mn-cs"/>
              </a:rPr>
              <a:t> résztvevők szükséges tapasztalata:</a:t>
            </a:r>
            <a:endParaRPr lang="hu-HU" sz="1200" b="1" kern="1200" noProof="0" dirty="0">
              <a:solidFill>
                <a:schemeClr val="tx1"/>
              </a:solidFill>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b="1" dirty="0"/>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67</a:t>
            </a:fld>
            <a:endParaRPr lang="en-GB"/>
          </a:p>
        </p:txBody>
      </p:sp>
    </p:spTree>
    <p:extLst>
      <p:ext uri="{BB962C8B-B14F-4D97-AF65-F5344CB8AC3E}">
        <p14:creationId xmlns:p14="http://schemas.microsoft.com/office/powerpoint/2010/main" val="216567217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t>68</a:t>
            </a:fld>
            <a:endParaRPr lang="en-GB"/>
          </a:p>
        </p:txBody>
      </p:sp>
    </p:spTree>
    <p:extLst>
      <p:ext uri="{BB962C8B-B14F-4D97-AF65-F5344CB8AC3E}">
        <p14:creationId xmlns:p14="http://schemas.microsoft.com/office/powerpoint/2010/main" val="1146340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b="1" dirty="0"/>
              <a:t>: </a:t>
            </a:r>
            <a:r>
              <a:rPr lang="hu-HU" dirty="0"/>
              <a:t>A</a:t>
            </a:r>
            <a:r>
              <a:rPr lang="hu-HU" b="0" dirty="0"/>
              <a:t> dia áttekintést nyújt </a:t>
            </a:r>
            <a:r>
              <a:rPr lang="hu-HU" b="0" baseline="0" dirty="0"/>
              <a:t>a magánélethez való jog emberi jogi dokumentumokban elfoglalt helyéről, különös tekintettel az EJEE-re és az EU  Alapjogi Chartájára. A cél, hogy bemutassa a magánélethez való jog természetét és kiterjedését az európai és az EU jogrendszerében.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Az előadásnak fel kell keltenie a közönség figyelmét.</a:t>
            </a:r>
            <a:r>
              <a:rPr lang="hu-HU" sz="1200" b="0" kern="1200" dirty="0">
                <a:solidFill>
                  <a:schemeClr val="tx1"/>
                </a:solidFill>
                <a:effectLst/>
                <a:latin typeface="+mn-lt"/>
                <a:ea typeface="+mn-ea"/>
                <a:cs typeface="+mn-cs"/>
              </a:rPr>
              <a:t> A dia feladata, hogy a résztvevők megértsék,</a:t>
            </a:r>
            <a:r>
              <a:rPr lang="hu-HU" sz="1200" b="0" kern="1200" baseline="0" dirty="0">
                <a:solidFill>
                  <a:schemeClr val="tx1"/>
                </a:solidFill>
                <a:effectLst/>
                <a:latin typeface="+mn-lt"/>
                <a:ea typeface="+mn-ea"/>
                <a:cs typeface="+mn-cs"/>
              </a:rPr>
              <a:t> mi a GDPR célja.</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sz="1200" b="1" kern="1200" dirty="0">
                <a:solidFill>
                  <a:schemeClr val="tx1"/>
                </a:solidFill>
                <a:effectLst/>
                <a:latin typeface="+mn-lt"/>
                <a:ea typeface="+mn-ea"/>
                <a:cs typeface="+mn-cs"/>
              </a:rPr>
              <a:t> (fontosság):</a:t>
            </a:r>
            <a:r>
              <a:rPr lang="hu-HU" sz="1200" b="0" kern="1200" baseline="0" dirty="0">
                <a:solidFill>
                  <a:schemeClr val="tx1"/>
                </a:solidFill>
                <a:effectLst/>
                <a:latin typeface="+mn-lt"/>
                <a:ea typeface="+mn-ea"/>
                <a:cs typeface="+mn-cs"/>
              </a:rPr>
              <a:t> </a:t>
            </a:r>
            <a:r>
              <a:rPr lang="hu-HU" b="0" dirty="0"/>
              <a:t>alacsony/közepes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képzésben résztvevők szükséges tapasztalata:</a:t>
            </a:r>
            <a:r>
              <a:rPr lang="hu-HU" sz="1200" b="0" kern="1200" baseline="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középhaladó/szakértő</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Kinek releváns:</a:t>
            </a:r>
            <a:r>
              <a:rPr lang="hu-HU" sz="1200" b="0" kern="1200" baseline="0" dirty="0">
                <a:solidFill>
                  <a:schemeClr val="tx1"/>
                </a:solidFill>
                <a:effectLst/>
                <a:latin typeface="+mn-lt"/>
                <a:ea typeface="+mn-ea"/>
                <a:cs typeface="+mn-cs"/>
              </a:rPr>
              <a:t> </a:t>
            </a:r>
            <a:r>
              <a:rPr lang="hu-HU" b="0" dirty="0"/>
              <a:t>mindenkinek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Jogszabályi rendelkezések:</a:t>
            </a:r>
            <a:r>
              <a:rPr lang="hu-HU" sz="1200" b="0" kern="1200" baseline="0" dirty="0">
                <a:solidFill>
                  <a:schemeClr val="tx1"/>
                </a:solidFill>
                <a:effectLst/>
                <a:latin typeface="+mn-lt"/>
                <a:ea typeface="+mn-ea"/>
                <a:cs typeface="+mn-cs"/>
              </a:rPr>
              <a:t> </a:t>
            </a:r>
            <a:r>
              <a:rPr lang="hu-HU" b="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Jogeset:</a:t>
            </a:r>
            <a:r>
              <a:rPr lang="hu-HU" sz="1200" b="0" kern="1200" baseline="0" dirty="0">
                <a:solidFill>
                  <a:schemeClr val="tx1"/>
                </a:solidFill>
                <a:effectLst/>
                <a:latin typeface="+mn-lt"/>
                <a:ea typeface="+mn-ea"/>
                <a:cs typeface="+mn-cs"/>
              </a:rPr>
              <a:t> </a:t>
            </a:r>
            <a:r>
              <a:rPr lang="hu-HU" b="0" dirty="0"/>
              <a:t>-</a:t>
            </a:r>
            <a:endParaRPr lang="hu-HU" b="1" dirty="0"/>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7</a:t>
            </a:fld>
            <a:endParaRPr lang="en-US"/>
          </a:p>
        </p:txBody>
      </p:sp>
    </p:spTree>
    <p:extLst>
      <p:ext uri="{BB962C8B-B14F-4D97-AF65-F5344CB8AC3E}">
        <p14:creationId xmlns:p14="http://schemas.microsoft.com/office/powerpoint/2010/main" val="3348405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a:t>
            </a:r>
            <a:r>
              <a:rPr lang="hu-HU" b="0" baseline="0" noProof="0" dirty="0"/>
              <a:t>történeti áttekintést nyújt a magánélethez való jog kialakulásáról. Célja, hogy bemutassa a magánélethez való jog megjelenését és fejlődését. </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0" kern="1200" noProof="0" dirty="0">
                <a:solidFill>
                  <a:schemeClr val="tx1"/>
                </a:solidFill>
                <a:effectLst/>
                <a:latin typeface="+mn-lt"/>
                <a:ea typeface="+mn-ea"/>
                <a:cs typeface="+mn-cs"/>
              </a:rPr>
              <a:t> Bevezetőként fel kell keltenie a közönség figyelmét! Hasznos lehet további képek hozzáadása.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p>
          <a:p>
            <a:pPr algn="just"/>
            <a:r>
              <a:rPr lang="hu-HU" b="1" noProof="0" dirty="0"/>
              <a:t>Kinek releváns: </a:t>
            </a:r>
            <a:r>
              <a:rPr lang="hu-HU" b="0" noProof="0" dirty="0"/>
              <a:t>mindenkinek</a:t>
            </a:r>
          </a:p>
          <a:p>
            <a:pPr algn="just"/>
            <a:r>
              <a:rPr lang="hu-HU" b="1" noProof="0" dirty="0"/>
              <a:t>Jogszabályi rendelkezések: </a:t>
            </a:r>
            <a:r>
              <a:rPr lang="hu-HU" b="0" noProof="0" dirty="0"/>
              <a:t>-</a:t>
            </a:r>
          </a:p>
          <a:p>
            <a:pPr algn="just"/>
            <a:r>
              <a:rPr lang="hu-HU" b="1" noProof="0" dirty="0"/>
              <a:t>Jogeset: </a:t>
            </a:r>
            <a:r>
              <a:rPr lang="hu-HU" b="0" noProof="0" dirty="0"/>
              <a:t>-</a:t>
            </a:r>
            <a:endParaRPr lang="hu-HU" b="1" noProof="0" dirty="0"/>
          </a:p>
          <a:p>
            <a:pPr algn="just"/>
            <a:r>
              <a:rPr lang="hu-HU" b="1" noProof="0" dirty="0"/>
              <a:t>További olvasmányok:</a:t>
            </a:r>
            <a:endParaRPr lang="hu-HU" noProof="0" dirty="0"/>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kern="1200" dirty="0">
                <a:solidFill>
                  <a:schemeClr val="tx1"/>
                </a:solidFill>
                <a:effectLst/>
                <a:latin typeface="+mn-lt"/>
                <a:ea typeface="+mn-ea"/>
                <a:cs typeface="+mn-cs"/>
              </a:rPr>
              <a:t>Warren, S. és Brandeis, L., ‘The Right </a:t>
            </a:r>
            <a:r>
              <a:rPr lang="hu-HU" sz="1200" kern="1200" dirty="0" err="1">
                <a:solidFill>
                  <a:schemeClr val="tx1"/>
                </a:solidFill>
                <a:effectLst/>
                <a:latin typeface="+mn-lt"/>
                <a:ea typeface="+mn-ea"/>
                <a:cs typeface="+mn-cs"/>
              </a:rPr>
              <a:t>to</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 </a:t>
            </a:r>
            <a:r>
              <a:rPr lang="hu-HU" sz="1200" i="1" kern="1200" dirty="0">
                <a:solidFill>
                  <a:schemeClr val="tx1"/>
                </a:solidFill>
                <a:effectLst/>
                <a:latin typeface="+mn-lt"/>
                <a:ea typeface="+mn-ea"/>
                <a:cs typeface="+mn-cs"/>
              </a:rPr>
              <a:t>Harvard Law Review, </a:t>
            </a:r>
            <a:r>
              <a:rPr lang="hu-HU" sz="1200" kern="1200" dirty="0" err="1">
                <a:solidFill>
                  <a:schemeClr val="tx1"/>
                </a:solidFill>
                <a:effectLst/>
                <a:latin typeface="+mn-lt"/>
                <a:ea typeface="+mn-ea"/>
                <a:cs typeface="+mn-cs"/>
              </a:rPr>
              <a:t>Vol</a:t>
            </a:r>
            <a:r>
              <a:rPr lang="hu-HU" sz="1200" kern="1200" dirty="0">
                <a:solidFill>
                  <a:schemeClr val="tx1"/>
                </a:solidFill>
                <a:effectLst/>
                <a:latin typeface="+mn-lt"/>
                <a:ea typeface="+mn-ea"/>
                <a:cs typeface="+mn-cs"/>
              </a:rPr>
              <a:t>. IV, 1890</a:t>
            </a:r>
            <a:r>
              <a:rPr lang="hu-HU" sz="1200" kern="1200" baseline="0" dirty="0">
                <a:solidFill>
                  <a:schemeClr val="tx1"/>
                </a:solidFill>
                <a:effectLst/>
                <a:latin typeface="+mn-lt"/>
                <a:ea typeface="+mn-ea"/>
                <a:cs typeface="+mn-cs"/>
              </a:rPr>
              <a:t> december 15.</a:t>
            </a:r>
            <a:r>
              <a:rPr lang="hu-HU" sz="1200" kern="1200" dirty="0">
                <a:solidFill>
                  <a:schemeClr val="tx1"/>
                </a:solidFill>
                <a:effectLst/>
                <a:latin typeface="+mn-lt"/>
                <a:ea typeface="+mn-ea"/>
                <a:cs typeface="+mn-cs"/>
              </a:rPr>
              <a:t>, No. 5</a:t>
            </a:r>
            <a:br>
              <a:rPr lang="hu-HU" sz="1200" kern="1200" dirty="0">
                <a:solidFill>
                  <a:schemeClr val="tx1"/>
                </a:solidFill>
                <a:effectLst/>
                <a:latin typeface="+mn-lt"/>
                <a:ea typeface="+mn-ea"/>
                <a:cs typeface="+mn-cs"/>
              </a:rPr>
            </a:br>
            <a:r>
              <a:rPr lang="hu-HU" b="0" dirty="0"/>
              <a:t>http://groups.csail.mit.edu/mac/classes/6.805/articles/privacy/Privacy_brand_warr2.html</a:t>
            </a:r>
          </a:p>
          <a:p>
            <a:pPr marL="171450" indent="-171450" algn="just">
              <a:buFont typeface="Arial" panose="020B0604020202020204" pitchFamily="34" charset="0"/>
              <a:buChar char="•"/>
            </a:pPr>
            <a:r>
              <a:rPr lang="hu-HU" sz="1200" b="0" i="0" kern="1200" dirty="0">
                <a:solidFill>
                  <a:schemeClr val="tx1"/>
                </a:solidFill>
                <a:effectLst/>
                <a:latin typeface="+mn-lt"/>
                <a:ea typeface="+mn-ea"/>
                <a:cs typeface="+mn-cs"/>
              </a:rPr>
              <a:t>Cooley, ‚</a:t>
            </a:r>
            <a:r>
              <a:rPr lang="hu-HU" sz="1200" b="0" i="0" kern="1200" dirty="0" err="1">
                <a:solidFill>
                  <a:schemeClr val="tx1"/>
                </a:solidFill>
                <a:effectLst/>
                <a:latin typeface="+mn-lt"/>
                <a:ea typeface="+mn-ea"/>
                <a:cs typeface="+mn-cs"/>
              </a:rPr>
              <a:t>Torts</a:t>
            </a:r>
            <a:r>
              <a:rPr lang="hu-HU" sz="1200" b="0" i="0" kern="1200" dirty="0">
                <a:solidFill>
                  <a:schemeClr val="tx1"/>
                </a:solidFill>
                <a:effectLst/>
                <a:latin typeface="+mn-lt"/>
                <a:ea typeface="+mn-ea"/>
                <a:cs typeface="+mn-cs"/>
              </a:rPr>
              <a:t>’, 2. kiadás, 29. o. [eredeti: 195. o. , 4. pont]</a:t>
            </a:r>
          </a:p>
          <a:p>
            <a:pPr algn="just"/>
            <a:r>
              <a:rPr lang="hu-HU" sz="1200" b="1" i="0" kern="1200" dirty="0">
                <a:solidFill>
                  <a:schemeClr val="tx1"/>
                </a:solidFill>
                <a:effectLst/>
                <a:latin typeface="+mn-lt"/>
                <a:ea typeface="+mn-ea"/>
                <a:cs typeface="+mn-cs"/>
              </a:rPr>
              <a:t>Megjegyzések:</a:t>
            </a:r>
          </a:p>
          <a:p>
            <a:pPr marL="171450" indent="-171450" algn="just">
              <a:buFont typeface="Arial" panose="020B0604020202020204" pitchFamily="34" charset="0"/>
              <a:buChar char="•"/>
            </a:pPr>
            <a:r>
              <a:rPr lang="hu-HU" sz="1200" b="0" i="0" kern="1200" dirty="0">
                <a:solidFill>
                  <a:schemeClr val="tx1"/>
                </a:solidFill>
                <a:effectLst/>
                <a:latin typeface="+mn-lt"/>
                <a:ea typeface="+mn-ea"/>
                <a:cs typeface="+mn-cs"/>
              </a:rPr>
              <a:t>A</a:t>
            </a:r>
            <a:r>
              <a:rPr lang="hu-HU" sz="1200" b="0" i="0" kern="1200" baseline="0" dirty="0">
                <a:solidFill>
                  <a:schemeClr val="tx1"/>
                </a:solidFill>
                <a:effectLst/>
                <a:latin typeface="+mn-lt"/>
                <a:ea typeface="+mn-ea"/>
                <a:cs typeface="+mn-cs"/>
              </a:rPr>
              <a:t> fényképezés, </a:t>
            </a:r>
            <a:r>
              <a:rPr lang="hu-HU" sz="1200" b="0" i="0" kern="1200" dirty="0">
                <a:solidFill>
                  <a:schemeClr val="tx1"/>
                </a:solidFill>
                <a:effectLst/>
                <a:latin typeface="+mn-lt"/>
                <a:ea typeface="+mn-ea"/>
                <a:cs typeface="+mn-cs"/>
              </a:rPr>
              <a:t>mint új technológia újfajta behatolást jelent a személyek magánszférájába.</a:t>
            </a:r>
          </a:p>
          <a:p>
            <a:pPr marL="171450" indent="-171450" algn="just">
              <a:buFont typeface="Arial" panose="020B0604020202020204" pitchFamily="34" charset="0"/>
              <a:buChar char="•"/>
            </a:pPr>
            <a:r>
              <a:rPr lang="hu-HU" sz="1200" b="0" i="0" kern="1200" dirty="0">
                <a:solidFill>
                  <a:schemeClr val="tx1"/>
                </a:solidFill>
                <a:effectLst/>
                <a:latin typeface="+mn-lt"/>
                <a:ea typeface="+mn-ea"/>
                <a:cs typeface="+mn-cs"/>
              </a:rPr>
              <a:t>A magánszféra</a:t>
            </a:r>
            <a:r>
              <a:rPr lang="hu-HU" sz="1200" b="0" i="0" kern="1200" baseline="0" dirty="0">
                <a:solidFill>
                  <a:schemeClr val="tx1"/>
                </a:solidFill>
                <a:effectLst/>
                <a:latin typeface="+mn-lt"/>
                <a:ea typeface="+mn-ea"/>
                <a:cs typeface="+mn-cs"/>
              </a:rPr>
              <a:t> a közbeszéd tárgyává és védelmezendő értékké vált.</a:t>
            </a:r>
            <a:endParaRPr lang="hu-HU" sz="1200" b="0" i="0" kern="1200" dirty="0">
              <a:solidFill>
                <a:schemeClr val="tx1"/>
              </a:solidFill>
              <a:effectLst/>
              <a:latin typeface="+mn-lt"/>
              <a:ea typeface="+mn-ea"/>
              <a:cs typeface="+mn-cs"/>
            </a:endParaRPr>
          </a:p>
          <a:p>
            <a:pPr algn="just"/>
            <a:br>
              <a:rPr lang="hu-HU" dirty="0"/>
            </a:br>
            <a:endParaRPr lang="hu-HU" dirty="0"/>
          </a:p>
        </p:txBody>
      </p:sp>
      <p:sp>
        <p:nvSpPr>
          <p:cNvPr id="4" name="Dia számának helye 3"/>
          <p:cNvSpPr>
            <a:spLocks noGrp="1"/>
          </p:cNvSpPr>
          <p:nvPr>
            <p:ph type="sldNum" sz="quarter" idx="10"/>
          </p:nvPr>
        </p:nvSpPr>
        <p:spPr/>
        <p:txBody>
          <a:bodyPr/>
          <a:lstStyle/>
          <a:p>
            <a:fld id="{4614E237-3346-D848-BA28-F053412767AB}" type="slidenum">
              <a:rPr lang="en-US" smtClean="0"/>
              <a:t>8</a:t>
            </a:fld>
            <a:endParaRPr lang="en-US"/>
          </a:p>
        </p:txBody>
      </p:sp>
    </p:spTree>
    <p:extLst>
      <p:ext uri="{BB962C8B-B14F-4D97-AF65-F5344CB8AC3E}">
        <p14:creationId xmlns:p14="http://schemas.microsoft.com/office/powerpoint/2010/main" val="3647839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dirty="0"/>
              <a:t>A dia célja és tárgya: </a:t>
            </a:r>
            <a:r>
              <a:rPr lang="hu-HU" dirty="0"/>
              <a:t>A</a:t>
            </a:r>
            <a:r>
              <a:rPr lang="hu-HU" b="0" dirty="0"/>
              <a:t> dia </a:t>
            </a:r>
            <a:r>
              <a:rPr lang="hu-HU" b="0" baseline="0" noProof="0" dirty="0"/>
              <a:t>áttekintést nyújt a magánélethez való jog elméleti fogalmáról.</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Bevezetőként fel kell keltenie a közönség figyelmét!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a:t>
            </a:r>
            <a:r>
              <a:rPr lang="hu-HU" b="1" dirty="0"/>
              <a:t> (fontosság): </a:t>
            </a:r>
            <a:r>
              <a:rPr lang="hu-HU" b="0" dirty="0"/>
              <a:t>alacsony</a:t>
            </a:r>
          </a:p>
          <a:p>
            <a:pPr algn="just"/>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szakértő</a:t>
            </a:r>
            <a:endParaRPr lang="hu-HU" b="0" dirty="0"/>
          </a:p>
          <a:p>
            <a:pPr algn="just"/>
            <a:r>
              <a:rPr lang="hu-HU" b="1" dirty="0"/>
              <a:t>Kinek releváns: </a:t>
            </a:r>
            <a:r>
              <a:rPr lang="hu-HU" b="0" dirty="0"/>
              <a:t>adatvédelmi hatóságok, bírák, jogászok</a:t>
            </a:r>
          </a:p>
          <a:p>
            <a:pPr algn="just"/>
            <a:r>
              <a:rPr lang="hu-HU" b="1" dirty="0"/>
              <a:t>Jogszabályi rendelkezések: </a:t>
            </a:r>
            <a:r>
              <a:rPr lang="hu-HU" b="0" dirty="0"/>
              <a:t>-</a:t>
            </a:r>
          </a:p>
          <a:p>
            <a:pPr algn="just"/>
            <a:r>
              <a:rPr lang="hu-HU" b="1" dirty="0"/>
              <a:t>Jogeset: </a:t>
            </a:r>
            <a:r>
              <a:rPr lang="hu-HU" b="0" dirty="0"/>
              <a:t>-</a:t>
            </a:r>
            <a:endParaRPr lang="hu-HU" b="1" dirty="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u-HU" b="1" dirty="0"/>
              <a:t>További olvasmányok: </a:t>
            </a:r>
            <a:r>
              <a:rPr lang="hu-HU" sz="1200" kern="1200" dirty="0">
                <a:solidFill>
                  <a:schemeClr val="tx1"/>
                </a:solidFill>
                <a:effectLst/>
                <a:latin typeface="+mn-lt"/>
                <a:ea typeface="+mn-ea"/>
                <a:cs typeface="+mn-cs"/>
              </a:rPr>
              <a:t>Westin, F. Alan, (New York </a:t>
            </a:r>
            <a:r>
              <a:rPr lang="hu-HU" sz="1200" kern="1200" dirty="0" err="1">
                <a:solidFill>
                  <a:schemeClr val="tx1"/>
                </a:solidFill>
                <a:effectLst/>
                <a:latin typeface="+mn-lt"/>
                <a:ea typeface="+mn-ea"/>
                <a:cs typeface="+mn-cs"/>
              </a:rPr>
              <a:t>Atheneum</a:t>
            </a:r>
            <a:r>
              <a:rPr lang="hu-HU" sz="1200" kern="1200" dirty="0">
                <a:solidFill>
                  <a:schemeClr val="tx1"/>
                </a:solidFill>
                <a:effectLst/>
                <a:latin typeface="+mn-lt"/>
                <a:ea typeface="+mn-ea"/>
                <a:cs typeface="+mn-cs"/>
              </a:rPr>
              <a:t>, 1967),</a:t>
            </a:r>
            <a:r>
              <a:rPr lang="hu-HU" sz="1200" kern="1200" baseline="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Privacy</a:t>
            </a:r>
            <a:r>
              <a:rPr lang="hu-HU" sz="1200" kern="1200" dirty="0">
                <a:solidFill>
                  <a:schemeClr val="tx1"/>
                </a:solidFill>
                <a:effectLst/>
                <a:latin typeface="+mn-lt"/>
                <a:ea typeface="+mn-ea"/>
                <a:cs typeface="+mn-cs"/>
              </a:rPr>
              <a:t> and </a:t>
            </a:r>
            <a:r>
              <a:rPr lang="hu-HU" sz="1200" kern="1200" dirty="0" err="1">
                <a:solidFill>
                  <a:schemeClr val="tx1"/>
                </a:solidFill>
                <a:effectLst/>
                <a:latin typeface="+mn-lt"/>
                <a:ea typeface="+mn-ea"/>
                <a:cs typeface="+mn-cs"/>
              </a:rPr>
              <a:t>Freedom</a:t>
            </a:r>
            <a:r>
              <a:rPr lang="hu-HU" sz="1200" kern="1200" dirty="0">
                <a:solidFill>
                  <a:schemeClr val="tx1"/>
                </a:solidFill>
                <a:effectLst/>
                <a:latin typeface="+mn-lt"/>
                <a:ea typeface="+mn-ea"/>
                <a:cs typeface="+mn-cs"/>
              </a:rPr>
              <a:t>’</a:t>
            </a:r>
          </a:p>
        </p:txBody>
      </p:sp>
      <p:sp>
        <p:nvSpPr>
          <p:cNvPr id="4" name="Dia számának helye 3"/>
          <p:cNvSpPr>
            <a:spLocks noGrp="1"/>
          </p:cNvSpPr>
          <p:nvPr>
            <p:ph type="sldNum" sz="quarter" idx="10"/>
          </p:nvPr>
        </p:nvSpPr>
        <p:spPr/>
        <p:txBody>
          <a:bodyPr/>
          <a:lstStyle/>
          <a:p>
            <a:fld id="{4614E237-3346-D848-BA28-F053412767AB}" type="slidenum">
              <a:rPr lang="en-US" smtClean="0"/>
              <a:t>9</a:t>
            </a:fld>
            <a:endParaRPr lang="en-US"/>
          </a:p>
        </p:txBody>
      </p:sp>
    </p:spTree>
    <p:extLst>
      <p:ext uri="{BB962C8B-B14F-4D97-AF65-F5344CB8AC3E}">
        <p14:creationId xmlns:p14="http://schemas.microsoft.com/office/powerpoint/2010/main" val="2363076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65220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71189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52222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4193997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21748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42324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548558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1/23/2020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172771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13562777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80808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1583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53401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96442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6119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1471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299894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80934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4000" noProof="0"/>
            </a:br>
            <a:r>
              <a:rPr lang="hu-HU" sz="2400" b="1" noProof="0"/>
              <a:t>1</a:t>
            </a:r>
            <a:r>
              <a:rPr lang="hu-HU" sz="2400" b="1" noProof="0" dirty="0"/>
              <a:t>. témakör - </a:t>
            </a:r>
            <a:r>
              <a:rPr lang="hu-HU" sz="2400" b="1" dirty="0"/>
              <a:t>Bevezetés az uniós adatvédelmi rendszerbe </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3386329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E8E4B-4BB1-8142-9F56-3EF9A2462C62}"/>
              </a:ext>
            </a:extLst>
          </p:cNvPr>
          <p:cNvSpPr>
            <a:spLocks noGrp="1"/>
          </p:cNvSpPr>
          <p:nvPr>
            <p:ph type="title"/>
          </p:nvPr>
        </p:nvSpPr>
        <p:spPr>
          <a:xfrm>
            <a:off x="677334" y="609600"/>
            <a:ext cx="8596668" cy="1102468"/>
          </a:xfrm>
        </p:spPr>
        <p:txBody>
          <a:bodyPr>
            <a:noAutofit/>
          </a:bodyPr>
          <a:lstStyle/>
          <a:p>
            <a:r>
              <a:rPr lang="hu-HU" noProof="0" dirty="0"/>
              <a:t>A magánélet fogalma (3)</a:t>
            </a:r>
            <a:br>
              <a:rPr lang="hu-HU" noProof="0" dirty="0"/>
            </a:br>
            <a:r>
              <a:rPr lang="hu-HU" noProof="0" dirty="0"/>
              <a:t>- William </a:t>
            </a:r>
            <a:r>
              <a:rPr lang="hu-HU" noProof="0" dirty="0" err="1"/>
              <a:t>Prosser</a:t>
            </a:r>
            <a:endParaRPr lang="hu-HU" noProof="0" dirty="0"/>
          </a:p>
        </p:txBody>
      </p:sp>
      <p:sp>
        <p:nvSpPr>
          <p:cNvPr id="3" name="Content Placeholder 2">
            <a:extLst>
              <a:ext uri="{FF2B5EF4-FFF2-40B4-BE49-F238E27FC236}">
                <a16:creationId xmlns:a16="http://schemas.microsoft.com/office/drawing/2014/main" id="{5347A9C7-019C-E140-8B01-09A79A14D43E}"/>
              </a:ext>
            </a:extLst>
          </p:cNvPr>
          <p:cNvSpPr>
            <a:spLocks noGrp="1"/>
          </p:cNvSpPr>
          <p:nvPr>
            <p:ph idx="1"/>
          </p:nvPr>
        </p:nvSpPr>
        <p:spPr>
          <a:xfrm>
            <a:off x="677334" y="1930401"/>
            <a:ext cx="8596668" cy="4110962"/>
          </a:xfrm>
        </p:spPr>
        <p:txBody>
          <a:bodyPr>
            <a:normAutofit/>
          </a:bodyPr>
          <a:lstStyle/>
          <a:p>
            <a:pPr marL="0" indent="0">
              <a:buNone/>
            </a:pPr>
            <a:r>
              <a:rPr lang="hu-HU" sz="2400" noProof="0" dirty="0">
                <a:solidFill>
                  <a:schemeClr val="tx1"/>
                </a:solidFill>
              </a:rPr>
              <a:t>A magánélet négyféle sérelme (kártérítési tényállások):</a:t>
            </a:r>
          </a:p>
          <a:p>
            <a:pPr marL="914400" lvl="1" indent="-457200">
              <a:buFont typeface="+mj-lt"/>
              <a:buAutoNum type="alphaLcParenR"/>
            </a:pPr>
            <a:r>
              <a:rPr lang="hu-HU" sz="2200" noProof="0" dirty="0">
                <a:solidFill>
                  <a:schemeClr val="tx1"/>
                </a:solidFill>
              </a:rPr>
              <a:t>beavatkozás a felperes elszigetelődésébe, egyedüllétébe vagy magánügyeibe,</a:t>
            </a:r>
          </a:p>
          <a:p>
            <a:pPr marL="914400" lvl="1" indent="-457200">
              <a:buFont typeface="+mj-lt"/>
              <a:buAutoNum type="alphaLcParenR"/>
            </a:pPr>
            <a:r>
              <a:rPr lang="hu-HU" sz="2200" noProof="0" dirty="0">
                <a:solidFill>
                  <a:schemeClr val="tx1"/>
                </a:solidFill>
              </a:rPr>
              <a:t>a felperest érintő kínos privát tények nyilvánosságra hozatala,</a:t>
            </a:r>
          </a:p>
          <a:p>
            <a:pPr marL="914400" lvl="1" indent="-457200">
              <a:buFont typeface="+mj-lt"/>
              <a:buAutoNum type="alphaLcParenR"/>
            </a:pPr>
            <a:r>
              <a:rPr lang="hu-HU" sz="2200" noProof="0" dirty="0">
                <a:solidFill>
                  <a:schemeClr val="tx1"/>
                </a:solidFill>
              </a:rPr>
              <a:t>a felperest a nyilvánosság előtt hamis fényben feltüntető közlemények,</a:t>
            </a:r>
          </a:p>
          <a:p>
            <a:pPr marL="914400" lvl="1" indent="-457200">
              <a:buFont typeface="+mj-lt"/>
              <a:buAutoNum type="alphaLcParenR"/>
            </a:pPr>
            <a:r>
              <a:rPr lang="hu-HU" sz="2200" noProof="0" dirty="0">
                <a:solidFill>
                  <a:schemeClr val="tx1"/>
                </a:solidFill>
              </a:rPr>
              <a:t>az alperes részére előnyök szerzése a felperes nevének vagy tulajdonságainak felhasználásával.</a:t>
            </a:r>
          </a:p>
        </p:txBody>
      </p:sp>
      <p:sp>
        <p:nvSpPr>
          <p:cNvPr id="4" name="Ellipszis 3">
            <a:extLst>
              <a:ext uri="{FF2B5EF4-FFF2-40B4-BE49-F238E27FC236}">
                <a16:creationId xmlns:a16="http://schemas.microsoft.com/office/drawing/2014/main" id="{45C10383-EE15-4FA6-A2D5-DF40BD00A6A7}"/>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841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53C20-5185-E941-BA5D-C8CDD6E5760E}"/>
              </a:ext>
            </a:extLst>
          </p:cNvPr>
          <p:cNvSpPr>
            <a:spLocks noGrp="1"/>
          </p:cNvSpPr>
          <p:nvPr>
            <p:ph type="title"/>
          </p:nvPr>
        </p:nvSpPr>
        <p:spPr>
          <a:xfrm>
            <a:off x="677334" y="609600"/>
            <a:ext cx="8596668" cy="1170562"/>
          </a:xfrm>
        </p:spPr>
        <p:txBody>
          <a:bodyPr>
            <a:noAutofit/>
          </a:bodyPr>
          <a:lstStyle/>
          <a:p>
            <a:r>
              <a:rPr lang="hu-HU" noProof="0" dirty="0"/>
              <a:t>A magánélet fogalma(4) </a:t>
            </a:r>
            <a:br>
              <a:rPr lang="hu-HU" noProof="0" dirty="0"/>
            </a:br>
            <a:r>
              <a:rPr lang="hu-HU" noProof="0" dirty="0"/>
              <a:t>– Roger Clarke</a:t>
            </a:r>
          </a:p>
        </p:txBody>
      </p:sp>
      <p:sp>
        <p:nvSpPr>
          <p:cNvPr id="3" name="Content Placeholder 2">
            <a:extLst>
              <a:ext uri="{FF2B5EF4-FFF2-40B4-BE49-F238E27FC236}">
                <a16:creationId xmlns:a16="http://schemas.microsoft.com/office/drawing/2014/main" id="{25F40103-67D9-2948-B5F0-31F92FE209B0}"/>
              </a:ext>
            </a:extLst>
          </p:cNvPr>
          <p:cNvSpPr>
            <a:spLocks noGrp="1"/>
          </p:cNvSpPr>
          <p:nvPr>
            <p:ph idx="1"/>
          </p:nvPr>
        </p:nvSpPr>
        <p:spPr>
          <a:xfrm>
            <a:off x="677334" y="1942723"/>
            <a:ext cx="9208346" cy="4305677"/>
          </a:xfrm>
        </p:spPr>
        <p:txBody>
          <a:bodyPr>
            <a:normAutofit/>
          </a:bodyPr>
          <a:lstStyle/>
          <a:p>
            <a:pPr marL="0" indent="0" algn="just">
              <a:buNone/>
            </a:pPr>
            <a:r>
              <a:rPr lang="hu-HU" sz="2400" noProof="0" dirty="0"/>
              <a:t>"A magánszféra egy ‘személyes tér’ fenntartásával az egyének érdekét szolgálja, mely így mentes más emberek és szervezetek beavatkozásától."</a:t>
            </a:r>
          </a:p>
          <a:p>
            <a:pPr algn="just"/>
            <a:r>
              <a:rPr lang="hu-HU" sz="2400" noProof="0" dirty="0"/>
              <a:t>A magánszféra dimenziói:</a:t>
            </a:r>
          </a:p>
          <a:p>
            <a:pPr lvl="1" algn="just"/>
            <a:r>
              <a:rPr lang="hu-HU" sz="2400" noProof="0" dirty="0"/>
              <a:t>a személy magánszférája</a:t>
            </a:r>
          </a:p>
          <a:p>
            <a:pPr lvl="1" algn="just"/>
            <a:r>
              <a:rPr lang="hu-HU" sz="2400" noProof="0" dirty="0"/>
              <a:t>a személyes magatartás magánszférája</a:t>
            </a:r>
          </a:p>
          <a:p>
            <a:pPr lvl="1" algn="just"/>
            <a:r>
              <a:rPr lang="hu-HU" sz="2400" noProof="0" dirty="0"/>
              <a:t>a személyes kommunikáció magánszférája</a:t>
            </a:r>
          </a:p>
          <a:p>
            <a:pPr lvl="1" algn="just"/>
            <a:r>
              <a:rPr lang="hu-HU" sz="2400" noProof="0" dirty="0"/>
              <a:t>a személyes adatok magánszférája</a:t>
            </a:r>
          </a:p>
          <a:p>
            <a:pPr lvl="1" algn="just"/>
            <a:r>
              <a:rPr lang="hu-HU" sz="2400" noProof="0" dirty="0"/>
              <a:t>a személyes tapasztalatok magánszférája [2013] </a:t>
            </a:r>
          </a:p>
          <a:p>
            <a:pPr algn="just"/>
            <a:endParaRPr lang="hu-HU" noProof="0" dirty="0"/>
          </a:p>
          <a:p>
            <a:pPr algn="just"/>
            <a:endParaRPr lang="hu-HU" noProof="0" dirty="0"/>
          </a:p>
        </p:txBody>
      </p:sp>
      <p:sp>
        <p:nvSpPr>
          <p:cNvPr id="4" name="Ellipszis 3">
            <a:extLst>
              <a:ext uri="{FF2B5EF4-FFF2-40B4-BE49-F238E27FC236}">
                <a16:creationId xmlns:a16="http://schemas.microsoft.com/office/drawing/2014/main" id="{1B1F7D5E-276A-4B1A-84C1-01C147ACE886}"/>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1913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2632F42-8284-A14F-B5C6-6B2FEAAAEFC6}"/>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5" name="Ellipszis 4">
            <a:extLst>
              <a:ext uri="{FF2B5EF4-FFF2-40B4-BE49-F238E27FC236}">
                <a16:creationId xmlns:a16="http://schemas.microsoft.com/office/drawing/2014/main" id="{23B5CB4E-A1A4-4BA7-B77D-D2EAC04E9596}"/>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 name="Cím 2">
            <a:extLst>
              <a:ext uri="{FF2B5EF4-FFF2-40B4-BE49-F238E27FC236}">
                <a16:creationId xmlns:a16="http://schemas.microsoft.com/office/drawing/2014/main" id="{CFD2FC95-0B30-4100-AB7F-CA8ACAAAD870}"/>
              </a:ext>
            </a:extLst>
          </p:cNvPr>
          <p:cNvSpPr>
            <a:spLocks noGrp="1"/>
          </p:cNvSpPr>
          <p:nvPr>
            <p:ph type="title"/>
          </p:nvPr>
        </p:nvSpPr>
        <p:spPr/>
        <p:txBody>
          <a:bodyPr/>
          <a:lstStyle/>
          <a:p>
            <a:r>
              <a:rPr lang="hu-HU" noProof="0" dirty="0"/>
              <a:t>A magánélet fogalma(5)</a:t>
            </a:r>
          </a:p>
        </p:txBody>
      </p:sp>
      <p:pic>
        <p:nvPicPr>
          <p:cNvPr id="9" name="Kép 8">
            <a:extLst>
              <a:ext uri="{FF2B5EF4-FFF2-40B4-BE49-F238E27FC236}">
                <a16:creationId xmlns:a16="http://schemas.microsoft.com/office/drawing/2014/main" id="{08E74438-C4A5-42C9-BDD6-A2AB61D56675}"/>
              </a:ext>
            </a:extLst>
          </p:cNvPr>
          <p:cNvPicPr>
            <a:picLocks noChangeAspect="1"/>
          </p:cNvPicPr>
          <p:nvPr/>
        </p:nvPicPr>
        <p:blipFill>
          <a:blip r:embed="rId3"/>
          <a:stretch>
            <a:fillRect/>
          </a:stretch>
        </p:blipFill>
        <p:spPr>
          <a:xfrm>
            <a:off x="0" y="1524000"/>
            <a:ext cx="9417367" cy="4414705"/>
          </a:xfrm>
          <a:prstGeom prst="rect">
            <a:avLst/>
          </a:prstGeom>
        </p:spPr>
      </p:pic>
    </p:spTree>
    <p:extLst>
      <p:ext uri="{BB962C8B-B14F-4D97-AF65-F5344CB8AC3E}">
        <p14:creationId xmlns:p14="http://schemas.microsoft.com/office/powerpoint/2010/main" val="129040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7597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781455"/>
          </a:xfrm>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643975"/>
            <a:ext cx="8596668" cy="4397388"/>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FF0000"/>
                </a:solidFill>
              </a:rPr>
              <a:t>A magánélethez való jog az emberi jogi dokumentumokban</a:t>
            </a:r>
          </a:p>
          <a:p>
            <a:pPr marL="514350" indent="-514350">
              <a:buFont typeface="+mj-lt"/>
              <a:buAutoNum type="arabicPeriod"/>
            </a:pPr>
            <a:r>
              <a:rPr lang="hu-HU" sz="2400" noProof="0" dirty="0"/>
              <a:t>Az Európa Tanács és az EU keretrendszere</a:t>
            </a:r>
          </a:p>
          <a:p>
            <a:pPr marL="514350" indent="-514350">
              <a:buFont typeface="+mj-lt"/>
              <a:buAutoNum type="arabicPeriod"/>
            </a:pPr>
            <a:r>
              <a:rPr lang="hu-HU" sz="2400" noProof="0" dirty="0"/>
              <a:t>Az EU adatvédelmi rendszere - a GDPR</a:t>
            </a:r>
          </a:p>
          <a:p>
            <a:pPr marL="514350" indent="-514350">
              <a:buFont typeface="+mj-lt"/>
              <a:buAutoNum type="arabicPeriod"/>
            </a:pPr>
            <a:r>
              <a:rPr lang="hu-HU" sz="2400" noProof="0" dirty="0"/>
              <a:t>A személyes adat fogalma</a:t>
            </a:r>
          </a:p>
          <a:p>
            <a:pPr marL="514350" indent="-514350">
              <a:buFont typeface="+mj-lt"/>
              <a:buAutoNum type="arabicPeriod"/>
            </a:pPr>
            <a:r>
              <a:rPr lang="hu-HU" sz="2400" noProof="0" dirty="0"/>
              <a:t>A személyes adatok kezelésére vonatkozó alapelvek</a:t>
            </a:r>
          </a:p>
          <a:p>
            <a:pPr marL="514350" indent="-514350">
              <a:buFont typeface="+mj-lt"/>
              <a:buAutoNum type="arabicPeriod"/>
            </a:pPr>
            <a:r>
              <a:rPr lang="hu-HU" sz="2400" noProof="0" dirty="0"/>
              <a:t>Kapcsolódó jogok és fogalmak</a:t>
            </a:r>
          </a:p>
        </p:txBody>
      </p:sp>
      <p:sp>
        <p:nvSpPr>
          <p:cNvPr id="5" name="Ellipszis 4">
            <a:extLst>
              <a:ext uri="{FF2B5EF4-FFF2-40B4-BE49-F238E27FC236}">
                <a16:creationId xmlns:a16="http://schemas.microsoft.com/office/drawing/2014/main" id="{0908F5F5-29FE-4AC2-9853-6FB62C42CDA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8905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3" name="Cím 2">
            <a:extLst>
              <a:ext uri="{FF2B5EF4-FFF2-40B4-BE49-F238E27FC236}">
                <a16:creationId xmlns:a16="http://schemas.microsoft.com/office/drawing/2014/main" id="{8B56D841-3694-4532-A8FD-677C62E59EDB}"/>
              </a:ext>
            </a:extLst>
          </p:cNvPr>
          <p:cNvSpPr>
            <a:spLocks noGrp="1"/>
          </p:cNvSpPr>
          <p:nvPr>
            <p:ph type="title"/>
          </p:nvPr>
        </p:nvSpPr>
        <p:spPr>
          <a:xfrm>
            <a:off x="1066441" y="2019300"/>
            <a:ext cx="8596668" cy="2819400"/>
          </a:xfrm>
        </p:spPr>
        <p:txBody>
          <a:bodyPr>
            <a:noAutofit/>
          </a:bodyPr>
          <a:lstStyle/>
          <a:p>
            <a:pPr algn="ctr"/>
            <a:r>
              <a:rPr lang="hu-HU" sz="5400" noProof="0" dirty="0"/>
              <a:t>2. A magánélethez való jog az emberi jogi dokumentumokban</a:t>
            </a:r>
          </a:p>
        </p:txBody>
      </p:sp>
      <p:sp>
        <p:nvSpPr>
          <p:cNvPr id="5" name="Ellipszis 4">
            <a:extLst>
              <a:ext uri="{FF2B5EF4-FFF2-40B4-BE49-F238E27FC236}">
                <a16:creationId xmlns:a16="http://schemas.microsoft.com/office/drawing/2014/main" id="{464A8352-200C-4588-AAF8-37D55CBC667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2261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7B43-C879-3F4C-B0E4-919F481F18B5}"/>
              </a:ext>
            </a:extLst>
          </p:cNvPr>
          <p:cNvSpPr>
            <a:spLocks noGrp="1"/>
          </p:cNvSpPr>
          <p:nvPr>
            <p:ph type="title"/>
          </p:nvPr>
        </p:nvSpPr>
        <p:spPr>
          <a:xfrm>
            <a:off x="677334" y="609600"/>
            <a:ext cx="8596668" cy="810638"/>
          </a:xfrm>
        </p:spPr>
        <p:txBody>
          <a:bodyPr>
            <a:normAutofit/>
          </a:bodyPr>
          <a:lstStyle/>
          <a:p>
            <a:r>
              <a:rPr lang="hu-HU" sz="3400" noProof="0" dirty="0"/>
              <a:t>Emberi jogi dokumentumok (1) - áttekintés</a:t>
            </a:r>
          </a:p>
        </p:txBody>
      </p:sp>
      <p:sp>
        <p:nvSpPr>
          <p:cNvPr id="3" name="Content Placeholder 2">
            <a:extLst>
              <a:ext uri="{FF2B5EF4-FFF2-40B4-BE49-F238E27FC236}">
                <a16:creationId xmlns:a16="http://schemas.microsoft.com/office/drawing/2014/main" id="{AAD2134C-2456-D947-A674-47B45E566A19}"/>
              </a:ext>
            </a:extLst>
          </p:cNvPr>
          <p:cNvSpPr>
            <a:spLocks noGrp="1"/>
          </p:cNvSpPr>
          <p:nvPr>
            <p:ph idx="1"/>
          </p:nvPr>
        </p:nvSpPr>
        <p:spPr>
          <a:xfrm>
            <a:off x="677334" y="1799617"/>
            <a:ext cx="8596668" cy="4241745"/>
          </a:xfrm>
        </p:spPr>
        <p:txBody>
          <a:bodyPr>
            <a:normAutofit/>
          </a:bodyPr>
          <a:lstStyle/>
          <a:p>
            <a:r>
              <a:rPr lang="hu-HU" sz="2400" noProof="0" dirty="0"/>
              <a:t>Emberi Jogok Egyetemes Nyilatkozata (EJENY – angolul: UDHR) 12. cikk</a:t>
            </a:r>
          </a:p>
          <a:p>
            <a:r>
              <a:rPr lang="hu-HU" sz="2400" noProof="0" dirty="0"/>
              <a:t>Emberi Jogok Európai Egyezménye (EJEE – angolul: ECHR ) 8. cikk</a:t>
            </a:r>
          </a:p>
          <a:p>
            <a:r>
              <a:rPr lang="hu-HU" sz="2400" noProof="0" dirty="0"/>
              <a:t>Az Európai Unió Alapjogi Chartája (Charta – angolul: CFR) 7. és 8. cikk</a:t>
            </a:r>
          </a:p>
        </p:txBody>
      </p:sp>
      <p:sp>
        <p:nvSpPr>
          <p:cNvPr id="5" name="Ellipszis 4">
            <a:extLst>
              <a:ext uri="{FF2B5EF4-FFF2-40B4-BE49-F238E27FC236}">
                <a16:creationId xmlns:a16="http://schemas.microsoft.com/office/drawing/2014/main" id="{628A1BC4-FF57-4A2F-BC7E-3213144674B0}"/>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4067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A7FFD-6819-CD4B-8734-8057497462A2}"/>
              </a:ext>
            </a:extLst>
          </p:cNvPr>
          <p:cNvSpPr>
            <a:spLocks noGrp="1"/>
          </p:cNvSpPr>
          <p:nvPr>
            <p:ph type="title"/>
          </p:nvPr>
        </p:nvSpPr>
        <p:spPr>
          <a:xfrm>
            <a:off x="677334" y="609600"/>
            <a:ext cx="8596668" cy="1180289"/>
          </a:xfrm>
        </p:spPr>
        <p:txBody>
          <a:bodyPr>
            <a:noAutofit/>
          </a:bodyPr>
          <a:lstStyle/>
          <a:p>
            <a:r>
              <a:rPr lang="hu-HU" noProof="0" dirty="0"/>
              <a:t>Emberi jogi dokumentumok (2) </a:t>
            </a:r>
            <a:br>
              <a:rPr lang="hu-HU" noProof="0" dirty="0"/>
            </a:br>
            <a:r>
              <a:rPr lang="hu-HU" noProof="0" dirty="0"/>
              <a:t>- EJENY</a:t>
            </a:r>
          </a:p>
        </p:txBody>
      </p:sp>
      <p:sp>
        <p:nvSpPr>
          <p:cNvPr id="3" name="Content Placeholder 2">
            <a:extLst>
              <a:ext uri="{FF2B5EF4-FFF2-40B4-BE49-F238E27FC236}">
                <a16:creationId xmlns:a16="http://schemas.microsoft.com/office/drawing/2014/main" id="{4B370A84-D247-AB44-9894-2C5F06CEFE23}"/>
              </a:ext>
            </a:extLst>
          </p:cNvPr>
          <p:cNvSpPr>
            <a:spLocks noGrp="1"/>
          </p:cNvSpPr>
          <p:nvPr>
            <p:ph idx="1"/>
          </p:nvPr>
        </p:nvSpPr>
        <p:spPr/>
        <p:txBody>
          <a:bodyPr>
            <a:normAutofit/>
          </a:bodyPr>
          <a:lstStyle/>
          <a:p>
            <a:pPr marL="0" indent="0" algn="just">
              <a:buNone/>
            </a:pPr>
            <a:r>
              <a:rPr lang="hu-HU" sz="2600" noProof="0" dirty="0"/>
              <a:t>12. cikk:</a:t>
            </a:r>
          </a:p>
          <a:p>
            <a:pPr marL="0" indent="0" algn="just">
              <a:buNone/>
            </a:pPr>
            <a:r>
              <a:rPr lang="hu-HU" sz="2600" noProof="0" dirty="0"/>
              <a:t>Senkinek </a:t>
            </a:r>
            <a:r>
              <a:rPr lang="hu-HU" sz="2600" b="1" noProof="0" dirty="0"/>
              <a:t>magánéletébe, családi ügyeibe, lakóhelye </a:t>
            </a:r>
            <a:r>
              <a:rPr lang="hu-HU" sz="2600" noProof="0" dirty="0"/>
              <a:t>megválasztásába vagy </a:t>
            </a:r>
            <a:r>
              <a:rPr lang="hu-HU" sz="2600" b="1" noProof="0" dirty="0"/>
              <a:t>levelezésébe</a:t>
            </a:r>
            <a:r>
              <a:rPr lang="hu-HU" sz="2600" noProof="0" dirty="0"/>
              <a:t> nem szabad önkényesen beavatkozni, sem pedig </a:t>
            </a:r>
            <a:r>
              <a:rPr lang="hu-HU" sz="2600" b="1" noProof="0" dirty="0"/>
              <a:t>becsületében</a:t>
            </a:r>
            <a:r>
              <a:rPr lang="hu-HU" sz="2600" noProof="0" dirty="0"/>
              <a:t> vagy </a:t>
            </a:r>
            <a:r>
              <a:rPr lang="hu-HU" sz="2600" b="1" noProof="0" dirty="0"/>
              <a:t>jó hírnevében </a:t>
            </a:r>
            <a:r>
              <a:rPr lang="hu-HU" sz="2600" noProof="0" dirty="0"/>
              <a:t>megsérteni. Minden személynek joga van az ilyen beavatkozásokkal vagy sértésekkel szemben a törvény védelméhez. </a:t>
            </a:r>
          </a:p>
          <a:p>
            <a:pPr algn="just"/>
            <a:endParaRPr lang="hu-HU" sz="2600" noProof="0" dirty="0"/>
          </a:p>
        </p:txBody>
      </p:sp>
      <p:sp>
        <p:nvSpPr>
          <p:cNvPr id="4" name="Ellipszis 3">
            <a:extLst>
              <a:ext uri="{FF2B5EF4-FFF2-40B4-BE49-F238E27FC236}">
                <a16:creationId xmlns:a16="http://schemas.microsoft.com/office/drawing/2014/main" id="{9EB1E076-FB40-48E6-BD2F-9A25C8B1C72D}"/>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57677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CB682-EC6F-6044-814B-92D56D1E0B7F}"/>
              </a:ext>
            </a:extLst>
          </p:cNvPr>
          <p:cNvSpPr>
            <a:spLocks noGrp="1"/>
          </p:cNvSpPr>
          <p:nvPr>
            <p:ph type="title"/>
          </p:nvPr>
        </p:nvSpPr>
        <p:spPr/>
        <p:txBody>
          <a:bodyPr/>
          <a:lstStyle/>
          <a:p>
            <a:r>
              <a:rPr lang="hu-HU" noProof="0" dirty="0"/>
              <a:t>Emberi jogi dokumentumok (3) </a:t>
            </a:r>
            <a:br>
              <a:rPr lang="hu-HU" noProof="0" dirty="0"/>
            </a:br>
            <a:r>
              <a:rPr lang="hu-HU" noProof="0" dirty="0"/>
              <a:t>- EJEE</a:t>
            </a:r>
          </a:p>
        </p:txBody>
      </p:sp>
      <p:sp>
        <p:nvSpPr>
          <p:cNvPr id="3" name="Content Placeholder 2">
            <a:extLst>
              <a:ext uri="{FF2B5EF4-FFF2-40B4-BE49-F238E27FC236}">
                <a16:creationId xmlns:a16="http://schemas.microsoft.com/office/drawing/2014/main" id="{4C4DE62D-3DBC-C34E-BA01-A26EB155DFBC}"/>
              </a:ext>
            </a:extLst>
          </p:cNvPr>
          <p:cNvSpPr>
            <a:spLocks noGrp="1"/>
          </p:cNvSpPr>
          <p:nvPr>
            <p:ph idx="1"/>
          </p:nvPr>
        </p:nvSpPr>
        <p:spPr>
          <a:xfrm>
            <a:off x="677334" y="1930400"/>
            <a:ext cx="8596668" cy="4317999"/>
          </a:xfrm>
        </p:spPr>
        <p:txBody>
          <a:bodyPr>
            <a:noAutofit/>
          </a:bodyPr>
          <a:lstStyle/>
          <a:p>
            <a:pPr algn="just"/>
            <a:r>
              <a:rPr lang="hu-HU" sz="2200" noProof="0" dirty="0"/>
              <a:t>8. cikk 1.</a:t>
            </a:r>
          </a:p>
          <a:p>
            <a:pPr algn="just"/>
            <a:r>
              <a:rPr lang="hu-HU" sz="2200" noProof="0" dirty="0"/>
              <a:t>Mindenkinek joga van arra, hogy </a:t>
            </a:r>
            <a:r>
              <a:rPr lang="hu-HU" sz="2200" b="1" noProof="0" dirty="0"/>
              <a:t>magán- és családi életét, lakását és levelezését </a:t>
            </a:r>
            <a:r>
              <a:rPr lang="hu-HU" sz="2200" noProof="0" dirty="0"/>
              <a:t>tiszteletben tartsák. </a:t>
            </a:r>
          </a:p>
          <a:p>
            <a:pPr algn="just"/>
            <a:r>
              <a:rPr lang="hu-HU" sz="2200" noProof="0" dirty="0"/>
              <a:t>8. cikk 2.</a:t>
            </a:r>
          </a:p>
          <a:p>
            <a:pPr algn="just"/>
            <a:r>
              <a:rPr lang="hu-HU" sz="2200" noProof="0" dirty="0"/>
              <a:t>E jog gyakorlásába hatóság csak a törvényben meghatározott, olyan esetekben avatkozhat be, amikor az egy demokratikus társadalomban a nemzetbiztonság, a közbiztonság vagy az ország gazdasági jóléte érdekében, zavargás vagy bűncselekmény megelőzése, a közegészség vagy az erkölcsök védelme, avagy mások jogainak és szabadságainak védelme érdekében szükséges.</a:t>
            </a:r>
          </a:p>
          <a:p>
            <a:endParaRPr lang="hu-HU" sz="2200" noProof="0" dirty="0"/>
          </a:p>
        </p:txBody>
      </p:sp>
      <p:sp>
        <p:nvSpPr>
          <p:cNvPr id="4" name="Ellipszis 3">
            <a:extLst>
              <a:ext uri="{FF2B5EF4-FFF2-40B4-BE49-F238E27FC236}">
                <a16:creationId xmlns:a16="http://schemas.microsoft.com/office/drawing/2014/main" id="{9C0659BD-5157-4EB8-BA28-F340A044076B}"/>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4645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0E234-092C-DE43-B0BA-6135BB18BFBA}"/>
              </a:ext>
            </a:extLst>
          </p:cNvPr>
          <p:cNvSpPr>
            <a:spLocks noGrp="1"/>
          </p:cNvSpPr>
          <p:nvPr>
            <p:ph type="title"/>
          </p:nvPr>
        </p:nvSpPr>
        <p:spPr/>
        <p:txBody>
          <a:bodyPr>
            <a:normAutofit/>
          </a:bodyPr>
          <a:lstStyle/>
          <a:p>
            <a:r>
              <a:rPr lang="hu-HU" sz="3200" noProof="0" dirty="0"/>
              <a:t>Emberi jogi dokumentumok (4) – </a:t>
            </a:r>
            <a:br>
              <a:rPr lang="hu-HU" sz="3200" noProof="0" dirty="0"/>
            </a:br>
            <a:r>
              <a:rPr lang="hu-HU" sz="3200" noProof="0" dirty="0"/>
              <a:t>Európai Unió Alapjogi Chartája</a:t>
            </a:r>
          </a:p>
        </p:txBody>
      </p:sp>
      <p:sp>
        <p:nvSpPr>
          <p:cNvPr id="3" name="Content Placeholder 2">
            <a:extLst>
              <a:ext uri="{FF2B5EF4-FFF2-40B4-BE49-F238E27FC236}">
                <a16:creationId xmlns:a16="http://schemas.microsoft.com/office/drawing/2014/main" id="{CC8BB538-0298-014E-B1C5-5164D0EE6C7C}"/>
              </a:ext>
            </a:extLst>
          </p:cNvPr>
          <p:cNvSpPr>
            <a:spLocks noGrp="1"/>
          </p:cNvSpPr>
          <p:nvPr>
            <p:ph idx="1"/>
          </p:nvPr>
        </p:nvSpPr>
        <p:spPr/>
        <p:txBody>
          <a:bodyPr>
            <a:normAutofit/>
          </a:bodyPr>
          <a:lstStyle/>
          <a:p>
            <a:pPr marL="0" indent="0" algn="just">
              <a:buNone/>
            </a:pPr>
            <a:r>
              <a:rPr lang="hu-HU" sz="2800" noProof="0" dirty="0"/>
              <a:t>7. cikk:</a:t>
            </a:r>
          </a:p>
          <a:p>
            <a:pPr marL="0" indent="0" algn="just">
              <a:buNone/>
            </a:pPr>
            <a:r>
              <a:rPr lang="hu-HU" sz="2800" noProof="0" dirty="0"/>
              <a:t>Mindenkinek joga van ahhoz, hogy </a:t>
            </a:r>
            <a:r>
              <a:rPr lang="hu-HU" sz="2800" b="1" noProof="0" dirty="0"/>
              <a:t>magán- és családi életét, otthonát és kapcsolattartását</a:t>
            </a:r>
            <a:r>
              <a:rPr lang="hu-HU" sz="2800" noProof="0" dirty="0"/>
              <a:t> tiszteletben tartsák.</a:t>
            </a:r>
          </a:p>
          <a:p>
            <a:endParaRPr lang="hu-HU" sz="2600" noProof="0" dirty="0"/>
          </a:p>
        </p:txBody>
      </p:sp>
      <p:sp>
        <p:nvSpPr>
          <p:cNvPr id="4" name="Ellipszis 3">
            <a:extLst>
              <a:ext uri="{FF2B5EF4-FFF2-40B4-BE49-F238E27FC236}">
                <a16:creationId xmlns:a16="http://schemas.microsoft.com/office/drawing/2014/main" id="{72ECD413-CB3D-4A9E-B7F9-1ED40FE2D434}"/>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46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60834"/>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3" y="1770434"/>
            <a:ext cx="9400521" cy="4477965"/>
          </a:xfrm>
        </p:spPr>
        <p:txBody>
          <a:bodyPr>
            <a:normAutofit fontScale="850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buNone/>
            </a:pPr>
            <a:r>
              <a:rPr lang="hu-HU" noProof="0" dirty="0"/>
              <a:t>A képzés előtt kérjük, hogy:</a:t>
            </a:r>
          </a:p>
          <a:p>
            <a:r>
              <a:rPr lang="hu-HU" noProof="0" dirty="0"/>
              <a:t>Alaposan olvassa el a diákat és a jegyzeteket!</a:t>
            </a:r>
          </a:p>
          <a:p>
            <a:r>
              <a:rPr lang="hu-HU" noProof="0" dirty="0"/>
              <a:t>Vessen egy pillantást az olvasmányok listájára - ezek szintén segítik a felkészülést!</a:t>
            </a:r>
          </a:p>
          <a:p>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r>
              <a:rPr lang="hu-HU" noProof="0" dirty="0"/>
              <a:t>Igazítsa a diákat a nemzeti vagy ágazati követelményekhez!</a:t>
            </a:r>
          </a:p>
          <a:p>
            <a:r>
              <a:rPr lang="hu-HU" noProof="0" dirty="0"/>
              <a:t>Egészítse ki olyan tartalommal, amelyet alapvető fontosságúnak ítél az adott közönség számára!</a:t>
            </a:r>
          </a:p>
          <a:p>
            <a:r>
              <a:rPr lang="hu-HU" noProof="0" dirty="0"/>
              <a:t>Igazítsa a saját szervezete igényeihez a diasor alapértelmezett megjelenését!</a:t>
            </a:r>
          </a:p>
        </p:txBody>
      </p:sp>
      <p:sp>
        <p:nvSpPr>
          <p:cNvPr id="5" name="Ellipszis 4">
            <a:extLst>
              <a:ext uri="{FF2B5EF4-FFF2-40B4-BE49-F238E27FC236}">
                <a16:creationId xmlns:a16="http://schemas.microsoft.com/office/drawing/2014/main" id="{43435FEC-6ACB-49F4-A211-0C481D4B417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6317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780E-7EC4-E24C-9FCD-E74365A46B39}"/>
              </a:ext>
            </a:extLst>
          </p:cNvPr>
          <p:cNvSpPr>
            <a:spLocks noGrp="1"/>
          </p:cNvSpPr>
          <p:nvPr>
            <p:ph type="title"/>
          </p:nvPr>
        </p:nvSpPr>
        <p:spPr>
          <a:xfrm>
            <a:off x="677334" y="609600"/>
            <a:ext cx="8596668" cy="1209472"/>
          </a:xfrm>
        </p:spPr>
        <p:txBody>
          <a:bodyPr>
            <a:normAutofit/>
          </a:bodyPr>
          <a:lstStyle/>
          <a:p>
            <a:r>
              <a:rPr lang="hu-HU" sz="3200" noProof="0" dirty="0"/>
              <a:t>Emberi jogi dokumentumok (5) – </a:t>
            </a:r>
            <a:br>
              <a:rPr lang="hu-HU" sz="3200" noProof="0" dirty="0"/>
            </a:br>
            <a:r>
              <a:rPr lang="hu-HU" sz="3200" noProof="0" dirty="0"/>
              <a:t>Európai Unió Alapjogi Chartája</a:t>
            </a:r>
          </a:p>
        </p:txBody>
      </p:sp>
      <p:sp>
        <p:nvSpPr>
          <p:cNvPr id="3" name="Content Placeholder 2">
            <a:extLst>
              <a:ext uri="{FF2B5EF4-FFF2-40B4-BE49-F238E27FC236}">
                <a16:creationId xmlns:a16="http://schemas.microsoft.com/office/drawing/2014/main" id="{174B8185-22D2-CB4C-957B-3209A1D47922}"/>
              </a:ext>
            </a:extLst>
          </p:cNvPr>
          <p:cNvSpPr>
            <a:spLocks noGrp="1"/>
          </p:cNvSpPr>
          <p:nvPr>
            <p:ph idx="1"/>
          </p:nvPr>
        </p:nvSpPr>
        <p:spPr/>
        <p:txBody>
          <a:bodyPr>
            <a:normAutofit/>
          </a:bodyPr>
          <a:lstStyle/>
          <a:p>
            <a:pPr algn="just"/>
            <a:r>
              <a:rPr lang="hu-HU" sz="2200" noProof="0" dirty="0"/>
              <a:t>8. cikk (1) Mindenkinek joga van a rá vonatkozó személyes adatok védelméhez.</a:t>
            </a:r>
          </a:p>
          <a:p>
            <a:pPr algn="just"/>
            <a:r>
              <a:rPr lang="hu-HU" sz="2200" noProof="0" dirty="0"/>
              <a:t>(2) Az ilyen adatokat csak tisztességesen és jóhiszeműen, meghatározott célokra, az érintett személy hozzájárulása alapján vagy valamilyen más, a törvényben rögzített jogos okból lehet kezelni. Mindenkinek joga van ahhoz, hogy a róla gyűjtött adatokat megismerje, és joga van azokat kijavíttatni.</a:t>
            </a:r>
          </a:p>
          <a:p>
            <a:pPr algn="just"/>
            <a:r>
              <a:rPr lang="hu-HU" sz="2200" noProof="0" dirty="0"/>
              <a:t>(3) E szabályok tiszteletben tartását független hatóságnak kell ellenőriznie.</a:t>
            </a:r>
          </a:p>
        </p:txBody>
      </p:sp>
      <p:sp>
        <p:nvSpPr>
          <p:cNvPr id="4" name="Ellipszis 3">
            <a:extLst>
              <a:ext uri="{FF2B5EF4-FFF2-40B4-BE49-F238E27FC236}">
                <a16:creationId xmlns:a16="http://schemas.microsoft.com/office/drawing/2014/main" id="{A3A29215-8960-4AAA-A194-9BFBB0AEF029}"/>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96013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6AA8A2-6B2C-4653-B912-3175DC4F9FD8}"/>
              </a:ext>
            </a:extLst>
          </p:cNvPr>
          <p:cNvSpPr>
            <a:spLocks noGrp="1"/>
          </p:cNvSpPr>
          <p:nvPr>
            <p:ph type="title"/>
          </p:nvPr>
        </p:nvSpPr>
        <p:spPr/>
        <p:txBody>
          <a:bodyPr>
            <a:normAutofit/>
          </a:bodyPr>
          <a:lstStyle/>
          <a:p>
            <a:r>
              <a:rPr lang="hu-HU" sz="3200" noProof="0" dirty="0"/>
              <a:t>Emberi jogi dokumentumok (6) – </a:t>
            </a:r>
            <a:br>
              <a:rPr lang="hu-HU" sz="3200" noProof="0" dirty="0"/>
            </a:br>
            <a:r>
              <a:rPr lang="hu-HU" sz="3200" noProof="0" dirty="0"/>
              <a:t>EJEE és a Európai Unió Alapjogi Chartája</a:t>
            </a:r>
          </a:p>
        </p:txBody>
      </p:sp>
      <p:sp>
        <p:nvSpPr>
          <p:cNvPr id="3" name="Tartalom helye 2">
            <a:extLst>
              <a:ext uri="{FF2B5EF4-FFF2-40B4-BE49-F238E27FC236}">
                <a16:creationId xmlns:a16="http://schemas.microsoft.com/office/drawing/2014/main" id="{33117AB0-A203-4A6F-AC98-E58B3A1EA4B9}"/>
              </a:ext>
            </a:extLst>
          </p:cNvPr>
          <p:cNvSpPr>
            <a:spLocks noGrp="1"/>
          </p:cNvSpPr>
          <p:nvPr>
            <p:ph idx="1"/>
          </p:nvPr>
        </p:nvSpPr>
        <p:spPr/>
        <p:txBody>
          <a:bodyPr>
            <a:normAutofit/>
          </a:bodyPr>
          <a:lstStyle/>
          <a:p>
            <a:pPr marL="0" indent="0" algn="just">
              <a:buNone/>
            </a:pPr>
            <a:r>
              <a:rPr lang="hu-HU" sz="2400" noProof="0" dirty="0"/>
              <a:t>Charta 52. cikk (3) bekezdés:</a:t>
            </a:r>
          </a:p>
          <a:p>
            <a:pPr marL="0" indent="0" algn="just">
              <a:buNone/>
            </a:pPr>
            <a:r>
              <a:rPr lang="hu-HU" sz="2400" noProof="0" dirty="0"/>
              <a:t>„Amennyiben e Charta olyan jogokat tartalmaz, amelyek megfelelnek az emberi jogok és alapvető szabadságok védelméről szóló európai egyezményben biztosított jogoknak, akkor e jogok tartalmát és terjedelmét azonosnak kell tekinteni azokéval, amelyek az említett egyezményben szerepelnek. Ez a rendelkezés nem akadályozza meg azt, hogy az Unió joga kiterjedtebb védelmet nyújtson.”</a:t>
            </a:r>
          </a:p>
        </p:txBody>
      </p:sp>
      <p:sp>
        <p:nvSpPr>
          <p:cNvPr id="4" name="Ellipszis 3">
            <a:extLst>
              <a:ext uri="{FF2B5EF4-FFF2-40B4-BE49-F238E27FC236}">
                <a16:creationId xmlns:a16="http://schemas.microsoft.com/office/drawing/2014/main" id="{0ED0CFD5-4CF9-491B-9006-A38DE63A1547}"/>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3574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6A488-DD25-4209-A047-BBB9573B439F}"/>
              </a:ext>
            </a:extLst>
          </p:cNvPr>
          <p:cNvSpPr>
            <a:spLocks noGrp="1"/>
          </p:cNvSpPr>
          <p:nvPr>
            <p:ph type="title"/>
          </p:nvPr>
        </p:nvSpPr>
        <p:spPr/>
        <p:txBody>
          <a:bodyPr>
            <a:normAutofit/>
          </a:bodyPr>
          <a:lstStyle/>
          <a:p>
            <a:r>
              <a:rPr lang="hu-HU" sz="3200" noProof="0" dirty="0"/>
              <a:t>Emberi jogi dokumentumok (7) </a:t>
            </a:r>
            <a:br>
              <a:rPr lang="hu-HU" sz="3200" noProof="0" dirty="0"/>
            </a:br>
            <a:r>
              <a:rPr lang="hu-HU" sz="3200" noProof="0" dirty="0"/>
              <a:t>- nemzeti szabályozás</a:t>
            </a:r>
          </a:p>
        </p:txBody>
      </p:sp>
      <p:sp>
        <p:nvSpPr>
          <p:cNvPr id="3" name="Tartalom helye 2">
            <a:extLst>
              <a:ext uri="{FF2B5EF4-FFF2-40B4-BE49-F238E27FC236}">
                <a16:creationId xmlns:a16="http://schemas.microsoft.com/office/drawing/2014/main" id="{F46F00C3-C6EA-4FFD-8F6C-4CF0FAAEFD23}"/>
              </a:ext>
            </a:extLst>
          </p:cNvPr>
          <p:cNvSpPr>
            <a:spLocks noGrp="1"/>
          </p:cNvSpPr>
          <p:nvPr>
            <p:ph idx="1"/>
          </p:nvPr>
        </p:nvSpPr>
        <p:spPr/>
        <p:txBody>
          <a:bodyPr>
            <a:normAutofit/>
          </a:bodyPr>
          <a:lstStyle/>
          <a:p>
            <a:r>
              <a:rPr lang="hu-HU" sz="2600" noProof="0" dirty="0"/>
              <a:t>Alkotmány </a:t>
            </a:r>
          </a:p>
          <a:p>
            <a:r>
              <a:rPr lang="hu-HU" sz="2600" noProof="0" dirty="0"/>
              <a:t>Adatvédelmi keretszabályozás</a:t>
            </a:r>
          </a:p>
          <a:p>
            <a:r>
              <a:rPr lang="hu-HU" sz="2600" noProof="0" dirty="0"/>
              <a:t>Ágazati szabályozás</a:t>
            </a:r>
          </a:p>
        </p:txBody>
      </p:sp>
      <p:sp>
        <p:nvSpPr>
          <p:cNvPr id="5" name="Ellipszis 4">
            <a:extLst>
              <a:ext uri="{FF2B5EF4-FFF2-40B4-BE49-F238E27FC236}">
                <a16:creationId xmlns:a16="http://schemas.microsoft.com/office/drawing/2014/main" id="{D5CBF9CF-7E9F-46BC-9E00-692BECBA8F2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045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9659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732817"/>
          </a:xfrm>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498061"/>
            <a:ext cx="8596668" cy="4543302"/>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00B050"/>
                </a:solidFill>
              </a:rPr>
              <a:t>A magánélethez való jog az emberi jogi dokumentumokban</a:t>
            </a:r>
          </a:p>
          <a:p>
            <a:pPr marL="514350" indent="-514350">
              <a:buFont typeface="+mj-lt"/>
              <a:buAutoNum type="arabicPeriod"/>
            </a:pPr>
            <a:r>
              <a:rPr lang="hu-HU" sz="2400" noProof="0" dirty="0">
                <a:solidFill>
                  <a:srgbClr val="FF0000"/>
                </a:solidFill>
              </a:rPr>
              <a:t>Az Európa Tanács és az EU keretrendszere</a:t>
            </a:r>
          </a:p>
          <a:p>
            <a:pPr marL="514350" indent="-514350">
              <a:buFont typeface="+mj-lt"/>
              <a:buAutoNum type="arabicPeriod"/>
            </a:pPr>
            <a:r>
              <a:rPr lang="hu-HU" sz="2400" noProof="0" dirty="0"/>
              <a:t>Az EU adatvédelmi rendszere - a GDPR</a:t>
            </a:r>
            <a:endParaRPr lang="hu-HU" sz="2400" noProof="0" dirty="0">
              <a:solidFill>
                <a:srgbClr val="FF0000"/>
              </a:solidFill>
            </a:endParaRPr>
          </a:p>
          <a:p>
            <a:pPr marL="514350" indent="-514350">
              <a:buFont typeface="+mj-lt"/>
              <a:buAutoNum type="arabicPeriod"/>
            </a:pPr>
            <a:r>
              <a:rPr lang="hu-HU" sz="2400" noProof="0" dirty="0"/>
              <a:t>A személyes adat fogalma</a:t>
            </a:r>
          </a:p>
          <a:p>
            <a:pPr marL="514350" indent="-514350">
              <a:buFont typeface="+mj-lt"/>
              <a:buAutoNum type="arabicPeriod"/>
            </a:pPr>
            <a:r>
              <a:rPr lang="hu-HU" sz="2400" noProof="0" dirty="0"/>
              <a:t>A személyes adatok kezelésére vonatkozó alapelvek</a:t>
            </a:r>
          </a:p>
          <a:p>
            <a:pPr marL="514350" indent="-514350">
              <a:buFont typeface="+mj-lt"/>
              <a:buAutoNum type="arabicPeriod"/>
            </a:pPr>
            <a:r>
              <a:rPr lang="hu-HU" sz="2400" noProof="0" dirty="0"/>
              <a:t>Kapcsolódó jogok és fogalmak</a:t>
            </a:r>
          </a:p>
        </p:txBody>
      </p:sp>
      <p:sp>
        <p:nvSpPr>
          <p:cNvPr id="5" name="Ellipszis 4">
            <a:extLst>
              <a:ext uri="{FF2B5EF4-FFF2-40B4-BE49-F238E27FC236}">
                <a16:creationId xmlns:a16="http://schemas.microsoft.com/office/drawing/2014/main" id="{BC34B199-868A-4EAE-B86C-FF03314776BB}"/>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22305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a:extLst>
              <a:ext uri="{FF2B5EF4-FFF2-40B4-BE49-F238E27FC236}">
                <a16:creationId xmlns:a16="http://schemas.microsoft.com/office/drawing/2014/main" id="{1BEE8516-0A64-4BC2-B297-9E46ADFBD8FA}"/>
              </a:ext>
            </a:extLst>
          </p:cNvPr>
          <p:cNvSpPr>
            <a:spLocks noGrp="1"/>
          </p:cNvSpPr>
          <p:nvPr>
            <p:ph type="title"/>
          </p:nvPr>
        </p:nvSpPr>
        <p:spPr>
          <a:xfrm>
            <a:off x="764883" y="2449749"/>
            <a:ext cx="8596668" cy="1958502"/>
          </a:xfrm>
        </p:spPr>
        <p:txBody>
          <a:bodyPr>
            <a:noAutofit/>
          </a:bodyPr>
          <a:lstStyle/>
          <a:p>
            <a:pPr algn="ctr"/>
            <a:r>
              <a:rPr lang="hu-HU" sz="5400" noProof="0" dirty="0"/>
              <a:t>3. Az Európa Tanács és az EU keretrendszere</a:t>
            </a:r>
          </a:p>
        </p:txBody>
      </p:sp>
      <p:sp>
        <p:nvSpPr>
          <p:cNvPr id="6" name="Ellipszis 5">
            <a:extLst>
              <a:ext uri="{FF2B5EF4-FFF2-40B4-BE49-F238E27FC236}">
                <a16:creationId xmlns:a16="http://schemas.microsoft.com/office/drawing/2014/main" id="{4408270A-6040-4242-9886-400C66D2833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9797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B00A-F37C-F44F-9A8E-619FD9180625}"/>
              </a:ext>
            </a:extLst>
          </p:cNvPr>
          <p:cNvSpPr>
            <a:spLocks noGrp="1"/>
          </p:cNvSpPr>
          <p:nvPr>
            <p:ph type="title"/>
          </p:nvPr>
        </p:nvSpPr>
        <p:spPr/>
        <p:txBody>
          <a:bodyPr/>
          <a:lstStyle/>
          <a:p>
            <a:r>
              <a:rPr lang="hu-HU" noProof="0" dirty="0"/>
              <a:t>Az Európa Tanács </a:t>
            </a:r>
          </a:p>
        </p:txBody>
      </p:sp>
      <p:sp>
        <p:nvSpPr>
          <p:cNvPr id="3" name="Content Placeholder 2">
            <a:extLst>
              <a:ext uri="{FF2B5EF4-FFF2-40B4-BE49-F238E27FC236}">
                <a16:creationId xmlns:a16="http://schemas.microsoft.com/office/drawing/2014/main" id="{11FD8FE3-D61E-7F48-A905-FBEF20411C51}"/>
              </a:ext>
            </a:extLst>
          </p:cNvPr>
          <p:cNvSpPr>
            <a:spLocks noGrp="1"/>
          </p:cNvSpPr>
          <p:nvPr>
            <p:ph idx="1"/>
          </p:nvPr>
        </p:nvSpPr>
        <p:spPr>
          <a:xfrm>
            <a:off x="677334" y="1313031"/>
            <a:ext cx="9381066" cy="4935369"/>
          </a:xfrm>
        </p:spPr>
        <p:txBody>
          <a:bodyPr>
            <a:noAutofit/>
          </a:bodyPr>
          <a:lstStyle/>
          <a:p>
            <a:r>
              <a:rPr lang="hu-HU" sz="2000" noProof="0" dirty="0"/>
              <a:t>Alapítás: 1949, Strasbourg</a:t>
            </a:r>
          </a:p>
          <a:p>
            <a:r>
              <a:rPr lang="hu-HU" sz="2000" noProof="0" dirty="0"/>
              <a:t>47 tagállam</a:t>
            </a:r>
          </a:p>
          <a:p>
            <a:r>
              <a:rPr lang="hu-HU" sz="2000" noProof="0" dirty="0"/>
              <a:t>1950 - Az emberi jogok európai egyezményének 8. cikke</a:t>
            </a:r>
          </a:p>
          <a:p>
            <a:r>
              <a:rPr lang="hu-HU" sz="2000" noProof="0" dirty="0"/>
              <a:t>1959 - Emberi Jogok Európai Bírósága</a:t>
            </a:r>
          </a:p>
          <a:p>
            <a:r>
              <a:rPr lang="hu-HU" sz="2000" noProof="0" dirty="0"/>
              <a:t>1981 - az Európa Tanács 108. számú egyezménye: Egyezmény az egyének védelméről a személyes adatok gépi feldolgozása során </a:t>
            </a:r>
          </a:p>
          <a:p>
            <a:r>
              <a:rPr lang="hu-HU" sz="2000" noProof="0" dirty="0"/>
              <a:t>2001 - az Európa Tanács 181. számú egyezménye: Kiegészítő jegyzőkönyv a személyes adatok gépi feldolgozása során az egyének védelméről szóló egyezményhez, az adatvédelmi hatóságokra és az országhatárokat átlépő adatáramlásra vonatkozóan</a:t>
            </a:r>
          </a:p>
          <a:p>
            <a:r>
              <a:rPr lang="hu-HU" sz="2000" noProof="0" dirty="0"/>
              <a:t>2018 - az Európa Tanács megújított 108. számú egyezménye az egyének védelméről a személyes adatok gépi feldolgozása során</a:t>
            </a:r>
          </a:p>
        </p:txBody>
      </p:sp>
      <p:sp>
        <p:nvSpPr>
          <p:cNvPr id="5" name="Ellipszis 4">
            <a:extLst>
              <a:ext uri="{FF2B5EF4-FFF2-40B4-BE49-F238E27FC236}">
                <a16:creationId xmlns:a16="http://schemas.microsoft.com/office/drawing/2014/main" id="{E37DAD30-98B3-47FA-A046-D5AAE6385C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39162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7334" y="537279"/>
            <a:ext cx="8596668" cy="688502"/>
          </a:xfrm>
          <a:noFill/>
        </p:spPr>
        <p:txBody>
          <a:bodyPr vert="horz" lIns="90488" tIns="44450" rIns="90488" bIns="44450" rtlCol="0" anchor="b">
            <a:normAutofit/>
          </a:bodyPr>
          <a:lstStyle/>
          <a:p>
            <a:pPr eaLnBrk="1" hangingPunct="1"/>
            <a:r>
              <a:rPr lang="hu-HU" noProof="0" dirty="0"/>
              <a:t>Az Európa Tanács ágazati dokumentumai</a:t>
            </a:r>
          </a:p>
        </p:txBody>
      </p:sp>
      <p:sp>
        <p:nvSpPr>
          <p:cNvPr id="7171" name="Rectangle 3"/>
          <p:cNvSpPr>
            <a:spLocks noGrp="1" noChangeArrowheads="1"/>
          </p:cNvSpPr>
          <p:nvPr>
            <p:ph idx="1"/>
          </p:nvPr>
        </p:nvSpPr>
        <p:spPr>
          <a:xfrm>
            <a:off x="677334" y="1339768"/>
            <a:ext cx="8596668" cy="4671926"/>
          </a:xfrm>
          <a:noFill/>
        </p:spPr>
        <p:txBody>
          <a:bodyPr vert="horz" lIns="90488" tIns="44450" rIns="90488" bIns="44450" rtlCol="0">
            <a:noAutofit/>
          </a:bodyPr>
          <a:lstStyle/>
          <a:p>
            <a:pPr lvl="0" algn="just">
              <a:spcBef>
                <a:spcPts val="600"/>
              </a:spcBef>
            </a:pPr>
            <a:r>
              <a:rPr lang="hu-HU" sz="2000" noProof="0" dirty="0"/>
              <a:t>R (81) 1 sz. Ajánlás az </a:t>
            </a:r>
            <a:r>
              <a:rPr lang="hu-HU" sz="2000" b="1" noProof="0" dirty="0"/>
              <a:t>automatizált orvosi adatbankok </a:t>
            </a:r>
            <a:r>
              <a:rPr lang="hu-HU" sz="2000" noProof="0" dirty="0"/>
              <a:t>szabályozásáról (1981. január 23);</a:t>
            </a:r>
          </a:p>
          <a:p>
            <a:pPr lvl="0" algn="just">
              <a:spcBef>
                <a:spcPts val="600"/>
              </a:spcBef>
            </a:pPr>
            <a:r>
              <a:rPr lang="hu-HU" sz="2000" noProof="0" dirty="0"/>
              <a:t>R (83) 10 sz. Ajánlás a </a:t>
            </a:r>
            <a:r>
              <a:rPr lang="hu-HU" sz="2000" b="1" noProof="0" dirty="0"/>
              <a:t>tudományos kutatáshoz és a statisztikákhoz</a:t>
            </a:r>
            <a:r>
              <a:rPr lang="hu-HU" sz="2000" noProof="0" dirty="0"/>
              <a:t> felhasznált személyes adatok védelméről (1983. szeptember 23);</a:t>
            </a:r>
          </a:p>
          <a:p>
            <a:pPr lvl="0" algn="just">
              <a:spcBef>
                <a:spcPts val="600"/>
              </a:spcBef>
            </a:pPr>
            <a:r>
              <a:rPr lang="hu-HU" sz="2000" noProof="0" dirty="0"/>
              <a:t>R (85) 20 sz. Ajánlás a </a:t>
            </a:r>
            <a:r>
              <a:rPr lang="hu-HU" sz="2000" b="1" noProof="0" dirty="0"/>
              <a:t>direkt marketingcélra </a:t>
            </a:r>
            <a:r>
              <a:rPr lang="hu-HU" sz="2000" noProof="0" dirty="0"/>
              <a:t>használt személyes adatok védelmére és Indoklás (1985. október 25);</a:t>
            </a:r>
          </a:p>
          <a:p>
            <a:pPr lvl="0" algn="just">
              <a:spcBef>
                <a:spcPts val="600"/>
              </a:spcBef>
            </a:pPr>
            <a:r>
              <a:rPr lang="hu-HU" sz="2000" noProof="0" dirty="0"/>
              <a:t>R (86) 1 sz. Ajánlás a </a:t>
            </a:r>
            <a:r>
              <a:rPr lang="hu-HU" sz="2000" b="1" noProof="0" dirty="0"/>
              <a:t>társadalombiztosítási</a:t>
            </a:r>
            <a:r>
              <a:rPr lang="hu-HU" sz="2000" noProof="0" dirty="0"/>
              <a:t> célokra felhasznált személyes adatok védelméről (1986. január 23);</a:t>
            </a:r>
          </a:p>
          <a:p>
            <a:pPr lvl="0" algn="just">
              <a:spcBef>
                <a:spcPts val="600"/>
              </a:spcBef>
            </a:pPr>
            <a:r>
              <a:rPr lang="hu-HU" sz="2000" noProof="0" dirty="0"/>
              <a:t>R (87) 15 sz. Ajánlás a személyes adatok felhasználásának szabályozásáról a </a:t>
            </a:r>
            <a:r>
              <a:rPr lang="hu-HU" sz="2000" b="1" noProof="0" dirty="0"/>
              <a:t>rendőri ágazatban </a:t>
            </a:r>
            <a:r>
              <a:rPr lang="hu-HU" sz="2000" noProof="0" dirty="0"/>
              <a:t>(1987. szeptember 17)</a:t>
            </a:r>
          </a:p>
          <a:p>
            <a:pPr lvl="0" algn="just">
              <a:spcBef>
                <a:spcPts val="600"/>
              </a:spcBef>
            </a:pPr>
            <a:r>
              <a:rPr lang="hu-HU" sz="2000" noProof="0" dirty="0"/>
              <a:t>R (89) 2 sz. Ajánlás a </a:t>
            </a:r>
            <a:r>
              <a:rPr lang="hu-HU" sz="2000" b="1" noProof="0" dirty="0"/>
              <a:t>foglalkoztatási célokra </a:t>
            </a:r>
            <a:r>
              <a:rPr lang="hu-HU" sz="2000" noProof="0" dirty="0"/>
              <a:t>felhasznált személyes adatok védelméről</a:t>
            </a:r>
          </a:p>
          <a:p>
            <a:pPr lvl="0" algn="just">
              <a:spcBef>
                <a:spcPts val="600"/>
              </a:spcBef>
            </a:pPr>
            <a:r>
              <a:rPr lang="hu-HU" sz="2000" noProof="0" dirty="0"/>
              <a:t>R (97) 5 Ajánlás az </a:t>
            </a:r>
            <a:r>
              <a:rPr lang="hu-HU" sz="2000" b="1" noProof="0" dirty="0"/>
              <a:t>egészségügyi adatok </a:t>
            </a:r>
            <a:r>
              <a:rPr lang="hu-HU" sz="2000" noProof="0" dirty="0"/>
              <a:t>védelméről</a:t>
            </a:r>
            <a:endParaRPr lang="hu-HU" sz="2000" b="1" noProof="0" dirty="0"/>
          </a:p>
        </p:txBody>
      </p:sp>
      <p:sp>
        <p:nvSpPr>
          <p:cNvPr id="5" name="Ellipszis 4">
            <a:extLst>
              <a:ext uri="{FF2B5EF4-FFF2-40B4-BE49-F238E27FC236}">
                <a16:creationId xmlns:a16="http://schemas.microsoft.com/office/drawing/2014/main" id="{77D5DBA1-9B26-46ED-87C2-351321C72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0303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F100F-81B7-A144-B674-6D01FFA5D919}"/>
              </a:ext>
            </a:extLst>
          </p:cNvPr>
          <p:cNvSpPr>
            <a:spLocks noGrp="1"/>
          </p:cNvSpPr>
          <p:nvPr>
            <p:ph type="title"/>
          </p:nvPr>
        </p:nvSpPr>
        <p:spPr>
          <a:xfrm>
            <a:off x="677334" y="609600"/>
            <a:ext cx="8596668" cy="679368"/>
          </a:xfrm>
        </p:spPr>
        <p:txBody>
          <a:bodyPr/>
          <a:lstStyle/>
          <a:p>
            <a:r>
              <a:rPr lang="hu-HU" noProof="0" dirty="0"/>
              <a:t>Európai Unió</a:t>
            </a:r>
          </a:p>
        </p:txBody>
      </p:sp>
      <p:sp>
        <p:nvSpPr>
          <p:cNvPr id="3" name="Content Placeholder 2">
            <a:extLst>
              <a:ext uri="{FF2B5EF4-FFF2-40B4-BE49-F238E27FC236}">
                <a16:creationId xmlns:a16="http://schemas.microsoft.com/office/drawing/2014/main" id="{DE3A7ECB-DB40-C740-B3D0-C2CA98AAB3DF}"/>
              </a:ext>
            </a:extLst>
          </p:cNvPr>
          <p:cNvSpPr>
            <a:spLocks noGrp="1"/>
          </p:cNvSpPr>
          <p:nvPr>
            <p:ph idx="1"/>
          </p:nvPr>
        </p:nvSpPr>
        <p:spPr>
          <a:xfrm>
            <a:off x="677334" y="1288968"/>
            <a:ext cx="8596668" cy="4742181"/>
          </a:xfrm>
        </p:spPr>
        <p:txBody>
          <a:bodyPr>
            <a:normAutofit lnSpcReduction="10000"/>
          </a:bodyPr>
          <a:lstStyle/>
          <a:p>
            <a:pPr algn="just"/>
            <a:r>
              <a:rPr lang="hu-HU" noProof="0" dirty="0">
                <a:solidFill>
                  <a:schemeClr val="tx1"/>
                </a:solidFill>
              </a:rPr>
              <a:t>Alapítva: 1952 (EK) / 1993 (EU)</a:t>
            </a:r>
          </a:p>
          <a:p>
            <a:pPr algn="just"/>
            <a:r>
              <a:rPr lang="hu-HU" noProof="0" dirty="0">
                <a:solidFill>
                  <a:schemeClr val="tx1"/>
                </a:solidFill>
              </a:rPr>
              <a:t>28 Tagállam </a:t>
            </a:r>
          </a:p>
          <a:p>
            <a:pPr algn="just"/>
            <a:r>
              <a:rPr lang="hu-HU" noProof="0" dirty="0">
                <a:solidFill>
                  <a:schemeClr val="tx1"/>
                </a:solidFill>
              </a:rPr>
              <a:t>1952/2009 Európai Unió Bírósága, LU</a:t>
            </a:r>
          </a:p>
          <a:p>
            <a:pPr algn="just"/>
            <a:r>
              <a:rPr lang="hu-HU" noProof="0" dirty="0">
                <a:solidFill>
                  <a:schemeClr val="tx1"/>
                </a:solidFill>
              </a:rPr>
              <a:t>95/46/EK irányelv (1995. október 24.)</a:t>
            </a:r>
          </a:p>
          <a:p>
            <a:pPr algn="just"/>
            <a:r>
              <a:rPr lang="hu-HU" noProof="0" dirty="0">
                <a:solidFill>
                  <a:schemeClr val="tx1"/>
                </a:solidFill>
              </a:rPr>
              <a:t>A Tanács 2008/977/IB kerethatározata (2008. november 27. )</a:t>
            </a:r>
          </a:p>
          <a:p>
            <a:pPr algn="just"/>
            <a:r>
              <a:rPr lang="hu-HU" noProof="0" dirty="0">
                <a:solidFill>
                  <a:schemeClr val="tx1"/>
                </a:solidFill>
              </a:rPr>
              <a:t>Az Európai Unió Alapjogi Chartája 7. és 8. cikk </a:t>
            </a:r>
          </a:p>
          <a:p>
            <a:pPr algn="just"/>
            <a:r>
              <a:rPr lang="hu-HU" noProof="0" dirty="0">
                <a:solidFill>
                  <a:schemeClr val="tx1"/>
                </a:solidFill>
              </a:rPr>
              <a:t>45/2001 Rendelet a személyes adatok közösségi intézmények és szervek által történő feldolgozása tekintetében az egyének védelméről, valamint az ilyen adatok szabad áramlásáról</a:t>
            </a:r>
          </a:p>
          <a:p>
            <a:pPr algn="just"/>
            <a:r>
              <a:rPr lang="hu-HU" noProof="0" dirty="0">
                <a:solidFill>
                  <a:schemeClr val="tx1"/>
                </a:solidFill>
              </a:rPr>
              <a:t>2016/679 Általános Adatvédelmi Rendelet (2016. április 27.)</a:t>
            </a:r>
          </a:p>
          <a:p>
            <a:pPr algn="just"/>
            <a:r>
              <a:rPr lang="hu-HU" noProof="0" dirty="0">
                <a:solidFill>
                  <a:schemeClr val="tx1"/>
                </a:solidFill>
              </a:rPr>
              <a:t>2016/680/EU bűnügyi adatvédelmi irányelv (2016. április 27.)</a:t>
            </a:r>
          </a:p>
          <a:p>
            <a:pPr algn="just"/>
            <a:r>
              <a:rPr lang="hu-HU" noProof="0" dirty="0">
                <a:solidFill>
                  <a:schemeClr val="tx1"/>
                </a:solidFill>
              </a:rPr>
              <a:t>számos </a:t>
            </a:r>
            <a:r>
              <a:rPr lang="hu-HU" i="1" noProof="0" dirty="0">
                <a:solidFill>
                  <a:schemeClr val="tx1"/>
                </a:solidFill>
              </a:rPr>
              <a:t>leges </a:t>
            </a:r>
            <a:r>
              <a:rPr lang="hu-HU" i="1" noProof="0" dirty="0" err="1">
                <a:solidFill>
                  <a:schemeClr val="tx1"/>
                </a:solidFill>
              </a:rPr>
              <a:t>speciales</a:t>
            </a:r>
            <a:r>
              <a:rPr lang="hu-HU" i="1" noProof="0" dirty="0">
                <a:solidFill>
                  <a:schemeClr val="tx1"/>
                </a:solidFill>
              </a:rPr>
              <a:t> </a:t>
            </a:r>
            <a:r>
              <a:rPr lang="hu-HU" noProof="0" dirty="0">
                <a:solidFill>
                  <a:schemeClr val="tx1"/>
                </a:solidFill>
              </a:rPr>
              <a:t>[Schengen, </a:t>
            </a:r>
            <a:r>
              <a:rPr lang="hu-HU" noProof="0" dirty="0" err="1">
                <a:solidFill>
                  <a:schemeClr val="tx1"/>
                </a:solidFill>
              </a:rPr>
              <a:t>Prüm</a:t>
            </a:r>
            <a:r>
              <a:rPr lang="hu-HU" noProof="0" dirty="0">
                <a:solidFill>
                  <a:schemeClr val="tx1"/>
                </a:solidFill>
              </a:rPr>
              <a:t>, stb.]</a:t>
            </a:r>
          </a:p>
          <a:p>
            <a:pPr algn="just"/>
            <a:r>
              <a:rPr lang="hu-HU" noProof="0" dirty="0">
                <a:solidFill>
                  <a:schemeClr val="tx1"/>
                </a:solidFill>
              </a:rPr>
              <a:t>számos nemzetközi egyezmény [PNR, keretmegállapodások, stb.]</a:t>
            </a:r>
          </a:p>
        </p:txBody>
      </p:sp>
      <p:sp>
        <p:nvSpPr>
          <p:cNvPr id="5" name="Ellipszis 4">
            <a:extLst>
              <a:ext uri="{FF2B5EF4-FFF2-40B4-BE49-F238E27FC236}">
                <a16:creationId xmlns:a16="http://schemas.microsoft.com/office/drawing/2014/main" id="{E127FA7A-2E24-445E-B3BB-E652B574B35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0325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7334" y="24063"/>
            <a:ext cx="8596668" cy="1320800"/>
          </a:xfrm>
          <a:noFill/>
        </p:spPr>
        <p:txBody>
          <a:bodyPr vert="horz" lIns="90488" tIns="44450" rIns="90488" bIns="44450" rtlCol="0" anchor="b">
            <a:normAutofit/>
          </a:bodyPr>
          <a:lstStyle/>
          <a:p>
            <a:pPr eaLnBrk="1" hangingPunct="1"/>
            <a:r>
              <a:rPr lang="hu-HU" noProof="0" dirty="0"/>
              <a:t>Az Európai Unió ágazati szabályai</a:t>
            </a:r>
          </a:p>
        </p:txBody>
      </p:sp>
      <p:sp>
        <p:nvSpPr>
          <p:cNvPr id="7171" name="Rectangle 3"/>
          <p:cNvSpPr>
            <a:spLocks noGrp="1" noChangeArrowheads="1"/>
          </p:cNvSpPr>
          <p:nvPr>
            <p:ph idx="1"/>
          </p:nvPr>
        </p:nvSpPr>
        <p:spPr>
          <a:xfrm>
            <a:off x="677334" y="1583073"/>
            <a:ext cx="8596668" cy="4389710"/>
          </a:xfrm>
          <a:noFill/>
        </p:spPr>
        <p:txBody>
          <a:bodyPr vert="horz" lIns="90488" tIns="44450" rIns="90488" bIns="44450" rtlCol="0">
            <a:normAutofit/>
          </a:bodyPr>
          <a:lstStyle/>
          <a:p>
            <a:pPr algn="just"/>
            <a:r>
              <a:rPr lang="hu-HU" sz="2200" noProof="0" dirty="0"/>
              <a:t>2000/31/EK irányelv a belső piacon az információs társadalommal összefüggő szolgáltatások, különösen az elektronikus kereskedelem, egyes jogi vonatkozásairól (</a:t>
            </a:r>
            <a:r>
              <a:rPr lang="hu-HU" sz="2200" b="1" noProof="0" dirty="0"/>
              <a:t>Elektronikus kereskedelemről szóló irányelv</a:t>
            </a:r>
            <a:r>
              <a:rPr lang="hu-HU" sz="2200" noProof="0" dirty="0"/>
              <a:t>)</a:t>
            </a:r>
          </a:p>
          <a:p>
            <a:pPr algn="just"/>
            <a:r>
              <a:rPr lang="hu-HU" sz="2200" noProof="0" dirty="0"/>
              <a:t>2002/58/EK irányelv az elektronikus hírközlési ágazatban a személyes adatok kezeléséről, feldolgozásáról és a magánélet védelméről (</a:t>
            </a:r>
            <a:r>
              <a:rPr lang="hu-HU" sz="2200" b="1" noProof="0" dirty="0"/>
              <a:t>Elektronikus hírközlési adatvédelmi irányelv</a:t>
            </a:r>
            <a:r>
              <a:rPr lang="hu-HU" sz="2200" noProof="0" dirty="0"/>
              <a:t>) </a:t>
            </a:r>
          </a:p>
          <a:p>
            <a:pPr algn="just"/>
            <a:r>
              <a:rPr lang="hu-HU" sz="2200" strike="sngStrike" noProof="0" dirty="0"/>
              <a:t>2006/24/EK irányelv a nyilvánosan elérhető elektronikus hírközlési szolgáltatások nyújtása, illetve a nyilvános hírközlő hálózatok szolgáltatása keretében előállított vagy feldolgozott adatok megőrzéséről és a 2002/58/EK irányelv módosításáról </a:t>
            </a:r>
            <a:r>
              <a:rPr lang="hu-HU" sz="2200" b="1" strike="sngStrike" noProof="0" dirty="0"/>
              <a:t>(Adatmegőrzési irányelv)</a:t>
            </a:r>
          </a:p>
        </p:txBody>
      </p:sp>
      <p:sp>
        <p:nvSpPr>
          <p:cNvPr id="5" name="Ellipszis 4">
            <a:extLst>
              <a:ext uri="{FF2B5EF4-FFF2-40B4-BE49-F238E27FC236}">
                <a16:creationId xmlns:a16="http://schemas.microsoft.com/office/drawing/2014/main" id="{F0BB2025-7C1E-4CC8-B712-6CB29D8BD4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3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p:txBody>
          <a:bodyPr>
            <a:normAutofit/>
          </a:bodyPr>
          <a:lstStyle/>
          <a:p>
            <a:r>
              <a:rPr lang="hu-HU" sz="3200" noProof="0" dirty="0"/>
              <a:t>Útmutató az egyes diák színjelöléséhez (diavetítés előtt eltávolítandó)</a:t>
            </a:r>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930401"/>
            <a:ext cx="8596668" cy="4110962"/>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Ellipszis 5">
            <a:extLst>
              <a:ext uri="{FF2B5EF4-FFF2-40B4-BE49-F238E27FC236}">
                <a16:creationId xmlns:a16="http://schemas.microsoft.com/office/drawing/2014/main" id="{7197C2B0-C6CD-4C18-B59C-60F41403FBC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3778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9123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781455"/>
          </a:xfrm>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391055"/>
            <a:ext cx="8596668" cy="4650307"/>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00B050"/>
                </a:solidFill>
              </a:rPr>
              <a:t>A magánélethez való jog az emberi jogi dokumentumokban</a:t>
            </a:r>
          </a:p>
          <a:p>
            <a:pPr marL="514350" indent="-514350">
              <a:buFont typeface="+mj-lt"/>
              <a:buAutoNum type="arabicPeriod"/>
            </a:pPr>
            <a:r>
              <a:rPr lang="hu-HU" sz="2400" noProof="0" dirty="0">
                <a:solidFill>
                  <a:srgbClr val="00B050"/>
                </a:solidFill>
              </a:rPr>
              <a:t>Az Európa Tanács és az EU keretrendszere</a:t>
            </a:r>
          </a:p>
          <a:p>
            <a:pPr marL="514350" indent="-514350">
              <a:buFont typeface="+mj-lt"/>
              <a:buAutoNum type="arabicPeriod"/>
            </a:pPr>
            <a:r>
              <a:rPr lang="hu-HU" sz="2400" noProof="0" dirty="0">
                <a:solidFill>
                  <a:srgbClr val="FF0000"/>
                </a:solidFill>
              </a:rPr>
              <a:t>Az EU adatvédelmi rendszere - a GDPR</a:t>
            </a:r>
          </a:p>
          <a:p>
            <a:pPr marL="514350" indent="-514350">
              <a:buFont typeface="+mj-lt"/>
              <a:buAutoNum type="arabicPeriod"/>
            </a:pPr>
            <a:r>
              <a:rPr lang="hu-HU" sz="2400" noProof="0" dirty="0"/>
              <a:t>A személyes adat fogalma</a:t>
            </a:r>
          </a:p>
          <a:p>
            <a:pPr marL="514350" indent="-514350">
              <a:buFont typeface="+mj-lt"/>
              <a:buAutoNum type="arabicPeriod"/>
            </a:pPr>
            <a:r>
              <a:rPr lang="hu-HU" sz="2400" noProof="0" dirty="0"/>
              <a:t>A személyes adatok kezelésére vonatkozó alapelvek</a:t>
            </a:r>
          </a:p>
          <a:p>
            <a:pPr marL="514350" indent="-514350">
              <a:buFont typeface="+mj-lt"/>
              <a:buAutoNum type="arabicPeriod"/>
            </a:pPr>
            <a:r>
              <a:rPr lang="hu-HU" sz="2400" noProof="0" dirty="0"/>
              <a:t>Kapcsolódó jogok és fogalmak</a:t>
            </a:r>
          </a:p>
        </p:txBody>
      </p:sp>
      <p:sp>
        <p:nvSpPr>
          <p:cNvPr id="5" name="Ellipszis 4">
            <a:extLst>
              <a:ext uri="{FF2B5EF4-FFF2-40B4-BE49-F238E27FC236}">
                <a16:creationId xmlns:a16="http://schemas.microsoft.com/office/drawing/2014/main" id="{68A00DE7-CADB-4C11-B9EB-D2627D720A08}"/>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0762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a:extLst>
              <a:ext uri="{FF2B5EF4-FFF2-40B4-BE49-F238E27FC236}">
                <a16:creationId xmlns:a16="http://schemas.microsoft.com/office/drawing/2014/main" id="{A5CB2FE3-CDCA-4723-A84A-E45884975972}"/>
              </a:ext>
            </a:extLst>
          </p:cNvPr>
          <p:cNvSpPr>
            <a:spLocks noGrp="1"/>
          </p:cNvSpPr>
          <p:nvPr>
            <p:ph type="title"/>
          </p:nvPr>
        </p:nvSpPr>
        <p:spPr>
          <a:xfrm>
            <a:off x="871887" y="2498386"/>
            <a:ext cx="8596668" cy="1861227"/>
          </a:xfrm>
        </p:spPr>
        <p:txBody>
          <a:bodyPr>
            <a:noAutofit/>
          </a:bodyPr>
          <a:lstStyle/>
          <a:p>
            <a:pPr algn="ctr"/>
            <a:r>
              <a:rPr lang="hu-HU" sz="5400" noProof="0" dirty="0"/>
              <a:t>4. Az EU adatvédelmi rendszere - A GDPR</a:t>
            </a:r>
          </a:p>
        </p:txBody>
      </p:sp>
      <p:sp>
        <p:nvSpPr>
          <p:cNvPr id="6" name="Ellipszis 5">
            <a:extLst>
              <a:ext uri="{FF2B5EF4-FFF2-40B4-BE49-F238E27FC236}">
                <a16:creationId xmlns:a16="http://schemas.microsoft.com/office/drawing/2014/main" id="{421EB299-DF2B-4FE7-8740-F75753258BC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12566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C1DAC-9671-8C4F-BA12-A892C1488C68}"/>
              </a:ext>
            </a:extLst>
          </p:cNvPr>
          <p:cNvSpPr>
            <a:spLocks noGrp="1"/>
          </p:cNvSpPr>
          <p:nvPr>
            <p:ph type="title"/>
          </p:nvPr>
        </p:nvSpPr>
        <p:spPr>
          <a:xfrm>
            <a:off x="791634" y="290041"/>
            <a:ext cx="8596668" cy="770274"/>
          </a:xfrm>
        </p:spPr>
        <p:txBody>
          <a:bodyPr>
            <a:normAutofit/>
          </a:bodyPr>
          <a:lstStyle/>
          <a:p>
            <a:r>
              <a:rPr lang="hu-HU" noProof="0" dirty="0"/>
              <a:t>Az EU adatvédelmi rendszere - a GDPR  </a:t>
            </a:r>
          </a:p>
        </p:txBody>
      </p:sp>
      <p:pic>
        <p:nvPicPr>
          <p:cNvPr id="7" name="Tartalom helye 6">
            <a:extLst>
              <a:ext uri="{FF2B5EF4-FFF2-40B4-BE49-F238E27FC236}">
                <a16:creationId xmlns:a16="http://schemas.microsoft.com/office/drawing/2014/main" id="{B3E7B68B-442C-4AE5-AF4F-21159A08D115}"/>
              </a:ext>
            </a:extLst>
          </p:cNvPr>
          <p:cNvPicPr>
            <a:picLocks noGrp="1" noChangeAspect="1"/>
          </p:cNvPicPr>
          <p:nvPr>
            <p:ph idx="1"/>
          </p:nvPr>
        </p:nvPicPr>
        <p:blipFill>
          <a:blip r:embed="rId3"/>
          <a:stretch>
            <a:fillRect/>
          </a:stretch>
        </p:blipFill>
        <p:spPr>
          <a:xfrm>
            <a:off x="0" y="897324"/>
            <a:ext cx="9391702" cy="5961865"/>
          </a:xfrm>
        </p:spPr>
      </p:pic>
      <p:sp>
        <p:nvSpPr>
          <p:cNvPr id="6" name="Ellipszis 5">
            <a:extLst>
              <a:ext uri="{FF2B5EF4-FFF2-40B4-BE49-F238E27FC236}">
                <a16:creationId xmlns:a16="http://schemas.microsoft.com/office/drawing/2014/main" id="{5CDD13D0-72D3-4E6E-A879-746C512FD84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6199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50636829"/>
              </p:ext>
            </p:extLst>
          </p:nvPr>
        </p:nvGraphicFramePr>
        <p:xfrm>
          <a:off x="1832042" y="1147864"/>
          <a:ext cx="7068766" cy="4951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8B14108D-74C3-46EC-9E17-5F65458A1F07}"/>
              </a:ext>
            </a:extLst>
          </p:cNvPr>
          <p:cNvSpPr txBox="1">
            <a:spLocks/>
          </p:cNvSpPr>
          <p:nvPr/>
        </p:nvSpPr>
        <p:spPr>
          <a:xfrm>
            <a:off x="838200" y="365125"/>
            <a:ext cx="9609306" cy="78273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u-HU" sz="3600" dirty="0">
                <a:solidFill>
                  <a:schemeClr val="accent1"/>
                </a:solidFill>
              </a:rPr>
              <a:t>A GDPR által bevezetett újdonságok</a:t>
            </a:r>
            <a:r>
              <a:rPr lang="en-US" sz="3600" dirty="0">
                <a:solidFill>
                  <a:schemeClr val="accent1"/>
                </a:solidFill>
              </a:rPr>
              <a:t> </a:t>
            </a:r>
          </a:p>
        </p:txBody>
      </p:sp>
      <p:sp>
        <p:nvSpPr>
          <p:cNvPr id="7" name="Ellipszis 6">
            <a:extLst>
              <a:ext uri="{FF2B5EF4-FFF2-40B4-BE49-F238E27FC236}">
                <a16:creationId xmlns:a16="http://schemas.microsoft.com/office/drawing/2014/main" id="{6277D1BC-CB19-48C3-8D02-F8C5CF1DAD55}"/>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6400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304D-663D-A246-9A15-AE0E3C6EA52A}"/>
              </a:ext>
            </a:extLst>
          </p:cNvPr>
          <p:cNvSpPr>
            <a:spLocks noGrp="1"/>
          </p:cNvSpPr>
          <p:nvPr>
            <p:ph type="title"/>
          </p:nvPr>
        </p:nvSpPr>
        <p:spPr>
          <a:xfrm>
            <a:off x="677334" y="609600"/>
            <a:ext cx="8596668" cy="781455"/>
          </a:xfrm>
        </p:spPr>
        <p:txBody>
          <a:bodyPr>
            <a:noAutofit/>
          </a:bodyPr>
          <a:lstStyle/>
          <a:p>
            <a:r>
              <a:rPr lang="hu-HU" noProof="0" dirty="0"/>
              <a:t>Iránymutatások és legjobb gyakorlatok</a:t>
            </a:r>
          </a:p>
        </p:txBody>
      </p:sp>
      <p:sp>
        <p:nvSpPr>
          <p:cNvPr id="3" name="Content Placeholder 2">
            <a:extLst>
              <a:ext uri="{FF2B5EF4-FFF2-40B4-BE49-F238E27FC236}">
                <a16:creationId xmlns:a16="http://schemas.microsoft.com/office/drawing/2014/main" id="{BF3B243B-6BD7-4F47-B5E9-09B76653F895}"/>
              </a:ext>
            </a:extLst>
          </p:cNvPr>
          <p:cNvSpPr>
            <a:spLocks noGrp="1"/>
          </p:cNvSpPr>
          <p:nvPr>
            <p:ph idx="1"/>
          </p:nvPr>
        </p:nvSpPr>
        <p:spPr>
          <a:xfrm>
            <a:off x="677333" y="1643975"/>
            <a:ext cx="8943321" cy="4397388"/>
          </a:xfrm>
        </p:spPr>
        <p:txBody>
          <a:bodyPr>
            <a:normAutofit/>
          </a:bodyPr>
          <a:lstStyle/>
          <a:p>
            <a:r>
              <a:rPr lang="hu-HU" sz="2800" noProof="0" dirty="0"/>
              <a:t>A 29. cikk alapján létrehozott munkacsoport (WP29)</a:t>
            </a:r>
          </a:p>
          <a:p>
            <a:r>
              <a:rPr lang="hu-HU" sz="2800" noProof="0" dirty="0"/>
              <a:t>Európai Adatvédelmi Testület (EDPB)</a:t>
            </a:r>
          </a:p>
          <a:p>
            <a:r>
              <a:rPr lang="hu-HU" sz="2800" noProof="0" dirty="0"/>
              <a:t>Nemzeti felügyeleti hatóságok iránymutatásai</a:t>
            </a:r>
          </a:p>
        </p:txBody>
      </p:sp>
      <p:sp>
        <p:nvSpPr>
          <p:cNvPr id="5" name="Ellipszis 4">
            <a:extLst>
              <a:ext uri="{FF2B5EF4-FFF2-40B4-BE49-F238E27FC236}">
                <a16:creationId xmlns:a16="http://schemas.microsoft.com/office/drawing/2014/main" id="{48752BED-F3BF-4298-9243-8A542469C8EA}"/>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72326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03794" y="661480"/>
            <a:ext cx="8596668" cy="694987"/>
          </a:xfrm>
          <a:noFill/>
        </p:spPr>
        <p:txBody>
          <a:bodyPr vert="horz" lIns="90488" tIns="44450" rIns="90488" bIns="44450" rtlCol="0" anchor="b">
            <a:normAutofit/>
          </a:bodyPr>
          <a:lstStyle/>
          <a:p>
            <a:pPr eaLnBrk="1" hangingPunct="1"/>
            <a:r>
              <a:rPr lang="hu-HU" noProof="0" dirty="0"/>
              <a:t>A szabályozás tárgya</a:t>
            </a:r>
          </a:p>
        </p:txBody>
      </p:sp>
      <p:sp>
        <p:nvSpPr>
          <p:cNvPr id="7171" name="Rectangle 3"/>
          <p:cNvSpPr>
            <a:spLocks noGrp="1" noChangeArrowheads="1"/>
          </p:cNvSpPr>
          <p:nvPr>
            <p:ph idx="1"/>
          </p:nvPr>
        </p:nvSpPr>
        <p:spPr>
          <a:xfrm>
            <a:off x="677333" y="1663430"/>
            <a:ext cx="9244879" cy="4533089"/>
          </a:xfrm>
          <a:noFill/>
        </p:spPr>
        <p:txBody>
          <a:bodyPr vert="horz" lIns="90488" tIns="44450" rIns="90488" bIns="44450" rtlCol="0">
            <a:noAutofit/>
          </a:bodyPr>
          <a:lstStyle/>
          <a:p>
            <a:pPr marL="0" indent="0" algn="just">
              <a:buNone/>
            </a:pPr>
            <a:r>
              <a:rPr lang="hu-HU" sz="2600" noProof="0" dirty="0"/>
              <a:t>1.</a:t>
            </a:r>
            <a:r>
              <a:rPr lang="hu-HU" sz="2600" b="1" noProof="0" dirty="0"/>
              <a:t> </a:t>
            </a:r>
            <a:r>
              <a:rPr lang="hu-HU" sz="2600" noProof="0" dirty="0"/>
              <a:t>A természetes személyek alapvető jogainak és szabadságainak védelme.</a:t>
            </a:r>
          </a:p>
          <a:p>
            <a:pPr lvl="1" algn="just"/>
            <a:r>
              <a:rPr lang="hu-HU" sz="2400" noProof="0" dirty="0"/>
              <a:t>A magánélethez való jog a személyes adatok kezelésének vonatkozásában. </a:t>
            </a:r>
          </a:p>
          <a:p>
            <a:pPr marL="0" indent="0" algn="just">
              <a:buNone/>
            </a:pPr>
            <a:r>
              <a:rPr lang="hu-HU" sz="2600" noProof="0" dirty="0"/>
              <a:t>2. Megfelelő és azonos szintű védelem biztosítása az EU-ban.</a:t>
            </a:r>
          </a:p>
          <a:p>
            <a:pPr lvl="1" algn="just" fontAlgn="base"/>
            <a:r>
              <a:rPr lang="hu-HU" sz="2400" noProof="0" dirty="0"/>
              <a:t>A személyes adatok Unión belüli szabad áramlása nem korlátozható vagy tiltható meg a természetes személyeknek a személyes adatok kezelése tekintetében történő védelmével összefüggő okokból.</a:t>
            </a:r>
          </a:p>
        </p:txBody>
      </p:sp>
      <p:sp>
        <p:nvSpPr>
          <p:cNvPr id="5" name="Ellipszis 4">
            <a:extLst>
              <a:ext uri="{FF2B5EF4-FFF2-40B4-BE49-F238E27FC236}">
                <a16:creationId xmlns:a16="http://schemas.microsoft.com/office/drawing/2014/main" id="{50D592FE-06FE-4E92-B9F9-86B5B549C86C}"/>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505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77334" y="311987"/>
            <a:ext cx="8596668" cy="760313"/>
          </a:xfrm>
        </p:spPr>
        <p:txBody>
          <a:bodyPr>
            <a:normAutofit/>
          </a:bodyPr>
          <a:lstStyle/>
          <a:p>
            <a:pPr eaLnBrk="1" hangingPunct="1"/>
            <a:r>
              <a:rPr lang="hu-HU" noProof="0" dirty="0"/>
              <a:t>A GDPR hatálya</a:t>
            </a:r>
          </a:p>
        </p:txBody>
      </p:sp>
      <p:sp>
        <p:nvSpPr>
          <p:cNvPr id="6" name="Ellipszis 5">
            <a:extLst>
              <a:ext uri="{FF2B5EF4-FFF2-40B4-BE49-F238E27FC236}">
                <a16:creationId xmlns:a16="http://schemas.microsoft.com/office/drawing/2014/main" id="{CD38D7E9-8524-4C87-AF50-F276594F775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aphicFrame>
        <p:nvGraphicFramePr>
          <p:cNvPr id="7" name="Diagram 6"/>
          <p:cNvGraphicFramePr/>
          <p:nvPr>
            <p:extLst>
              <p:ext uri="{D42A27DB-BD31-4B8C-83A1-F6EECF244321}">
                <p14:modId xmlns:p14="http://schemas.microsoft.com/office/powerpoint/2010/main" val="2731074892"/>
              </p:ext>
            </p:extLst>
          </p:nvPr>
        </p:nvGraphicFramePr>
        <p:xfrm>
          <a:off x="380062" y="876618"/>
          <a:ext cx="1078029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6143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77334" y="609600"/>
            <a:ext cx="8596668" cy="771728"/>
          </a:xfrm>
        </p:spPr>
        <p:txBody>
          <a:bodyPr>
            <a:normAutofit/>
          </a:bodyPr>
          <a:lstStyle/>
          <a:p>
            <a:pPr eaLnBrk="1" hangingPunct="1"/>
            <a:r>
              <a:rPr lang="hu-HU" noProof="0" dirty="0"/>
              <a:t>A nemzeti szabályozás hatálya</a:t>
            </a:r>
          </a:p>
        </p:txBody>
      </p:sp>
      <p:graphicFrame>
        <p:nvGraphicFramePr>
          <p:cNvPr id="2" name="Diagram 1"/>
          <p:cNvGraphicFramePr/>
          <p:nvPr>
            <p:extLst>
              <p:ext uri="{D42A27DB-BD31-4B8C-83A1-F6EECF244321}">
                <p14:modId xmlns:p14="http://schemas.microsoft.com/office/powerpoint/2010/main" val="1638334224"/>
              </p:ext>
            </p:extLst>
          </p:nvPr>
        </p:nvGraphicFramePr>
        <p:xfrm>
          <a:off x="789112" y="1290264"/>
          <a:ext cx="8712968"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llipszis 3">
            <a:extLst>
              <a:ext uri="{FF2B5EF4-FFF2-40B4-BE49-F238E27FC236}">
                <a16:creationId xmlns:a16="http://schemas.microsoft.com/office/drawing/2014/main" id="{6E43B8BC-2415-44B1-AAD9-A044952641C6}"/>
              </a:ext>
            </a:extLst>
          </p:cNvPr>
          <p:cNvSpPr/>
          <p:nvPr/>
        </p:nvSpPr>
        <p:spPr>
          <a:xfrm>
            <a:off x="11650436" y="0"/>
            <a:ext cx="541564" cy="547007"/>
          </a:xfrm>
          <a:prstGeom prst="ellipse">
            <a:avLst/>
          </a:prstGeom>
          <a:solidFill>
            <a:srgbClr val="7030A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3594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B2580E2-C61F-415B-A3C5-43EAF20536A7}"/>
              </a:ext>
            </a:extLst>
          </p:cNvPr>
          <p:cNvSpPr>
            <a:spLocks noGrp="1"/>
          </p:cNvSpPr>
          <p:nvPr>
            <p:ph type="title"/>
          </p:nvPr>
        </p:nvSpPr>
        <p:spPr>
          <a:xfrm>
            <a:off x="677334" y="609600"/>
            <a:ext cx="8596668" cy="791183"/>
          </a:xfrm>
        </p:spPr>
        <p:txBody>
          <a:bodyPr/>
          <a:lstStyle/>
          <a:p>
            <a:r>
              <a:rPr lang="hu-HU" noProof="0" dirty="0"/>
              <a:t>A megfelelő adatkezelés pillérei</a:t>
            </a:r>
          </a:p>
        </p:txBody>
      </p:sp>
      <p:sp>
        <p:nvSpPr>
          <p:cNvPr id="3" name="Tartalom helye 2">
            <a:extLst>
              <a:ext uri="{FF2B5EF4-FFF2-40B4-BE49-F238E27FC236}">
                <a16:creationId xmlns:a16="http://schemas.microsoft.com/office/drawing/2014/main" id="{383B60B6-2783-47F1-88AA-9A8A11EDEDB4}"/>
              </a:ext>
            </a:extLst>
          </p:cNvPr>
          <p:cNvSpPr>
            <a:spLocks noGrp="1"/>
          </p:cNvSpPr>
          <p:nvPr>
            <p:ph idx="1"/>
          </p:nvPr>
        </p:nvSpPr>
        <p:spPr>
          <a:xfrm>
            <a:off x="677334" y="1478605"/>
            <a:ext cx="8596668" cy="4562758"/>
          </a:xfrm>
        </p:spPr>
        <p:txBody>
          <a:bodyPr>
            <a:normAutofit/>
          </a:bodyPr>
          <a:lstStyle/>
          <a:p>
            <a:r>
              <a:rPr lang="hu-HU" sz="2400" noProof="0" dirty="0"/>
              <a:t>Mi?</a:t>
            </a:r>
          </a:p>
          <a:p>
            <a:pPr lvl="1">
              <a:spcAft>
                <a:spcPts val="600"/>
              </a:spcAft>
            </a:pPr>
            <a:r>
              <a:rPr lang="hu-HU" sz="2400" noProof="0" dirty="0"/>
              <a:t>személyes adat</a:t>
            </a:r>
          </a:p>
          <a:p>
            <a:r>
              <a:rPr lang="hu-HU" sz="2400" noProof="0" dirty="0"/>
              <a:t>Miért?</a:t>
            </a:r>
          </a:p>
          <a:p>
            <a:pPr lvl="1">
              <a:spcAft>
                <a:spcPts val="600"/>
              </a:spcAft>
            </a:pPr>
            <a:r>
              <a:rPr lang="hu-HU" sz="2400" noProof="0" dirty="0"/>
              <a:t>célhoz kötöttség</a:t>
            </a:r>
          </a:p>
          <a:p>
            <a:r>
              <a:rPr lang="hu-HU" sz="2400" noProof="0" dirty="0"/>
              <a:t>Mi alapján?</a:t>
            </a:r>
          </a:p>
          <a:p>
            <a:pPr lvl="1">
              <a:spcAft>
                <a:spcPts val="600"/>
              </a:spcAft>
            </a:pPr>
            <a:r>
              <a:rPr lang="hu-HU" sz="2400" noProof="0" dirty="0"/>
              <a:t>törvényes jogalap</a:t>
            </a:r>
          </a:p>
          <a:p>
            <a:r>
              <a:rPr lang="hu-HU" sz="2400" noProof="0" dirty="0"/>
              <a:t>Hogyan?</a:t>
            </a:r>
          </a:p>
          <a:p>
            <a:pPr lvl="1"/>
            <a:r>
              <a:rPr lang="hu-HU" sz="2400" noProof="0" dirty="0"/>
              <a:t>az adatkezelés további szempontjai</a:t>
            </a:r>
          </a:p>
          <a:p>
            <a:pPr lvl="1"/>
            <a:endParaRPr lang="hu-HU" sz="2400" noProof="0" dirty="0"/>
          </a:p>
        </p:txBody>
      </p:sp>
      <p:sp>
        <p:nvSpPr>
          <p:cNvPr id="5" name="Ellipszis 4">
            <a:extLst>
              <a:ext uri="{FF2B5EF4-FFF2-40B4-BE49-F238E27FC236}">
                <a16:creationId xmlns:a16="http://schemas.microsoft.com/office/drawing/2014/main" id="{D5662D23-023F-4890-BDDE-A08F826AD2B8}"/>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5485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noProof="0"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3875881" y="3063081"/>
            <a:ext cx="2200275" cy="2076450"/>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lvl="0">
              <a:defRPr/>
            </a:pPr>
            <a:r>
              <a:rPr lang="hu-HU" dirty="0">
                <a:solidFill>
                  <a:prstClr val="black"/>
                </a:solidFill>
                <a:latin typeface="Calibri" panose="020F0502020204030204"/>
              </a:rPr>
              <a:t>Név</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Cím</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Szervezet/szervezeti egység</a:t>
            </a:r>
          </a:p>
          <a:p>
            <a:pPr lvl="0">
              <a:defRPr/>
            </a:pPr>
            <a:r>
              <a:rPr lang="hu-HU" dirty="0">
                <a:solidFill>
                  <a:prstClr val="black"/>
                </a:solidFill>
                <a:latin typeface="Calibri" panose="020F0502020204030204"/>
              </a:rPr>
              <a:t>Elérhetőség</a:t>
            </a:r>
            <a:endParaRPr lang="en-GB" dirty="0">
              <a:solidFill>
                <a:prstClr val="black"/>
              </a:solidFill>
              <a:latin typeface="Calibri" panose="020F0502020204030204"/>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0277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4559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762000"/>
          </a:xfrm>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371601"/>
            <a:ext cx="8596668" cy="4669762"/>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00B050"/>
                </a:solidFill>
              </a:rPr>
              <a:t>A magánélethez való jog az emberi jogi dokumentumokban</a:t>
            </a:r>
          </a:p>
          <a:p>
            <a:pPr marL="514350" indent="-514350">
              <a:buFont typeface="+mj-lt"/>
              <a:buAutoNum type="arabicPeriod"/>
            </a:pPr>
            <a:r>
              <a:rPr lang="hu-HU" sz="2400" noProof="0" dirty="0">
                <a:solidFill>
                  <a:srgbClr val="00B050"/>
                </a:solidFill>
              </a:rPr>
              <a:t>Az Európa Tanács és az EU keretrendszere</a:t>
            </a:r>
          </a:p>
          <a:p>
            <a:pPr marL="514350" indent="-514350">
              <a:buFont typeface="+mj-lt"/>
              <a:buAutoNum type="arabicPeriod"/>
            </a:pPr>
            <a:r>
              <a:rPr lang="hu-HU" sz="2400" noProof="0" dirty="0">
                <a:solidFill>
                  <a:srgbClr val="00B050"/>
                </a:solidFill>
              </a:rPr>
              <a:t>Az EU adatvédelmi rendszere - a GDPR</a:t>
            </a:r>
          </a:p>
          <a:p>
            <a:pPr marL="514350" indent="-514350">
              <a:buFont typeface="+mj-lt"/>
              <a:buAutoNum type="arabicPeriod"/>
            </a:pPr>
            <a:r>
              <a:rPr lang="hu-HU" sz="2400" noProof="0" dirty="0">
                <a:solidFill>
                  <a:srgbClr val="FF0000"/>
                </a:solidFill>
              </a:rPr>
              <a:t>A személyes adat fogalma</a:t>
            </a:r>
          </a:p>
          <a:p>
            <a:pPr marL="514350" indent="-514350">
              <a:buFont typeface="+mj-lt"/>
              <a:buAutoNum type="arabicPeriod"/>
            </a:pPr>
            <a:r>
              <a:rPr lang="hu-HU" sz="2400" noProof="0" dirty="0"/>
              <a:t>A személyes adatok kezelésére vonatkozó alapelvek</a:t>
            </a:r>
          </a:p>
          <a:p>
            <a:pPr marL="514350" indent="-514350">
              <a:buFont typeface="+mj-lt"/>
              <a:buAutoNum type="arabicPeriod"/>
            </a:pPr>
            <a:r>
              <a:rPr lang="hu-HU" sz="2400" noProof="0" dirty="0"/>
              <a:t>Kapcsolódó jogok és fogalmak</a:t>
            </a:r>
          </a:p>
          <a:p>
            <a:pPr marL="0" indent="0">
              <a:buNone/>
            </a:pPr>
            <a:endParaRPr lang="hu-HU" sz="2400" noProof="0" dirty="0"/>
          </a:p>
        </p:txBody>
      </p:sp>
      <p:sp>
        <p:nvSpPr>
          <p:cNvPr id="5" name="Ellipszis 4">
            <a:extLst>
              <a:ext uri="{FF2B5EF4-FFF2-40B4-BE49-F238E27FC236}">
                <a16:creationId xmlns:a16="http://schemas.microsoft.com/office/drawing/2014/main" id="{FC13E2F4-90A8-4670-A72D-DAE32907573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7734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BE9E-DCD3-4B47-89D4-7A38B9A8BB64}"/>
              </a:ext>
            </a:extLst>
          </p:cNvPr>
          <p:cNvSpPr>
            <a:spLocks noGrp="1"/>
          </p:cNvSpPr>
          <p:nvPr>
            <p:ph type="title"/>
          </p:nvPr>
        </p:nvSpPr>
        <p:spPr>
          <a:xfrm>
            <a:off x="677334" y="2576208"/>
            <a:ext cx="8596668" cy="1705583"/>
          </a:xfrm>
        </p:spPr>
        <p:txBody>
          <a:bodyPr>
            <a:noAutofit/>
          </a:bodyPr>
          <a:lstStyle/>
          <a:p>
            <a:pPr algn="ctr"/>
            <a:r>
              <a:rPr lang="hu-HU" sz="5400" noProof="0" dirty="0"/>
              <a:t>5. A személyes adat fogalma</a:t>
            </a:r>
          </a:p>
        </p:txBody>
      </p:sp>
      <p:sp>
        <p:nvSpPr>
          <p:cNvPr id="5" name="Ellipszis 4">
            <a:extLst>
              <a:ext uri="{FF2B5EF4-FFF2-40B4-BE49-F238E27FC236}">
                <a16:creationId xmlns:a16="http://schemas.microsoft.com/office/drawing/2014/main" id="{462C4A9E-1DCC-4826-9247-0F2A365FE733}"/>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0673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62AA-7A3B-244B-84B4-90FF327EFC3D}"/>
              </a:ext>
            </a:extLst>
          </p:cNvPr>
          <p:cNvSpPr>
            <a:spLocks noGrp="1"/>
          </p:cNvSpPr>
          <p:nvPr>
            <p:ph type="title"/>
          </p:nvPr>
        </p:nvSpPr>
        <p:spPr>
          <a:xfrm>
            <a:off x="677334" y="609600"/>
            <a:ext cx="8596668" cy="810638"/>
          </a:xfrm>
        </p:spPr>
        <p:txBody>
          <a:bodyPr/>
          <a:lstStyle/>
          <a:p>
            <a:r>
              <a:rPr lang="hu-HU" noProof="0" dirty="0"/>
              <a:t>Mi az a személyes adat?</a:t>
            </a:r>
          </a:p>
        </p:txBody>
      </p:sp>
      <p:sp>
        <p:nvSpPr>
          <p:cNvPr id="3" name="Tartalom helye 2">
            <a:extLst>
              <a:ext uri="{FF2B5EF4-FFF2-40B4-BE49-F238E27FC236}">
                <a16:creationId xmlns:a16="http://schemas.microsoft.com/office/drawing/2014/main" id="{4B151240-5E6D-4CAF-872D-3A434F75C268}"/>
              </a:ext>
            </a:extLst>
          </p:cNvPr>
          <p:cNvSpPr>
            <a:spLocks noGrp="1"/>
          </p:cNvSpPr>
          <p:nvPr>
            <p:ph idx="1"/>
          </p:nvPr>
        </p:nvSpPr>
        <p:spPr>
          <a:xfrm>
            <a:off x="677334" y="1527243"/>
            <a:ext cx="8596668" cy="4514119"/>
          </a:xfrm>
        </p:spPr>
        <p:txBody>
          <a:bodyPr>
            <a:normAutofit/>
          </a:bodyPr>
          <a:lstStyle/>
          <a:p>
            <a:pPr marL="0" indent="0" algn="just">
              <a:buNone/>
            </a:pPr>
            <a:r>
              <a:rPr lang="hu-HU" sz="2400" noProof="0" dirty="0"/>
              <a:t>„Azonosított vagy azonosítható természetes személyre („érintett”) vonatkozó bármely információ; azonosítható az a természetes személy, aki közvetlen vagy közvetett módon, különösen valamely azonosító, például név, szám, helymeghatározó adat, online azonosító vagy a természetes személy testi, fiziológiai, genetikai, szellemi, gazdasági, kulturális vagy szociális azonosságára vonatkozó egy vagy több tényező alapján azonosítható.”</a:t>
            </a:r>
          </a:p>
        </p:txBody>
      </p:sp>
      <p:sp>
        <p:nvSpPr>
          <p:cNvPr id="6" name="Ellipszis 5">
            <a:extLst>
              <a:ext uri="{FF2B5EF4-FFF2-40B4-BE49-F238E27FC236}">
                <a16:creationId xmlns:a16="http://schemas.microsoft.com/office/drawing/2014/main" id="{C6EA588A-6269-4FF8-A271-D2CA4890B5F8}"/>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22755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12B36609-EBBC-449A-82E7-8D024AD9D960}"/>
              </a:ext>
            </a:extLst>
          </p:cNvPr>
          <p:cNvGraphicFramePr/>
          <p:nvPr>
            <p:extLst>
              <p:ext uri="{D42A27DB-BD31-4B8C-83A1-F6EECF244321}">
                <p14:modId xmlns:p14="http://schemas.microsoft.com/office/powerpoint/2010/main" val="2551274004"/>
              </p:ext>
            </p:extLst>
          </p:nvPr>
        </p:nvGraphicFramePr>
        <p:xfrm>
          <a:off x="666154" y="470630"/>
          <a:ext cx="10487609" cy="5654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llipszis 5">
            <a:extLst>
              <a:ext uri="{FF2B5EF4-FFF2-40B4-BE49-F238E27FC236}">
                <a16:creationId xmlns:a16="http://schemas.microsoft.com/office/drawing/2014/main" id="{7F2D0257-75B6-4E81-9ED5-153ED4589722}"/>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93240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12B36609-EBBC-449A-82E7-8D024AD9D960}"/>
              </a:ext>
            </a:extLst>
          </p:cNvPr>
          <p:cNvGraphicFramePr/>
          <p:nvPr>
            <p:extLst>
              <p:ext uri="{D42A27DB-BD31-4B8C-83A1-F6EECF244321}">
                <p14:modId xmlns:p14="http://schemas.microsoft.com/office/powerpoint/2010/main" val="2268112739"/>
              </p:ext>
            </p:extLst>
          </p:nvPr>
        </p:nvGraphicFramePr>
        <p:xfrm>
          <a:off x="879946" y="527538"/>
          <a:ext cx="10487609" cy="5654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llipszis 5">
            <a:extLst>
              <a:ext uri="{FF2B5EF4-FFF2-40B4-BE49-F238E27FC236}">
                <a16:creationId xmlns:a16="http://schemas.microsoft.com/office/drawing/2014/main" id="{D5223045-5F51-4A0E-8755-49225793AA33}"/>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624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A5DDC4A-C758-470F-BB97-75C9B4E8F2B1}"/>
              </a:ext>
            </a:extLst>
          </p:cNvPr>
          <p:cNvSpPr>
            <a:spLocks noGrp="1"/>
          </p:cNvSpPr>
          <p:nvPr>
            <p:ph type="title"/>
          </p:nvPr>
        </p:nvSpPr>
        <p:spPr>
          <a:xfrm>
            <a:off x="677334" y="547008"/>
            <a:ext cx="8816862" cy="1087240"/>
          </a:xfrm>
        </p:spPr>
        <p:txBody>
          <a:bodyPr>
            <a:noAutofit/>
          </a:bodyPr>
          <a:lstStyle/>
          <a:p>
            <a:r>
              <a:rPr lang="hu-HU" sz="3200" noProof="0" dirty="0"/>
              <a:t>Személyes adatok különleges kategóriái (különleges adat)</a:t>
            </a:r>
          </a:p>
        </p:txBody>
      </p:sp>
      <p:sp>
        <p:nvSpPr>
          <p:cNvPr id="3" name="Tartalom helye 2">
            <a:extLst>
              <a:ext uri="{FF2B5EF4-FFF2-40B4-BE49-F238E27FC236}">
                <a16:creationId xmlns:a16="http://schemas.microsoft.com/office/drawing/2014/main" id="{ED0D8F45-32B2-43A6-917D-0B3EC8E280C1}"/>
              </a:ext>
            </a:extLst>
          </p:cNvPr>
          <p:cNvSpPr>
            <a:spLocks noGrp="1"/>
          </p:cNvSpPr>
          <p:nvPr>
            <p:ph idx="1"/>
          </p:nvPr>
        </p:nvSpPr>
        <p:spPr>
          <a:xfrm>
            <a:off x="677334" y="1780163"/>
            <a:ext cx="9371338" cy="4357990"/>
          </a:xfrm>
        </p:spPr>
        <p:txBody>
          <a:bodyPr>
            <a:normAutofit fontScale="92500" lnSpcReduction="20000"/>
          </a:bodyPr>
          <a:lstStyle/>
          <a:p>
            <a:pPr marL="0" indent="0" algn="just">
              <a:buNone/>
            </a:pPr>
            <a:r>
              <a:rPr lang="hu-HU" noProof="0" dirty="0"/>
              <a:t>Az alábbi információkra vonatkozó személyes adatok:</a:t>
            </a:r>
          </a:p>
          <a:p>
            <a:pPr lvl="1" algn="just"/>
            <a:r>
              <a:rPr lang="hu-HU" noProof="0" dirty="0"/>
              <a:t>faji vagy etnikai származás,</a:t>
            </a:r>
          </a:p>
          <a:p>
            <a:pPr lvl="1" algn="just"/>
            <a:r>
              <a:rPr lang="hu-HU" noProof="0" dirty="0"/>
              <a:t>politikai vélemény,</a:t>
            </a:r>
          </a:p>
          <a:p>
            <a:pPr lvl="1" algn="just"/>
            <a:r>
              <a:rPr lang="hu-HU" noProof="0" dirty="0"/>
              <a:t>vallási vagy világnézeti meggyőződés,</a:t>
            </a:r>
          </a:p>
          <a:p>
            <a:pPr lvl="1" algn="just"/>
            <a:r>
              <a:rPr lang="hu-HU" noProof="0" dirty="0"/>
              <a:t>szakszervezeti tagság,</a:t>
            </a:r>
          </a:p>
          <a:p>
            <a:pPr lvl="1" algn="just"/>
            <a:r>
              <a:rPr lang="hu-HU" noProof="0" dirty="0"/>
              <a:t>genetikai adat,</a:t>
            </a:r>
          </a:p>
          <a:p>
            <a:pPr lvl="1" algn="just"/>
            <a:r>
              <a:rPr lang="hu-HU" noProof="0" dirty="0"/>
              <a:t>biometrikus adatok természetes személyek egyedi azonosítása céljából,</a:t>
            </a:r>
          </a:p>
          <a:p>
            <a:pPr lvl="1" algn="just"/>
            <a:r>
              <a:rPr lang="hu-HU" noProof="0" dirty="0"/>
              <a:t>egészségügyi adat,</a:t>
            </a:r>
          </a:p>
          <a:p>
            <a:pPr lvl="1" algn="just"/>
            <a:r>
              <a:rPr lang="hu-HU" noProof="0" dirty="0"/>
              <a:t>természetes személyek szexuális életére vagy szexuális irányultságára vonatkozó adatok.</a:t>
            </a:r>
          </a:p>
          <a:p>
            <a:pPr algn="just"/>
            <a:r>
              <a:rPr lang="hu-HU" noProof="0" dirty="0"/>
              <a:t>A különleges adatok egyben személyes adatok is, de többlettartalommal bírnak.</a:t>
            </a:r>
          </a:p>
          <a:p>
            <a:pPr algn="just"/>
            <a:r>
              <a:rPr lang="hu-HU" noProof="0" dirty="0"/>
              <a:t>A különleges adatnak személyes adatnak kell lennie. Nem személyes adat nem lehet különleges adat.</a:t>
            </a:r>
          </a:p>
          <a:p>
            <a:pPr algn="just"/>
            <a:r>
              <a:rPr lang="hu-HU" noProof="0" dirty="0"/>
              <a:t>A különleges adatok fogalma annak felismerését jelenti, hogy egyes adatkategóriák több kockázatot hordoznak, mint mások.</a:t>
            </a:r>
          </a:p>
        </p:txBody>
      </p:sp>
      <p:sp>
        <p:nvSpPr>
          <p:cNvPr id="5" name="Ellipszis 4">
            <a:extLst>
              <a:ext uri="{FF2B5EF4-FFF2-40B4-BE49-F238E27FC236}">
                <a16:creationId xmlns:a16="http://schemas.microsoft.com/office/drawing/2014/main" id="{E000FBE0-7D7F-4E02-8946-EC349E76368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34488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2000"/>
          </a:xfrm>
        </p:spPr>
        <p:txBody>
          <a:bodyPr>
            <a:normAutofit/>
          </a:bodyPr>
          <a:lstStyle/>
          <a:p>
            <a:r>
              <a:rPr lang="hu-HU" sz="3400" noProof="0" dirty="0"/>
              <a:t>Személyes adatok különleges kategóriái (2</a:t>
            </a:r>
            <a:r>
              <a:rPr lang="hu-HU" sz="3400" dirty="0"/>
              <a:t>)</a:t>
            </a:r>
            <a:endParaRPr lang="hu-HU" sz="3400" noProof="0" dirty="0"/>
          </a:p>
        </p:txBody>
      </p:sp>
      <p:sp>
        <p:nvSpPr>
          <p:cNvPr id="3" name="Content Placeholder 2"/>
          <p:cNvSpPr>
            <a:spLocks noGrp="1"/>
          </p:cNvSpPr>
          <p:nvPr>
            <p:ph idx="1"/>
          </p:nvPr>
        </p:nvSpPr>
        <p:spPr>
          <a:xfrm>
            <a:off x="677334" y="1468877"/>
            <a:ext cx="8596668" cy="4572486"/>
          </a:xfrm>
        </p:spPr>
        <p:txBody>
          <a:bodyPr>
            <a:normAutofit/>
          </a:bodyPr>
          <a:lstStyle/>
          <a:p>
            <a:pPr algn="just"/>
            <a:r>
              <a:rPr lang="hu-HU" sz="2400" noProof="0" dirty="0"/>
              <a:t>külön-külön nem különleges adatok kombinációja eredményezhet különleges adatkategóriát</a:t>
            </a:r>
          </a:p>
          <a:p>
            <a:pPr algn="just"/>
            <a:r>
              <a:rPr lang="hu-HU" sz="2400" noProof="0" dirty="0"/>
              <a:t>nagyobb szabályozási teher teremtése azok számára, akik ilyen adatokat kezelnek</a:t>
            </a:r>
          </a:p>
          <a:p>
            <a:pPr algn="just"/>
            <a:r>
              <a:rPr lang="hu-HU" sz="2400" noProof="0" dirty="0"/>
              <a:t>a különleges adatok kezelése alapértelmezés szerint tilos</a:t>
            </a:r>
          </a:p>
          <a:p>
            <a:pPr lvl="0" algn="just"/>
            <a:r>
              <a:rPr lang="hu-HU" sz="2400" noProof="0" dirty="0"/>
              <a:t>további korlátozás a különleges adatok kezelésére vonatkozóan</a:t>
            </a:r>
          </a:p>
          <a:p>
            <a:pPr lvl="0" algn="just"/>
            <a:r>
              <a:rPr lang="hu-HU" sz="2400" noProof="0" dirty="0"/>
              <a:t>a különleges adatok kezelése által okozott esetleges károk felmérését elősegítő eljárások kidolgozásának szükségessége</a:t>
            </a:r>
          </a:p>
        </p:txBody>
      </p:sp>
      <p:sp>
        <p:nvSpPr>
          <p:cNvPr id="5" name="Slide Number Placeholder 4"/>
          <p:cNvSpPr>
            <a:spLocks noGrp="1"/>
          </p:cNvSpPr>
          <p:nvPr>
            <p:ph type="sldNum" sz="quarter" idx="4"/>
          </p:nvPr>
        </p:nvSpPr>
        <p:spPr/>
        <p:txBody>
          <a:bodyPr/>
          <a:lstStyle/>
          <a:p>
            <a:r>
              <a:rPr lang="nl-NL"/>
              <a:t> </a:t>
            </a:r>
            <a:fld id="{141DC315-004D-734B-91F7-61E542849DC9}" type="datetimeFigureOut">
              <a:rPr lang="nl-NL" smtClean="0"/>
              <a:pPr/>
              <a:t>23-1-2020</a:t>
            </a:fld>
            <a:r>
              <a:rPr lang="nl-NL"/>
              <a:t> | </a:t>
            </a:r>
            <a:fld id="{2DAB09C5-3251-4B47-B002-D03712DC64C3}" type="slidenum">
              <a:rPr lang="nl-NL" smtClean="0"/>
              <a:pPr/>
              <a:t>47</a:t>
            </a:fld>
            <a:endParaRPr lang="nl-NL" dirty="0"/>
          </a:p>
        </p:txBody>
      </p:sp>
      <p:sp>
        <p:nvSpPr>
          <p:cNvPr id="4" name="Footer Placeholder 3"/>
          <p:cNvSpPr>
            <a:spLocks noGrp="1"/>
          </p:cNvSpPr>
          <p:nvPr>
            <p:ph type="ftr" sz="quarter" idx="4294967295"/>
          </p:nvPr>
        </p:nvSpPr>
        <p:spPr>
          <a:xfrm>
            <a:off x="0" y="6356350"/>
            <a:ext cx="4114800" cy="365125"/>
          </a:xfrm>
        </p:spPr>
        <p:txBody>
          <a:bodyPr/>
          <a:lstStyle/>
          <a:p>
            <a:r>
              <a:rPr lang="nl-NL"/>
              <a:t>Titel van dia</a:t>
            </a:r>
          </a:p>
        </p:txBody>
      </p:sp>
      <p:sp>
        <p:nvSpPr>
          <p:cNvPr id="7" name="Ellipszis 6">
            <a:extLst>
              <a:ext uri="{FF2B5EF4-FFF2-40B4-BE49-F238E27FC236}">
                <a16:creationId xmlns:a16="http://schemas.microsoft.com/office/drawing/2014/main" id="{9ECA65AF-6166-4BF0-82A5-659D51372520}"/>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676868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DFDBE94-2B0D-402A-A88C-BD562324BEC2}"/>
              </a:ext>
            </a:extLst>
          </p:cNvPr>
          <p:cNvSpPr>
            <a:spLocks noGrp="1"/>
          </p:cNvSpPr>
          <p:nvPr>
            <p:ph type="title"/>
          </p:nvPr>
        </p:nvSpPr>
        <p:spPr>
          <a:xfrm>
            <a:off x="677334" y="609600"/>
            <a:ext cx="8596668" cy="693906"/>
          </a:xfrm>
        </p:spPr>
        <p:txBody>
          <a:bodyPr>
            <a:normAutofit/>
          </a:bodyPr>
          <a:lstStyle/>
          <a:p>
            <a:r>
              <a:rPr lang="hu-HU" noProof="0" dirty="0"/>
              <a:t>Genetikai adat</a:t>
            </a:r>
          </a:p>
        </p:txBody>
      </p:sp>
      <p:sp>
        <p:nvSpPr>
          <p:cNvPr id="3" name="Tartalom helye 2">
            <a:extLst>
              <a:ext uri="{FF2B5EF4-FFF2-40B4-BE49-F238E27FC236}">
                <a16:creationId xmlns:a16="http://schemas.microsoft.com/office/drawing/2014/main" id="{1109C027-49EF-44F4-B07F-E02D41F644CB}"/>
              </a:ext>
            </a:extLst>
          </p:cNvPr>
          <p:cNvSpPr>
            <a:spLocks noGrp="1"/>
          </p:cNvSpPr>
          <p:nvPr>
            <p:ph idx="1"/>
          </p:nvPr>
        </p:nvSpPr>
        <p:spPr>
          <a:xfrm>
            <a:off x="677334" y="1546699"/>
            <a:ext cx="8596668" cy="4494664"/>
          </a:xfrm>
        </p:spPr>
        <p:txBody>
          <a:bodyPr>
            <a:normAutofit/>
          </a:bodyPr>
          <a:lstStyle/>
          <a:p>
            <a:pPr marL="0" indent="0" algn="just" fontAlgn="base">
              <a:buNone/>
            </a:pPr>
            <a:r>
              <a:rPr lang="hu-HU" sz="2600" noProof="0" dirty="0"/>
              <a:t>Egy természetes személy örökölt vagy szerzett genetikai jellemzőire vonatkozó </a:t>
            </a:r>
          </a:p>
          <a:p>
            <a:pPr lvl="1" algn="just" fontAlgn="base"/>
            <a:r>
              <a:rPr lang="hu-HU" sz="2400" noProof="0" dirty="0"/>
              <a:t>egyedi információ,</a:t>
            </a:r>
          </a:p>
          <a:p>
            <a:pPr lvl="2" algn="just" fontAlgn="base"/>
            <a:r>
              <a:rPr lang="hu-HU" sz="2200" noProof="0" dirty="0"/>
              <a:t>fiziológiai állapot</a:t>
            </a:r>
          </a:p>
          <a:p>
            <a:pPr lvl="2" algn="just" fontAlgn="base"/>
            <a:r>
              <a:rPr lang="hu-HU" sz="2200" noProof="0" dirty="0"/>
              <a:t>egészségi állapot</a:t>
            </a:r>
          </a:p>
          <a:p>
            <a:pPr lvl="1" algn="just" fontAlgn="base"/>
            <a:r>
              <a:rPr lang="hu-HU" sz="2400" noProof="0" dirty="0"/>
              <a:t>amely az említett természetes személyből vett biológiai minta elemzéséből származik.</a:t>
            </a:r>
          </a:p>
        </p:txBody>
      </p:sp>
      <p:sp>
        <p:nvSpPr>
          <p:cNvPr id="4" name="Ellipszis 3">
            <a:extLst>
              <a:ext uri="{FF2B5EF4-FFF2-40B4-BE49-F238E27FC236}">
                <a16:creationId xmlns:a16="http://schemas.microsoft.com/office/drawing/2014/main" id="{F5DD88EC-6F4D-4E14-B4B9-355FCBF30B68}"/>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41208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CC34A1-916A-4D12-B777-9184F6865955}"/>
              </a:ext>
            </a:extLst>
          </p:cNvPr>
          <p:cNvSpPr>
            <a:spLocks noGrp="1"/>
          </p:cNvSpPr>
          <p:nvPr>
            <p:ph type="title"/>
          </p:nvPr>
        </p:nvSpPr>
        <p:spPr>
          <a:xfrm>
            <a:off x="677334" y="609600"/>
            <a:ext cx="8596668" cy="723089"/>
          </a:xfrm>
        </p:spPr>
        <p:txBody>
          <a:bodyPr>
            <a:normAutofit/>
          </a:bodyPr>
          <a:lstStyle/>
          <a:p>
            <a:r>
              <a:rPr lang="hu-HU" noProof="0" dirty="0"/>
              <a:t>Biometrikus adat</a:t>
            </a:r>
          </a:p>
        </p:txBody>
      </p:sp>
      <p:sp>
        <p:nvSpPr>
          <p:cNvPr id="3" name="Tartalom helye 2">
            <a:extLst>
              <a:ext uri="{FF2B5EF4-FFF2-40B4-BE49-F238E27FC236}">
                <a16:creationId xmlns:a16="http://schemas.microsoft.com/office/drawing/2014/main" id="{C342AE0A-F9B3-4F73-AFF8-D6050393FF35}"/>
              </a:ext>
            </a:extLst>
          </p:cNvPr>
          <p:cNvSpPr>
            <a:spLocks noGrp="1"/>
          </p:cNvSpPr>
          <p:nvPr>
            <p:ph idx="1"/>
          </p:nvPr>
        </p:nvSpPr>
        <p:spPr>
          <a:xfrm>
            <a:off x="677334" y="1517515"/>
            <a:ext cx="8596668" cy="4523847"/>
          </a:xfrm>
        </p:spPr>
        <p:txBody>
          <a:bodyPr>
            <a:normAutofit/>
          </a:bodyPr>
          <a:lstStyle/>
          <a:p>
            <a:pPr marL="0" indent="0" fontAlgn="base">
              <a:buNone/>
            </a:pPr>
            <a:r>
              <a:rPr lang="hu-HU" sz="2400" noProof="0" dirty="0"/>
              <a:t>Sajátos technikai eljárásokkal nyert </a:t>
            </a:r>
          </a:p>
          <a:p>
            <a:pPr lvl="1" fontAlgn="base"/>
            <a:r>
              <a:rPr lang="hu-HU" sz="2200" noProof="0" dirty="0"/>
              <a:t>természetes személy testi, </a:t>
            </a:r>
          </a:p>
          <a:p>
            <a:pPr lvl="1" fontAlgn="base"/>
            <a:r>
              <a:rPr lang="hu-HU" sz="2200" noProof="0" dirty="0"/>
              <a:t>fiziológiai,</a:t>
            </a:r>
          </a:p>
          <a:p>
            <a:pPr lvl="1" fontAlgn="base"/>
            <a:r>
              <a:rPr lang="hu-HU" sz="2200" noProof="0" dirty="0"/>
              <a:t>viselkedési jellemzőire vonatkozó személyes adat,</a:t>
            </a:r>
          </a:p>
          <a:p>
            <a:pPr lvl="1" fontAlgn="base"/>
            <a:r>
              <a:rPr lang="hu-HU" sz="2200" noProof="0" dirty="0"/>
              <a:t>amely lehetővé teszi vagy megerősíti a természetes személy egyedi azonosítását.</a:t>
            </a:r>
          </a:p>
          <a:p>
            <a:pPr marL="0" indent="0" fontAlgn="base">
              <a:buNone/>
            </a:pPr>
            <a:r>
              <a:rPr lang="hu-HU" sz="2400" noProof="0" dirty="0"/>
              <a:t>Például:</a:t>
            </a:r>
          </a:p>
          <a:p>
            <a:pPr lvl="1" fontAlgn="base"/>
            <a:r>
              <a:rPr lang="hu-HU" sz="2200" noProof="0" dirty="0"/>
              <a:t>arckép </a:t>
            </a:r>
          </a:p>
          <a:p>
            <a:pPr lvl="1" fontAlgn="base"/>
            <a:r>
              <a:rPr lang="hu-HU" sz="2200" noProof="0" dirty="0"/>
              <a:t>daktiloszkópiai adat</a:t>
            </a:r>
          </a:p>
        </p:txBody>
      </p:sp>
      <p:sp>
        <p:nvSpPr>
          <p:cNvPr id="4" name="Ellipszis 3">
            <a:extLst>
              <a:ext uri="{FF2B5EF4-FFF2-40B4-BE49-F238E27FC236}">
                <a16:creationId xmlns:a16="http://schemas.microsoft.com/office/drawing/2014/main" id="{52B5444F-B368-4357-8850-6EDB2D7D4E4A}"/>
              </a:ext>
            </a:extLst>
          </p:cNvPr>
          <p:cNvSpPr/>
          <p:nvPr/>
        </p:nvSpPr>
        <p:spPr>
          <a:xfrm>
            <a:off x="11650436" y="0"/>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030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527B42CB-00C2-4DCF-A6E6-EB5247F5B5AC}"/>
              </a:ext>
            </a:extLst>
          </p:cNvPr>
          <p:cNvSpPr>
            <a:spLocks noGrp="1"/>
          </p:cNvSpPr>
          <p:nvPr>
            <p:ph type="title"/>
          </p:nvPr>
        </p:nvSpPr>
        <p:spPr/>
        <p:txBody>
          <a:bodyPr/>
          <a:lstStyle/>
          <a:p>
            <a:endParaRPr lang="hu-HU" noProof="0" dirty="0"/>
          </a:p>
        </p:txBody>
      </p:sp>
      <p:sp>
        <p:nvSpPr>
          <p:cNvPr id="3" name="Content Placeholder 2">
            <a:extLst>
              <a:ext uri="{FF2B5EF4-FFF2-40B4-BE49-F238E27FC236}">
                <a16:creationId xmlns:a16="http://schemas.microsoft.com/office/drawing/2014/main" id="{6B2D0F00-E729-5E41-9B7C-2BF902CF829A}"/>
              </a:ext>
            </a:extLst>
          </p:cNvPr>
          <p:cNvSpPr>
            <a:spLocks noGrp="1"/>
          </p:cNvSpPr>
          <p:nvPr>
            <p:ph idx="1"/>
          </p:nvPr>
        </p:nvSpPr>
        <p:spPr/>
        <p:txBody>
          <a:bodyPr>
            <a:normAutofit/>
          </a:bodyPr>
          <a:lstStyle/>
          <a:p>
            <a:pPr marL="0" indent="0" algn="just">
              <a:buNone/>
            </a:pPr>
            <a:r>
              <a:rPr lang="hu-HU" sz="2400" i="1" noProof="0" dirty="0"/>
              <a:t>Az alábbi diasor célja, hogy az előzetes adatvédelmi ismeretekkel nem rendelkező hallgatóságot bevezesse az uniós adatvédelmi szabályozás, különös tekintettel a GDPR területére. A következő diák általános áttekintést nyújtanak az adatvédelem területéről, bemutatják a legfontosabb jogszabályokat és fogalmakat, valamint ismertetik a GDPR fogalommeghatározását, továbbá a GDPR-</a:t>
            </a:r>
            <a:r>
              <a:rPr lang="hu-HU" sz="2400" i="1" noProof="0" dirty="0" err="1"/>
              <a:t>nak</a:t>
            </a:r>
            <a:r>
              <a:rPr lang="hu-HU" sz="2400" i="1" noProof="0" dirty="0"/>
              <a:t> való megfelelés követelményeit és az ehhez szükséges intézkedéseket.</a:t>
            </a:r>
          </a:p>
        </p:txBody>
      </p:sp>
      <p:sp>
        <p:nvSpPr>
          <p:cNvPr id="6" name="Ellipszis 5">
            <a:extLst>
              <a:ext uri="{FF2B5EF4-FFF2-40B4-BE49-F238E27FC236}">
                <a16:creationId xmlns:a16="http://schemas.microsoft.com/office/drawing/2014/main" id="{DEE069E6-8E07-4176-BE2E-0DCC63A3E38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98308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7334" y="609600"/>
            <a:ext cx="8596668" cy="684179"/>
          </a:xfrm>
        </p:spPr>
        <p:txBody>
          <a:bodyPr vert="horz" lIns="90488" tIns="44450" rIns="90488" bIns="44450" rtlCol="0">
            <a:noAutofit/>
          </a:bodyPr>
          <a:lstStyle/>
          <a:p>
            <a:r>
              <a:rPr lang="hu-HU" noProof="0" dirty="0"/>
              <a:t>Személyes adatok kezelése</a:t>
            </a:r>
          </a:p>
        </p:txBody>
      </p:sp>
      <p:sp>
        <p:nvSpPr>
          <p:cNvPr id="7171" name="Rectangle 3"/>
          <p:cNvSpPr>
            <a:spLocks noGrp="1" noChangeArrowheads="1"/>
          </p:cNvSpPr>
          <p:nvPr>
            <p:ph idx="1"/>
          </p:nvPr>
        </p:nvSpPr>
        <p:spPr>
          <a:xfrm>
            <a:off x="677334" y="1405996"/>
            <a:ext cx="8596668" cy="5004532"/>
          </a:xfrm>
        </p:spPr>
        <p:txBody>
          <a:bodyPr vert="horz" lIns="90488" tIns="44450" rIns="90488" bIns="44450" rtlCol="0">
            <a:noAutofit/>
          </a:bodyPr>
          <a:lstStyle/>
          <a:p>
            <a:pPr marL="0" indent="0" algn="just">
              <a:buNone/>
            </a:pPr>
            <a:r>
              <a:rPr lang="hu-HU" noProof="0" dirty="0"/>
              <a:t>A személyes adatokon vagy adatállományokon automatizált vagy nem automatizált módon végzett </a:t>
            </a:r>
            <a:r>
              <a:rPr lang="hu-HU" b="1" noProof="0" dirty="0"/>
              <a:t>bármely művelet </a:t>
            </a:r>
            <a:r>
              <a:rPr lang="hu-HU" noProof="0" dirty="0"/>
              <a:t>vagy műveletek összessége, így, </a:t>
            </a:r>
          </a:p>
          <a:p>
            <a:pPr lvl="1"/>
            <a:endParaRPr lang="hu-HU" sz="1300" noProof="0" dirty="0"/>
          </a:p>
        </p:txBody>
      </p:sp>
      <p:sp>
        <p:nvSpPr>
          <p:cNvPr id="5" name="Ellipszis 4">
            <a:extLst>
              <a:ext uri="{FF2B5EF4-FFF2-40B4-BE49-F238E27FC236}">
                <a16:creationId xmlns:a16="http://schemas.microsoft.com/office/drawing/2014/main" id="{20CAD6E0-1381-44C7-BCDC-61861F17883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6" name="Content Placeholder 4">
            <a:extLst>
              <a:ext uri="{FF2B5EF4-FFF2-40B4-BE49-F238E27FC236}">
                <a16:creationId xmlns:a16="http://schemas.microsoft.com/office/drawing/2014/main" id="{29FB1147-9D9D-432B-96E1-B941EA260E2F}"/>
              </a:ext>
            </a:extLst>
          </p:cNvPr>
          <p:cNvSpPr txBox="1">
            <a:spLocks/>
          </p:cNvSpPr>
          <p:nvPr/>
        </p:nvSpPr>
        <p:spPr>
          <a:xfrm>
            <a:off x="978831" y="2185201"/>
            <a:ext cx="3534743" cy="372342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r>
              <a:rPr lang="hu-HU" sz="2000" dirty="0"/>
              <a:t>gyűjtés,</a:t>
            </a:r>
          </a:p>
          <a:p>
            <a:pPr lvl="1"/>
            <a:r>
              <a:rPr lang="hu-HU" sz="2000" dirty="0"/>
              <a:t>rögzítés, </a:t>
            </a:r>
          </a:p>
          <a:p>
            <a:pPr lvl="1"/>
            <a:r>
              <a:rPr lang="hu-HU" sz="2000" dirty="0"/>
              <a:t>rendszerezés, </a:t>
            </a:r>
          </a:p>
          <a:p>
            <a:pPr lvl="1"/>
            <a:r>
              <a:rPr lang="hu-HU" sz="2000" dirty="0"/>
              <a:t>tagolás, </a:t>
            </a:r>
          </a:p>
          <a:p>
            <a:pPr lvl="1"/>
            <a:r>
              <a:rPr lang="hu-HU" sz="2000" dirty="0"/>
              <a:t>tárolás, </a:t>
            </a:r>
          </a:p>
          <a:p>
            <a:pPr lvl="1"/>
            <a:r>
              <a:rPr lang="hu-HU" sz="2000" dirty="0"/>
              <a:t>átalakítás vagy megváltoztatás, </a:t>
            </a:r>
          </a:p>
          <a:p>
            <a:pPr lvl="1"/>
            <a:r>
              <a:rPr lang="hu-HU" sz="2000" dirty="0"/>
              <a:t>lekérdezés, </a:t>
            </a:r>
          </a:p>
          <a:p>
            <a:pPr lvl="1"/>
            <a:r>
              <a:rPr lang="hu-HU" sz="2000" dirty="0"/>
              <a:t>betekintés, </a:t>
            </a:r>
          </a:p>
          <a:p>
            <a:pPr marL="457200" lvl="1" indent="0">
              <a:buNone/>
            </a:pPr>
            <a:endParaRPr lang="hu-HU" sz="2000" dirty="0"/>
          </a:p>
        </p:txBody>
      </p:sp>
      <p:sp>
        <p:nvSpPr>
          <p:cNvPr id="7" name="Content Placeholder 4">
            <a:extLst>
              <a:ext uri="{FF2B5EF4-FFF2-40B4-BE49-F238E27FC236}">
                <a16:creationId xmlns:a16="http://schemas.microsoft.com/office/drawing/2014/main" id="{43C8B361-F55E-4277-83E4-F04D6FEBEB83}"/>
              </a:ext>
            </a:extLst>
          </p:cNvPr>
          <p:cNvSpPr txBox="1">
            <a:spLocks/>
          </p:cNvSpPr>
          <p:nvPr/>
        </p:nvSpPr>
        <p:spPr>
          <a:xfrm>
            <a:off x="4406509" y="2185201"/>
            <a:ext cx="3534743" cy="40614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r>
              <a:rPr lang="hu-HU" sz="2000" dirty="0"/>
              <a:t>felhasználás, </a:t>
            </a:r>
          </a:p>
          <a:p>
            <a:pPr lvl="1"/>
            <a:r>
              <a:rPr lang="hu-HU" sz="2000" dirty="0"/>
              <a:t>közlés továbbítás, </a:t>
            </a:r>
          </a:p>
          <a:p>
            <a:pPr lvl="1"/>
            <a:r>
              <a:rPr lang="hu-HU" sz="2000" dirty="0"/>
              <a:t>terjesztés vagy egyéb módon történő hozzáférhetővé tétel útján, </a:t>
            </a:r>
          </a:p>
          <a:p>
            <a:pPr lvl="1"/>
            <a:r>
              <a:rPr lang="hu-HU" sz="2000" dirty="0"/>
              <a:t>összehangolás vagy összekapcsolás, </a:t>
            </a:r>
          </a:p>
          <a:p>
            <a:pPr lvl="1"/>
            <a:r>
              <a:rPr lang="hu-HU" sz="2000" dirty="0"/>
              <a:t>korlátozás, </a:t>
            </a:r>
          </a:p>
          <a:p>
            <a:pPr lvl="1"/>
            <a:r>
              <a:rPr lang="hu-HU" sz="2000" dirty="0"/>
              <a:t>törlés, illetve megsemmisítés</a:t>
            </a:r>
            <a:endParaRPr lang="en-US" sz="2000" dirty="0"/>
          </a:p>
        </p:txBody>
      </p:sp>
    </p:spTree>
    <p:extLst>
      <p:ext uri="{BB962C8B-B14F-4D97-AF65-F5344CB8AC3E}">
        <p14:creationId xmlns:p14="http://schemas.microsoft.com/office/powerpoint/2010/main" val="10541739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8A68F-F20D-4AF0-A04A-FCFD80DE907D}"/>
              </a:ext>
            </a:extLst>
          </p:cNvPr>
          <p:cNvSpPr>
            <a:spLocks noGrp="1"/>
          </p:cNvSpPr>
          <p:nvPr>
            <p:ph type="title"/>
          </p:nvPr>
        </p:nvSpPr>
        <p:spPr>
          <a:xfrm>
            <a:off x="677334" y="609600"/>
            <a:ext cx="8596668" cy="823546"/>
          </a:xfrm>
        </p:spPr>
        <p:txBody>
          <a:bodyPr>
            <a:normAutofit/>
          </a:bodyPr>
          <a:lstStyle/>
          <a:p>
            <a:r>
              <a:rPr lang="hu-HU" noProof="0" dirty="0"/>
              <a:t>Adatkezelő</a:t>
            </a:r>
          </a:p>
        </p:txBody>
      </p:sp>
      <p:sp>
        <p:nvSpPr>
          <p:cNvPr id="5" name="Content Placeholder 4">
            <a:extLst>
              <a:ext uri="{FF2B5EF4-FFF2-40B4-BE49-F238E27FC236}">
                <a16:creationId xmlns:a16="http://schemas.microsoft.com/office/drawing/2014/main" id="{8C282CC4-1944-4207-BB03-E2178D1005CB}"/>
              </a:ext>
            </a:extLst>
          </p:cNvPr>
          <p:cNvSpPr>
            <a:spLocks noGrp="1"/>
          </p:cNvSpPr>
          <p:nvPr>
            <p:ph sz="half" idx="1"/>
          </p:nvPr>
        </p:nvSpPr>
        <p:spPr>
          <a:xfrm>
            <a:off x="677334" y="1620000"/>
            <a:ext cx="3534743" cy="4421361"/>
          </a:xfrm>
        </p:spPr>
        <p:txBody>
          <a:bodyPr>
            <a:noAutofit/>
          </a:bodyPr>
          <a:lstStyle/>
          <a:p>
            <a:pPr marL="0" indent="0" algn="just">
              <a:buNone/>
            </a:pPr>
            <a:r>
              <a:rPr lang="hu-HU" sz="2400" noProof="0" dirty="0"/>
              <a:t>Természetes vagy jogi személy, közhatalmi szerv, ügynökség vagy bármely egyéb szerv, amely a személyes adatok kezelésének céljait és eszközeit </a:t>
            </a:r>
            <a:r>
              <a:rPr lang="hu-HU" sz="2400" b="1" noProof="0" dirty="0"/>
              <a:t>önállóan vagy másokkal együtt </a:t>
            </a:r>
            <a:r>
              <a:rPr lang="hu-HU" sz="2400" noProof="0" dirty="0"/>
              <a:t>meghatározza.</a:t>
            </a:r>
          </a:p>
        </p:txBody>
      </p:sp>
      <p:sp>
        <p:nvSpPr>
          <p:cNvPr id="3" name="Tartalom helye 2">
            <a:extLst>
              <a:ext uri="{FF2B5EF4-FFF2-40B4-BE49-F238E27FC236}">
                <a16:creationId xmlns:a16="http://schemas.microsoft.com/office/drawing/2014/main" id="{66E8CFBA-B27E-4251-A022-AB0689D1B543}"/>
              </a:ext>
            </a:extLst>
          </p:cNvPr>
          <p:cNvSpPr>
            <a:spLocks noGrp="1"/>
          </p:cNvSpPr>
          <p:nvPr>
            <p:ph sz="half" idx="2"/>
          </p:nvPr>
        </p:nvSpPr>
        <p:spPr>
          <a:xfrm>
            <a:off x="5089970" y="1721797"/>
            <a:ext cx="3733017" cy="4319566"/>
          </a:xfrm>
        </p:spPr>
        <p:txBody>
          <a:bodyPr>
            <a:normAutofit/>
          </a:bodyPr>
          <a:lstStyle/>
          <a:p>
            <a:pPr marL="0" indent="0" algn="just">
              <a:buNone/>
            </a:pPr>
            <a:r>
              <a:rPr lang="hu-HU" sz="2400" noProof="0" dirty="0"/>
              <a:t>Az a természetes vagy jogi személy, közhatalmi szerv, ügynökség vagy bármely egyéb szerv, amely </a:t>
            </a:r>
            <a:r>
              <a:rPr lang="hu-HU" sz="2400" b="1" noProof="0" dirty="0"/>
              <a:t>az adatkezelő nevében</a:t>
            </a:r>
            <a:r>
              <a:rPr lang="hu-HU" sz="2400" noProof="0" dirty="0"/>
              <a:t> személyes adatokat kezel.</a:t>
            </a:r>
          </a:p>
        </p:txBody>
      </p:sp>
      <p:sp>
        <p:nvSpPr>
          <p:cNvPr id="10" name="Content Placeholder 4">
            <a:extLst>
              <a:ext uri="{FF2B5EF4-FFF2-40B4-BE49-F238E27FC236}">
                <a16:creationId xmlns:a16="http://schemas.microsoft.com/office/drawing/2014/main" id="{548B3B92-A625-48A8-BF89-5EFB83232ED6}"/>
              </a:ext>
            </a:extLst>
          </p:cNvPr>
          <p:cNvSpPr txBox="1">
            <a:spLocks/>
          </p:cNvSpPr>
          <p:nvPr/>
        </p:nvSpPr>
        <p:spPr>
          <a:xfrm>
            <a:off x="6463853" y="1620000"/>
            <a:ext cx="4764918" cy="3804854"/>
          </a:xfrm>
          <a:prstGeom prst="rect">
            <a:avLst/>
          </a:prstGeom>
        </p:spPr>
        <p:txBody>
          <a:bodyPr vert="horz" lIns="90000" tIns="45720" rIns="91440" bIns="45720" rtlCol="0">
            <a:normAutofit/>
          </a:bodyPr>
          <a:lstStyle>
            <a:lvl1pPr marL="342900" indent="-342900" algn="l" defTabSz="914377" rtl="0" eaLnBrk="1" latinLnBrk="0" hangingPunct="1">
              <a:lnSpc>
                <a:spcPct val="90000"/>
              </a:lnSpc>
              <a:spcBef>
                <a:spcPts val="1000"/>
              </a:spcBef>
              <a:buFont typeface="Arial" charset="0"/>
              <a:buChar char="•"/>
              <a:defRPr sz="2000" kern="1200">
                <a:solidFill>
                  <a:schemeClr val="tx1"/>
                </a:solidFill>
                <a:latin typeface="Verdana" charset="0"/>
                <a:ea typeface="Verdana" charset="0"/>
                <a:cs typeface="Verdana" charset="0"/>
              </a:defRPr>
            </a:lvl1pPr>
            <a:lvl2pPr marL="685783" indent="-228594" algn="l" defTabSz="914377" rtl="0" eaLnBrk="1" latinLnBrk="0" hangingPunct="1">
              <a:lnSpc>
                <a:spcPct val="90000"/>
              </a:lnSpc>
              <a:spcBef>
                <a:spcPts val="500"/>
              </a:spcBef>
              <a:buFont typeface="Arial"/>
              <a:buChar char="•"/>
              <a:defRPr sz="1800" kern="1200">
                <a:solidFill>
                  <a:schemeClr val="bg2">
                    <a:lumMod val="50000"/>
                  </a:schemeClr>
                </a:solidFill>
                <a:latin typeface="Verdana" charset="0"/>
                <a:ea typeface="Verdana" charset="0"/>
                <a:cs typeface="Verdana" charset="0"/>
              </a:defRPr>
            </a:lvl2pPr>
            <a:lvl3pPr marL="1142971" indent="-228594" algn="l" defTabSz="914377" rtl="0" eaLnBrk="1" latinLnBrk="0" hangingPunct="1">
              <a:lnSpc>
                <a:spcPct val="90000"/>
              </a:lnSpc>
              <a:spcBef>
                <a:spcPts val="500"/>
              </a:spcBef>
              <a:buFont typeface="Arial"/>
              <a:buChar char="•"/>
              <a:defRPr sz="1600" kern="1200">
                <a:solidFill>
                  <a:schemeClr val="bg2">
                    <a:lumMod val="50000"/>
                  </a:schemeClr>
                </a:solidFill>
                <a:latin typeface="Verdana" charset="0"/>
                <a:ea typeface="Verdana" charset="0"/>
                <a:cs typeface="Verdana" charset="0"/>
              </a:defRPr>
            </a:lvl3pPr>
            <a:lvl4pPr marL="1600160"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4pPr>
            <a:lvl5pPr marL="2057349"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dirty="0"/>
          </a:p>
          <a:p>
            <a:pPr marL="0" indent="0">
              <a:buNone/>
            </a:pPr>
            <a:endParaRPr lang="en-US" dirty="0"/>
          </a:p>
        </p:txBody>
      </p:sp>
      <p:sp>
        <p:nvSpPr>
          <p:cNvPr id="7" name="Szövegdoboz 6">
            <a:extLst>
              <a:ext uri="{FF2B5EF4-FFF2-40B4-BE49-F238E27FC236}">
                <a16:creationId xmlns:a16="http://schemas.microsoft.com/office/drawing/2014/main" id="{A35B39AE-1E80-4414-A3C2-5E76A89ECF6D}"/>
              </a:ext>
            </a:extLst>
          </p:cNvPr>
          <p:cNvSpPr txBox="1"/>
          <p:nvPr/>
        </p:nvSpPr>
        <p:spPr>
          <a:xfrm>
            <a:off x="5089970" y="623669"/>
            <a:ext cx="4060723" cy="646331"/>
          </a:xfrm>
          <a:prstGeom prst="rect">
            <a:avLst/>
          </a:prstGeom>
          <a:noFill/>
        </p:spPr>
        <p:txBody>
          <a:bodyPr wrap="square" rtlCol="0">
            <a:spAutoFit/>
          </a:bodyPr>
          <a:lstStyle/>
          <a:p>
            <a:r>
              <a:rPr lang="hu-HU" sz="3600" dirty="0">
                <a:solidFill>
                  <a:schemeClr val="accent1"/>
                </a:solidFill>
                <a:latin typeface="+mj-lt"/>
              </a:rPr>
              <a:t>Adatfeldolgozó</a:t>
            </a:r>
            <a:endParaRPr lang="en-GB" sz="3600" dirty="0">
              <a:solidFill>
                <a:schemeClr val="accent1"/>
              </a:solidFill>
              <a:latin typeface="+mj-lt"/>
            </a:endParaRPr>
          </a:p>
        </p:txBody>
      </p:sp>
      <p:sp>
        <p:nvSpPr>
          <p:cNvPr id="8" name="Ellipszis 7">
            <a:extLst>
              <a:ext uri="{FF2B5EF4-FFF2-40B4-BE49-F238E27FC236}">
                <a16:creationId xmlns:a16="http://schemas.microsoft.com/office/drawing/2014/main" id="{77C161C2-C644-4EC3-B73C-8B11371E928E}"/>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5822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2833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507787"/>
            <a:ext cx="8596668" cy="4533575"/>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00B050"/>
                </a:solidFill>
              </a:rPr>
              <a:t>A magánélethez való jog az emberi jogi dokumentumokban</a:t>
            </a:r>
          </a:p>
          <a:p>
            <a:pPr marL="514350" indent="-514350">
              <a:buFont typeface="+mj-lt"/>
              <a:buAutoNum type="arabicPeriod"/>
            </a:pPr>
            <a:r>
              <a:rPr lang="hu-HU" sz="2400" noProof="0" dirty="0">
                <a:solidFill>
                  <a:srgbClr val="00B050"/>
                </a:solidFill>
              </a:rPr>
              <a:t>Az Európa Tanács és az EU keretrendszere</a:t>
            </a:r>
          </a:p>
          <a:p>
            <a:pPr marL="514350" indent="-514350">
              <a:buFont typeface="+mj-lt"/>
              <a:buAutoNum type="arabicPeriod"/>
            </a:pPr>
            <a:r>
              <a:rPr lang="hu-HU" sz="2400" noProof="0" dirty="0">
                <a:solidFill>
                  <a:srgbClr val="00B050"/>
                </a:solidFill>
              </a:rPr>
              <a:t>Az EU adatvédelmi rendszere - a GDPR</a:t>
            </a:r>
          </a:p>
          <a:p>
            <a:pPr marL="514350" indent="-514350">
              <a:buFont typeface="+mj-lt"/>
              <a:buAutoNum type="arabicPeriod"/>
            </a:pPr>
            <a:r>
              <a:rPr lang="hu-HU" sz="2400" noProof="0" dirty="0">
                <a:solidFill>
                  <a:srgbClr val="00B050"/>
                </a:solidFill>
              </a:rPr>
              <a:t>A személyes adat fogalma</a:t>
            </a:r>
          </a:p>
          <a:p>
            <a:pPr marL="514350" indent="-514350">
              <a:buFont typeface="+mj-lt"/>
              <a:buAutoNum type="arabicPeriod"/>
            </a:pPr>
            <a:r>
              <a:rPr lang="hu-HU" sz="2400" noProof="0" dirty="0">
                <a:solidFill>
                  <a:srgbClr val="FF0000"/>
                </a:solidFill>
              </a:rPr>
              <a:t>A személyes adatok kezelésére vonatkozó alapelvek</a:t>
            </a:r>
          </a:p>
          <a:p>
            <a:pPr marL="514350" indent="-514350">
              <a:buFont typeface="+mj-lt"/>
              <a:buAutoNum type="arabicPeriod"/>
            </a:pPr>
            <a:r>
              <a:rPr lang="hu-HU" sz="2400" noProof="0" dirty="0"/>
              <a:t>Kapcsolódó jogok és fogalmak</a:t>
            </a:r>
          </a:p>
          <a:p>
            <a:pPr marL="0" indent="0">
              <a:buNone/>
            </a:pPr>
            <a:endParaRPr lang="hu-HU" sz="2400" noProof="0" dirty="0"/>
          </a:p>
        </p:txBody>
      </p:sp>
      <p:sp>
        <p:nvSpPr>
          <p:cNvPr id="5" name="Ellipszis 4">
            <a:extLst>
              <a:ext uri="{FF2B5EF4-FFF2-40B4-BE49-F238E27FC236}">
                <a16:creationId xmlns:a16="http://schemas.microsoft.com/office/drawing/2014/main" id="{5D504950-061E-4CF5-A2A3-6FF530056618}"/>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227818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62AA-7A3B-244B-84B4-90FF327EFC3D}"/>
              </a:ext>
            </a:extLst>
          </p:cNvPr>
          <p:cNvSpPr>
            <a:spLocks noGrp="1"/>
          </p:cNvSpPr>
          <p:nvPr>
            <p:ph type="title"/>
          </p:nvPr>
        </p:nvSpPr>
        <p:spPr>
          <a:xfrm>
            <a:off x="745428" y="2094689"/>
            <a:ext cx="8596668" cy="2668621"/>
          </a:xfrm>
        </p:spPr>
        <p:txBody>
          <a:bodyPr>
            <a:noAutofit/>
          </a:bodyPr>
          <a:lstStyle/>
          <a:p>
            <a:pPr algn="ctr"/>
            <a:r>
              <a:rPr lang="hu-HU" sz="5400" noProof="0" dirty="0"/>
              <a:t>6. A személyes adatok kezelésére vonatkozó alapelvek</a:t>
            </a:r>
          </a:p>
        </p:txBody>
      </p:sp>
      <p:sp>
        <p:nvSpPr>
          <p:cNvPr id="5" name="Ellipszis 4">
            <a:extLst>
              <a:ext uri="{FF2B5EF4-FFF2-40B4-BE49-F238E27FC236}">
                <a16:creationId xmlns:a16="http://schemas.microsoft.com/office/drawing/2014/main" id="{9BA5AD59-7FBD-4A85-BE6B-F49DDD1D1FC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42811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3EC5F-94B8-4A4C-AC50-3B30D42FD153}"/>
              </a:ext>
            </a:extLst>
          </p:cNvPr>
          <p:cNvSpPr>
            <a:spLocks noGrp="1"/>
          </p:cNvSpPr>
          <p:nvPr>
            <p:ph type="title"/>
          </p:nvPr>
        </p:nvSpPr>
        <p:spPr>
          <a:xfrm>
            <a:off x="677334" y="609600"/>
            <a:ext cx="8596668" cy="1102468"/>
          </a:xfrm>
        </p:spPr>
        <p:txBody>
          <a:bodyPr>
            <a:normAutofit/>
          </a:bodyPr>
          <a:lstStyle/>
          <a:p>
            <a:r>
              <a:rPr lang="hu-HU" sz="3200" noProof="0" dirty="0"/>
              <a:t>A GDPR személyes adatok kezelésére vonatkozó alapelvei (1)</a:t>
            </a:r>
          </a:p>
        </p:txBody>
      </p:sp>
      <p:sp>
        <p:nvSpPr>
          <p:cNvPr id="8" name="Tartalom helye 7">
            <a:extLst>
              <a:ext uri="{FF2B5EF4-FFF2-40B4-BE49-F238E27FC236}">
                <a16:creationId xmlns:a16="http://schemas.microsoft.com/office/drawing/2014/main" id="{8865A995-CA39-416D-A9CC-984B4E5AF36D}"/>
              </a:ext>
            </a:extLst>
          </p:cNvPr>
          <p:cNvSpPr>
            <a:spLocks noGrp="1"/>
          </p:cNvSpPr>
          <p:nvPr>
            <p:ph sz="half" idx="1"/>
          </p:nvPr>
        </p:nvSpPr>
        <p:spPr/>
        <p:txBody>
          <a:bodyPr>
            <a:normAutofit/>
          </a:bodyPr>
          <a:lstStyle/>
          <a:p>
            <a:r>
              <a:rPr lang="hu-HU" sz="2600" noProof="0" dirty="0"/>
              <a:t>jogszerűség, tisztességes eljárás és átláthatóság</a:t>
            </a:r>
          </a:p>
          <a:p>
            <a:r>
              <a:rPr lang="hu-HU" sz="2600" noProof="0" dirty="0"/>
              <a:t>célhoz kötöttség</a:t>
            </a:r>
          </a:p>
          <a:p>
            <a:r>
              <a:rPr lang="hu-HU" sz="2600" noProof="0" dirty="0"/>
              <a:t>adattakarékosság</a:t>
            </a:r>
          </a:p>
          <a:p>
            <a:r>
              <a:rPr lang="hu-HU" sz="2600" noProof="0" dirty="0"/>
              <a:t>pontosság</a:t>
            </a:r>
          </a:p>
        </p:txBody>
      </p:sp>
      <p:sp>
        <p:nvSpPr>
          <p:cNvPr id="9" name="Tartalom helye 8">
            <a:extLst>
              <a:ext uri="{FF2B5EF4-FFF2-40B4-BE49-F238E27FC236}">
                <a16:creationId xmlns:a16="http://schemas.microsoft.com/office/drawing/2014/main" id="{F913B012-EA25-42FB-8F2E-7B479F604401}"/>
              </a:ext>
            </a:extLst>
          </p:cNvPr>
          <p:cNvSpPr>
            <a:spLocks noGrp="1"/>
          </p:cNvSpPr>
          <p:nvPr>
            <p:ph sz="half" idx="2"/>
          </p:nvPr>
        </p:nvSpPr>
        <p:spPr/>
        <p:txBody>
          <a:bodyPr>
            <a:normAutofit/>
          </a:bodyPr>
          <a:lstStyle/>
          <a:p>
            <a:r>
              <a:rPr lang="hu-HU" sz="2600" noProof="0" dirty="0"/>
              <a:t>korlátozott tárolhatóság</a:t>
            </a:r>
          </a:p>
          <a:p>
            <a:r>
              <a:rPr lang="hu-HU" sz="2600" noProof="0" dirty="0"/>
              <a:t>integritás és bizalmas jelleg</a:t>
            </a:r>
          </a:p>
          <a:p>
            <a:r>
              <a:rPr lang="hu-HU" sz="2600" noProof="0" dirty="0"/>
              <a:t>elszámoltathatóság</a:t>
            </a:r>
          </a:p>
        </p:txBody>
      </p:sp>
      <p:sp>
        <p:nvSpPr>
          <p:cNvPr id="3" name="Rectangle 2">
            <a:extLst>
              <a:ext uri="{FF2B5EF4-FFF2-40B4-BE49-F238E27FC236}">
                <a16:creationId xmlns:a16="http://schemas.microsoft.com/office/drawing/2014/main" id="{A4BE0692-FDF1-4745-BE57-B28A177B6856}"/>
              </a:ext>
            </a:extLst>
          </p:cNvPr>
          <p:cNvSpPr/>
          <p:nvPr/>
        </p:nvSpPr>
        <p:spPr>
          <a:xfrm>
            <a:off x="6646128" y="1566628"/>
            <a:ext cx="5141157" cy="4394167"/>
          </a:xfrm>
          <a:prstGeom prst="rect">
            <a:avLst/>
          </a:prstGeom>
        </p:spPr>
        <p:txBody>
          <a:bodyPr/>
          <a:lstStyle/>
          <a:p>
            <a:pPr lvl="0">
              <a:buChar char="•"/>
            </a:pPr>
            <a:endParaRPr lang="en-US" sz="3200" dirty="0"/>
          </a:p>
        </p:txBody>
      </p:sp>
      <p:sp>
        <p:nvSpPr>
          <p:cNvPr id="4" name="Rectangle 3">
            <a:extLst>
              <a:ext uri="{FF2B5EF4-FFF2-40B4-BE49-F238E27FC236}">
                <a16:creationId xmlns:a16="http://schemas.microsoft.com/office/drawing/2014/main" id="{B0F20B80-4D33-7B4D-A3A2-85BBFFD7041D}"/>
              </a:ext>
            </a:extLst>
          </p:cNvPr>
          <p:cNvSpPr/>
          <p:nvPr/>
        </p:nvSpPr>
        <p:spPr>
          <a:xfrm>
            <a:off x="1104982" y="1566628"/>
            <a:ext cx="5541146" cy="4394167"/>
          </a:xfrm>
          <a:prstGeom prst="rect">
            <a:avLst/>
          </a:prstGeom>
        </p:spPr>
        <p:txBody>
          <a:bodyPr/>
          <a:lstStyle/>
          <a:p>
            <a:pPr lvl="0">
              <a:buChar char="•"/>
            </a:pPr>
            <a:endParaRPr lang="en-US" sz="3200" dirty="0"/>
          </a:p>
        </p:txBody>
      </p:sp>
      <p:sp>
        <p:nvSpPr>
          <p:cNvPr id="7" name="Ellipszis 6">
            <a:extLst>
              <a:ext uri="{FF2B5EF4-FFF2-40B4-BE49-F238E27FC236}">
                <a16:creationId xmlns:a16="http://schemas.microsoft.com/office/drawing/2014/main" id="{68C6D352-9E2F-4A0A-A2DE-659AED7670AE}"/>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7382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EA72191-25D9-4A54-B1B8-32601564647D}"/>
              </a:ext>
            </a:extLst>
          </p:cNvPr>
          <p:cNvSpPr>
            <a:spLocks noGrp="1"/>
          </p:cNvSpPr>
          <p:nvPr>
            <p:ph type="title"/>
          </p:nvPr>
        </p:nvSpPr>
        <p:spPr>
          <a:xfrm>
            <a:off x="677334" y="287110"/>
            <a:ext cx="8596668" cy="1162311"/>
          </a:xfrm>
        </p:spPr>
        <p:txBody>
          <a:bodyPr>
            <a:normAutofit/>
          </a:bodyPr>
          <a:lstStyle/>
          <a:p>
            <a:r>
              <a:rPr lang="hu-HU" sz="3200" noProof="0" dirty="0"/>
              <a:t>A GDPR személyes adatok kezelésére vonatkozó alapelvei (2)</a:t>
            </a:r>
          </a:p>
        </p:txBody>
      </p:sp>
      <p:sp>
        <p:nvSpPr>
          <p:cNvPr id="3" name="Tartalom helye 2"/>
          <p:cNvSpPr>
            <a:spLocks noGrp="1"/>
          </p:cNvSpPr>
          <p:nvPr>
            <p:ph idx="1"/>
          </p:nvPr>
        </p:nvSpPr>
        <p:spPr>
          <a:xfrm>
            <a:off x="677334" y="1607910"/>
            <a:ext cx="9711806" cy="4432967"/>
          </a:xfrm>
        </p:spPr>
        <p:txBody>
          <a:bodyPr>
            <a:noAutofit/>
          </a:bodyPr>
          <a:lstStyle/>
          <a:p>
            <a:pPr lvl="0">
              <a:spcBef>
                <a:spcPts val="600"/>
              </a:spcBef>
            </a:pPr>
            <a:r>
              <a:rPr lang="hu-HU" sz="1600" b="1" u="sng" noProof="0" dirty="0"/>
              <a:t>jogszerűség, tisztességes eljárás és átláthatóság</a:t>
            </a:r>
            <a:endParaRPr lang="hu-HU" sz="1600" u="sng" noProof="0" dirty="0"/>
          </a:p>
          <a:p>
            <a:pPr lvl="1">
              <a:spcBef>
                <a:spcPts val="600"/>
              </a:spcBef>
            </a:pPr>
            <a:r>
              <a:rPr lang="hu-HU" noProof="0" dirty="0"/>
              <a:t>a személyes adatok kezelését jogszerűen és tisztességesen, valamint az érintett számára átlátható módon kell végezni</a:t>
            </a:r>
          </a:p>
          <a:p>
            <a:pPr>
              <a:spcBef>
                <a:spcPts val="600"/>
              </a:spcBef>
            </a:pPr>
            <a:r>
              <a:rPr lang="hu-HU" sz="1600" b="1" u="sng" noProof="0" dirty="0"/>
              <a:t>célhoz kötöttség</a:t>
            </a:r>
          </a:p>
          <a:p>
            <a:pPr lvl="1">
              <a:spcBef>
                <a:spcPts val="600"/>
              </a:spcBef>
            </a:pPr>
            <a:r>
              <a:rPr lang="hu-HU" noProof="0" dirty="0"/>
              <a:t>a személyes adatok gyűjtése csak meghatározott, egyértelmű és jogszerű célból történjen,</a:t>
            </a:r>
          </a:p>
          <a:p>
            <a:pPr lvl="1">
              <a:spcBef>
                <a:spcPts val="600"/>
              </a:spcBef>
            </a:pPr>
            <a:r>
              <a:rPr lang="hu-HU" noProof="0" dirty="0"/>
              <a:t>azokat ne kezeljék ezekkel a célokkal össze nem egyeztethető módon</a:t>
            </a:r>
          </a:p>
          <a:p>
            <a:pPr lvl="2">
              <a:spcBef>
                <a:spcPts val="600"/>
              </a:spcBef>
            </a:pPr>
            <a:r>
              <a:rPr lang="hu-HU" sz="1600" noProof="0" dirty="0"/>
              <a:t>Kivétel: archiválási célból történő adatkezelés</a:t>
            </a:r>
          </a:p>
          <a:p>
            <a:pPr lvl="0">
              <a:spcBef>
                <a:spcPts val="600"/>
              </a:spcBef>
            </a:pPr>
            <a:r>
              <a:rPr lang="hu-HU" sz="1600" b="1" u="sng" noProof="0" dirty="0"/>
              <a:t>adattakarékosság</a:t>
            </a:r>
          </a:p>
          <a:p>
            <a:pPr lvl="1">
              <a:spcBef>
                <a:spcPts val="600"/>
              </a:spcBef>
            </a:pPr>
            <a:r>
              <a:rPr lang="hu-HU" noProof="0" dirty="0"/>
              <a:t>A személyes adatok az adatkezelés céljai szempontjából megfelelőek és relevánsak kell, hogy legyenek, és a szükségesre kell korlátozódniuk</a:t>
            </a:r>
          </a:p>
          <a:p>
            <a:pPr lvl="0">
              <a:spcBef>
                <a:spcPts val="600"/>
              </a:spcBef>
            </a:pPr>
            <a:r>
              <a:rPr lang="hu-HU" sz="1600" b="1" u="sng" noProof="0" dirty="0"/>
              <a:t>pontosság</a:t>
            </a:r>
          </a:p>
          <a:p>
            <a:pPr lvl="1">
              <a:spcBef>
                <a:spcPts val="600"/>
              </a:spcBef>
            </a:pPr>
            <a:r>
              <a:rPr lang="hu-HU" noProof="0" dirty="0"/>
              <a:t>A személyes adatoknak pontosnak és szükség esetén naprakésznek kell lenniük</a:t>
            </a:r>
          </a:p>
          <a:p>
            <a:pPr lvl="1">
              <a:spcBef>
                <a:spcPts val="600"/>
              </a:spcBef>
            </a:pPr>
            <a:r>
              <a:rPr lang="hu-HU" noProof="0" dirty="0"/>
              <a:t>a pontatlan személyes adatokat haladéktalanul törölni vagy helyesbíteni kell</a:t>
            </a:r>
          </a:p>
        </p:txBody>
      </p:sp>
      <p:sp>
        <p:nvSpPr>
          <p:cNvPr id="5" name="Ellipszis 4">
            <a:extLst>
              <a:ext uri="{FF2B5EF4-FFF2-40B4-BE49-F238E27FC236}">
                <a16:creationId xmlns:a16="http://schemas.microsoft.com/office/drawing/2014/main" id="{9B9F1488-F99B-48D7-9325-2B8E25AEFF5B}"/>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44005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D4635A4-3F1A-4DFA-A987-CC80BC831B69}"/>
              </a:ext>
            </a:extLst>
          </p:cNvPr>
          <p:cNvSpPr>
            <a:spLocks noGrp="1"/>
          </p:cNvSpPr>
          <p:nvPr>
            <p:ph type="title"/>
          </p:nvPr>
        </p:nvSpPr>
        <p:spPr>
          <a:xfrm>
            <a:off x="807511" y="284359"/>
            <a:ext cx="8686685" cy="1161597"/>
          </a:xfrm>
        </p:spPr>
        <p:txBody>
          <a:bodyPr>
            <a:normAutofit fontScale="90000"/>
          </a:bodyPr>
          <a:lstStyle/>
          <a:p>
            <a:r>
              <a:rPr lang="hu-HU" noProof="0" dirty="0"/>
              <a:t>A GDPR személyes adatok kezelésére vonatkozó alapelvei (3)</a:t>
            </a:r>
          </a:p>
        </p:txBody>
      </p:sp>
      <p:sp>
        <p:nvSpPr>
          <p:cNvPr id="3" name="Tartalom helye 2"/>
          <p:cNvSpPr>
            <a:spLocks noGrp="1"/>
          </p:cNvSpPr>
          <p:nvPr>
            <p:ph idx="1"/>
          </p:nvPr>
        </p:nvSpPr>
        <p:spPr>
          <a:xfrm>
            <a:off x="895059" y="1435100"/>
            <a:ext cx="9425987" cy="4790602"/>
          </a:xfrm>
        </p:spPr>
        <p:txBody>
          <a:bodyPr>
            <a:noAutofit/>
          </a:bodyPr>
          <a:lstStyle/>
          <a:p>
            <a:pPr lvl="0">
              <a:spcBef>
                <a:spcPts val="600"/>
              </a:spcBef>
            </a:pPr>
            <a:r>
              <a:rPr lang="hu-HU" sz="1500" b="1" u="sng" noProof="0" dirty="0"/>
              <a:t>korlátozott tárolhatóság</a:t>
            </a:r>
          </a:p>
          <a:p>
            <a:pPr lvl="1">
              <a:spcBef>
                <a:spcPts val="600"/>
              </a:spcBef>
            </a:pPr>
            <a:r>
              <a:rPr lang="hu-HU" sz="1500" noProof="0" dirty="0"/>
              <a:t>olyan formában kell történnie, amely az érintettek azonosítását csak a személyes adatok kezelése céljainak eléréséhez szükséges ideig teszi lehetővé</a:t>
            </a:r>
          </a:p>
          <a:p>
            <a:pPr lvl="1">
              <a:spcBef>
                <a:spcPts val="600"/>
              </a:spcBef>
            </a:pPr>
            <a:r>
              <a:rPr lang="hu-HU" sz="1500" noProof="0" dirty="0"/>
              <a:t>kivételek:</a:t>
            </a:r>
          </a:p>
          <a:p>
            <a:pPr lvl="2">
              <a:spcBef>
                <a:spcPts val="600"/>
              </a:spcBef>
            </a:pPr>
            <a:r>
              <a:rPr lang="hu-HU" sz="1500" noProof="0" dirty="0"/>
              <a:t>közérdekű archiválás céljából</a:t>
            </a:r>
          </a:p>
          <a:p>
            <a:pPr lvl="2">
              <a:spcBef>
                <a:spcPts val="600"/>
              </a:spcBef>
            </a:pPr>
            <a:r>
              <a:rPr lang="hu-HU" sz="1500" noProof="0" dirty="0"/>
              <a:t>tudományos és történelmi kutatási célból </a:t>
            </a:r>
          </a:p>
          <a:p>
            <a:pPr lvl="2">
              <a:spcBef>
                <a:spcPts val="600"/>
              </a:spcBef>
            </a:pPr>
            <a:r>
              <a:rPr lang="hu-HU" sz="1500" noProof="0" dirty="0"/>
              <a:t>statisztikai célból</a:t>
            </a:r>
          </a:p>
          <a:p>
            <a:pPr lvl="0">
              <a:spcBef>
                <a:spcPts val="600"/>
              </a:spcBef>
            </a:pPr>
            <a:r>
              <a:rPr lang="hu-HU" sz="1500" b="1" u="sng" noProof="0" dirty="0"/>
              <a:t>integritás és bizalmas jelleg</a:t>
            </a:r>
          </a:p>
          <a:p>
            <a:pPr lvl="1">
              <a:spcBef>
                <a:spcPts val="600"/>
              </a:spcBef>
            </a:pPr>
            <a:r>
              <a:rPr lang="hu-HU" sz="1500" noProof="0" dirty="0"/>
              <a:t>megfelelő technikai vagy szervezési intézkedések alkalmazásával,</a:t>
            </a:r>
          </a:p>
          <a:p>
            <a:pPr lvl="1">
              <a:spcBef>
                <a:spcPts val="600"/>
              </a:spcBef>
            </a:pPr>
            <a:r>
              <a:rPr lang="hu-HU" sz="1500" noProof="0" dirty="0"/>
              <a:t>amely biztosítja a személyes adatok megfelelő biztonságát</a:t>
            </a:r>
          </a:p>
          <a:p>
            <a:pPr lvl="1">
              <a:spcBef>
                <a:spcPts val="600"/>
              </a:spcBef>
            </a:pPr>
            <a:r>
              <a:rPr lang="hu-HU" sz="1500" noProof="0" dirty="0"/>
              <a:t>az alábbiakkal szembeni védelem</a:t>
            </a:r>
          </a:p>
          <a:p>
            <a:pPr lvl="2">
              <a:spcBef>
                <a:spcPts val="600"/>
              </a:spcBef>
            </a:pPr>
            <a:r>
              <a:rPr lang="hu-HU" sz="1500" noProof="0" dirty="0"/>
              <a:t>jogosulatlan vagy jogellenes kezelés</a:t>
            </a:r>
          </a:p>
          <a:p>
            <a:pPr lvl="2">
              <a:spcBef>
                <a:spcPts val="600"/>
              </a:spcBef>
            </a:pPr>
            <a:r>
              <a:rPr lang="hu-HU" sz="1500" noProof="0" dirty="0"/>
              <a:t>véletlen elvesztés, megsemmisítés vagy károsodás</a:t>
            </a:r>
          </a:p>
          <a:p>
            <a:pPr lvl="0">
              <a:spcBef>
                <a:spcPts val="600"/>
              </a:spcBef>
            </a:pPr>
            <a:r>
              <a:rPr lang="hu-HU" sz="1500" b="1" u="sng" noProof="0" dirty="0"/>
              <a:t>elszámoltathatóság</a:t>
            </a:r>
          </a:p>
          <a:p>
            <a:pPr lvl="1">
              <a:spcBef>
                <a:spcPts val="600"/>
              </a:spcBef>
            </a:pPr>
            <a:r>
              <a:rPr lang="hu-HU" sz="1500" noProof="0" dirty="0"/>
              <a:t>az adatkezelő felelős az jogszerűség, tisztességes eljárás és átláthatóság elvének való megfeleléséért, továbbá képesnek kell lennie e megfelelés igazolására</a:t>
            </a:r>
          </a:p>
        </p:txBody>
      </p:sp>
      <p:sp>
        <p:nvSpPr>
          <p:cNvPr id="5" name="Ellipszis 4">
            <a:extLst>
              <a:ext uri="{FF2B5EF4-FFF2-40B4-BE49-F238E27FC236}">
                <a16:creationId xmlns:a16="http://schemas.microsoft.com/office/drawing/2014/main" id="{CB649564-1180-40CC-8606-743DEA2F12E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12726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5888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810638"/>
          </a:xfrm>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605065"/>
            <a:ext cx="8596668" cy="4436298"/>
          </a:xfrm>
        </p:spPr>
        <p:txBody>
          <a:bodyPr>
            <a:normAutofit/>
          </a:bodyPr>
          <a:lstStyle/>
          <a:p>
            <a:pPr marL="514350" indent="-514350">
              <a:buFont typeface="+mj-lt"/>
              <a:buAutoNum type="arabicPeriod"/>
            </a:pPr>
            <a:r>
              <a:rPr lang="hu-HU" sz="2400" noProof="0" dirty="0">
                <a:solidFill>
                  <a:srgbClr val="00B050"/>
                </a:solidFill>
              </a:rPr>
              <a:t>A magánélet fogalma</a:t>
            </a:r>
          </a:p>
          <a:p>
            <a:pPr marL="514350" indent="-514350">
              <a:buFont typeface="+mj-lt"/>
              <a:buAutoNum type="arabicPeriod"/>
            </a:pPr>
            <a:r>
              <a:rPr lang="hu-HU" sz="2400" noProof="0" dirty="0">
                <a:solidFill>
                  <a:srgbClr val="00B050"/>
                </a:solidFill>
              </a:rPr>
              <a:t>A magánélethez való jog az emberi jogi dokumentumokban</a:t>
            </a:r>
          </a:p>
          <a:p>
            <a:pPr marL="514350" indent="-514350">
              <a:buFont typeface="+mj-lt"/>
              <a:buAutoNum type="arabicPeriod"/>
            </a:pPr>
            <a:r>
              <a:rPr lang="hu-HU" sz="2400" noProof="0" dirty="0">
                <a:solidFill>
                  <a:srgbClr val="00B050"/>
                </a:solidFill>
              </a:rPr>
              <a:t>Az Európa Tanács és az EU keretrendszere</a:t>
            </a:r>
          </a:p>
          <a:p>
            <a:pPr marL="514350" indent="-514350">
              <a:buFont typeface="+mj-lt"/>
              <a:buAutoNum type="arabicPeriod"/>
            </a:pPr>
            <a:r>
              <a:rPr lang="hu-HU" sz="2400" noProof="0" dirty="0">
                <a:solidFill>
                  <a:srgbClr val="00B050"/>
                </a:solidFill>
              </a:rPr>
              <a:t>Az EU adatvédelmi rendszere - a GDPR</a:t>
            </a:r>
          </a:p>
          <a:p>
            <a:pPr marL="514350" indent="-514350">
              <a:buFont typeface="+mj-lt"/>
              <a:buAutoNum type="arabicPeriod"/>
            </a:pPr>
            <a:r>
              <a:rPr lang="hu-HU" sz="2400" noProof="0" dirty="0">
                <a:solidFill>
                  <a:srgbClr val="00B050"/>
                </a:solidFill>
              </a:rPr>
              <a:t>A személyes adat fogalma</a:t>
            </a:r>
          </a:p>
          <a:p>
            <a:pPr marL="514350" indent="-514350">
              <a:buFont typeface="+mj-lt"/>
              <a:buAutoNum type="arabicPeriod"/>
            </a:pPr>
            <a:r>
              <a:rPr lang="hu-HU" sz="2400" noProof="0" dirty="0">
                <a:solidFill>
                  <a:srgbClr val="00B050"/>
                </a:solidFill>
              </a:rPr>
              <a:t>A személyes adatok kezelésére vonatkozó alapelvek</a:t>
            </a:r>
          </a:p>
          <a:p>
            <a:pPr marL="514350" indent="-514350">
              <a:buFont typeface="+mj-lt"/>
              <a:buAutoNum type="arabicPeriod"/>
            </a:pPr>
            <a:r>
              <a:rPr lang="hu-HU" sz="2400" noProof="0" dirty="0">
                <a:solidFill>
                  <a:srgbClr val="FF0000"/>
                </a:solidFill>
              </a:rPr>
              <a:t>Kapcsolódó jogok és fogalmak</a:t>
            </a:r>
          </a:p>
        </p:txBody>
      </p:sp>
      <p:sp>
        <p:nvSpPr>
          <p:cNvPr id="5" name="Ellipszis 4">
            <a:extLst>
              <a:ext uri="{FF2B5EF4-FFF2-40B4-BE49-F238E27FC236}">
                <a16:creationId xmlns:a16="http://schemas.microsoft.com/office/drawing/2014/main" id="{335A69B2-B905-4822-8058-BF681E5AEEE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178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hu-HU" noProof="0" dirty="0"/>
              <a:t>Tartalomjegyzék</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488613"/>
            <a:ext cx="8596668" cy="4552264"/>
          </a:xfrm>
        </p:spPr>
        <p:txBody>
          <a:bodyPr>
            <a:normAutofit/>
          </a:bodyPr>
          <a:lstStyle/>
          <a:p>
            <a:pPr marL="514350" indent="-514350">
              <a:buFont typeface="+mj-lt"/>
              <a:buAutoNum type="arabicPeriod"/>
            </a:pPr>
            <a:r>
              <a:rPr lang="hu-HU" sz="2400" noProof="0" dirty="0">
                <a:solidFill>
                  <a:srgbClr val="FF0000"/>
                </a:solidFill>
              </a:rPr>
              <a:t>A magánélet fogalma</a:t>
            </a:r>
          </a:p>
          <a:p>
            <a:pPr marL="514350" indent="-514350">
              <a:buFont typeface="+mj-lt"/>
              <a:buAutoNum type="arabicPeriod"/>
            </a:pPr>
            <a:r>
              <a:rPr lang="hu-HU" sz="2400" noProof="0" dirty="0"/>
              <a:t>A magánélethez való jog az emberi jogi dokumentumokban</a:t>
            </a:r>
          </a:p>
          <a:p>
            <a:pPr marL="514350" indent="-514350">
              <a:buFont typeface="+mj-lt"/>
              <a:buAutoNum type="arabicPeriod"/>
            </a:pPr>
            <a:r>
              <a:rPr lang="hu-HU" sz="2400" noProof="0" dirty="0"/>
              <a:t>Az Európa Tanács és az EU keretrendszere</a:t>
            </a:r>
          </a:p>
          <a:p>
            <a:pPr marL="514350" indent="-514350">
              <a:buFont typeface="+mj-lt"/>
              <a:buAutoNum type="arabicPeriod"/>
            </a:pPr>
            <a:r>
              <a:rPr lang="hu-HU" sz="2400" noProof="0" dirty="0"/>
              <a:t>Az EU adatvédelmi rendszere - GDPR</a:t>
            </a:r>
          </a:p>
          <a:p>
            <a:pPr marL="514350" indent="-514350">
              <a:buFont typeface="+mj-lt"/>
              <a:buAutoNum type="arabicPeriod"/>
            </a:pPr>
            <a:r>
              <a:rPr lang="hu-HU" sz="2400" noProof="0" dirty="0"/>
              <a:t>A személyes adatok fogalma</a:t>
            </a:r>
          </a:p>
          <a:p>
            <a:pPr marL="514350" indent="-514350">
              <a:buFont typeface="+mj-lt"/>
              <a:buAutoNum type="arabicPeriod"/>
            </a:pPr>
            <a:r>
              <a:rPr lang="hu-HU" sz="2400" noProof="0" dirty="0"/>
              <a:t>A személyes adatok kezelésére vonatkozó alapelvek</a:t>
            </a:r>
          </a:p>
          <a:p>
            <a:pPr marL="514350" indent="-514350">
              <a:buFont typeface="+mj-lt"/>
              <a:buAutoNum type="arabicPeriod"/>
            </a:pPr>
            <a:r>
              <a:rPr lang="hu-HU" sz="2400" noProof="0" dirty="0"/>
              <a:t>Kapcsolódó jogok és fogalmak</a:t>
            </a:r>
          </a:p>
        </p:txBody>
      </p:sp>
      <p:sp>
        <p:nvSpPr>
          <p:cNvPr id="5" name="Ellipszis 4">
            <a:extLst>
              <a:ext uri="{FF2B5EF4-FFF2-40B4-BE49-F238E27FC236}">
                <a16:creationId xmlns:a16="http://schemas.microsoft.com/office/drawing/2014/main" id="{C87E9767-FAD3-48BA-B8AC-6DCFA3E488E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91206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B47A9-0F61-3743-8B22-A3C5B85D5A81}"/>
              </a:ext>
            </a:extLst>
          </p:cNvPr>
          <p:cNvSpPr>
            <a:spLocks noGrp="1"/>
          </p:cNvSpPr>
          <p:nvPr>
            <p:ph type="title"/>
          </p:nvPr>
        </p:nvSpPr>
        <p:spPr>
          <a:xfrm>
            <a:off x="764883" y="2517842"/>
            <a:ext cx="8596668" cy="1822315"/>
          </a:xfrm>
        </p:spPr>
        <p:txBody>
          <a:bodyPr>
            <a:noAutofit/>
          </a:bodyPr>
          <a:lstStyle/>
          <a:p>
            <a:pPr algn="ctr"/>
            <a:r>
              <a:rPr lang="hu-HU" sz="5400" noProof="0" dirty="0"/>
              <a:t>7. Kapcsolódó jogok és fogalmak</a:t>
            </a:r>
          </a:p>
        </p:txBody>
      </p:sp>
      <p:sp>
        <p:nvSpPr>
          <p:cNvPr id="4" name="Ellipszis 3">
            <a:extLst>
              <a:ext uri="{FF2B5EF4-FFF2-40B4-BE49-F238E27FC236}">
                <a16:creationId xmlns:a16="http://schemas.microsoft.com/office/drawing/2014/main" id="{E5862846-EA37-4B9E-A2A0-BE42DDE6471E}"/>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9335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41B5-7996-0447-9451-290D0B5F748B}"/>
              </a:ext>
            </a:extLst>
          </p:cNvPr>
          <p:cNvSpPr>
            <a:spLocks noGrp="1"/>
          </p:cNvSpPr>
          <p:nvPr>
            <p:ph type="title"/>
          </p:nvPr>
        </p:nvSpPr>
        <p:spPr/>
        <p:txBody>
          <a:bodyPr>
            <a:normAutofit/>
          </a:bodyPr>
          <a:lstStyle/>
          <a:p>
            <a:r>
              <a:rPr lang="hu-HU" noProof="0" dirty="0"/>
              <a:t>Kapcsolódó jogok és fogalmak –</a:t>
            </a:r>
            <a:br>
              <a:rPr lang="hu-HU" noProof="0" dirty="0"/>
            </a:br>
            <a:r>
              <a:rPr lang="hu-HU" noProof="0" dirty="0"/>
              <a:t>A véleménynyilvánítás szabadsága </a:t>
            </a:r>
          </a:p>
        </p:txBody>
      </p:sp>
      <p:sp>
        <p:nvSpPr>
          <p:cNvPr id="3" name="Content Placeholder 2">
            <a:extLst>
              <a:ext uri="{FF2B5EF4-FFF2-40B4-BE49-F238E27FC236}">
                <a16:creationId xmlns:a16="http://schemas.microsoft.com/office/drawing/2014/main" id="{241D9275-4118-1C45-A226-A9D5B8F6C167}"/>
              </a:ext>
            </a:extLst>
          </p:cNvPr>
          <p:cNvSpPr>
            <a:spLocks noGrp="1"/>
          </p:cNvSpPr>
          <p:nvPr>
            <p:ph idx="1"/>
          </p:nvPr>
        </p:nvSpPr>
        <p:spPr>
          <a:xfrm>
            <a:off x="677334" y="2023353"/>
            <a:ext cx="8596668" cy="4018009"/>
          </a:xfrm>
        </p:spPr>
        <p:txBody>
          <a:bodyPr>
            <a:normAutofit fontScale="92500" lnSpcReduction="10000"/>
          </a:bodyPr>
          <a:lstStyle/>
          <a:p>
            <a:pPr algn="just" fontAlgn="base"/>
            <a:r>
              <a:rPr lang="hu-HU" noProof="0" dirty="0"/>
              <a:t>Az </a:t>
            </a:r>
            <a:r>
              <a:rPr lang="hu-HU" i="1" noProof="0" dirty="0"/>
              <a:t>Axel Springer AG kontra Németország ügyben </a:t>
            </a:r>
            <a:r>
              <a:rPr lang="hu-HU" noProof="0" dirty="0"/>
              <a:t>az EJEB megállapította, hogy a felperes vállalat számára egy ismert színész letartóztatásáról és elítéléséről szóló cikk közzétételének bírósági úton történő korlátozása sérti az EJEE 10. cikkét. </a:t>
            </a:r>
          </a:p>
          <a:p>
            <a:pPr algn="just" fontAlgn="base"/>
            <a:r>
              <a:rPr lang="hu-HU" noProof="0" dirty="0"/>
              <a:t>A </a:t>
            </a:r>
            <a:r>
              <a:rPr lang="hu-HU" i="1" noProof="0" dirty="0" err="1"/>
              <a:t>Mosley</a:t>
            </a:r>
            <a:r>
              <a:rPr lang="hu-HU" i="1" noProof="0" dirty="0"/>
              <a:t> kontra Egyesült Királyság ügyben </a:t>
            </a:r>
            <a:r>
              <a:rPr lang="hu-HU" noProof="0" dirty="0"/>
              <a:t>egy nemzeti </a:t>
            </a:r>
            <a:r>
              <a:rPr lang="hu-HU" b="1" noProof="0" dirty="0"/>
              <a:t>hetilap intim fényképeket közölt a felperesről</a:t>
            </a:r>
            <a:r>
              <a:rPr lang="hu-HU" noProof="0" dirty="0"/>
              <a:t>. Az érintett arra hivatkozott, hogy megsértették az EJEE 8. cikkét, mivel a szóban forgó </a:t>
            </a:r>
            <a:r>
              <a:rPr lang="hu-HU" b="1" noProof="0" dirty="0"/>
              <a:t>fényképek közzététele előtt nem tudott a jogsértés  </a:t>
            </a:r>
            <a:r>
              <a:rPr lang="hu-HU" noProof="0" dirty="0"/>
              <a:t>megszüntetésére irányuló eljárást</a:t>
            </a:r>
            <a:r>
              <a:rPr lang="hu-HU" b="1" noProof="0" dirty="0"/>
              <a:t> indítani</a:t>
            </a:r>
            <a:r>
              <a:rPr lang="hu-HU" noProof="0" dirty="0"/>
              <a:t>, mivel nincs olyan jogszabályi előírás, amely az újságot arra kötelezte volna, hogy a közzétételről őt előzetesen értesítse. </a:t>
            </a:r>
          </a:p>
          <a:p>
            <a:pPr marL="324000" indent="0" algn="just" fontAlgn="base">
              <a:buNone/>
            </a:pPr>
            <a:r>
              <a:rPr lang="hu-HU" noProof="0" dirty="0"/>
              <a:t>Bár a szóban forgó anyag terjesztése általánosságban szórakoztatási, nem pedig oktatási célt szolgált, kétségtelenül részesült az EJEE 10. cikke szerinti védelemben, ami elvezethet az EJEE 8. cikkében foglalt követelményekhez, amennyiben magán-    vagy intim jellegű információkról volt szó és a terjesztéshez nem fűződött közérdek. </a:t>
            </a:r>
          </a:p>
          <a:p>
            <a:endParaRPr lang="hu-HU" noProof="0" dirty="0"/>
          </a:p>
        </p:txBody>
      </p:sp>
      <p:sp>
        <p:nvSpPr>
          <p:cNvPr id="4" name="Ellipszis 3">
            <a:extLst>
              <a:ext uri="{FF2B5EF4-FFF2-40B4-BE49-F238E27FC236}">
                <a16:creationId xmlns:a16="http://schemas.microsoft.com/office/drawing/2014/main" id="{F0D583E9-BBE5-47C8-8FC7-E534D70447D7}"/>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96304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C025-A164-E543-9686-81E2D765B6BC}"/>
              </a:ext>
            </a:extLst>
          </p:cNvPr>
          <p:cNvSpPr>
            <a:spLocks noGrp="1"/>
          </p:cNvSpPr>
          <p:nvPr>
            <p:ph type="title"/>
          </p:nvPr>
        </p:nvSpPr>
        <p:spPr/>
        <p:txBody>
          <a:bodyPr/>
          <a:lstStyle/>
          <a:p>
            <a:r>
              <a:rPr lang="hu-HU" noProof="0" dirty="0"/>
              <a:t>Kapcsolódó jogok és fogalmak -</a:t>
            </a:r>
            <a:br>
              <a:rPr lang="hu-HU" noProof="0" dirty="0"/>
            </a:br>
            <a:r>
              <a:rPr lang="hu-HU" noProof="0" dirty="0"/>
              <a:t>A véleménynyilvánítás szabadsága (2) </a:t>
            </a:r>
          </a:p>
        </p:txBody>
      </p:sp>
      <p:sp>
        <p:nvSpPr>
          <p:cNvPr id="3" name="Content Placeholder 2">
            <a:extLst>
              <a:ext uri="{FF2B5EF4-FFF2-40B4-BE49-F238E27FC236}">
                <a16:creationId xmlns:a16="http://schemas.microsoft.com/office/drawing/2014/main" id="{1A9B4B17-4402-C44E-A918-C349DB014516}"/>
              </a:ext>
            </a:extLst>
          </p:cNvPr>
          <p:cNvSpPr>
            <a:spLocks noGrp="1"/>
          </p:cNvSpPr>
          <p:nvPr>
            <p:ph idx="1"/>
          </p:nvPr>
        </p:nvSpPr>
        <p:spPr>
          <a:xfrm>
            <a:off x="677334" y="1930401"/>
            <a:ext cx="8596668" cy="4110962"/>
          </a:xfrm>
        </p:spPr>
        <p:txBody>
          <a:bodyPr>
            <a:normAutofit/>
          </a:bodyPr>
          <a:lstStyle/>
          <a:p>
            <a:pPr algn="just"/>
            <a:r>
              <a:rPr lang="hu-HU" noProof="0" dirty="0"/>
              <a:t>A </a:t>
            </a:r>
            <a:r>
              <a:rPr lang="hu-HU" i="1" noProof="0" dirty="0" err="1"/>
              <a:t>Tietosuojavaltuutettu</a:t>
            </a:r>
            <a:r>
              <a:rPr lang="hu-HU" i="1" noProof="0" dirty="0"/>
              <a:t> kontra </a:t>
            </a:r>
            <a:r>
              <a:rPr lang="hu-HU" i="1" noProof="0" dirty="0" err="1"/>
              <a:t>Satakunnan</a:t>
            </a:r>
            <a:r>
              <a:rPr lang="hu-HU" i="1" noProof="0" dirty="0"/>
              <a:t> </a:t>
            </a:r>
            <a:r>
              <a:rPr lang="hu-HU" i="1" noProof="0" dirty="0" err="1"/>
              <a:t>Markkinapörssi</a:t>
            </a:r>
            <a:r>
              <a:rPr lang="hu-HU" i="1" noProof="0" dirty="0"/>
              <a:t> </a:t>
            </a:r>
            <a:r>
              <a:rPr lang="hu-HU" i="1" noProof="0" dirty="0" err="1"/>
              <a:t>Oy</a:t>
            </a:r>
            <a:r>
              <a:rPr lang="hu-HU" i="1" noProof="0" dirty="0"/>
              <a:t> és </a:t>
            </a:r>
            <a:r>
              <a:rPr lang="hu-HU" i="1" noProof="0" dirty="0" err="1"/>
              <a:t>Satamedia</a:t>
            </a:r>
            <a:r>
              <a:rPr lang="hu-HU" i="1" noProof="0" dirty="0"/>
              <a:t> </a:t>
            </a:r>
            <a:r>
              <a:rPr lang="hu-HU" i="1" noProof="0" dirty="0" err="1"/>
              <a:t>Oy</a:t>
            </a:r>
            <a:r>
              <a:rPr lang="hu-HU" i="1" noProof="0" dirty="0"/>
              <a:t> ügyben </a:t>
            </a:r>
            <a:r>
              <a:rPr lang="hu-HU" noProof="0" dirty="0"/>
              <a:t>az EUB-t felkérték, hogy határozza meg az adatvédelem és a sajtószabadsághoz való jogok közötti kapcsolatot. Az EUB-</a:t>
            </a:r>
            <a:r>
              <a:rPr lang="hu-HU" noProof="0" dirty="0" err="1"/>
              <a:t>nek</a:t>
            </a:r>
            <a:r>
              <a:rPr lang="hu-HU" noProof="0" dirty="0"/>
              <a:t> különösen azt kellett értékelnie, hogy a személyesadat-kezelés, amit az adóhatóság azért tett lehetővé, hogy a mobiltelefon-használók más természetes személyekre vonatkozó adózási adatokat kaphassanak, kizárólag újságírás céljából végzett tevékenységnek minősül-e. </a:t>
            </a:r>
          </a:p>
          <a:p>
            <a:pPr algn="just"/>
            <a:r>
              <a:rPr lang="hu-HU" noProof="0" dirty="0"/>
              <a:t>A </a:t>
            </a:r>
            <a:r>
              <a:rPr lang="hu-HU" i="1" noProof="0" dirty="0"/>
              <a:t>Google Spain SL és Google Inc. kontra </a:t>
            </a:r>
            <a:r>
              <a:rPr lang="hu-HU" i="1" noProof="0" dirty="0" err="1"/>
              <a:t>Agencia</a:t>
            </a:r>
            <a:r>
              <a:rPr lang="hu-HU" i="1" noProof="0" dirty="0"/>
              <a:t> </a:t>
            </a:r>
            <a:r>
              <a:rPr lang="hu-HU" i="1" noProof="0" dirty="0" err="1"/>
              <a:t>Española</a:t>
            </a:r>
            <a:r>
              <a:rPr lang="hu-HU" i="1" noProof="0" dirty="0"/>
              <a:t> de </a:t>
            </a:r>
            <a:r>
              <a:rPr lang="hu-HU" i="1" noProof="0" dirty="0" err="1"/>
              <a:t>Protección</a:t>
            </a:r>
            <a:r>
              <a:rPr lang="hu-HU" i="1" noProof="0" dirty="0"/>
              <a:t> de </a:t>
            </a:r>
            <a:r>
              <a:rPr lang="hu-HU" i="1" noProof="0" dirty="0" err="1"/>
              <a:t>Datos</a:t>
            </a:r>
            <a:r>
              <a:rPr lang="hu-HU" i="1" noProof="0" dirty="0"/>
              <a:t> (AEPD) ügyben </a:t>
            </a:r>
            <a:r>
              <a:rPr lang="hu-HU" noProof="0" dirty="0"/>
              <a:t>az EUB azt vizsgálta, hogy a Google köteles-e törölni a felperes pénzügyi nehézségeire vonatkozó elavult információkat a keresés találati listájából. Amikor a felperes nevével a Google keresőmotorjával keresést indítottak, a keresés találati listája a felperest csődeljárással összefüggésben megemlítő régi újságcikkekre mutató hivatkozásokat tartalmaztak. </a:t>
            </a:r>
          </a:p>
        </p:txBody>
      </p:sp>
      <p:sp>
        <p:nvSpPr>
          <p:cNvPr id="4" name="Ellipszis 3">
            <a:extLst>
              <a:ext uri="{FF2B5EF4-FFF2-40B4-BE49-F238E27FC236}">
                <a16:creationId xmlns:a16="http://schemas.microsoft.com/office/drawing/2014/main" id="{D88C7843-4A77-4FB3-8846-9895EBC6B7A8}"/>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105386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2F7EB8-8C70-44C1-9178-153A523F26EB}"/>
              </a:ext>
            </a:extLst>
          </p:cNvPr>
          <p:cNvSpPr>
            <a:spLocks noGrp="1"/>
          </p:cNvSpPr>
          <p:nvPr>
            <p:ph type="title"/>
          </p:nvPr>
        </p:nvSpPr>
        <p:spPr/>
        <p:txBody>
          <a:bodyPr/>
          <a:lstStyle/>
          <a:p>
            <a:r>
              <a:rPr lang="hu-HU" noProof="0" dirty="0"/>
              <a:t>Kapcsolódó jogok és fogalmak – dokumentumokhoz való hozzáférés</a:t>
            </a:r>
          </a:p>
        </p:txBody>
      </p:sp>
      <p:sp>
        <p:nvSpPr>
          <p:cNvPr id="3" name="Tartalom helye 2">
            <a:extLst>
              <a:ext uri="{FF2B5EF4-FFF2-40B4-BE49-F238E27FC236}">
                <a16:creationId xmlns:a16="http://schemas.microsoft.com/office/drawing/2014/main" id="{B2F64952-CF55-418E-A000-2394BB48B275}"/>
              </a:ext>
            </a:extLst>
          </p:cNvPr>
          <p:cNvSpPr>
            <a:spLocks noGrp="1"/>
          </p:cNvSpPr>
          <p:nvPr>
            <p:ph idx="1"/>
          </p:nvPr>
        </p:nvSpPr>
        <p:spPr/>
        <p:txBody>
          <a:bodyPr>
            <a:normAutofit/>
          </a:bodyPr>
          <a:lstStyle/>
          <a:p>
            <a:pPr algn="just"/>
            <a:r>
              <a:rPr lang="hu-HU" sz="2000" noProof="0" dirty="0"/>
              <a:t>Az </a:t>
            </a:r>
            <a:r>
              <a:rPr lang="hu-HU" sz="2000" i="1" noProof="0" dirty="0"/>
              <a:t>Európai Bizottság kontra </a:t>
            </a:r>
            <a:r>
              <a:rPr lang="hu-HU" sz="2000" i="1" noProof="0" dirty="0" err="1"/>
              <a:t>Bavarian</a:t>
            </a:r>
            <a:r>
              <a:rPr lang="hu-HU" sz="2000" i="1" noProof="0" dirty="0"/>
              <a:t> </a:t>
            </a:r>
            <a:r>
              <a:rPr lang="hu-HU" sz="2000" i="1" noProof="0" dirty="0" err="1"/>
              <a:t>Lager</a:t>
            </a:r>
            <a:r>
              <a:rPr lang="hu-HU" sz="2000" i="1" noProof="0" dirty="0"/>
              <a:t> ügyben </a:t>
            </a:r>
            <a:r>
              <a:rPr lang="hu-HU" sz="2000" noProof="0" dirty="0"/>
              <a:t>az EUB az uniós intézmények dokumentumaihoz való hozzáféréssel összefüggésben </a:t>
            </a:r>
            <a:r>
              <a:rPr lang="hu-HU" sz="2000" b="1" noProof="0" dirty="0"/>
              <a:t>meghatározta</a:t>
            </a:r>
            <a:r>
              <a:rPr lang="hu-HU" sz="2000" noProof="0" dirty="0"/>
              <a:t> a személyes adatok</a:t>
            </a:r>
            <a:r>
              <a:rPr lang="hu-HU" sz="2000" b="1" noProof="0" dirty="0"/>
              <a:t> védelmének terjedelmét</a:t>
            </a:r>
            <a:r>
              <a:rPr lang="hu-HU" sz="2000" noProof="0" dirty="0"/>
              <a:t>, továbbá az 1049/2001/EK rendelet (</a:t>
            </a:r>
            <a:r>
              <a:rPr lang="hu-HU" sz="2000" b="1" noProof="0" dirty="0"/>
              <a:t>dokumentumokhoz való hozzáférésről </a:t>
            </a:r>
            <a:r>
              <a:rPr lang="hu-HU" sz="2000" noProof="0" dirty="0"/>
              <a:t>szóló rendelet) és a 45/2001/EK rendelet (uniós intézmények adatvédelmi rendelet) közötti viszonyt. </a:t>
            </a:r>
          </a:p>
          <a:p>
            <a:pPr algn="just"/>
            <a:r>
              <a:rPr lang="hu-HU" sz="2000" noProof="0" dirty="0"/>
              <a:t>A felperes, egy emberi jogi civil szervezet információt kért a rendőrségtől a hivatalból kirendelt védők munkájára vonatkozóan a magyarországi kirendelt védői rendszer működéséről készített tanulmányhoz. A rendőrség megtagadta az információk kiadását, azzal érvelve, hogy azok nyilvánosságra nem hozható személyes adatokat tartalmaznak.</a:t>
            </a:r>
          </a:p>
        </p:txBody>
      </p:sp>
      <p:sp>
        <p:nvSpPr>
          <p:cNvPr id="4" name="Ellipszis 3">
            <a:extLst>
              <a:ext uri="{FF2B5EF4-FFF2-40B4-BE49-F238E27FC236}">
                <a16:creationId xmlns:a16="http://schemas.microsoft.com/office/drawing/2014/main" id="{385F7458-E4AE-4AE0-AC28-88EAA20B1532}"/>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35074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B88B74-FEFB-42DA-A4CA-CA64E799587F}"/>
              </a:ext>
            </a:extLst>
          </p:cNvPr>
          <p:cNvSpPr>
            <a:spLocks noGrp="1"/>
          </p:cNvSpPr>
          <p:nvPr>
            <p:ph type="title"/>
          </p:nvPr>
        </p:nvSpPr>
        <p:spPr/>
        <p:txBody>
          <a:bodyPr/>
          <a:lstStyle/>
          <a:p>
            <a:r>
              <a:rPr lang="hu-HU" noProof="0" dirty="0"/>
              <a:t>Kapcsolódó jogok és fogalmak – művészet és a tudomány szabadsága</a:t>
            </a:r>
          </a:p>
        </p:txBody>
      </p:sp>
      <p:sp>
        <p:nvSpPr>
          <p:cNvPr id="3" name="Tartalom helye 2">
            <a:extLst>
              <a:ext uri="{FF2B5EF4-FFF2-40B4-BE49-F238E27FC236}">
                <a16:creationId xmlns:a16="http://schemas.microsoft.com/office/drawing/2014/main" id="{669DBC29-E823-4D48-A588-E6FD0FF556FE}"/>
              </a:ext>
            </a:extLst>
          </p:cNvPr>
          <p:cNvSpPr>
            <a:spLocks noGrp="1"/>
          </p:cNvSpPr>
          <p:nvPr>
            <p:ph idx="1"/>
          </p:nvPr>
        </p:nvSpPr>
        <p:spPr/>
        <p:txBody>
          <a:bodyPr>
            <a:normAutofit/>
          </a:bodyPr>
          <a:lstStyle/>
          <a:p>
            <a:pPr marL="0" indent="0" algn="just">
              <a:buNone/>
            </a:pPr>
            <a:r>
              <a:rPr lang="hu-HU" sz="2400" noProof="0" dirty="0"/>
              <a:t>A </a:t>
            </a:r>
            <a:r>
              <a:rPr lang="hu-HU" sz="2400" i="1" noProof="0" dirty="0" err="1"/>
              <a:t>Vereinigung</a:t>
            </a:r>
            <a:r>
              <a:rPr lang="hu-HU" sz="2400" i="1" noProof="0" dirty="0"/>
              <a:t> </a:t>
            </a:r>
            <a:r>
              <a:rPr lang="hu-HU" sz="2400" i="1" noProof="0" dirty="0" err="1"/>
              <a:t>bildender</a:t>
            </a:r>
            <a:r>
              <a:rPr lang="hu-HU" sz="2400" i="1" noProof="0" dirty="0"/>
              <a:t> </a:t>
            </a:r>
            <a:r>
              <a:rPr lang="hu-HU" sz="2400" i="1" noProof="0" dirty="0" err="1"/>
              <a:t>Künstler</a:t>
            </a:r>
            <a:r>
              <a:rPr lang="hu-HU" sz="2400" i="1" noProof="0" dirty="0"/>
              <a:t> kontra Ausztria ügyben </a:t>
            </a:r>
            <a:r>
              <a:rPr lang="hu-HU" sz="2400" noProof="0" dirty="0"/>
              <a:t>az osztrák bíróságok eltiltották a felperes szervezetet egy festmény további kiállításától, amely szexuális helyzetben ábrázol alakokat, akiknek az arcát különböző közszereplőkről készült fotókkal helyettesítették. </a:t>
            </a:r>
            <a:endParaRPr lang="hu-HU" sz="2400" b="1" noProof="0" dirty="0"/>
          </a:p>
        </p:txBody>
      </p:sp>
      <p:sp>
        <p:nvSpPr>
          <p:cNvPr id="4" name="Ellipszis 3">
            <a:extLst>
              <a:ext uri="{FF2B5EF4-FFF2-40B4-BE49-F238E27FC236}">
                <a16:creationId xmlns:a16="http://schemas.microsoft.com/office/drawing/2014/main" id="{30C248A2-617E-40DC-A236-E002827B3B34}"/>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58152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29E03C-97D0-46D3-97F6-C24B295FF73F}"/>
              </a:ext>
            </a:extLst>
          </p:cNvPr>
          <p:cNvSpPr>
            <a:spLocks noGrp="1"/>
          </p:cNvSpPr>
          <p:nvPr>
            <p:ph type="title"/>
          </p:nvPr>
        </p:nvSpPr>
        <p:spPr/>
        <p:txBody>
          <a:bodyPr/>
          <a:lstStyle/>
          <a:p>
            <a:r>
              <a:rPr lang="hu-HU" noProof="0" dirty="0"/>
              <a:t>Kapcsolódó jogok és fogalmak – a magántulajdon védelme</a:t>
            </a:r>
          </a:p>
        </p:txBody>
      </p:sp>
      <p:sp>
        <p:nvSpPr>
          <p:cNvPr id="3" name="Tartalom helye 2">
            <a:extLst>
              <a:ext uri="{FF2B5EF4-FFF2-40B4-BE49-F238E27FC236}">
                <a16:creationId xmlns:a16="http://schemas.microsoft.com/office/drawing/2014/main" id="{0F107863-2571-4B7A-9ADB-04B4B9162AD6}"/>
              </a:ext>
            </a:extLst>
          </p:cNvPr>
          <p:cNvSpPr>
            <a:spLocks noGrp="1"/>
          </p:cNvSpPr>
          <p:nvPr>
            <p:ph idx="1"/>
          </p:nvPr>
        </p:nvSpPr>
        <p:spPr>
          <a:xfrm>
            <a:off x="677334" y="2159003"/>
            <a:ext cx="8596668" cy="3880773"/>
          </a:xfrm>
        </p:spPr>
        <p:txBody>
          <a:bodyPr>
            <a:normAutofit/>
          </a:bodyPr>
          <a:lstStyle/>
          <a:p>
            <a:pPr marL="0" indent="0" algn="just">
              <a:buNone/>
            </a:pPr>
            <a:r>
              <a:rPr lang="hu-HU" sz="2400" noProof="0" dirty="0"/>
              <a:t>A </a:t>
            </a:r>
            <a:r>
              <a:rPr lang="hu-HU" sz="2400" i="1" noProof="0" dirty="0" err="1"/>
              <a:t>Promusicae</a:t>
            </a:r>
            <a:r>
              <a:rPr lang="hu-HU" sz="2400" i="1" noProof="0" dirty="0"/>
              <a:t> kontra </a:t>
            </a:r>
            <a:r>
              <a:rPr lang="hu-HU" sz="2400" i="1" noProof="0" dirty="0" err="1"/>
              <a:t>Telefónica</a:t>
            </a:r>
            <a:r>
              <a:rPr lang="hu-HU" sz="2400" i="1" noProof="0" dirty="0"/>
              <a:t> de </a:t>
            </a:r>
            <a:r>
              <a:rPr lang="hu-HU" sz="2400" i="1" noProof="0" dirty="0" err="1"/>
              <a:t>España</a:t>
            </a:r>
            <a:r>
              <a:rPr lang="hu-HU" sz="2400" i="1" noProof="0" dirty="0"/>
              <a:t> ügyben</a:t>
            </a:r>
            <a:r>
              <a:rPr lang="hu-HU" sz="2400" noProof="0" dirty="0"/>
              <a:t> a </a:t>
            </a:r>
            <a:r>
              <a:rPr lang="hu-HU" sz="2400" noProof="0" dirty="0" err="1"/>
              <a:t>Telefónica</a:t>
            </a:r>
            <a:r>
              <a:rPr lang="hu-HU" sz="2400" noProof="0" dirty="0"/>
              <a:t> spanyol internetszolgáltató megtagadta, hogy kiadja a zenei producereket, valamint zenei és audiovizuális felvételek kiadóit tömörítő, </a:t>
            </a:r>
            <a:r>
              <a:rPr lang="hu-HU" sz="2400" noProof="0" dirty="0" err="1"/>
              <a:t>Promusicae</a:t>
            </a:r>
            <a:r>
              <a:rPr lang="hu-HU" sz="2400" noProof="0" dirty="0"/>
              <a:t> nonprofit szervezetnek azon felhasználók személyes adatait, akik számára internet-hozzáférést biztosított.</a:t>
            </a:r>
          </a:p>
        </p:txBody>
      </p:sp>
      <p:sp>
        <p:nvSpPr>
          <p:cNvPr id="4" name="Ellipszis 3">
            <a:extLst>
              <a:ext uri="{FF2B5EF4-FFF2-40B4-BE49-F238E27FC236}">
                <a16:creationId xmlns:a16="http://schemas.microsoft.com/office/drawing/2014/main" id="{8731DC55-EE5C-4A5A-A5A9-9E379A9F43B3}"/>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02996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a:xfrm>
            <a:off x="823248" y="2768600"/>
            <a:ext cx="8596668" cy="1320800"/>
          </a:xfrm>
        </p:spPr>
        <p:txBody>
          <a:bodyPr>
            <a:normAutofit/>
          </a:bodyPr>
          <a:lstStyle/>
          <a:p>
            <a:pPr algn="ctr"/>
            <a:r>
              <a:rPr lang="hu-HU" sz="5000" noProof="0" dirty="0"/>
              <a:t>Kérdések?</a:t>
            </a:r>
          </a:p>
        </p:txBody>
      </p:sp>
      <p:sp>
        <p:nvSpPr>
          <p:cNvPr id="6" name="Ellipszis 5">
            <a:extLst>
              <a:ext uri="{FF2B5EF4-FFF2-40B4-BE49-F238E27FC236}">
                <a16:creationId xmlns:a16="http://schemas.microsoft.com/office/drawing/2014/main" id="{B3252493-D636-44DF-9A7C-F6C8FFBBCCCF}"/>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578259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a:xfrm>
            <a:off x="677334" y="609600"/>
            <a:ext cx="8596668" cy="791183"/>
          </a:xfrm>
        </p:spPr>
        <p:txBody>
          <a:bodyPr/>
          <a:lstStyle/>
          <a:p>
            <a:r>
              <a:rPr lang="hu-HU" noProof="0"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a:xfrm>
            <a:off x="677334" y="1859031"/>
            <a:ext cx="8596668" cy="3880773"/>
          </a:xfrm>
        </p:spPr>
        <p:txBody>
          <a:bodyPr/>
          <a:lstStyle/>
          <a:p>
            <a:r>
              <a:rPr lang="hu-HU" sz="3000" noProof="0" dirty="0"/>
              <a:t>értékelőlap</a:t>
            </a:r>
          </a:p>
          <a:p>
            <a:r>
              <a:rPr lang="hu-HU" sz="3000" noProof="0" dirty="0"/>
              <a:t>jelenléti ív</a:t>
            </a:r>
          </a:p>
          <a:p>
            <a:endParaRPr lang="hu-HU" noProof="0"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67</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BEEDAB74-9004-404E-8669-E2E2BF4F49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83556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a:xfrm>
            <a:off x="677334" y="609600"/>
            <a:ext cx="8596668" cy="888460"/>
          </a:xfrm>
        </p:spPr>
        <p:txBody>
          <a:bodyPr/>
          <a:lstStyle/>
          <a:p>
            <a:r>
              <a:rPr lang="hu-HU" b="1" noProof="0" dirty="0" err="1"/>
              <a:t>Credits</a:t>
            </a:r>
            <a:endParaRPr lang="hu-HU" b="1" noProof="0"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498061"/>
            <a:ext cx="8982232" cy="4543302"/>
          </a:xfrm>
        </p:spPr>
        <p:txBody>
          <a:bodyPr>
            <a:normAutofit/>
          </a:bodyPr>
          <a:lstStyle/>
          <a:p>
            <a:pPr marL="0" indent="0" algn="just">
              <a:lnSpc>
                <a:spcPct val="100000"/>
              </a:lnSpc>
              <a:spcBef>
                <a:spcPts val="0"/>
              </a:spcBef>
              <a:buNone/>
            </a:pPr>
            <a:r>
              <a:rPr lang="hu-HU" noProof="0" dirty="0" err="1"/>
              <a:t>These</a:t>
            </a:r>
            <a:r>
              <a:rPr lang="hu-HU" noProof="0" dirty="0"/>
              <a:t>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based</a:t>
            </a:r>
            <a:r>
              <a:rPr lang="hu-HU" noProof="0" dirty="0"/>
              <a:t> </a:t>
            </a:r>
            <a:r>
              <a:rPr lang="hu-HU" noProof="0" dirty="0" err="1"/>
              <a:t>on</a:t>
            </a:r>
            <a:r>
              <a:rPr lang="hu-HU" noProof="0" dirty="0"/>
              <a:t> standard </a:t>
            </a:r>
            <a:r>
              <a:rPr lang="hu-HU" noProof="0" dirty="0" err="1"/>
              <a:t>training</a:t>
            </a:r>
            <a:r>
              <a:rPr lang="hu-HU" noProof="0" dirty="0"/>
              <a:t> </a:t>
            </a:r>
            <a:r>
              <a:rPr lang="hu-HU" noProof="0" dirty="0" err="1"/>
              <a:t>materials</a:t>
            </a:r>
            <a:r>
              <a:rPr lang="hu-HU" noProof="0" dirty="0"/>
              <a:t> </a:t>
            </a:r>
            <a:r>
              <a:rPr lang="hu-HU" noProof="0" dirty="0" err="1"/>
              <a:t>developed</a:t>
            </a:r>
            <a:r>
              <a:rPr lang="hu-HU" noProof="0" dirty="0"/>
              <a:t> in </a:t>
            </a:r>
            <a:r>
              <a:rPr lang="hu-HU" noProof="0" dirty="0" err="1"/>
              <a:t>the</a:t>
            </a:r>
            <a:r>
              <a:rPr lang="hu-HU" noProof="0" dirty="0"/>
              <a:t> context of </a:t>
            </a:r>
            <a:r>
              <a:rPr lang="hu-HU" noProof="0" dirty="0" err="1"/>
              <a:t>the</a:t>
            </a:r>
            <a:r>
              <a:rPr lang="hu-HU" noProof="0" dirty="0"/>
              <a:t> project “</a:t>
            </a:r>
            <a:r>
              <a:rPr lang="hu-HU" noProof="0" dirty="0" err="1"/>
              <a:t>Supporting</a:t>
            </a:r>
            <a:r>
              <a:rPr lang="hu-HU" noProof="0" dirty="0"/>
              <a:t> </a:t>
            </a:r>
            <a:r>
              <a:rPr lang="hu-HU" noProof="0" dirty="0" err="1"/>
              <a:t>Training</a:t>
            </a:r>
            <a:r>
              <a:rPr lang="hu-HU" noProof="0" dirty="0"/>
              <a:t> </a:t>
            </a:r>
            <a:r>
              <a:rPr lang="hu-HU" noProof="0" dirty="0" err="1"/>
              <a:t>Activities</a:t>
            </a:r>
            <a:r>
              <a:rPr lang="hu-HU" noProof="0" dirty="0"/>
              <a:t> </a:t>
            </a:r>
            <a:r>
              <a:rPr lang="hu-HU" noProof="0" dirty="0" err="1"/>
              <a:t>on</a:t>
            </a:r>
            <a:r>
              <a:rPr lang="hu-HU" noProof="0" dirty="0"/>
              <a:t> </a:t>
            </a:r>
            <a:r>
              <a:rPr lang="hu-HU" noProof="0" dirty="0" err="1"/>
              <a:t>the</a:t>
            </a:r>
            <a:r>
              <a:rPr lang="hu-HU" noProof="0" dirty="0"/>
              <a:t> Data </a:t>
            </a:r>
            <a:r>
              <a:rPr lang="hu-HU" noProof="0" dirty="0" err="1"/>
              <a:t>Protection</a:t>
            </a:r>
            <a:r>
              <a:rPr lang="hu-HU" noProof="0" dirty="0"/>
              <a:t> Reform” – STAR (</a:t>
            </a:r>
            <a:r>
              <a:rPr lang="hu-HU" noProof="0" dirty="0">
                <a:hlinkClick r:id="rId3"/>
              </a:rPr>
              <a:t>http://www.project-star.eu/</a:t>
            </a:r>
            <a:r>
              <a:rPr lang="hu-HU" noProof="0" dirty="0"/>
              <a:t>).</a:t>
            </a:r>
          </a:p>
          <a:p>
            <a:pPr marL="0" indent="0" algn="just">
              <a:lnSpc>
                <a:spcPct val="100000"/>
              </a:lnSpc>
              <a:spcBef>
                <a:spcPts val="0"/>
              </a:spcBef>
              <a:buNone/>
            </a:pPr>
            <a:endParaRPr lang="hu-HU" noProof="0" dirty="0"/>
          </a:p>
          <a:p>
            <a:pPr marL="0" indent="0" algn="just">
              <a:lnSpc>
                <a:spcPct val="100000"/>
              </a:lnSpc>
              <a:spcBef>
                <a:spcPts val="0"/>
              </a:spcBef>
              <a:buNone/>
            </a:pPr>
            <a:endParaRPr lang="hu-HU" noProof="0" dirty="0"/>
          </a:p>
          <a:p>
            <a:pPr marL="2149475" indent="0" algn="just">
              <a:lnSpc>
                <a:spcPct val="100000"/>
              </a:lnSpc>
              <a:spcBef>
                <a:spcPts val="0"/>
              </a:spcBef>
              <a:buNone/>
            </a:pPr>
            <a:r>
              <a:rPr lang="hu-HU" noProof="0" dirty="0" err="1"/>
              <a:t>This</a:t>
            </a:r>
            <a:r>
              <a:rPr lang="hu-HU" noProof="0" dirty="0"/>
              <a:t> project </a:t>
            </a:r>
            <a:r>
              <a:rPr lang="hu-HU" noProof="0" dirty="0" err="1"/>
              <a:t>as</a:t>
            </a:r>
            <a:r>
              <a:rPr lang="hu-HU" noProof="0" dirty="0"/>
              <a:t> </a:t>
            </a:r>
            <a:r>
              <a:rPr lang="hu-HU" noProof="0" dirty="0" err="1"/>
              <a:t>funded</a:t>
            </a:r>
            <a:r>
              <a:rPr lang="hu-HU" noProof="0" dirty="0"/>
              <a:t> </a:t>
            </a:r>
            <a:r>
              <a:rPr lang="hu-HU" noProof="0" dirty="0" err="1"/>
              <a:t>by</a:t>
            </a:r>
            <a:r>
              <a:rPr lang="hu-HU" noProof="0" dirty="0"/>
              <a:t> </a:t>
            </a:r>
            <a:r>
              <a:rPr lang="hu-HU" noProof="0" dirty="0" err="1"/>
              <a:t>the</a:t>
            </a:r>
            <a:r>
              <a:rPr lang="hu-HU" noProof="0" dirty="0"/>
              <a:t> European </a:t>
            </a:r>
            <a:r>
              <a:rPr lang="hu-HU" noProof="0" dirty="0" err="1"/>
              <a:t>Union’s</a:t>
            </a:r>
            <a:r>
              <a:rPr lang="hu-HU" noProof="0" dirty="0"/>
              <a:t> </a:t>
            </a:r>
            <a:r>
              <a:rPr lang="hu-HU" noProof="0" dirty="0" err="1"/>
              <a:t>Rights</a:t>
            </a:r>
            <a:r>
              <a:rPr lang="hu-HU" noProof="0" dirty="0"/>
              <a:t>, </a:t>
            </a:r>
            <a:r>
              <a:rPr lang="hu-HU" noProof="0" dirty="0" err="1"/>
              <a:t>Equality</a:t>
            </a:r>
            <a:r>
              <a:rPr lang="hu-HU" noProof="0" dirty="0"/>
              <a:t> and </a:t>
            </a:r>
            <a:r>
              <a:rPr lang="hu-HU" noProof="0" dirty="0" err="1"/>
              <a:t>Citizenship</a:t>
            </a:r>
            <a:r>
              <a:rPr lang="hu-HU" noProof="0" dirty="0"/>
              <a:t> </a:t>
            </a:r>
            <a:r>
              <a:rPr lang="hu-HU" noProof="0" dirty="0" err="1"/>
              <a:t>Programme</a:t>
            </a:r>
            <a:r>
              <a:rPr lang="hu-HU" noProof="0" dirty="0"/>
              <a:t> (2014-2020) </a:t>
            </a:r>
            <a:r>
              <a:rPr lang="hu-HU" noProof="0" dirty="0" err="1"/>
              <a:t>under</a:t>
            </a:r>
            <a:r>
              <a:rPr lang="hu-HU" noProof="0" dirty="0"/>
              <a:t> Grant </a:t>
            </a:r>
            <a:r>
              <a:rPr lang="hu-HU" noProof="0" dirty="0" err="1"/>
              <a:t>Agreement</a:t>
            </a:r>
            <a:r>
              <a:rPr lang="hu-HU" noProof="0" dirty="0"/>
              <a:t> No 769138.</a:t>
            </a:r>
          </a:p>
          <a:p>
            <a:pPr marL="2006600" indent="0" algn="just">
              <a:lnSpc>
                <a:spcPct val="100000"/>
              </a:lnSpc>
              <a:spcBef>
                <a:spcPts val="0"/>
              </a:spcBef>
              <a:buNone/>
            </a:pPr>
            <a:endParaRPr lang="hu-HU" noProof="0" dirty="0"/>
          </a:p>
          <a:p>
            <a:pPr marL="2151063" indent="0" algn="just">
              <a:lnSpc>
                <a:spcPct val="100000"/>
              </a:lnSpc>
              <a:spcBef>
                <a:spcPts val="0"/>
              </a:spcBef>
              <a:buNone/>
            </a:pPr>
            <a:r>
              <a:rPr lang="hu-HU" noProof="0" dirty="0"/>
              <a:t>The </a:t>
            </a:r>
            <a:r>
              <a:rPr lang="hu-HU" noProof="0" dirty="0" err="1"/>
              <a:t>default</a:t>
            </a:r>
            <a:r>
              <a:rPr lang="hu-HU" noProof="0" dirty="0"/>
              <a:t> version of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available</a:t>
            </a:r>
            <a:r>
              <a:rPr lang="hu-HU" noProof="0" dirty="0"/>
              <a:t> free-of-</a:t>
            </a:r>
            <a:r>
              <a:rPr lang="hu-HU" noProof="0" dirty="0" err="1"/>
              <a:t>charge</a:t>
            </a:r>
            <a:r>
              <a:rPr lang="hu-HU" noProof="0" dirty="0"/>
              <a:t> </a:t>
            </a:r>
            <a:r>
              <a:rPr lang="hu-HU" noProof="0" dirty="0" err="1"/>
              <a:t>on</a:t>
            </a:r>
            <a:r>
              <a:rPr lang="hu-HU" noProof="0" dirty="0"/>
              <a:t> </a:t>
            </a:r>
            <a:r>
              <a:rPr lang="hu-HU" noProof="0" dirty="0" err="1"/>
              <a:t>the</a:t>
            </a:r>
            <a:r>
              <a:rPr lang="hu-HU" noProof="0" dirty="0"/>
              <a:t> STAR project </a:t>
            </a:r>
            <a:r>
              <a:rPr lang="hu-HU" noProof="0" dirty="0" err="1"/>
              <a:t>website</a:t>
            </a:r>
            <a:r>
              <a:rPr lang="hu-HU" noProof="0" dirty="0"/>
              <a:t>.</a:t>
            </a:r>
          </a:p>
          <a:p>
            <a:pPr marL="19050" indent="0" algn="just">
              <a:lnSpc>
                <a:spcPct val="100000"/>
              </a:lnSpc>
              <a:spcBef>
                <a:spcPts val="0"/>
              </a:spcBef>
              <a:buNone/>
            </a:pPr>
            <a:endParaRPr lang="hu-HU" noProof="0" dirty="0"/>
          </a:p>
          <a:p>
            <a:pPr marL="19050" indent="0" algn="just">
              <a:lnSpc>
                <a:spcPct val="100000"/>
              </a:lnSpc>
              <a:spcBef>
                <a:spcPts val="0"/>
              </a:spcBef>
              <a:buNone/>
            </a:pPr>
            <a:r>
              <a:rPr lang="hu-HU" noProof="0" dirty="0"/>
              <a:t>The </a:t>
            </a:r>
            <a:r>
              <a:rPr lang="hu-HU" noProof="0" dirty="0" err="1"/>
              <a:t>content</a:t>
            </a:r>
            <a:r>
              <a:rPr lang="hu-HU" noProof="0" dirty="0"/>
              <a:t> of </a:t>
            </a:r>
            <a:r>
              <a:rPr lang="hu-HU" noProof="0" dirty="0" err="1"/>
              <a:t>this</a:t>
            </a:r>
            <a:r>
              <a:rPr lang="hu-HU" noProof="0" dirty="0"/>
              <a:t> project </a:t>
            </a:r>
            <a:r>
              <a:rPr lang="hu-HU" noProof="0" dirty="0" err="1"/>
              <a:t>represents</a:t>
            </a:r>
            <a:r>
              <a:rPr lang="hu-HU" noProof="0" dirty="0"/>
              <a:t> </a:t>
            </a:r>
            <a:r>
              <a:rPr lang="hu-HU" noProof="0" dirty="0" err="1"/>
              <a:t>the</a:t>
            </a:r>
            <a:r>
              <a:rPr lang="hu-HU" noProof="0" dirty="0"/>
              <a:t> </a:t>
            </a:r>
            <a:r>
              <a:rPr lang="hu-HU" noProof="0" dirty="0" err="1"/>
              <a:t>views</a:t>
            </a:r>
            <a:r>
              <a:rPr lang="hu-HU" noProof="0" dirty="0"/>
              <a:t> of </a:t>
            </a:r>
            <a:r>
              <a:rPr lang="hu-HU" noProof="0" dirty="0" err="1"/>
              <a:t>the</a:t>
            </a:r>
            <a:r>
              <a:rPr lang="hu-HU" noProof="0" dirty="0"/>
              <a:t> </a:t>
            </a:r>
            <a:r>
              <a:rPr lang="hu-HU" noProof="0" dirty="0" err="1"/>
              <a:t>authors</a:t>
            </a:r>
            <a:r>
              <a:rPr lang="hu-HU" noProof="0" dirty="0"/>
              <a:t> </a:t>
            </a:r>
            <a:r>
              <a:rPr lang="hu-HU" noProof="0" dirty="0" err="1"/>
              <a:t>only</a:t>
            </a:r>
            <a:r>
              <a:rPr lang="hu-HU" noProof="0" dirty="0"/>
              <a:t> and is </a:t>
            </a:r>
            <a:r>
              <a:rPr lang="hu-HU" noProof="0" dirty="0" err="1"/>
              <a:t>their</a:t>
            </a:r>
            <a:r>
              <a:rPr lang="hu-HU" noProof="0" dirty="0"/>
              <a:t> </a:t>
            </a:r>
            <a:r>
              <a:rPr lang="hu-HU" noProof="0" dirty="0" err="1"/>
              <a:t>sole</a:t>
            </a:r>
            <a:r>
              <a:rPr lang="hu-HU" noProof="0" dirty="0"/>
              <a:t> </a:t>
            </a:r>
            <a:r>
              <a:rPr lang="hu-HU" noProof="0" dirty="0" err="1"/>
              <a:t>responsibility</a:t>
            </a:r>
            <a:r>
              <a:rPr lang="hu-HU" noProof="0" dirty="0"/>
              <a:t>. The European </a:t>
            </a:r>
            <a:r>
              <a:rPr lang="hu-HU" noProof="0" dirty="0" err="1"/>
              <a:t>Commission</a:t>
            </a:r>
            <a:r>
              <a:rPr lang="hu-HU" noProof="0" dirty="0"/>
              <a:t> </a:t>
            </a:r>
            <a:r>
              <a:rPr lang="hu-HU" noProof="0" dirty="0" err="1"/>
              <a:t>does</a:t>
            </a:r>
            <a:r>
              <a:rPr lang="hu-HU" noProof="0" dirty="0"/>
              <a:t> </a:t>
            </a:r>
            <a:r>
              <a:rPr lang="hu-HU" noProof="0" dirty="0" err="1"/>
              <a:t>not</a:t>
            </a:r>
            <a:r>
              <a:rPr lang="hu-HU" noProof="0" dirty="0"/>
              <a:t> </a:t>
            </a:r>
            <a:r>
              <a:rPr lang="hu-HU" noProof="0" dirty="0" err="1"/>
              <a:t>accept</a:t>
            </a:r>
            <a:r>
              <a:rPr lang="hu-HU" noProof="0" dirty="0"/>
              <a:t> </a:t>
            </a:r>
            <a:r>
              <a:rPr lang="hu-HU" noProof="0" dirty="0" err="1"/>
              <a:t>any</a:t>
            </a:r>
            <a:r>
              <a:rPr lang="hu-HU" noProof="0" dirty="0"/>
              <a:t> </a:t>
            </a:r>
            <a:r>
              <a:rPr lang="hu-HU" noProof="0" dirty="0" err="1"/>
              <a:t>responsibility</a:t>
            </a:r>
            <a:r>
              <a:rPr lang="hu-HU" noProof="0" dirty="0"/>
              <a:t> </a:t>
            </a:r>
            <a:r>
              <a:rPr lang="hu-HU" noProof="0" dirty="0" err="1"/>
              <a:t>for</a:t>
            </a:r>
            <a:r>
              <a:rPr lang="hu-HU" noProof="0" dirty="0"/>
              <a:t> </a:t>
            </a:r>
            <a:r>
              <a:rPr lang="hu-HU" noProof="0" dirty="0" err="1"/>
              <a:t>use</a:t>
            </a:r>
            <a:r>
              <a:rPr lang="hu-HU" noProof="0" dirty="0"/>
              <a:t> </a:t>
            </a:r>
            <a:r>
              <a:rPr lang="hu-HU" noProof="0" dirty="0" err="1"/>
              <a:t>that</a:t>
            </a:r>
            <a:r>
              <a:rPr lang="hu-HU" noProof="0" dirty="0"/>
              <a:t> </a:t>
            </a:r>
            <a:r>
              <a:rPr lang="hu-HU" noProof="0" dirty="0" err="1"/>
              <a:t>may</a:t>
            </a:r>
            <a:r>
              <a:rPr lang="hu-HU" noProof="0" dirty="0"/>
              <a:t> be </a:t>
            </a:r>
            <a:r>
              <a:rPr lang="hu-HU" noProof="0" dirty="0" err="1"/>
              <a:t>made</a:t>
            </a:r>
            <a:r>
              <a:rPr lang="hu-HU" noProof="0" dirty="0"/>
              <a:t> of </a:t>
            </a:r>
            <a:r>
              <a:rPr lang="hu-HU" noProof="0" dirty="0" err="1"/>
              <a:t>the</a:t>
            </a:r>
            <a:r>
              <a:rPr lang="hu-HU" noProof="0" dirty="0"/>
              <a:t> </a:t>
            </a:r>
            <a:r>
              <a:rPr lang="hu-HU" noProof="0" dirty="0" err="1"/>
              <a:t>information</a:t>
            </a:r>
            <a:r>
              <a:rPr lang="hu-HU" noProof="0" dirty="0"/>
              <a:t> </a:t>
            </a:r>
            <a:r>
              <a:rPr lang="hu-HU" noProof="0" dirty="0" err="1"/>
              <a:t>it</a:t>
            </a:r>
            <a:r>
              <a:rPr lang="hu-HU" noProof="0" dirty="0"/>
              <a:t> </a:t>
            </a:r>
            <a:r>
              <a:rPr lang="hu-HU" noProof="0" dirty="0" err="1"/>
              <a:t>contains</a:t>
            </a:r>
            <a:r>
              <a:rPr lang="hu-HU" noProof="0"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fld id="{D57F1E4F-1CFF-5643-939E-02111984F565}" type="slidenum">
              <a:rPr lang="en-US" smtClean="0"/>
              <a:t>68</a:t>
            </a:fld>
            <a:endParaRPr lang="en-US" dirty="0"/>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677334" y="3161257"/>
            <a:ext cx="2101705" cy="1401731"/>
          </a:xfrm>
          <a:prstGeom prst="rect">
            <a:avLst/>
          </a:prstGeom>
        </p:spPr>
      </p:pic>
      <p:sp>
        <p:nvSpPr>
          <p:cNvPr id="7" name="Ellipszis 6">
            <a:extLst>
              <a:ext uri="{FF2B5EF4-FFF2-40B4-BE49-F238E27FC236}">
                <a16:creationId xmlns:a16="http://schemas.microsoft.com/office/drawing/2014/main" id="{9D6A219B-6B5B-4A04-8A29-9F572CA3CA44}"/>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3039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a:extLst>
              <a:ext uri="{FF2B5EF4-FFF2-40B4-BE49-F238E27FC236}">
                <a16:creationId xmlns:a16="http://schemas.microsoft.com/office/drawing/2014/main" id="{67C56152-1974-498B-97EB-66B8EFDD2877}"/>
              </a:ext>
            </a:extLst>
          </p:cNvPr>
          <p:cNvSpPr>
            <a:spLocks noGrp="1"/>
          </p:cNvSpPr>
          <p:nvPr>
            <p:ph type="title"/>
          </p:nvPr>
        </p:nvSpPr>
        <p:spPr>
          <a:xfrm>
            <a:off x="1398832" y="2784272"/>
            <a:ext cx="8596668" cy="1320800"/>
          </a:xfrm>
        </p:spPr>
        <p:txBody>
          <a:bodyPr>
            <a:normAutofit/>
          </a:bodyPr>
          <a:lstStyle/>
          <a:p>
            <a:pPr algn="ctr"/>
            <a:r>
              <a:rPr lang="hu-HU" sz="5400" noProof="0" dirty="0"/>
              <a:t>1. A magánélet fogalma</a:t>
            </a:r>
          </a:p>
        </p:txBody>
      </p:sp>
      <p:sp>
        <p:nvSpPr>
          <p:cNvPr id="5" name="Ellipszis 4">
            <a:extLst>
              <a:ext uri="{FF2B5EF4-FFF2-40B4-BE49-F238E27FC236}">
                <a16:creationId xmlns:a16="http://schemas.microsoft.com/office/drawing/2014/main" id="{464A8352-200C-4588-AAF8-37D55CBC667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3395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325F-279F-C848-B4A4-7844907AC25C}"/>
              </a:ext>
            </a:extLst>
          </p:cNvPr>
          <p:cNvSpPr>
            <a:spLocks noGrp="1"/>
          </p:cNvSpPr>
          <p:nvPr>
            <p:ph type="title"/>
          </p:nvPr>
        </p:nvSpPr>
        <p:spPr>
          <a:xfrm>
            <a:off x="677334" y="609600"/>
            <a:ext cx="8596668" cy="732817"/>
          </a:xfrm>
        </p:spPr>
        <p:txBody>
          <a:bodyPr>
            <a:noAutofit/>
          </a:bodyPr>
          <a:lstStyle/>
          <a:p>
            <a:r>
              <a:rPr lang="hu-HU" noProof="0" dirty="0"/>
              <a:t>A magánélet fogalma</a:t>
            </a:r>
          </a:p>
        </p:txBody>
      </p:sp>
      <p:sp>
        <p:nvSpPr>
          <p:cNvPr id="3" name="Content Placeholder 2">
            <a:extLst>
              <a:ext uri="{FF2B5EF4-FFF2-40B4-BE49-F238E27FC236}">
                <a16:creationId xmlns:a16="http://schemas.microsoft.com/office/drawing/2014/main" id="{18C79741-75B5-9D42-9D87-D81950E84FB9}"/>
              </a:ext>
            </a:extLst>
          </p:cNvPr>
          <p:cNvSpPr>
            <a:spLocks noGrp="1"/>
          </p:cNvSpPr>
          <p:nvPr>
            <p:ph idx="1"/>
          </p:nvPr>
        </p:nvSpPr>
        <p:spPr>
          <a:xfrm>
            <a:off x="677334" y="1429966"/>
            <a:ext cx="8596668" cy="4533089"/>
          </a:xfrm>
        </p:spPr>
        <p:txBody>
          <a:bodyPr>
            <a:normAutofit/>
          </a:bodyPr>
          <a:lstStyle/>
          <a:p>
            <a:pPr algn="just"/>
            <a:r>
              <a:rPr lang="hu-HU" sz="2200" noProof="0" dirty="0"/>
              <a:t>19. század</a:t>
            </a:r>
          </a:p>
          <a:p>
            <a:pPr algn="just"/>
            <a:r>
              <a:rPr lang="hu-HU" sz="2200" noProof="0" dirty="0"/>
              <a:t>új technológiák– pillanatfelvétel</a:t>
            </a:r>
          </a:p>
          <a:p>
            <a:pPr algn="just"/>
            <a:r>
              <a:rPr lang="hu-HU" sz="2200" noProof="0" dirty="0"/>
              <a:t>a média új fogalmai: bulvársajtó, pletykalapok, </a:t>
            </a:r>
            <a:r>
              <a:rPr lang="hu-HU" sz="2200" i="1" noProof="0" dirty="0" err="1"/>
              <a:t>paparazzik</a:t>
            </a:r>
            <a:endParaRPr lang="hu-HU" sz="2200" i="1" noProof="0" dirty="0"/>
          </a:p>
          <a:p>
            <a:pPr algn="just"/>
            <a:r>
              <a:rPr lang="hu-HU" sz="2200" noProof="0" dirty="0"/>
              <a:t>1879 - Thomas Cooley amerikai bíró a személyes biztonság kapcsán kiemeli a „háborítatlansághoz való jogot”</a:t>
            </a:r>
          </a:p>
          <a:p>
            <a:pPr algn="just"/>
            <a:r>
              <a:rPr lang="hu-HU" sz="2200" noProof="0" dirty="0"/>
              <a:t>1890 - Samuel Warren és Louis Brandeis cikke az egyének magánélethez való jogáról, amelyet úgy neveztek el: „háborítatlansághoz való jog” /Harvard Law Review/</a:t>
            </a:r>
          </a:p>
          <a:p>
            <a:pPr algn="just"/>
            <a:r>
              <a:rPr lang="hu-HU" sz="2200" noProof="0" dirty="0"/>
              <a:t>emberi méltóság és egyéb személyiségi jogok</a:t>
            </a:r>
          </a:p>
          <a:p>
            <a:pPr algn="just"/>
            <a:r>
              <a:rPr lang="hu-HU" sz="2200" noProof="0" dirty="0">
                <a:solidFill>
                  <a:schemeClr val="tx1"/>
                </a:solidFill>
              </a:rPr>
              <a:t>kapcsolat a </a:t>
            </a:r>
            <a:r>
              <a:rPr lang="hu-HU" sz="2200" noProof="0" dirty="0"/>
              <a:t>technológiai fejlődéssel</a:t>
            </a:r>
          </a:p>
        </p:txBody>
      </p:sp>
      <p:sp>
        <p:nvSpPr>
          <p:cNvPr id="5" name="Ellipszis 4">
            <a:extLst>
              <a:ext uri="{FF2B5EF4-FFF2-40B4-BE49-F238E27FC236}">
                <a16:creationId xmlns:a16="http://schemas.microsoft.com/office/drawing/2014/main" id="{6701A4DD-E87D-47BE-9C5C-33F86F266755}"/>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249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EDEC4-D2F7-A443-8A48-9EE4716FD4FE}"/>
              </a:ext>
            </a:extLst>
          </p:cNvPr>
          <p:cNvSpPr>
            <a:spLocks noGrp="1"/>
          </p:cNvSpPr>
          <p:nvPr>
            <p:ph type="title"/>
          </p:nvPr>
        </p:nvSpPr>
        <p:spPr>
          <a:xfrm>
            <a:off x="677334" y="609600"/>
            <a:ext cx="8596668" cy="1143000"/>
          </a:xfrm>
        </p:spPr>
        <p:txBody>
          <a:bodyPr>
            <a:noAutofit/>
          </a:bodyPr>
          <a:lstStyle/>
          <a:p>
            <a:r>
              <a:rPr lang="hu-HU" noProof="0" dirty="0"/>
              <a:t>A magánélet fogalma (2)</a:t>
            </a:r>
            <a:br>
              <a:rPr lang="hu-HU" noProof="0" dirty="0"/>
            </a:br>
            <a:r>
              <a:rPr lang="hu-HU" noProof="0" dirty="0"/>
              <a:t>- Alan </a:t>
            </a:r>
            <a:r>
              <a:rPr lang="hu-HU" noProof="0" dirty="0" err="1"/>
              <a:t>Westin</a:t>
            </a:r>
            <a:endParaRPr lang="hu-HU" noProof="0" dirty="0"/>
          </a:p>
        </p:txBody>
      </p:sp>
      <p:sp>
        <p:nvSpPr>
          <p:cNvPr id="3" name="Content Placeholder 2">
            <a:extLst>
              <a:ext uri="{FF2B5EF4-FFF2-40B4-BE49-F238E27FC236}">
                <a16:creationId xmlns:a16="http://schemas.microsoft.com/office/drawing/2014/main" id="{AD85E6A0-4A7E-F34C-9557-1E38E91E388B}"/>
              </a:ext>
            </a:extLst>
          </p:cNvPr>
          <p:cNvSpPr>
            <a:spLocks noGrp="1"/>
          </p:cNvSpPr>
          <p:nvPr>
            <p:ph idx="1"/>
          </p:nvPr>
        </p:nvSpPr>
        <p:spPr>
          <a:xfrm>
            <a:off x="677334" y="2037079"/>
            <a:ext cx="8596668" cy="4288763"/>
          </a:xfrm>
        </p:spPr>
        <p:txBody>
          <a:bodyPr>
            <a:normAutofit/>
          </a:bodyPr>
          <a:lstStyle/>
          <a:p>
            <a:pPr algn="just"/>
            <a:r>
              <a:rPr lang="hu-HU" sz="2400" noProof="0" dirty="0"/>
              <a:t>"A magánélet védelme az egyének, az egyének csoportjainak és az intézményeknek az iránti igénye, hogy meghatározhassák, a rájuk vonatkozó információk mikor, hogyan és milyen mértékben juthatnak mások tudomására.”</a:t>
            </a:r>
          </a:p>
          <a:p>
            <a:pPr algn="just"/>
            <a:r>
              <a:rPr lang="hu-HU" sz="2400" noProof="0" dirty="0"/>
              <a:t>"A magánélet az egyén önkéntes és ideiglenes, fizikai vagy fiziológiai úton történő visszavonulása a társadalomból, egyedüllét, kiscsoportos intimitás, vagy – nagyobb csoport esetén – anonimitás vagy elvonulás útján.”</a:t>
            </a:r>
          </a:p>
        </p:txBody>
      </p:sp>
      <p:sp>
        <p:nvSpPr>
          <p:cNvPr id="4" name="Ellipszis 3">
            <a:extLst>
              <a:ext uri="{FF2B5EF4-FFF2-40B4-BE49-F238E27FC236}">
                <a16:creationId xmlns:a16="http://schemas.microsoft.com/office/drawing/2014/main" id="{C0BEAD4F-2910-4D5E-B4A9-9C8C198A3D4A}"/>
              </a:ext>
            </a:extLst>
          </p:cNvPr>
          <p:cNvSpPr/>
          <p:nvPr/>
        </p:nvSpPr>
        <p:spPr>
          <a:xfrm>
            <a:off x="11650436" y="0"/>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0004428"/>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1941</TotalTime>
  <Words>12313</Words>
  <Application>Microsoft Office PowerPoint</Application>
  <PresentationFormat>Szélesvásznú</PresentationFormat>
  <Paragraphs>1022</Paragraphs>
  <Slides>68</Slides>
  <Notes>68</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68</vt:i4>
      </vt:variant>
    </vt:vector>
  </HeadingPairs>
  <TitlesOfParts>
    <vt:vector size="76" baseType="lpstr">
      <vt:lpstr>Arial</vt:lpstr>
      <vt:lpstr>Calibri</vt:lpstr>
      <vt:lpstr>Cambria</vt:lpstr>
      <vt:lpstr>Trebuchet MS</vt:lpstr>
      <vt:lpstr>Verdana</vt:lpstr>
      <vt:lpstr>Wingdings</vt:lpstr>
      <vt:lpstr>Wingdings 3</vt:lpstr>
      <vt:lpstr>1_Facet</vt:lpstr>
      <vt:lpstr> 1. témakör - Bevezetés az uniós adatvédelmi rendszerbe </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1. A magánélet fogalma</vt:lpstr>
      <vt:lpstr>A magánélet fogalma</vt:lpstr>
      <vt:lpstr>A magánélet fogalma (2) - Alan Westin</vt:lpstr>
      <vt:lpstr>A magánélet fogalma (3) - William Prosser</vt:lpstr>
      <vt:lpstr>A magánélet fogalma(4)  – Roger Clarke</vt:lpstr>
      <vt:lpstr>A magánélet fogalma(5)</vt:lpstr>
      <vt:lpstr>Kérdések?</vt:lpstr>
      <vt:lpstr>Tartalomjegyzék</vt:lpstr>
      <vt:lpstr>2. A magánélethez való jog az emberi jogi dokumentumokban</vt:lpstr>
      <vt:lpstr>Emberi jogi dokumentumok (1) - áttekintés</vt:lpstr>
      <vt:lpstr>Emberi jogi dokumentumok (2)  - EJENY</vt:lpstr>
      <vt:lpstr>Emberi jogi dokumentumok (3)  - EJEE</vt:lpstr>
      <vt:lpstr>Emberi jogi dokumentumok (4) –  Európai Unió Alapjogi Chartája</vt:lpstr>
      <vt:lpstr>Emberi jogi dokumentumok (5) –  Európai Unió Alapjogi Chartája</vt:lpstr>
      <vt:lpstr>Emberi jogi dokumentumok (6) –  EJEE és a Európai Unió Alapjogi Chartája</vt:lpstr>
      <vt:lpstr>Emberi jogi dokumentumok (7)  - nemzeti szabályozás</vt:lpstr>
      <vt:lpstr>Kérdések?</vt:lpstr>
      <vt:lpstr>Tartalomjegyzék</vt:lpstr>
      <vt:lpstr>3. Az Európa Tanács és az EU keretrendszere</vt:lpstr>
      <vt:lpstr>Az Európa Tanács </vt:lpstr>
      <vt:lpstr>Az Európa Tanács ágazati dokumentumai</vt:lpstr>
      <vt:lpstr>Európai Unió</vt:lpstr>
      <vt:lpstr>Az Európai Unió ágazati szabályai</vt:lpstr>
      <vt:lpstr>Kérdések?</vt:lpstr>
      <vt:lpstr>Tartalomjegyzék</vt:lpstr>
      <vt:lpstr>4. Az EU adatvédelmi rendszere - A GDPR</vt:lpstr>
      <vt:lpstr>Az EU adatvédelmi rendszere - a GDPR  </vt:lpstr>
      <vt:lpstr>PowerPoint-bemutató</vt:lpstr>
      <vt:lpstr>Iránymutatások és legjobb gyakorlatok</vt:lpstr>
      <vt:lpstr>A szabályozás tárgya</vt:lpstr>
      <vt:lpstr>A GDPR hatálya</vt:lpstr>
      <vt:lpstr>A nemzeti szabályozás hatálya</vt:lpstr>
      <vt:lpstr>A megfelelő adatkezelés pillérei</vt:lpstr>
      <vt:lpstr>Kérdések?</vt:lpstr>
      <vt:lpstr>Tartalomjegyzék</vt:lpstr>
      <vt:lpstr>5. A személyes adat fogalma</vt:lpstr>
      <vt:lpstr>Mi az a személyes adat?</vt:lpstr>
      <vt:lpstr>PowerPoint-bemutató</vt:lpstr>
      <vt:lpstr>PowerPoint-bemutató</vt:lpstr>
      <vt:lpstr>Személyes adatok különleges kategóriái (különleges adat)</vt:lpstr>
      <vt:lpstr>Személyes adatok különleges kategóriái (2)</vt:lpstr>
      <vt:lpstr>Genetikai adat</vt:lpstr>
      <vt:lpstr>Biometrikus adat</vt:lpstr>
      <vt:lpstr>Személyes adatok kezelése</vt:lpstr>
      <vt:lpstr>Adatkezelő</vt:lpstr>
      <vt:lpstr>Kérdések?</vt:lpstr>
      <vt:lpstr>Tartalomjegyzék</vt:lpstr>
      <vt:lpstr>6. A személyes adatok kezelésére vonatkozó alapelvek</vt:lpstr>
      <vt:lpstr>A GDPR személyes adatok kezelésére vonatkozó alapelvei (1)</vt:lpstr>
      <vt:lpstr>A GDPR személyes adatok kezelésére vonatkozó alapelvei (2)</vt:lpstr>
      <vt:lpstr>A GDPR személyes adatok kezelésére vonatkozó alapelvei (3)</vt:lpstr>
      <vt:lpstr>Kérdések?</vt:lpstr>
      <vt:lpstr>Tartalomjegyzék</vt:lpstr>
      <vt:lpstr>7. Kapcsolódó jogok és fogalmak</vt:lpstr>
      <vt:lpstr>Kapcsolódó jogok és fogalmak – A véleménynyilvánítás szabadsága </vt:lpstr>
      <vt:lpstr>Kapcsolódó jogok és fogalmak - A véleménynyilvánítás szabadsága (2) </vt:lpstr>
      <vt:lpstr>Kapcsolódó jogok és fogalmak – dokumentumokhoz való hozzáférés</vt:lpstr>
      <vt:lpstr>Kapcsolódó jogok és fogalmak – művészet és a tudomány szabadsága</vt:lpstr>
      <vt:lpstr>Kapcsolódó jogok és fogalmak – a magántulajdon védelme</vt:lpstr>
      <vt:lpstr>Kérdések?</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823</cp:revision>
  <dcterms:created xsi:type="dcterms:W3CDTF">2018-09-21T13:09:50Z</dcterms:created>
  <dcterms:modified xsi:type="dcterms:W3CDTF">2020-01-23T10:00:25Z</dcterms:modified>
</cp:coreProperties>
</file>