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4" r:id="rId1"/>
    <p:sldMasterId id="2147483692" r:id="rId2"/>
  </p:sldMasterIdLst>
  <p:notesMasterIdLst>
    <p:notesMasterId r:id="rId33"/>
  </p:notesMasterIdLst>
  <p:sldIdLst>
    <p:sldId id="585" r:id="rId3"/>
    <p:sldId id="586" r:id="rId4"/>
    <p:sldId id="587" r:id="rId5"/>
    <p:sldId id="588" r:id="rId6"/>
    <p:sldId id="336" r:id="rId7"/>
    <p:sldId id="307" r:id="rId8"/>
    <p:sldId id="328" r:id="rId9"/>
    <p:sldId id="327" r:id="rId10"/>
    <p:sldId id="589" r:id="rId11"/>
    <p:sldId id="339" r:id="rId12"/>
    <p:sldId id="337" r:id="rId13"/>
    <p:sldId id="340" r:id="rId14"/>
    <p:sldId id="590" r:id="rId15"/>
    <p:sldId id="341" r:id="rId16"/>
    <p:sldId id="591" r:id="rId17"/>
    <p:sldId id="342" r:id="rId18"/>
    <p:sldId id="343" r:id="rId19"/>
    <p:sldId id="321" r:id="rId20"/>
    <p:sldId id="320" r:id="rId21"/>
    <p:sldId id="592" r:id="rId22"/>
    <p:sldId id="279" r:id="rId23"/>
    <p:sldId id="593" r:id="rId24"/>
    <p:sldId id="313" r:id="rId25"/>
    <p:sldId id="324" r:id="rId26"/>
    <p:sldId id="317" r:id="rId27"/>
    <p:sldId id="297" r:id="rId28"/>
    <p:sldId id="329" r:id="rId29"/>
    <p:sldId id="325" r:id="rId30"/>
    <p:sldId id="583" r:id="rId31"/>
    <p:sldId id="594" r:id="rId32"/>
  </p:sldIdLst>
  <p:sldSz cx="12192000" cy="6858000"/>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lapértelmezett szakasz" id="{EBC88D16-3686-4004-B774-D2BE8CF7EE44}">
          <p14:sldIdLst>
            <p14:sldId id="585"/>
            <p14:sldId id="586"/>
            <p14:sldId id="587"/>
            <p14:sldId id="588"/>
            <p14:sldId id="336"/>
            <p14:sldId id="307"/>
            <p14:sldId id="328"/>
            <p14:sldId id="327"/>
            <p14:sldId id="589"/>
            <p14:sldId id="339"/>
            <p14:sldId id="337"/>
            <p14:sldId id="340"/>
            <p14:sldId id="590"/>
            <p14:sldId id="341"/>
            <p14:sldId id="591"/>
            <p14:sldId id="342"/>
            <p14:sldId id="343"/>
            <p14:sldId id="321"/>
            <p14:sldId id="320"/>
            <p14:sldId id="592"/>
            <p14:sldId id="279"/>
            <p14:sldId id="593"/>
            <p14:sldId id="313"/>
            <p14:sldId id="324"/>
            <p14:sldId id="317"/>
            <p14:sldId id="297"/>
            <p14:sldId id="329"/>
            <p14:sldId id="325"/>
          </p14:sldIdLst>
        </p14:section>
        <p14:section name="Credits" id="{6A9AB6C6-0DE0-4E7B-8AD0-6017F84710FF}">
          <p14:sldIdLst>
            <p14:sldId id="583"/>
            <p14:sldId id="59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LL-0009_2" initials="D" lastIdx="2" clrIdx="0">
    <p:extLst>
      <p:ext uri="{19B8F6BF-5375-455C-9EA6-DF929625EA0E}">
        <p15:presenceInfo xmlns:p15="http://schemas.microsoft.com/office/powerpoint/2012/main" userId="DELL-0009_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82" autoAdjust="0"/>
    <p:restoredTop sz="74601" autoAdjust="0"/>
  </p:normalViewPr>
  <p:slideViewPr>
    <p:cSldViewPr snapToGrid="0" snapToObjects="1">
      <p:cViewPr varScale="1">
        <p:scale>
          <a:sx n="85" d="100"/>
          <a:sy n="85" d="100"/>
        </p:scale>
        <p:origin x="1764" y="90"/>
      </p:cViewPr>
      <p:guideLst/>
    </p:cSldViewPr>
  </p:slideViewPr>
  <p:outlineViewPr>
    <p:cViewPr>
      <p:scale>
        <a:sx n="33" d="100"/>
        <a:sy n="33" d="100"/>
      </p:scale>
      <p:origin x="0" y="-6654"/>
    </p:cViewPr>
  </p:outlineViewPr>
  <p:notesTextViewPr>
    <p:cViewPr>
      <p:scale>
        <a:sx n="125" d="100"/>
        <a:sy n="125" d="100"/>
      </p:scale>
      <p:origin x="0" y="0"/>
    </p:cViewPr>
  </p:notesTextViewPr>
  <p:sorterViewPr>
    <p:cViewPr>
      <p:scale>
        <a:sx n="100" d="100"/>
        <a:sy n="100" d="100"/>
      </p:scale>
      <p:origin x="0" y="0"/>
    </p:cViewPr>
  </p:sorterViewPr>
  <p:notesViewPr>
    <p:cSldViewPr snapToGrid="0" snapToObjects="1">
      <p:cViewPr varScale="1">
        <p:scale>
          <a:sx n="65" d="100"/>
          <a:sy n="65" d="100"/>
        </p:scale>
        <p:origin x="336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16E85F-D55B-064F-B2C6-A4AD1F5102A3}" type="doc">
      <dgm:prSet loTypeId="urn:microsoft.com/office/officeart/2008/layout/HorizontalMultiLevelHierarchy" loCatId="" qsTypeId="urn:microsoft.com/office/officeart/2005/8/quickstyle/simple4" qsCatId="simple" csTypeId="urn:microsoft.com/office/officeart/2005/8/colors/accent1_2" csCatId="accent1" phldr="1"/>
      <dgm:spPr/>
      <dgm:t>
        <a:bodyPr/>
        <a:lstStyle/>
        <a:p>
          <a:endParaRPr lang="en-US"/>
        </a:p>
      </dgm:t>
    </dgm:pt>
    <dgm:pt modelId="{1F18BD4C-37AD-CB49-B820-6642E2C74463}">
      <dgm:prSet phldrT="[Text]"/>
      <dgm:spPr/>
      <dgm:t>
        <a:bodyPr/>
        <a:lstStyle/>
        <a:p>
          <a:r>
            <a:rPr lang="hu-HU" noProof="0" dirty="0"/>
            <a:t>Átláthatóság	</a:t>
          </a:r>
        </a:p>
      </dgm:t>
    </dgm:pt>
    <dgm:pt modelId="{B5D42BEC-4DF2-204A-8FF2-F04F6E877BE4}" type="parTrans" cxnId="{5E77CF07-69FC-8B41-A47B-EC94DAEA3240}">
      <dgm:prSet/>
      <dgm:spPr/>
      <dgm:t>
        <a:bodyPr/>
        <a:lstStyle/>
        <a:p>
          <a:endParaRPr lang="en-US"/>
        </a:p>
      </dgm:t>
    </dgm:pt>
    <dgm:pt modelId="{FD657643-DAD7-1C4B-857A-4C540A83ACE8}" type="sibTrans" cxnId="{5E77CF07-69FC-8B41-A47B-EC94DAEA3240}">
      <dgm:prSet/>
      <dgm:spPr/>
      <dgm:t>
        <a:bodyPr/>
        <a:lstStyle/>
        <a:p>
          <a:endParaRPr lang="en-US"/>
        </a:p>
      </dgm:t>
    </dgm:pt>
    <dgm:pt modelId="{A616BCC3-F886-5040-8571-1CFC583D89A2}">
      <dgm:prSet phldrT="[Text]"/>
      <dgm:spPr/>
      <dgm:t>
        <a:bodyPr/>
        <a:lstStyle/>
        <a:p>
          <a:r>
            <a:rPr lang="hu-HU" dirty="0"/>
            <a:t>Szerződés teljesítése</a:t>
          </a:r>
          <a:r>
            <a:rPr lang="en-US" dirty="0"/>
            <a:t>, 6.</a:t>
          </a:r>
          <a:r>
            <a:rPr lang="hu-HU" dirty="0"/>
            <a:t> cikk (</a:t>
          </a:r>
          <a:r>
            <a:rPr lang="en-US" dirty="0"/>
            <a:t>1</a:t>
          </a:r>
          <a:r>
            <a:rPr lang="hu-HU" dirty="0"/>
            <a:t>) bek. </a:t>
          </a:r>
          <a:r>
            <a:rPr lang="en-US" dirty="0"/>
            <a:t>(b) </a:t>
          </a:r>
          <a:r>
            <a:rPr lang="hu-HU" dirty="0"/>
            <a:t>pont</a:t>
          </a:r>
          <a:endParaRPr lang="en-US" dirty="0"/>
        </a:p>
      </dgm:t>
    </dgm:pt>
    <dgm:pt modelId="{9696E112-9C0D-5E46-A1C0-B3E85DA3E50D}" type="parTrans" cxnId="{677B7C71-217D-F745-BE46-9341A8E193F2}">
      <dgm:prSet/>
      <dgm:spPr/>
      <dgm:t>
        <a:bodyPr/>
        <a:lstStyle/>
        <a:p>
          <a:endParaRPr lang="en-US" dirty="0"/>
        </a:p>
      </dgm:t>
    </dgm:pt>
    <dgm:pt modelId="{90EA31E0-CDC9-1449-ADDF-BA95D870D376}" type="sibTrans" cxnId="{677B7C71-217D-F745-BE46-9341A8E193F2}">
      <dgm:prSet/>
      <dgm:spPr/>
      <dgm:t>
        <a:bodyPr/>
        <a:lstStyle/>
        <a:p>
          <a:endParaRPr lang="en-US"/>
        </a:p>
      </dgm:t>
    </dgm:pt>
    <dgm:pt modelId="{4438784D-0E26-9B4E-91BD-3F5E67A35D4A}">
      <dgm:prSet phldrT="[Text]"/>
      <dgm:spPr/>
      <dgm:t>
        <a:bodyPr/>
        <a:lstStyle/>
        <a:p>
          <a:r>
            <a:rPr lang="hu-HU" dirty="0"/>
            <a:t>Jogi kötelezettségek</a:t>
          </a:r>
          <a:r>
            <a:rPr lang="en-US" dirty="0"/>
            <a:t>, 6.</a:t>
          </a:r>
          <a:r>
            <a:rPr lang="hu-HU" dirty="0"/>
            <a:t> cikk (</a:t>
          </a:r>
          <a:r>
            <a:rPr lang="en-US" dirty="0"/>
            <a:t>1</a:t>
          </a:r>
          <a:r>
            <a:rPr lang="hu-HU" dirty="0"/>
            <a:t>) bek. </a:t>
          </a:r>
          <a:r>
            <a:rPr lang="en-US" dirty="0"/>
            <a:t>(</a:t>
          </a:r>
          <a:r>
            <a:rPr lang="hu-HU" dirty="0"/>
            <a:t>c</a:t>
          </a:r>
          <a:r>
            <a:rPr lang="en-US" dirty="0"/>
            <a:t>) </a:t>
          </a:r>
          <a:r>
            <a:rPr lang="hu-HU" dirty="0"/>
            <a:t>pont</a:t>
          </a:r>
          <a:endParaRPr lang="en-US" dirty="0"/>
        </a:p>
      </dgm:t>
    </dgm:pt>
    <dgm:pt modelId="{D006C79C-9734-FA47-9528-60AB54B0F2AD}" type="parTrans" cxnId="{B39A62B7-8A64-7946-8C02-EEE4D99F8201}">
      <dgm:prSet/>
      <dgm:spPr/>
      <dgm:t>
        <a:bodyPr/>
        <a:lstStyle/>
        <a:p>
          <a:endParaRPr lang="en-US" dirty="0"/>
        </a:p>
      </dgm:t>
    </dgm:pt>
    <dgm:pt modelId="{655B12CA-F64D-8F47-9F41-72E1577C0DAB}" type="sibTrans" cxnId="{B39A62B7-8A64-7946-8C02-EEE4D99F8201}">
      <dgm:prSet/>
      <dgm:spPr/>
      <dgm:t>
        <a:bodyPr/>
        <a:lstStyle/>
        <a:p>
          <a:endParaRPr lang="en-US"/>
        </a:p>
      </dgm:t>
    </dgm:pt>
    <dgm:pt modelId="{ABB95FCD-BA88-5D4C-ADA4-63C407152FF7}">
      <dgm:prSet phldrT="[Text]"/>
      <dgm:spPr/>
      <dgm:t>
        <a:bodyPr/>
        <a:lstStyle/>
        <a:p>
          <a:r>
            <a:rPr lang="hu-HU" dirty="0"/>
            <a:t>Megfelelő műszaki és szervezeti intézkedések</a:t>
          </a:r>
          <a:endParaRPr lang="en-US" dirty="0"/>
        </a:p>
      </dgm:t>
    </dgm:pt>
    <dgm:pt modelId="{3874A90A-F7DC-9646-B612-ED55B9F7F2A0}" type="parTrans" cxnId="{7BBB70B6-E969-484B-A26F-C2D00E9A19B0}">
      <dgm:prSet/>
      <dgm:spPr/>
      <dgm:t>
        <a:bodyPr/>
        <a:lstStyle/>
        <a:p>
          <a:endParaRPr lang="en-US"/>
        </a:p>
      </dgm:t>
    </dgm:pt>
    <dgm:pt modelId="{76508236-7B26-2C47-9530-4430E914313E}" type="sibTrans" cxnId="{7BBB70B6-E969-484B-A26F-C2D00E9A19B0}">
      <dgm:prSet/>
      <dgm:spPr/>
      <dgm:t>
        <a:bodyPr/>
        <a:lstStyle/>
        <a:p>
          <a:endParaRPr lang="en-US"/>
        </a:p>
      </dgm:t>
    </dgm:pt>
    <dgm:pt modelId="{2893E5EB-EE36-6746-A7F9-F2C95539EF33}">
      <dgm:prSet/>
      <dgm:spPr/>
      <dgm:t>
        <a:bodyPr/>
        <a:lstStyle/>
        <a:p>
          <a:r>
            <a:rPr lang="hu-HU" dirty="0"/>
            <a:t>Jogos érdek</a:t>
          </a:r>
          <a:r>
            <a:rPr lang="en-US" dirty="0"/>
            <a:t>, </a:t>
          </a:r>
          <a:endParaRPr lang="hu-HU" dirty="0"/>
        </a:p>
        <a:p>
          <a:r>
            <a:rPr lang="en-US" dirty="0"/>
            <a:t>6.</a:t>
          </a:r>
          <a:r>
            <a:rPr lang="hu-HU" dirty="0"/>
            <a:t> cikk (</a:t>
          </a:r>
          <a:r>
            <a:rPr lang="en-US" dirty="0"/>
            <a:t>1</a:t>
          </a:r>
          <a:r>
            <a:rPr lang="hu-HU" dirty="0"/>
            <a:t>) bek. </a:t>
          </a:r>
          <a:r>
            <a:rPr lang="en-US" dirty="0"/>
            <a:t>(</a:t>
          </a:r>
          <a:r>
            <a:rPr lang="hu-HU" dirty="0"/>
            <a:t>f</a:t>
          </a:r>
          <a:r>
            <a:rPr lang="en-US" dirty="0"/>
            <a:t>) </a:t>
          </a:r>
          <a:r>
            <a:rPr lang="hu-HU" dirty="0"/>
            <a:t>pont</a:t>
          </a:r>
          <a:r>
            <a:rPr lang="en-US" dirty="0"/>
            <a:t>)  </a:t>
          </a:r>
        </a:p>
      </dgm:t>
    </dgm:pt>
    <dgm:pt modelId="{12E78B4F-BDF3-7444-A636-E7DB24305366}" type="parTrans" cxnId="{FABFCAF3-15D5-7D4C-8CAD-72199994D7CC}">
      <dgm:prSet/>
      <dgm:spPr/>
      <dgm:t>
        <a:bodyPr/>
        <a:lstStyle/>
        <a:p>
          <a:endParaRPr lang="en-US" dirty="0"/>
        </a:p>
      </dgm:t>
    </dgm:pt>
    <dgm:pt modelId="{39C214FB-38DD-5B4B-85B0-5B2A493711B2}" type="sibTrans" cxnId="{FABFCAF3-15D5-7D4C-8CAD-72199994D7CC}">
      <dgm:prSet/>
      <dgm:spPr/>
      <dgm:t>
        <a:bodyPr/>
        <a:lstStyle/>
        <a:p>
          <a:endParaRPr lang="en-US"/>
        </a:p>
      </dgm:t>
    </dgm:pt>
    <dgm:pt modelId="{35F6BF28-0B9C-6843-903F-D800F6103423}" type="pres">
      <dgm:prSet presAssocID="{D016E85F-D55B-064F-B2C6-A4AD1F5102A3}" presName="Name0" presStyleCnt="0">
        <dgm:presLayoutVars>
          <dgm:chPref val="1"/>
          <dgm:dir/>
          <dgm:animOne val="branch"/>
          <dgm:animLvl val="lvl"/>
          <dgm:resizeHandles val="exact"/>
        </dgm:presLayoutVars>
      </dgm:prSet>
      <dgm:spPr/>
    </dgm:pt>
    <dgm:pt modelId="{01BB0CAE-C676-4C46-98F6-A24FB93FFF0B}" type="pres">
      <dgm:prSet presAssocID="{1F18BD4C-37AD-CB49-B820-6642E2C74463}" presName="root1" presStyleCnt="0"/>
      <dgm:spPr/>
    </dgm:pt>
    <dgm:pt modelId="{36E79DAC-3B98-7E43-8FCA-986D7E6B05E8}" type="pres">
      <dgm:prSet presAssocID="{1F18BD4C-37AD-CB49-B820-6642E2C74463}" presName="LevelOneTextNode" presStyleLbl="node0" presStyleIdx="0" presStyleCnt="2">
        <dgm:presLayoutVars>
          <dgm:chPref val="3"/>
        </dgm:presLayoutVars>
      </dgm:prSet>
      <dgm:spPr/>
    </dgm:pt>
    <dgm:pt modelId="{78098F6E-F9E7-404F-A91C-1370D1AC3A62}" type="pres">
      <dgm:prSet presAssocID="{1F18BD4C-37AD-CB49-B820-6642E2C74463}" presName="level2hierChild" presStyleCnt="0"/>
      <dgm:spPr/>
    </dgm:pt>
    <dgm:pt modelId="{E4FA86B5-1F10-4D46-968B-FC8B31BE313A}" type="pres">
      <dgm:prSet presAssocID="{9696E112-9C0D-5E46-A1C0-B3E85DA3E50D}" presName="conn2-1" presStyleLbl="parChTrans1D2" presStyleIdx="0" presStyleCnt="3"/>
      <dgm:spPr/>
    </dgm:pt>
    <dgm:pt modelId="{258E96EB-5E1E-D647-A924-485F148E6F65}" type="pres">
      <dgm:prSet presAssocID="{9696E112-9C0D-5E46-A1C0-B3E85DA3E50D}" presName="connTx" presStyleLbl="parChTrans1D2" presStyleIdx="0" presStyleCnt="3"/>
      <dgm:spPr/>
    </dgm:pt>
    <dgm:pt modelId="{5E5E8927-3901-634F-AFC0-5F330B8DE0D1}" type="pres">
      <dgm:prSet presAssocID="{A616BCC3-F886-5040-8571-1CFC583D89A2}" presName="root2" presStyleCnt="0"/>
      <dgm:spPr/>
    </dgm:pt>
    <dgm:pt modelId="{EF7FE4FD-A1AA-0441-BB76-8DDD78F7C627}" type="pres">
      <dgm:prSet presAssocID="{A616BCC3-F886-5040-8571-1CFC583D89A2}" presName="LevelTwoTextNode" presStyleLbl="node2" presStyleIdx="0" presStyleCnt="3">
        <dgm:presLayoutVars>
          <dgm:chPref val="3"/>
        </dgm:presLayoutVars>
      </dgm:prSet>
      <dgm:spPr/>
    </dgm:pt>
    <dgm:pt modelId="{6CE779AB-E7F3-0744-AA04-B1C7CFDEF8BD}" type="pres">
      <dgm:prSet presAssocID="{A616BCC3-F886-5040-8571-1CFC583D89A2}" presName="level3hierChild" presStyleCnt="0"/>
      <dgm:spPr/>
    </dgm:pt>
    <dgm:pt modelId="{2B79A3B5-5504-A640-BB5B-A4091A2E5BA0}" type="pres">
      <dgm:prSet presAssocID="{D006C79C-9734-FA47-9528-60AB54B0F2AD}" presName="conn2-1" presStyleLbl="parChTrans1D2" presStyleIdx="1" presStyleCnt="3"/>
      <dgm:spPr/>
    </dgm:pt>
    <dgm:pt modelId="{22211B21-01AF-184F-A79A-6FE8254A2D60}" type="pres">
      <dgm:prSet presAssocID="{D006C79C-9734-FA47-9528-60AB54B0F2AD}" presName="connTx" presStyleLbl="parChTrans1D2" presStyleIdx="1" presStyleCnt="3"/>
      <dgm:spPr/>
    </dgm:pt>
    <dgm:pt modelId="{BA16714D-F9C5-C648-96C0-BD62C20E4B7A}" type="pres">
      <dgm:prSet presAssocID="{4438784D-0E26-9B4E-91BD-3F5E67A35D4A}" presName="root2" presStyleCnt="0"/>
      <dgm:spPr/>
    </dgm:pt>
    <dgm:pt modelId="{C66111B0-CC40-DF40-B4A3-A8EA3C47D5B9}" type="pres">
      <dgm:prSet presAssocID="{4438784D-0E26-9B4E-91BD-3F5E67A35D4A}" presName="LevelTwoTextNode" presStyleLbl="node2" presStyleIdx="1" presStyleCnt="3">
        <dgm:presLayoutVars>
          <dgm:chPref val="3"/>
        </dgm:presLayoutVars>
      </dgm:prSet>
      <dgm:spPr/>
    </dgm:pt>
    <dgm:pt modelId="{2030DF2E-6516-E744-BB74-748E91C6712E}" type="pres">
      <dgm:prSet presAssocID="{4438784D-0E26-9B4E-91BD-3F5E67A35D4A}" presName="level3hierChild" presStyleCnt="0"/>
      <dgm:spPr/>
    </dgm:pt>
    <dgm:pt modelId="{3FDD3C89-EE84-254D-A1CC-60699464B8F7}" type="pres">
      <dgm:prSet presAssocID="{12E78B4F-BDF3-7444-A636-E7DB24305366}" presName="conn2-1" presStyleLbl="parChTrans1D2" presStyleIdx="2" presStyleCnt="3"/>
      <dgm:spPr/>
    </dgm:pt>
    <dgm:pt modelId="{BFA838BE-D940-8646-9320-CDA0D99AC68D}" type="pres">
      <dgm:prSet presAssocID="{12E78B4F-BDF3-7444-A636-E7DB24305366}" presName="connTx" presStyleLbl="parChTrans1D2" presStyleIdx="2" presStyleCnt="3"/>
      <dgm:spPr/>
    </dgm:pt>
    <dgm:pt modelId="{CC62FFAD-5643-1B4D-B861-C47E953603DD}" type="pres">
      <dgm:prSet presAssocID="{2893E5EB-EE36-6746-A7F9-F2C95539EF33}" presName="root2" presStyleCnt="0"/>
      <dgm:spPr/>
    </dgm:pt>
    <dgm:pt modelId="{9880ACD3-9C15-A84E-BA32-38A9BDC0CD9A}" type="pres">
      <dgm:prSet presAssocID="{2893E5EB-EE36-6746-A7F9-F2C95539EF33}" presName="LevelTwoTextNode" presStyleLbl="node2" presStyleIdx="2" presStyleCnt="3">
        <dgm:presLayoutVars>
          <dgm:chPref val="3"/>
        </dgm:presLayoutVars>
      </dgm:prSet>
      <dgm:spPr/>
    </dgm:pt>
    <dgm:pt modelId="{E1D9800E-F0F5-7C40-AD78-D79DAEFEE38E}" type="pres">
      <dgm:prSet presAssocID="{2893E5EB-EE36-6746-A7F9-F2C95539EF33}" presName="level3hierChild" presStyleCnt="0"/>
      <dgm:spPr/>
    </dgm:pt>
    <dgm:pt modelId="{D127F74D-F86C-8C45-909E-19F695FAD69F}" type="pres">
      <dgm:prSet presAssocID="{ABB95FCD-BA88-5D4C-ADA4-63C407152FF7}" presName="root1" presStyleCnt="0"/>
      <dgm:spPr/>
    </dgm:pt>
    <dgm:pt modelId="{EBB7A72D-6BA1-9F4A-BCBD-715A6A5D704E}" type="pres">
      <dgm:prSet presAssocID="{ABB95FCD-BA88-5D4C-ADA4-63C407152FF7}" presName="LevelOneTextNode" presStyleLbl="node0" presStyleIdx="1" presStyleCnt="2" custLinFactX="-23058" custLinFactY="-5926" custLinFactNeighborX="-100000" custLinFactNeighborY="-100000">
        <dgm:presLayoutVars>
          <dgm:chPref val="3"/>
        </dgm:presLayoutVars>
      </dgm:prSet>
      <dgm:spPr/>
    </dgm:pt>
    <dgm:pt modelId="{F7E40CAA-92BD-274A-8D53-E8767D96C96F}" type="pres">
      <dgm:prSet presAssocID="{ABB95FCD-BA88-5D4C-ADA4-63C407152FF7}" presName="level2hierChild" presStyleCnt="0"/>
      <dgm:spPr/>
    </dgm:pt>
  </dgm:ptLst>
  <dgm:cxnLst>
    <dgm:cxn modelId="{5E77CF07-69FC-8B41-A47B-EC94DAEA3240}" srcId="{D016E85F-D55B-064F-B2C6-A4AD1F5102A3}" destId="{1F18BD4C-37AD-CB49-B820-6642E2C74463}" srcOrd="0" destOrd="0" parTransId="{B5D42BEC-4DF2-204A-8FF2-F04F6E877BE4}" sibTransId="{FD657643-DAD7-1C4B-857A-4C540A83ACE8}"/>
    <dgm:cxn modelId="{9E00C814-3B5F-CA46-9B7F-B3EDE3F25E3D}" type="presOf" srcId="{9696E112-9C0D-5E46-A1C0-B3E85DA3E50D}" destId="{E4FA86B5-1F10-4D46-968B-FC8B31BE313A}" srcOrd="0" destOrd="0" presId="urn:microsoft.com/office/officeart/2008/layout/HorizontalMultiLevelHierarchy"/>
    <dgm:cxn modelId="{677B7C71-217D-F745-BE46-9341A8E193F2}" srcId="{1F18BD4C-37AD-CB49-B820-6642E2C74463}" destId="{A616BCC3-F886-5040-8571-1CFC583D89A2}" srcOrd="0" destOrd="0" parTransId="{9696E112-9C0D-5E46-A1C0-B3E85DA3E50D}" sibTransId="{90EA31E0-CDC9-1449-ADDF-BA95D870D376}"/>
    <dgm:cxn modelId="{D2525874-078B-494E-A938-6FA80EB1E625}" type="presOf" srcId="{D006C79C-9734-FA47-9528-60AB54B0F2AD}" destId="{2B79A3B5-5504-A640-BB5B-A4091A2E5BA0}" srcOrd="0" destOrd="0" presId="urn:microsoft.com/office/officeart/2008/layout/HorizontalMultiLevelHierarchy"/>
    <dgm:cxn modelId="{D0AB327C-641C-D44B-83C8-4261F7354C4F}" type="presOf" srcId="{4438784D-0E26-9B4E-91BD-3F5E67A35D4A}" destId="{C66111B0-CC40-DF40-B4A3-A8EA3C47D5B9}" srcOrd="0" destOrd="0" presId="urn:microsoft.com/office/officeart/2008/layout/HorizontalMultiLevelHierarchy"/>
    <dgm:cxn modelId="{7EBFEF84-B7CB-E241-8017-DCFE51793E79}" type="presOf" srcId="{D016E85F-D55B-064F-B2C6-A4AD1F5102A3}" destId="{35F6BF28-0B9C-6843-903F-D800F6103423}" srcOrd="0" destOrd="0" presId="urn:microsoft.com/office/officeart/2008/layout/HorizontalMultiLevelHierarchy"/>
    <dgm:cxn modelId="{4E8E1987-9DAD-BD48-BE62-F32DCB13E15F}" type="presOf" srcId="{2893E5EB-EE36-6746-A7F9-F2C95539EF33}" destId="{9880ACD3-9C15-A84E-BA32-38A9BDC0CD9A}" srcOrd="0" destOrd="0" presId="urn:microsoft.com/office/officeart/2008/layout/HorizontalMultiLevelHierarchy"/>
    <dgm:cxn modelId="{64688391-7ABB-7F44-9759-7C6CD463938C}" type="presOf" srcId="{1F18BD4C-37AD-CB49-B820-6642E2C74463}" destId="{36E79DAC-3B98-7E43-8FCA-986D7E6B05E8}" srcOrd="0" destOrd="0" presId="urn:microsoft.com/office/officeart/2008/layout/HorizontalMultiLevelHierarchy"/>
    <dgm:cxn modelId="{85F7DF93-D854-2F45-8A5F-E9B54B38D3A0}" type="presOf" srcId="{12E78B4F-BDF3-7444-A636-E7DB24305366}" destId="{3FDD3C89-EE84-254D-A1CC-60699464B8F7}" srcOrd="0" destOrd="0" presId="urn:microsoft.com/office/officeart/2008/layout/HorizontalMultiLevelHierarchy"/>
    <dgm:cxn modelId="{0D573A98-BB76-C445-905E-CE29A1184F1C}" type="presOf" srcId="{12E78B4F-BDF3-7444-A636-E7DB24305366}" destId="{BFA838BE-D940-8646-9320-CDA0D99AC68D}" srcOrd="1" destOrd="0" presId="urn:microsoft.com/office/officeart/2008/layout/HorizontalMultiLevelHierarchy"/>
    <dgm:cxn modelId="{DC8703AE-B63D-E842-BA7E-286497947FA6}" type="presOf" srcId="{D006C79C-9734-FA47-9528-60AB54B0F2AD}" destId="{22211B21-01AF-184F-A79A-6FE8254A2D60}" srcOrd="1" destOrd="0" presId="urn:microsoft.com/office/officeart/2008/layout/HorizontalMultiLevelHierarchy"/>
    <dgm:cxn modelId="{7BBB70B6-E969-484B-A26F-C2D00E9A19B0}" srcId="{D016E85F-D55B-064F-B2C6-A4AD1F5102A3}" destId="{ABB95FCD-BA88-5D4C-ADA4-63C407152FF7}" srcOrd="1" destOrd="0" parTransId="{3874A90A-F7DC-9646-B612-ED55B9F7F2A0}" sibTransId="{76508236-7B26-2C47-9530-4430E914313E}"/>
    <dgm:cxn modelId="{B39A62B7-8A64-7946-8C02-EEE4D99F8201}" srcId="{1F18BD4C-37AD-CB49-B820-6642E2C74463}" destId="{4438784D-0E26-9B4E-91BD-3F5E67A35D4A}" srcOrd="1" destOrd="0" parTransId="{D006C79C-9734-FA47-9528-60AB54B0F2AD}" sibTransId="{655B12CA-F64D-8F47-9F41-72E1577C0DAB}"/>
    <dgm:cxn modelId="{346E3ABA-07B6-804E-9326-17244E59FD05}" type="presOf" srcId="{ABB95FCD-BA88-5D4C-ADA4-63C407152FF7}" destId="{EBB7A72D-6BA1-9F4A-BCBD-715A6A5D704E}" srcOrd="0" destOrd="0" presId="urn:microsoft.com/office/officeart/2008/layout/HorizontalMultiLevelHierarchy"/>
    <dgm:cxn modelId="{86636DCA-C456-D24D-BB78-7FA3EEA31679}" type="presOf" srcId="{9696E112-9C0D-5E46-A1C0-B3E85DA3E50D}" destId="{258E96EB-5E1E-D647-A924-485F148E6F65}" srcOrd="1" destOrd="0" presId="urn:microsoft.com/office/officeart/2008/layout/HorizontalMultiLevelHierarchy"/>
    <dgm:cxn modelId="{FABFCAF3-15D5-7D4C-8CAD-72199994D7CC}" srcId="{1F18BD4C-37AD-CB49-B820-6642E2C74463}" destId="{2893E5EB-EE36-6746-A7F9-F2C95539EF33}" srcOrd="2" destOrd="0" parTransId="{12E78B4F-BDF3-7444-A636-E7DB24305366}" sibTransId="{39C214FB-38DD-5B4B-85B0-5B2A493711B2}"/>
    <dgm:cxn modelId="{705AE4FB-524D-E043-BD7C-A4A56A8353FD}" type="presOf" srcId="{A616BCC3-F886-5040-8571-1CFC583D89A2}" destId="{EF7FE4FD-A1AA-0441-BB76-8DDD78F7C627}" srcOrd="0" destOrd="0" presId="urn:microsoft.com/office/officeart/2008/layout/HorizontalMultiLevelHierarchy"/>
    <dgm:cxn modelId="{C9403113-56A1-7048-9785-836E3C707C79}" type="presParOf" srcId="{35F6BF28-0B9C-6843-903F-D800F6103423}" destId="{01BB0CAE-C676-4C46-98F6-A24FB93FFF0B}" srcOrd="0" destOrd="0" presId="urn:microsoft.com/office/officeart/2008/layout/HorizontalMultiLevelHierarchy"/>
    <dgm:cxn modelId="{263F98EA-D989-2146-84E4-DEEDD7AD5F88}" type="presParOf" srcId="{01BB0CAE-C676-4C46-98F6-A24FB93FFF0B}" destId="{36E79DAC-3B98-7E43-8FCA-986D7E6B05E8}" srcOrd="0" destOrd="0" presId="urn:microsoft.com/office/officeart/2008/layout/HorizontalMultiLevelHierarchy"/>
    <dgm:cxn modelId="{DFD755D1-A5C4-6B43-89BE-24668A7065FE}" type="presParOf" srcId="{01BB0CAE-C676-4C46-98F6-A24FB93FFF0B}" destId="{78098F6E-F9E7-404F-A91C-1370D1AC3A62}" srcOrd="1" destOrd="0" presId="urn:microsoft.com/office/officeart/2008/layout/HorizontalMultiLevelHierarchy"/>
    <dgm:cxn modelId="{1EA20011-4C6C-5649-A31A-9F696348C8DD}" type="presParOf" srcId="{78098F6E-F9E7-404F-A91C-1370D1AC3A62}" destId="{E4FA86B5-1F10-4D46-968B-FC8B31BE313A}" srcOrd="0" destOrd="0" presId="urn:microsoft.com/office/officeart/2008/layout/HorizontalMultiLevelHierarchy"/>
    <dgm:cxn modelId="{0D14988A-109C-6240-9B33-FFBD145E5BBE}" type="presParOf" srcId="{E4FA86B5-1F10-4D46-968B-FC8B31BE313A}" destId="{258E96EB-5E1E-D647-A924-485F148E6F65}" srcOrd="0" destOrd="0" presId="urn:microsoft.com/office/officeart/2008/layout/HorizontalMultiLevelHierarchy"/>
    <dgm:cxn modelId="{B68E79BF-4EEA-434E-9187-E220993E76A4}" type="presParOf" srcId="{78098F6E-F9E7-404F-A91C-1370D1AC3A62}" destId="{5E5E8927-3901-634F-AFC0-5F330B8DE0D1}" srcOrd="1" destOrd="0" presId="urn:microsoft.com/office/officeart/2008/layout/HorizontalMultiLevelHierarchy"/>
    <dgm:cxn modelId="{EF050FF3-9911-7D4E-B840-5EC9ABB7114A}" type="presParOf" srcId="{5E5E8927-3901-634F-AFC0-5F330B8DE0D1}" destId="{EF7FE4FD-A1AA-0441-BB76-8DDD78F7C627}" srcOrd="0" destOrd="0" presId="urn:microsoft.com/office/officeart/2008/layout/HorizontalMultiLevelHierarchy"/>
    <dgm:cxn modelId="{5441EB13-A559-334A-897C-1889216E3275}" type="presParOf" srcId="{5E5E8927-3901-634F-AFC0-5F330B8DE0D1}" destId="{6CE779AB-E7F3-0744-AA04-B1C7CFDEF8BD}" srcOrd="1" destOrd="0" presId="urn:microsoft.com/office/officeart/2008/layout/HorizontalMultiLevelHierarchy"/>
    <dgm:cxn modelId="{7C67298F-8E90-D148-95BA-0E9E74495570}" type="presParOf" srcId="{78098F6E-F9E7-404F-A91C-1370D1AC3A62}" destId="{2B79A3B5-5504-A640-BB5B-A4091A2E5BA0}" srcOrd="2" destOrd="0" presId="urn:microsoft.com/office/officeart/2008/layout/HorizontalMultiLevelHierarchy"/>
    <dgm:cxn modelId="{3D5C0FB0-692C-8049-BC71-88EBD2FAE4B4}" type="presParOf" srcId="{2B79A3B5-5504-A640-BB5B-A4091A2E5BA0}" destId="{22211B21-01AF-184F-A79A-6FE8254A2D60}" srcOrd="0" destOrd="0" presId="urn:microsoft.com/office/officeart/2008/layout/HorizontalMultiLevelHierarchy"/>
    <dgm:cxn modelId="{0BBBB7AF-7320-094E-B4E7-C01B778D5A70}" type="presParOf" srcId="{78098F6E-F9E7-404F-A91C-1370D1AC3A62}" destId="{BA16714D-F9C5-C648-96C0-BD62C20E4B7A}" srcOrd="3" destOrd="0" presId="urn:microsoft.com/office/officeart/2008/layout/HorizontalMultiLevelHierarchy"/>
    <dgm:cxn modelId="{6FC0FF65-3947-DF47-9789-F91E599A3753}" type="presParOf" srcId="{BA16714D-F9C5-C648-96C0-BD62C20E4B7A}" destId="{C66111B0-CC40-DF40-B4A3-A8EA3C47D5B9}" srcOrd="0" destOrd="0" presId="urn:microsoft.com/office/officeart/2008/layout/HorizontalMultiLevelHierarchy"/>
    <dgm:cxn modelId="{49C307B2-C712-C444-BB06-EE0C1DB4F083}" type="presParOf" srcId="{BA16714D-F9C5-C648-96C0-BD62C20E4B7A}" destId="{2030DF2E-6516-E744-BB74-748E91C6712E}" srcOrd="1" destOrd="0" presId="urn:microsoft.com/office/officeart/2008/layout/HorizontalMultiLevelHierarchy"/>
    <dgm:cxn modelId="{3C638244-0EE9-AB40-81B8-1E28BF1B15C8}" type="presParOf" srcId="{78098F6E-F9E7-404F-A91C-1370D1AC3A62}" destId="{3FDD3C89-EE84-254D-A1CC-60699464B8F7}" srcOrd="4" destOrd="0" presId="urn:microsoft.com/office/officeart/2008/layout/HorizontalMultiLevelHierarchy"/>
    <dgm:cxn modelId="{1EF2B160-69B6-FB4B-9A7C-7A41138806FF}" type="presParOf" srcId="{3FDD3C89-EE84-254D-A1CC-60699464B8F7}" destId="{BFA838BE-D940-8646-9320-CDA0D99AC68D}" srcOrd="0" destOrd="0" presId="urn:microsoft.com/office/officeart/2008/layout/HorizontalMultiLevelHierarchy"/>
    <dgm:cxn modelId="{8D32E6C8-07CF-DB47-80CA-575F51676703}" type="presParOf" srcId="{78098F6E-F9E7-404F-A91C-1370D1AC3A62}" destId="{CC62FFAD-5643-1B4D-B861-C47E953603DD}" srcOrd="5" destOrd="0" presId="urn:microsoft.com/office/officeart/2008/layout/HorizontalMultiLevelHierarchy"/>
    <dgm:cxn modelId="{4FFA0394-2B89-B547-990D-14458A0482C1}" type="presParOf" srcId="{CC62FFAD-5643-1B4D-B861-C47E953603DD}" destId="{9880ACD3-9C15-A84E-BA32-38A9BDC0CD9A}" srcOrd="0" destOrd="0" presId="urn:microsoft.com/office/officeart/2008/layout/HorizontalMultiLevelHierarchy"/>
    <dgm:cxn modelId="{393B6A16-03D4-9948-8A66-487355605F0C}" type="presParOf" srcId="{CC62FFAD-5643-1B4D-B861-C47E953603DD}" destId="{E1D9800E-F0F5-7C40-AD78-D79DAEFEE38E}" srcOrd="1" destOrd="0" presId="urn:microsoft.com/office/officeart/2008/layout/HorizontalMultiLevelHierarchy"/>
    <dgm:cxn modelId="{1713C682-EC7D-2444-B2F6-D1CBB6C52157}" type="presParOf" srcId="{35F6BF28-0B9C-6843-903F-D800F6103423}" destId="{D127F74D-F86C-8C45-909E-19F695FAD69F}" srcOrd="1" destOrd="0" presId="urn:microsoft.com/office/officeart/2008/layout/HorizontalMultiLevelHierarchy"/>
    <dgm:cxn modelId="{FBBE668E-BFBB-BA4A-9EFB-66C3B1C9D98E}" type="presParOf" srcId="{D127F74D-F86C-8C45-909E-19F695FAD69F}" destId="{EBB7A72D-6BA1-9F4A-BCBD-715A6A5D704E}" srcOrd="0" destOrd="0" presId="urn:microsoft.com/office/officeart/2008/layout/HorizontalMultiLevelHierarchy"/>
    <dgm:cxn modelId="{299EB639-55BB-714E-B273-29DCE8CBE6A0}" type="presParOf" srcId="{D127F74D-F86C-8C45-909E-19F695FAD69F}" destId="{F7E40CAA-92BD-274A-8D53-E8767D96C96F}"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DD3C89-EE84-254D-A1CC-60699464B8F7}">
      <dsp:nvSpPr>
        <dsp:cNvPr id="0" name=""/>
        <dsp:cNvSpPr/>
      </dsp:nvSpPr>
      <dsp:spPr>
        <a:xfrm>
          <a:off x="3630488" y="1665847"/>
          <a:ext cx="415054" cy="790881"/>
        </a:xfrm>
        <a:custGeom>
          <a:avLst/>
          <a:gdLst/>
          <a:ahLst/>
          <a:cxnLst/>
          <a:rect l="0" t="0" r="0" b="0"/>
          <a:pathLst>
            <a:path>
              <a:moveTo>
                <a:pt x="0" y="0"/>
              </a:moveTo>
              <a:lnTo>
                <a:pt x="207527" y="0"/>
              </a:lnTo>
              <a:lnTo>
                <a:pt x="207527" y="790881"/>
              </a:lnTo>
              <a:lnTo>
                <a:pt x="415054" y="790881"/>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815686" y="2038958"/>
        <a:ext cx="44658" cy="44658"/>
      </dsp:txXfrm>
    </dsp:sp>
    <dsp:sp modelId="{2B79A3B5-5504-A640-BB5B-A4091A2E5BA0}">
      <dsp:nvSpPr>
        <dsp:cNvPr id="0" name=""/>
        <dsp:cNvSpPr/>
      </dsp:nvSpPr>
      <dsp:spPr>
        <a:xfrm>
          <a:off x="3630488" y="1620127"/>
          <a:ext cx="415054" cy="91440"/>
        </a:xfrm>
        <a:custGeom>
          <a:avLst/>
          <a:gdLst/>
          <a:ahLst/>
          <a:cxnLst/>
          <a:rect l="0" t="0" r="0" b="0"/>
          <a:pathLst>
            <a:path>
              <a:moveTo>
                <a:pt x="0" y="45720"/>
              </a:moveTo>
              <a:lnTo>
                <a:pt x="415054" y="45720"/>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827639" y="1655470"/>
        <a:ext cx="20752" cy="20752"/>
      </dsp:txXfrm>
    </dsp:sp>
    <dsp:sp modelId="{E4FA86B5-1F10-4D46-968B-FC8B31BE313A}">
      <dsp:nvSpPr>
        <dsp:cNvPr id="0" name=""/>
        <dsp:cNvSpPr/>
      </dsp:nvSpPr>
      <dsp:spPr>
        <a:xfrm>
          <a:off x="3630488" y="874965"/>
          <a:ext cx="415054" cy="790881"/>
        </a:xfrm>
        <a:custGeom>
          <a:avLst/>
          <a:gdLst/>
          <a:ahLst/>
          <a:cxnLst/>
          <a:rect l="0" t="0" r="0" b="0"/>
          <a:pathLst>
            <a:path>
              <a:moveTo>
                <a:pt x="0" y="790881"/>
              </a:moveTo>
              <a:lnTo>
                <a:pt x="207527" y="790881"/>
              </a:lnTo>
              <a:lnTo>
                <a:pt x="207527" y="0"/>
              </a:lnTo>
              <a:lnTo>
                <a:pt x="415054" y="0"/>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815686" y="1248076"/>
        <a:ext cx="44658" cy="44658"/>
      </dsp:txXfrm>
    </dsp:sp>
    <dsp:sp modelId="{36E79DAC-3B98-7E43-8FCA-986D7E6B05E8}">
      <dsp:nvSpPr>
        <dsp:cNvPr id="0" name=""/>
        <dsp:cNvSpPr/>
      </dsp:nvSpPr>
      <dsp:spPr>
        <a:xfrm rot="16200000">
          <a:off x="1649120" y="1349494"/>
          <a:ext cx="3330029" cy="632705"/>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hu-HU" sz="2200" kern="1200" noProof="0" dirty="0"/>
            <a:t>Átláthatóság	</a:t>
          </a:r>
        </a:p>
      </dsp:txBody>
      <dsp:txXfrm>
        <a:off x="1649120" y="1349494"/>
        <a:ext cx="3330029" cy="632705"/>
      </dsp:txXfrm>
    </dsp:sp>
    <dsp:sp modelId="{EF7FE4FD-A1AA-0441-BB76-8DDD78F7C627}">
      <dsp:nvSpPr>
        <dsp:cNvPr id="0" name=""/>
        <dsp:cNvSpPr/>
      </dsp:nvSpPr>
      <dsp:spPr>
        <a:xfrm>
          <a:off x="4045543" y="558612"/>
          <a:ext cx="2075274" cy="632705"/>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hu-HU" sz="1400" kern="1200" dirty="0"/>
            <a:t>Szerződés teljesítése</a:t>
          </a:r>
          <a:r>
            <a:rPr lang="en-US" sz="1400" kern="1200" dirty="0"/>
            <a:t>, 6.</a:t>
          </a:r>
          <a:r>
            <a:rPr lang="hu-HU" sz="1400" kern="1200" dirty="0"/>
            <a:t> cikk (</a:t>
          </a:r>
          <a:r>
            <a:rPr lang="en-US" sz="1400" kern="1200" dirty="0"/>
            <a:t>1</a:t>
          </a:r>
          <a:r>
            <a:rPr lang="hu-HU" sz="1400" kern="1200" dirty="0"/>
            <a:t>) bek. </a:t>
          </a:r>
          <a:r>
            <a:rPr lang="en-US" sz="1400" kern="1200" dirty="0"/>
            <a:t>(b) </a:t>
          </a:r>
          <a:r>
            <a:rPr lang="hu-HU" sz="1400" kern="1200" dirty="0"/>
            <a:t>pont</a:t>
          </a:r>
          <a:endParaRPr lang="en-US" sz="1400" kern="1200" dirty="0"/>
        </a:p>
      </dsp:txBody>
      <dsp:txXfrm>
        <a:off x="4045543" y="558612"/>
        <a:ext cx="2075274" cy="632705"/>
      </dsp:txXfrm>
    </dsp:sp>
    <dsp:sp modelId="{C66111B0-CC40-DF40-B4A3-A8EA3C47D5B9}">
      <dsp:nvSpPr>
        <dsp:cNvPr id="0" name=""/>
        <dsp:cNvSpPr/>
      </dsp:nvSpPr>
      <dsp:spPr>
        <a:xfrm>
          <a:off x="4045543" y="1349494"/>
          <a:ext cx="2075274" cy="632705"/>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hu-HU" sz="1400" kern="1200" dirty="0"/>
            <a:t>Jogi kötelezettségek</a:t>
          </a:r>
          <a:r>
            <a:rPr lang="en-US" sz="1400" kern="1200" dirty="0"/>
            <a:t>, 6.</a:t>
          </a:r>
          <a:r>
            <a:rPr lang="hu-HU" sz="1400" kern="1200" dirty="0"/>
            <a:t> cikk (</a:t>
          </a:r>
          <a:r>
            <a:rPr lang="en-US" sz="1400" kern="1200" dirty="0"/>
            <a:t>1</a:t>
          </a:r>
          <a:r>
            <a:rPr lang="hu-HU" sz="1400" kern="1200" dirty="0"/>
            <a:t>) bek. </a:t>
          </a:r>
          <a:r>
            <a:rPr lang="en-US" sz="1400" kern="1200" dirty="0"/>
            <a:t>(</a:t>
          </a:r>
          <a:r>
            <a:rPr lang="hu-HU" sz="1400" kern="1200" dirty="0"/>
            <a:t>c</a:t>
          </a:r>
          <a:r>
            <a:rPr lang="en-US" sz="1400" kern="1200" dirty="0"/>
            <a:t>) </a:t>
          </a:r>
          <a:r>
            <a:rPr lang="hu-HU" sz="1400" kern="1200" dirty="0"/>
            <a:t>pont</a:t>
          </a:r>
          <a:endParaRPr lang="en-US" sz="1400" kern="1200" dirty="0"/>
        </a:p>
      </dsp:txBody>
      <dsp:txXfrm>
        <a:off x="4045543" y="1349494"/>
        <a:ext cx="2075274" cy="632705"/>
      </dsp:txXfrm>
    </dsp:sp>
    <dsp:sp modelId="{9880ACD3-9C15-A84E-BA32-38A9BDC0CD9A}">
      <dsp:nvSpPr>
        <dsp:cNvPr id="0" name=""/>
        <dsp:cNvSpPr/>
      </dsp:nvSpPr>
      <dsp:spPr>
        <a:xfrm>
          <a:off x="4045543" y="2140376"/>
          <a:ext cx="2075274" cy="632705"/>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hu-HU" sz="1400" kern="1200" dirty="0"/>
            <a:t>Jogos érdek</a:t>
          </a:r>
          <a:r>
            <a:rPr lang="en-US" sz="1400" kern="1200" dirty="0"/>
            <a:t>, </a:t>
          </a:r>
          <a:endParaRPr lang="hu-HU" sz="1400" kern="1200" dirty="0"/>
        </a:p>
        <a:p>
          <a:pPr marL="0" lvl="0" indent="0" algn="ctr" defTabSz="622300">
            <a:lnSpc>
              <a:spcPct val="90000"/>
            </a:lnSpc>
            <a:spcBef>
              <a:spcPct val="0"/>
            </a:spcBef>
            <a:spcAft>
              <a:spcPct val="35000"/>
            </a:spcAft>
            <a:buNone/>
          </a:pPr>
          <a:r>
            <a:rPr lang="en-US" sz="1400" kern="1200" dirty="0"/>
            <a:t>6.</a:t>
          </a:r>
          <a:r>
            <a:rPr lang="hu-HU" sz="1400" kern="1200" dirty="0"/>
            <a:t> cikk (</a:t>
          </a:r>
          <a:r>
            <a:rPr lang="en-US" sz="1400" kern="1200" dirty="0"/>
            <a:t>1</a:t>
          </a:r>
          <a:r>
            <a:rPr lang="hu-HU" sz="1400" kern="1200" dirty="0"/>
            <a:t>) bek. </a:t>
          </a:r>
          <a:r>
            <a:rPr lang="en-US" sz="1400" kern="1200" dirty="0"/>
            <a:t>(</a:t>
          </a:r>
          <a:r>
            <a:rPr lang="hu-HU" sz="1400" kern="1200" dirty="0"/>
            <a:t>f</a:t>
          </a:r>
          <a:r>
            <a:rPr lang="en-US" sz="1400" kern="1200" dirty="0"/>
            <a:t>) </a:t>
          </a:r>
          <a:r>
            <a:rPr lang="hu-HU" sz="1400" kern="1200" dirty="0"/>
            <a:t>pont</a:t>
          </a:r>
          <a:r>
            <a:rPr lang="en-US" sz="1400" kern="1200" dirty="0"/>
            <a:t>)  </a:t>
          </a:r>
        </a:p>
      </dsp:txBody>
      <dsp:txXfrm>
        <a:off x="4045543" y="2140376"/>
        <a:ext cx="2075274" cy="632705"/>
      </dsp:txXfrm>
    </dsp:sp>
    <dsp:sp modelId="{EBB7A72D-6BA1-9F4A-BCBD-715A6A5D704E}">
      <dsp:nvSpPr>
        <dsp:cNvPr id="0" name=""/>
        <dsp:cNvSpPr/>
      </dsp:nvSpPr>
      <dsp:spPr>
        <a:xfrm rot="16200000">
          <a:off x="870525" y="1348661"/>
          <a:ext cx="3330029" cy="632705"/>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hu-HU" sz="2200" kern="1200" dirty="0"/>
            <a:t>Megfelelő műszaki és szervezeti intézkedések</a:t>
          </a:r>
          <a:endParaRPr lang="en-US" sz="2200" kern="1200" dirty="0"/>
        </a:p>
      </dsp:txBody>
      <dsp:txXfrm>
        <a:off x="870525" y="1348661"/>
        <a:ext cx="3330029" cy="632705"/>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9DCF94B6-4A54-E744-8F95-7BB272D5F2CF}" type="datetimeFigureOut">
              <a:rPr lang="en-US" smtClean="0"/>
              <a:t>3/11/2020</a:t>
            </a:fld>
            <a:endParaRPr lang="en-US" dirty="0"/>
          </a:p>
        </p:txBody>
      </p:sp>
      <p:sp>
        <p:nvSpPr>
          <p:cNvPr id="4" name="Slide Image Placeholder 3"/>
          <p:cNvSpPr>
            <a:spLocks noGrp="1" noRot="1" noChangeAspect="1"/>
          </p:cNvSpPr>
          <p:nvPr>
            <p:ph type="sldImg" idx="2"/>
          </p:nvPr>
        </p:nvSpPr>
        <p:spPr>
          <a:xfrm>
            <a:off x="436563" y="1233488"/>
            <a:ext cx="5924550" cy="3333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B625971D-0D0D-9843-A3BA-40FF0032184D}" type="slidenum">
              <a:rPr lang="en-US" smtClean="0"/>
              <a:t>‹#›</a:t>
            </a:fld>
            <a:endParaRPr lang="en-US" dirty="0"/>
          </a:p>
        </p:txBody>
      </p:sp>
    </p:spTree>
    <p:extLst>
      <p:ext uri="{BB962C8B-B14F-4D97-AF65-F5344CB8AC3E}">
        <p14:creationId xmlns:p14="http://schemas.microsoft.com/office/powerpoint/2010/main" val="3305920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s://edps.europa.eu/sites/edp/files/publication/18-01-17_annex_2017-1120_en.pdf" TargetMode="External"/><Relationship Id="rId3" Type="http://schemas.openxmlformats.org/officeDocument/2006/relationships/hyperlink" Target="https://ico.org.uk/for-organisations/resources-and-support/data-protection-self-assessment/" TargetMode="External"/><Relationship Id="rId7" Type="http://schemas.openxmlformats.org/officeDocument/2006/relationships/hyperlink" Target="https://www.eiseverywhere.com/file_uploads/bdb85215fdd938aa672694c2a765529d_francesca-cattarin_Citizen-Controlled-Data-Governance-and-Data-Donors.pdf" TargetMode="External"/><Relationship Id="rId2" Type="http://schemas.openxmlformats.org/officeDocument/2006/relationships/slide" Target="../slides/slide1.xml"/><Relationship Id="rId1" Type="http://schemas.openxmlformats.org/officeDocument/2006/relationships/notesMaster" Target="../notesMasters/notesMaster1.xml"/><Relationship Id="rId6" Type="http://schemas.openxmlformats.org/officeDocument/2006/relationships/hyperlink" Target="https://edpb.europa.eu/sites/edpb/files/files/file1/edpb_opinionctrq_a_final_en.pdf" TargetMode="External"/><Relationship Id="rId5" Type="http://schemas.openxmlformats.org/officeDocument/2006/relationships/hyperlink" Target="https://www.ratswd.de/dl/RatSWD_WP_258.pdf" TargetMode="External"/><Relationship Id="rId4" Type="http://schemas.openxmlformats.org/officeDocument/2006/relationships/hyperlink" Target="https://www.ohchr.org/en/professionalinterest/pages/crc.aspx"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www.itgovernance.eu/blog/en/how-banks-should-prepare-for-the-gdpr"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chr.coe.int/Documents/FS_Data_ENG.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www.itgovernance.eu/blog/en/how-banks-should-prepare-for-the-gdpr"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ico.org.uk/for-organisations/resources-and-support/data-protection-self-assessment/"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5393445"/>
          </a:xfrm>
        </p:spPr>
        <p:txBody>
          <a:bodyPr/>
          <a:lstStyle/>
          <a:p>
            <a:pPr algn="just"/>
            <a:r>
              <a:rPr lang="hu-HU" dirty="0"/>
              <a:t>A képzési anyag a STAR (Support Training Activities on the data protection Reform 2017-2019) projekt keretében, az Európai Unió Jogok, Egyenlőség és Polgárság 2014-2020 programjának (REC-RDAT-TRAI-AG-2016 ) társfinanszírozásában, a 769138 számú Grant Agreement alatt készült. </a:t>
            </a:r>
          </a:p>
          <a:p>
            <a:r>
              <a:rPr lang="hu-HU" dirty="0"/>
              <a:t>---</a:t>
            </a:r>
          </a:p>
          <a:p>
            <a:r>
              <a:rPr lang="hu-HU" dirty="0"/>
              <a:t>Csatolt</a:t>
            </a:r>
            <a:r>
              <a:rPr lang="en-US" dirty="0"/>
              <a:t> </a:t>
            </a:r>
            <a:r>
              <a:rPr lang="hu-HU" dirty="0"/>
              <a:t>dokumentumok</a:t>
            </a:r>
            <a:endParaRPr lang="en-US" dirty="0"/>
          </a:p>
          <a:p>
            <a:endParaRPr lang="en-US" dirty="0"/>
          </a:p>
          <a:p>
            <a:pPr marL="171450" indent="-171450">
              <a:buFont typeface="Arial" panose="020B0604020202020204" pitchFamily="34" charset="0"/>
              <a:buChar char="•"/>
            </a:pPr>
            <a:r>
              <a:rPr lang="hu-HU" sz="1200" kern="1200" dirty="0">
                <a:solidFill>
                  <a:schemeClr val="tx1"/>
                </a:solidFill>
                <a:effectLst/>
                <a:latin typeface="+mn-lt"/>
                <a:ea typeface="+mn-ea"/>
                <a:cs typeface="+mn-cs"/>
              </a:rPr>
              <a:t>Meghívó </a:t>
            </a:r>
            <a:r>
              <a:rPr lang="en-US" sz="1200" kern="1200" dirty="0">
                <a:solidFill>
                  <a:schemeClr val="tx1"/>
                </a:solidFill>
                <a:effectLst/>
                <a:latin typeface="+mn-lt"/>
                <a:ea typeface="+mn-ea"/>
                <a:cs typeface="+mn-cs"/>
              </a:rPr>
              <a:t>– </a:t>
            </a:r>
            <a:r>
              <a:rPr lang="hu-HU" sz="1200" kern="1200" dirty="0">
                <a:solidFill>
                  <a:schemeClr val="tx1"/>
                </a:solidFill>
                <a:effectLst/>
                <a:latin typeface="+mn-lt"/>
                <a:ea typeface="+mn-ea"/>
                <a:cs typeface="+mn-cs"/>
              </a:rPr>
              <a:t>a képzés tartalmának, céljának</a:t>
            </a:r>
            <a:r>
              <a:rPr lang="hu-HU" sz="1200" kern="1200" baseline="0" dirty="0">
                <a:solidFill>
                  <a:schemeClr val="tx1"/>
                </a:solidFill>
                <a:effectLst/>
                <a:latin typeface="+mn-lt"/>
                <a:ea typeface="+mn-ea"/>
                <a:cs typeface="+mn-cs"/>
              </a:rPr>
              <a:t> és tervezett tanulási eredményeinek leírása</a:t>
            </a:r>
          </a:p>
          <a:p>
            <a:pPr marL="171450" indent="-171450">
              <a:buFont typeface="Arial" panose="020B0604020202020204" pitchFamily="34" charset="0"/>
              <a:buChar char="•"/>
            </a:pPr>
            <a:r>
              <a:rPr lang="hu-HU" sz="1200" kern="1200" dirty="0">
                <a:solidFill>
                  <a:schemeClr val="tx1"/>
                </a:solidFill>
                <a:effectLst/>
                <a:latin typeface="+mn-lt"/>
                <a:ea typeface="+mn-ea"/>
                <a:cs typeface="+mn-cs"/>
              </a:rPr>
              <a:t>Résztvevők listája </a:t>
            </a:r>
            <a:r>
              <a:rPr lang="en-US" sz="1200" kern="1200" dirty="0">
                <a:solidFill>
                  <a:schemeClr val="tx1"/>
                </a:solidFill>
                <a:effectLst/>
                <a:latin typeface="+mn-lt"/>
                <a:ea typeface="+mn-ea"/>
                <a:cs typeface="+mn-cs"/>
              </a:rPr>
              <a:t>–</a:t>
            </a:r>
            <a:r>
              <a:rPr lang="hu-HU" sz="1200" kern="1200" dirty="0">
                <a:solidFill>
                  <a:schemeClr val="tx1"/>
                </a:solidFill>
                <a:effectLst/>
                <a:latin typeface="+mn-lt"/>
                <a:ea typeface="+mn-ea"/>
                <a:cs typeface="+mn-cs"/>
              </a:rPr>
              <a:t> mely tartalmazza az adatvédelmi </a:t>
            </a:r>
            <a:r>
              <a:rPr lang="hu-HU" sz="1200" kern="1200" dirty="0">
                <a:solidFill>
                  <a:srgbClr val="FF0000"/>
                </a:solidFill>
                <a:effectLst/>
                <a:latin typeface="+mn-lt"/>
                <a:ea typeface="+mn-ea"/>
                <a:cs typeface="+mn-cs"/>
              </a:rPr>
              <a:t>hozzájárulási formanyomtatványt</a:t>
            </a:r>
          </a:p>
          <a:p>
            <a:pPr marL="171450" indent="-171450">
              <a:buFont typeface="Arial" panose="020B0604020202020204" pitchFamily="34" charset="0"/>
              <a:buChar char="•"/>
            </a:pPr>
            <a:r>
              <a:rPr lang="hu-HU" sz="1200" kern="1200" dirty="0">
                <a:solidFill>
                  <a:schemeClr val="tx1"/>
                </a:solidFill>
                <a:effectLst/>
                <a:latin typeface="+mn-lt"/>
                <a:ea typeface="+mn-ea"/>
                <a:cs typeface="+mn-cs"/>
              </a:rPr>
              <a:t>Visszajelzési formanyomtatvány</a:t>
            </a:r>
            <a:r>
              <a:rPr lang="en-US" sz="1200" kern="1200" dirty="0">
                <a:solidFill>
                  <a:schemeClr val="tx1"/>
                </a:solidFill>
                <a:effectLst/>
                <a:latin typeface="+mn-lt"/>
                <a:ea typeface="+mn-ea"/>
                <a:cs typeface="+mn-cs"/>
              </a:rPr>
              <a:t> – </a:t>
            </a:r>
            <a:r>
              <a:rPr lang="hu-HU" sz="1200" kern="1200" dirty="0">
                <a:solidFill>
                  <a:schemeClr val="tx1"/>
                </a:solidFill>
                <a:effectLst/>
                <a:latin typeface="+mn-lt"/>
                <a:ea typeface="+mn-ea"/>
                <a:cs typeface="+mn-cs"/>
              </a:rPr>
              <a:t>megfelelő módszertani alap</a:t>
            </a:r>
            <a:r>
              <a:rPr lang="hu-HU" sz="1200" kern="1200" baseline="0" dirty="0">
                <a:solidFill>
                  <a:schemeClr val="tx1"/>
                </a:solidFill>
                <a:effectLst/>
                <a:latin typeface="+mn-lt"/>
                <a:ea typeface="+mn-ea"/>
                <a:cs typeface="+mn-cs"/>
              </a:rPr>
              <a:t> mentén</a:t>
            </a:r>
            <a:r>
              <a:rPr lang="hu-HU" sz="1200" kern="1200" dirty="0">
                <a:solidFill>
                  <a:schemeClr val="tx1"/>
                </a:solidFill>
                <a:effectLst/>
                <a:latin typeface="+mn-lt"/>
                <a:ea typeface="+mn-ea"/>
                <a:cs typeface="+mn-cs"/>
              </a:rPr>
              <a:t> felépített, strukturált formanyomtatvány, amely lehetővé teszi az oktató számára, hogy visszajelzést gyűjtsön a képzés </a:t>
            </a:r>
            <a:r>
              <a:rPr lang="hu-HU" sz="1200" kern="1200" noProof="0" dirty="0">
                <a:solidFill>
                  <a:schemeClr val="tx1"/>
                </a:solidFill>
                <a:effectLst/>
                <a:latin typeface="+mn-lt"/>
                <a:ea typeface="+mn-ea"/>
                <a:cs typeface="+mn-cs"/>
              </a:rPr>
              <a:t>elvégzéséről és annak alkalmasságáról. Ez értékes betekintési lehetőséget</a:t>
            </a:r>
            <a:r>
              <a:rPr lang="hu-HU" sz="1200" kern="1200" baseline="0" noProof="0" dirty="0">
                <a:solidFill>
                  <a:schemeClr val="tx1"/>
                </a:solidFill>
                <a:effectLst/>
                <a:latin typeface="+mn-lt"/>
                <a:ea typeface="+mn-ea"/>
                <a:cs typeface="+mn-cs"/>
              </a:rPr>
              <a:t> jelenthet a STAR számára.</a:t>
            </a:r>
            <a:endParaRPr lang="hu-HU" sz="1200" kern="1200" noProof="0" dirty="0">
              <a:solidFill>
                <a:schemeClr val="tx1"/>
              </a:solidFill>
              <a:effectLst/>
              <a:latin typeface="+mn-lt"/>
              <a:ea typeface="+mn-ea"/>
              <a:cs typeface="+mn-cs"/>
            </a:endParaRPr>
          </a:p>
          <a:p>
            <a:pPr marL="171450" indent="-171450">
              <a:buFont typeface="Arial" panose="020B0604020202020204" pitchFamily="34" charset="0"/>
              <a:buChar char="•"/>
            </a:pPr>
            <a:r>
              <a:rPr lang="hu-HU" sz="1200" kern="1200" noProof="0" dirty="0">
                <a:solidFill>
                  <a:schemeClr val="tx1"/>
                </a:solidFill>
                <a:effectLst/>
                <a:latin typeface="+mn-lt"/>
                <a:ea typeface="+mn-ea"/>
                <a:cs typeface="+mn-cs"/>
              </a:rPr>
              <a:t>Meghívó plakát / internetes hirdetmény</a:t>
            </a:r>
            <a:r>
              <a:rPr lang="hu-HU" sz="1200" kern="1200" baseline="0" noProof="0" dirty="0">
                <a:solidFill>
                  <a:schemeClr val="tx1"/>
                </a:solidFill>
                <a:effectLst/>
                <a:latin typeface="+mn-lt"/>
                <a:ea typeface="+mn-ea"/>
                <a:cs typeface="+mn-cs"/>
              </a:rPr>
              <a:t> </a:t>
            </a:r>
            <a:r>
              <a:rPr lang="hu-HU" sz="1200" kern="1200" noProof="0" dirty="0">
                <a:solidFill>
                  <a:schemeClr val="tx1"/>
                </a:solidFill>
                <a:effectLst/>
                <a:latin typeface="+mn-lt"/>
                <a:ea typeface="+mn-ea"/>
                <a:cs typeface="+mn-cs"/>
              </a:rPr>
              <a:t>– a képzés tartalmának, céljának és tervezett tanulási eredményeinek leírása.</a:t>
            </a:r>
          </a:p>
          <a:p>
            <a:endParaRPr lang="hu-HU" dirty="0"/>
          </a:p>
          <a:p>
            <a:pPr lvl="0"/>
            <a:r>
              <a:rPr lang="hu-HU" sz="1200" b="1" kern="1200" dirty="0">
                <a:solidFill>
                  <a:schemeClr val="tx1"/>
                </a:solidFill>
                <a:effectLst/>
                <a:latin typeface="+mn-lt"/>
                <a:ea typeface="+mn-ea"/>
                <a:cs typeface="+mn-cs"/>
              </a:rPr>
              <a:t>Kötelező olvasmányok</a:t>
            </a:r>
          </a:p>
          <a:p>
            <a:pPr marL="171450" lvl="0" indent="-171450">
              <a:buFont typeface="Arial" panose="020B0604020202020204" pitchFamily="34" charset="0"/>
              <a:buChar char="•"/>
            </a:pPr>
            <a:r>
              <a:rPr lang="hu-HU" sz="1200" kern="1200" dirty="0">
                <a:solidFill>
                  <a:schemeClr val="tx1"/>
                </a:solidFill>
                <a:effectLst/>
                <a:latin typeface="+mn-lt"/>
                <a:ea typeface="+mn-ea"/>
                <a:cs typeface="+mn-cs"/>
              </a:rPr>
              <a:t>AZ EURÓPAI PARLAMENT ÉS A TANÁCS (EU) 2016/680 IRÁNYELVE (2016. április 27) a személyes adatoknak az illetékes hatóságok által a bűncselekmények megelőzése, nyomozása, felderítése, a vádeljárás lefolytatása vagy büntetőjogi szankciók végrehajtása céljából végzett kezelése tekintetében a természetes személyek védelméről és az ilyen adatok szabad áramlásáról, valamint a 2008/977/IB tanácsi kerethatározat hatályon kívül helyezéséről</a:t>
            </a:r>
          </a:p>
          <a:p>
            <a:pPr marL="171450" lvl="0" indent="-171450">
              <a:buFont typeface="Arial" panose="020B0604020202020204" pitchFamily="34" charset="0"/>
              <a:buChar char="•"/>
            </a:pPr>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hu-HU" sz="1200" b="1" kern="1200" dirty="0">
                <a:solidFill>
                  <a:schemeClr val="tx1"/>
                </a:solidFill>
                <a:effectLst/>
                <a:latin typeface="+mn-lt"/>
                <a:ea typeface="+mn-ea"/>
                <a:cs typeface="+mn-cs"/>
              </a:rPr>
              <a:t>Szolgáltató szektor</a:t>
            </a:r>
            <a:endParaRPr lang="en-GB"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hu-HU" sz="1200" b="0" i="0" kern="1200" dirty="0">
                <a:solidFill>
                  <a:schemeClr val="tx1"/>
                </a:solidFill>
                <a:effectLst/>
                <a:latin typeface="+mn-lt"/>
                <a:ea typeface="+mn-ea"/>
                <a:cs typeface="+mn-cs"/>
              </a:rPr>
              <a:t>A 29. cikk alapján létrehozott munkacsoport </a:t>
            </a:r>
            <a:r>
              <a:rPr lang="en-GB" sz="1200" b="0" kern="1200" dirty="0">
                <a:solidFill>
                  <a:schemeClr val="tx1"/>
                </a:solidFill>
                <a:effectLst/>
                <a:latin typeface="+mn-lt"/>
                <a:ea typeface="+mn-ea"/>
                <a:cs typeface="+mn-cs"/>
              </a:rPr>
              <a:t>04/2012 </a:t>
            </a:r>
            <a:r>
              <a:rPr lang="hu-HU" sz="1200" b="0" kern="1200" dirty="0">
                <a:solidFill>
                  <a:schemeClr val="tx1"/>
                </a:solidFill>
                <a:effectLst/>
                <a:latin typeface="+mn-lt"/>
                <a:ea typeface="+mn-ea"/>
                <a:cs typeface="+mn-cs"/>
              </a:rPr>
              <a:t>számú </a:t>
            </a:r>
            <a:r>
              <a:rPr lang="hu-HU" sz="1200" b="0" i="0" kern="1200" dirty="0">
                <a:solidFill>
                  <a:schemeClr val="tx1"/>
                </a:solidFill>
                <a:effectLst/>
                <a:latin typeface="+mn-lt"/>
                <a:ea typeface="+mn-ea"/>
                <a:cs typeface="+mn-cs"/>
              </a:rPr>
              <a:t>véleménye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sz="1200" b="0" i="0" kern="1200" dirty="0">
                <a:solidFill>
                  <a:schemeClr val="tx1"/>
                </a:solidFill>
                <a:effectLst/>
                <a:latin typeface="+mn-lt"/>
                <a:ea typeface="+mn-ea"/>
                <a:cs typeface="+mn-cs"/>
              </a:rPr>
              <a:t>A 29. cikk alapján létrehozott munkacsoport </a:t>
            </a:r>
            <a:r>
              <a:rPr lang="en-GB" sz="1200" kern="1200" dirty="0">
                <a:solidFill>
                  <a:schemeClr val="tx1"/>
                </a:solidFill>
                <a:effectLst/>
                <a:latin typeface="+mn-lt"/>
                <a:ea typeface="+mn-ea"/>
                <a:cs typeface="+mn-cs"/>
              </a:rPr>
              <a:t>02/2013 </a:t>
            </a:r>
            <a:r>
              <a:rPr lang="en-GB" sz="1200" b="0" kern="1200" dirty="0">
                <a:solidFill>
                  <a:schemeClr val="tx1"/>
                </a:solidFill>
                <a:effectLst/>
                <a:latin typeface="+mn-lt"/>
                <a:ea typeface="+mn-ea"/>
                <a:cs typeface="+mn-cs"/>
              </a:rPr>
              <a:t> </a:t>
            </a:r>
            <a:r>
              <a:rPr lang="hu-HU" sz="1200" b="0" kern="1200" dirty="0">
                <a:solidFill>
                  <a:schemeClr val="tx1"/>
                </a:solidFill>
                <a:effectLst/>
                <a:latin typeface="+mn-lt"/>
                <a:ea typeface="+mn-ea"/>
                <a:cs typeface="+mn-cs"/>
              </a:rPr>
              <a:t>számú </a:t>
            </a:r>
            <a:r>
              <a:rPr lang="hu-HU" sz="1200" b="0" i="0" kern="1200" dirty="0">
                <a:solidFill>
                  <a:schemeClr val="tx1"/>
                </a:solidFill>
                <a:effectLst/>
                <a:latin typeface="+mn-lt"/>
                <a:ea typeface="+mn-ea"/>
                <a:cs typeface="+mn-cs"/>
              </a:rPr>
              <a:t>véleménye</a:t>
            </a:r>
            <a:endParaRPr lang="en-GB" sz="1200" b="0" kern="1200" dirty="0">
              <a:solidFill>
                <a:schemeClr val="tx1"/>
              </a:solidFill>
              <a:effectLst/>
              <a:latin typeface="+mn-lt"/>
              <a:ea typeface="+mn-ea"/>
              <a:cs typeface="+mn-cs"/>
            </a:endParaRPr>
          </a:p>
          <a:p>
            <a:pPr marL="628650" lvl="1" indent="-171450">
              <a:buFont typeface="Arial" panose="020B0604020202020204" pitchFamily="34" charset="0"/>
              <a:buChar char="•"/>
            </a:pPr>
            <a:r>
              <a:rPr lang="en-GB" sz="1200" u="sng" kern="1200" dirty="0">
                <a:solidFill>
                  <a:schemeClr val="tx1"/>
                </a:solidFill>
                <a:effectLst/>
                <a:latin typeface="+mn-lt"/>
                <a:ea typeface="+mn-ea"/>
                <a:cs typeface="+mn-cs"/>
              </a:rPr>
              <a:t>Data protection self-assessment :  </a:t>
            </a:r>
            <a:r>
              <a:rPr lang="en-GB" sz="1200" u="sng" kern="1200" dirty="0">
                <a:solidFill>
                  <a:schemeClr val="tx1"/>
                </a:solidFill>
                <a:effectLst/>
                <a:latin typeface="+mn-lt"/>
                <a:ea typeface="+mn-ea"/>
                <a:cs typeface="+mn-cs"/>
                <a:hlinkClick r:id="rId3"/>
              </a:rPr>
              <a:t>https://ico.org.uk/for-organisations/resources-and-support/data-protection-self-assessment/</a:t>
            </a:r>
            <a:endParaRPr lang="en-GB"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hu-HU" sz="1200" kern="1200" dirty="0">
                <a:solidFill>
                  <a:schemeClr val="tx1"/>
                </a:solidFill>
                <a:effectLst/>
                <a:latin typeface="+mn-lt"/>
                <a:ea typeface="+mn-ea"/>
                <a:cs typeface="+mn-cs"/>
              </a:rPr>
              <a:t>Az</a:t>
            </a:r>
            <a:r>
              <a:rPr lang="hu-HU" sz="1200" kern="1200" baseline="0" dirty="0">
                <a:solidFill>
                  <a:schemeClr val="tx1"/>
                </a:solidFill>
                <a:effectLst/>
                <a:latin typeface="+mn-lt"/>
                <a:ea typeface="+mn-ea"/>
                <a:cs typeface="+mn-cs"/>
              </a:rPr>
              <a:t> Európai Parlament és a Tanács </a:t>
            </a:r>
            <a:r>
              <a:rPr lang="en-GB" sz="1200" kern="1200" dirty="0">
                <a:solidFill>
                  <a:schemeClr val="tx1"/>
                </a:solidFill>
                <a:effectLst/>
                <a:latin typeface="+mn-lt"/>
                <a:ea typeface="+mn-ea"/>
                <a:cs typeface="+mn-cs"/>
              </a:rPr>
              <a:t>2011/83/EU </a:t>
            </a:r>
            <a:r>
              <a:rPr lang="hu-HU" sz="1200" kern="1200" dirty="0">
                <a:solidFill>
                  <a:schemeClr val="tx1"/>
                </a:solidFill>
                <a:effectLst/>
                <a:latin typeface="+mn-lt"/>
                <a:ea typeface="+mn-ea"/>
                <a:cs typeface="+mn-cs"/>
              </a:rPr>
              <a:t>irányelve</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hu-HU" sz="1200" b="1" kern="1200" dirty="0">
                <a:solidFill>
                  <a:schemeClr val="tx1"/>
                </a:solidFill>
                <a:effectLst/>
                <a:latin typeface="+mn-lt"/>
                <a:ea typeface="+mn-ea"/>
                <a:cs typeface="+mn-cs"/>
              </a:rPr>
              <a:t>Munkaügy</a:t>
            </a:r>
            <a:endParaRPr lang="en-GB" sz="1200" kern="1200" dirty="0">
              <a:solidFill>
                <a:schemeClr val="tx1"/>
              </a:solidFill>
              <a:effectLst/>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sz="1200" b="0" i="0" kern="1200" dirty="0">
                <a:solidFill>
                  <a:schemeClr val="tx1"/>
                </a:solidFill>
                <a:effectLst/>
                <a:latin typeface="+mn-lt"/>
                <a:ea typeface="+mn-ea"/>
                <a:cs typeface="+mn-cs"/>
              </a:rPr>
              <a:t>A 29. cikk alapján létrehozott munkacsoport </a:t>
            </a:r>
            <a:r>
              <a:rPr lang="en-GB" sz="1200" kern="1200" dirty="0">
                <a:solidFill>
                  <a:schemeClr val="tx1"/>
                </a:solidFill>
                <a:effectLst/>
                <a:latin typeface="+mn-lt"/>
                <a:ea typeface="+mn-ea"/>
                <a:cs typeface="+mn-cs"/>
              </a:rPr>
              <a:t>2/2017</a:t>
            </a:r>
            <a:r>
              <a:rPr lang="hu-HU" sz="1200" kern="1200" dirty="0">
                <a:solidFill>
                  <a:schemeClr val="tx1"/>
                </a:solidFill>
                <a:effectLst/>
                <a:latin typeface="+mn-lt"/>
                <a:ea typeface="+mn-ea"/>
                <a:cs typeface="+mn-cs"/>
              </a:rPr>
              <a:t> </a:t>
            </a:r>
            <a:r>
              <a:rPr lang="hu-HU" sz="1200" b="0" kern="1200" dirty="0">
                <a:solidFill>
                  <a:schemeClr val="tx1"/>
                </a:solidFill>
                <a:effectLst/>
                <a:latin typeface="+mn-lt"/>
                <a:ea typeface="+mn-ea"/>
                <a:cs typeface="+mn-cs"/>
              </a:rPr>
              <a:t>számú </a:t>
            </a:r>
            <a:r>
              <a:rPr lang="hu-HU" sz="1200" b="0" i="0" kern="1200" dirty="0">
                <a:solidFill>
                  <a:schemeClr val="tx1"/>
                </a:solidFill>
                <a:effectLst/>
                <a:latin typeface="+mn-lt"/>
                <a:ea typeface="+mn-ea"/>
                <a:cs typeface="+mn-cs"/>
              </a:rPr>
              <a:t>véleménye</a:t>
            </a:r>
          </a:p>
          <a:p>
            <a:pPr marL="628650" lvl="1" indent="-171450">
              <a:buFont typeface="Arial" panose="020B0604020202020204" pitchFamily="34" charset="0"/>
              <a:buChar char="•"/>
            </a:pPr>
            <a:r>
              <a:rPr lang="en-GB" sz="1200" kern="1200" dirty="0">
                <a:solidFill>
                  <a:schemeClr val="tx1"/>
                </a:solidFill>
                <a:effectLst/>
                <a:latin typeface="+mn-lt"/>
                <a:ea typeface="+mn-ea"/>
                <a:cs typeface="+mn-cs"/>
              </a:rPr>
              <a:t>De Hert Paul, Lammerant Hans (2013) </a:t>
            </a:r>
            <a:r>
              <a:rPr lang="hu-HU" sz="1200" b="0" i="0" kern="1200" dirty="0">
                <a:solidFill>
                  <a:schemeClr val="tx1"/>
                </a:solidFill>
                <a:effectLst/>
                <a:latin typeface="+mn-lt"/>
                <a:ea typeface="+mn-ea"/>
                <a:cs typeface="+mn-cs"/>
              </a:rPr>
              <a:t>A személyes adatok védelme a munkaviszony tekintetében. Tanulmány az Európai Parlament Állampolgári Jogi, Bel- és Igazságügyi Bizottságának nevében. Európai Parlament.</a:t>
            </a:r>
          </a:p>
          <a:p>
            <a:pPr marL="171450" lvl="0" indent="-171450">
              <a:buFont typeface="Arial" panose="020B0604020202020204" pitchFamily="34" charset="0"/>
              <a:buChar char="•"/>
            </a:pPr>
            <a:r>
              <a:rPr lang="hu-HU" sz="1200" b="1" kern="1200" dirty="0">
                <a:solidFill>
                  <a:schemeClr val="tx1"/>
                </a:solidFill>
                <a:effectLst/>
                <a:latin typeface="+mn-lt"/>
                <a:ea typeface="+mn-ea"/>
                <a:cs typeface="+mn-cs"/>
              </a:rPr>
              <a:t>Oktatás és tudomány</a:t>
            </a:r>
            <a:endParaRPr lang="en-GB"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hu-HU" sz="1200" kern="1200" noProof="0" dirty="0">
                <a:solidFill>
                  <a:schemeClr val="tx1"/>
                </a:solidFill>
                <a:effectLst/>
                <a:latin typeface="+mn-lt"/>
                <a:ea typeface="+mn-ea"/>
                <a:cs typeface="+mn-cs"/>
              </a:rPr>
              <a:t>Egyezmény a gyermek jogairól</a:t>
            </a:r>
          </a:p>
          <a:p>
            <a:pPr marL="628650" lvl="1" indent="-171450">
              <a:buFont typeface="Arial" panose="020B0604020202020204" pitchFamily="34" charset="0"/>
              <a:buChar char="•"/>
            </a:pPr>
            <a:r>
              <a:rPr lang="hu-HU" sz="1200" u="sng" kern="1200" noProof="0" dirty="0">
                <a:solidFill>
                  <a:schemeClr val="tx1"/>
                </a:solidFill>
                <a:effectLst/>
                <a:latin typeface="+mn-lt"/>
                <a:ea typeface="+mn-ea"/>
                <a:cs typeface="+mn-cs"/>
                <a:hlinkClick r:id="rId4"/>
              </a:rPr>
              <a:t>https://www.ohchr.org/en/professionalinterest/pages/crc.aspx</a:t>
            </a:r>
            <a:endParaRPr lang="hu-HU" sz="1200" kern="1200" noProof="0" dirty="0">
              <a:solidFill>
                <a:schemeClr val="tx1"/>
              </a:solidFill>
              <a:effectLst/>
              <a:latin typeface="+mn-lt"/>
              <a:ea typeface="+mn-ea"/>
              <a:cs typeface="+mn-cs"/>
            </a:endParaRPr>
          </a:p>
          <a:p>
            <a:pPr marL="628650" lvl="1" indent="-171450">
              <a:buFont typeface="Arial" panose="020B0604020202020204" pitchFamily="34" charset="0"/>
              <a:buChar char="•"/>
            </a:pPr>
            <a:r>
              <a:rPr lang="hu-HU" sz="1200" kern="1200" noProof="0" dirty="0">
                <a:solidFill>
                  <a:schemeClr val="tx1"/>
                </a:solidFill>
                <a:effectLst/>
                <a:latin typeface="+mn-lt"/>
                <a:ea typeface="+mn-ea"/>
                <a:cs typeface="+mn-cs"/>
              </a:rPr>
              <a:t>A tudomány kapcsán</a:t>
            </a:r>
            <a:r>
              <a:rPr lang="hu-HU" sz="1200" kern="1200" baseline="0" noProof="0" dirty="0">
                <a:solidFill>
                  <a:schemeClr val="tx1"/>
                </a:solidFill>
                <a:effectLst/>
                <a:latin typeface="+mn-lt"/>
                <a:ea typeface="+mn-ea"/>
                <a:cs typeface="+mn-cs"/>
              </a:rPr>
              <a:t> mi </a:t>
            </a:r>
            <a:r>
              <a:rPr lang="hu-HU" sz="1200" kern="1200" noProof="0" dirty="0">
                <a:solidFill>
                  <a:schemeClr val="tx1"/>
                </a:solidFill>
                <a:effectLst/>
                <a:latin typeface="+mn-lt"/>
                <a:ea typeface="+mn-ea"/>
                <a:cs typeface="+mn-cs"/>
              </a:rPr>
              <a:t>fontos a jövőben az adatvédelem szempontjából?</a:t>
            </a:r>
          </a:p>
          <a:p>
            <a:pPr marL="628650" lvl="1" indent="-171450">
              <a:buFont typeface="Arial" panose="020B0604020202020204" pitchFamily="34" charset="0"/>
              <a:buChar char="•"/>
            </a:pPr>
            <a:r>
              <a:rPr lang="hu-HU" sz="1200" u="sng" kern="1200" noProof="0" dirty="0">
                <a:solidFill>
                  <a:schemeClr val="tx1"/>
                </a:solidFill>
                <a:effectLst/>
                <a:latin typeface="+mn-lt"/>
                <a:ea typeface="+mn-ea"/>
                <a:cs typeface="+mn-cs"/>
                <a:hlinkClick r:id="rId5"/>
              </a:rPr>
              <a:t>https://www.ratswd.de/dl/RatSWD_WP_258.pdf</a:t>
            </a:r>
            <a:endParaRPr lang="hu-HU" sz="1200" kern="1200" noProof="0" dirty="0">
              <a:solidFill>
                <a:schemeClr val="tx1"/>
              </a:solidFill>
              <a:effectLst/>
              <a:latin typeface="+mn-lt"/>
              <a:ea typeface="+mn-ea"/>
              <a:cs typeface="+mn-cs"/>
            </a:endParaRPr>
          </a:p>
          <a:p>
            <a:pPr marL="171450" lvl="0" indent="-171450">
              <a:buFont typeface="Arial" panose="020B0604020202020204" pitchFamily="34" charset="0"/>
              <a:buChar char="•"/>
            </a:pPr>
            <a:r>
              <a:rPr lang="hu-HU" sz="1200" b="1" kern="1200" dirty="0">
                <a:solidFill>
                  <a:schemeClr val="tx1"/>
                </a:solidFill>
                <a:effectLst/>
                <a:latin typeface="+mn-lt"/>
                <a:ea typeface="+mn-ea"/>
                <a:cs typeface="+mn-cs"/>
              </a:rPr>
              <a:t>Egészségügy</a:t>
            </a:r>
            <a:endParaRPr lang="en-GB" sz="1200" kern="1200" dirty="0">
              <a:solidFill>
                <a:schemeClr val="tx1"/>
              </a:solidFill>
              <a:effectLst/>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hu-HU" sz="1200" dirty="0"/>
              <a:t>3/2019 számú vélemény a klinikai vizsgálatokról szóló rendelet és a GDPR </a:t>
            </a:r>
            <a:r>
              <a:rPr lang="hu-HU" sz="1200" noProof="0" dirty="0"/>
              <a:t>kapcsolatára vonatkozó kérdések és válaszok</a:t>
            </a:r>
            <a:r>
              <a:rPr lang="hu-HU" sz="1200" kern="1200" noProof="0" dirty="0">
                <a:solidFill>
                  <a:schemeClr val="tx1"/>
                </a:solidFill>
                <a:latin typeface="+mn-lt"/>
                <a:ea typeface="+mn-ea"/>
                <a:cs typeface="+mn-cs"/>
              </a:rPr>
              <a:t> kapcsán (70. cikk 1. bek. b)</a:t>
            </a:r>
          </a:p>
          <a:p>
            <a:pPr marL="628650" lvl="1" indent="-171450">
              <a:buFont typeface="Arial" panose="020B0604020202020204" pitchFamily="34" charset="0"/>
              <a:buChar char="•"/>
            </a:pPr>
            <a:r>
              <a:rPr lang="hu-HU" sz="1200" u="sng" kern="1200" noProof="0" dirty="0">
                <a:solidFill>
                  <a:schemeClr val="tx1"/>
                </a:solidFill>
                <a:effectLst/>
                <a:latin typeface="+mn-lt"/>
                <a:ea typeface="+mn-ea"/>
                <a:cs typeface="+mn-cs"/>
                <a:hlinkClick r:id="rId6"/>
              </a:rPr>
              <a:t>https://edpb.europa.eu/sites/edpb/files/files/file1/edpb_opinionctrq_a_final_en.pdf</a:t>
            </a:r>
            <a:endParaRPr lang="hu-HU" sz="1200" kern="1200" noProof="0" dirty="0">
              <a:solidFill>
                <a:schemeClr val="tx1"/>
              </a:solidFill>
              <a:effectLst/>
              <a:latin typeface="+mn-lt"/>
              <a:ea typeface="+mn-ea"/>
              <a:cs typeface="+mn-cs"/>
            </a:endParaRPr>
          </a:p>
          <a:p>
            <a:pPr marL="628650" lvl="1" indent="-171450">
              <a:buFont typeface="Arial" panose="020B0604020202020204" pitchFamily="34" charset="0"/>
              <a:buChar char="•"/>
            </a:pPr>
            <a:r>
              <a:rPr lang="hu-HU" sz="1200" kern="1200" noProof="0" dirty="0">
                <a:solidFill>
                  <a:schemeClr val="tx1"/>
                </a:solidFill>
                <a:effectLst/>
                <a:latin typeface="+mn-lt"/>
                <a:ea typeface="+mn-ea"/>
                <a:cs typeface="+mn-cs"/>
              </a:rPr>
              <a:t>Állampolgárok által</a:t>
            </a:r>
            <a:r>
              <a:rPr lang="hu-HU" sz="1200" kern="1200" baseline="0" noProof="0" dirty="0">
                <a:solidFill>
                  <a:schemeClr val="tx1"/>
                </a:solidFill>
                <a:effectLst/>
                <a:latin typeface="+mn-lt"/>
                <a:ea typeface="+mn-ea"/>
                <a:cs typeface="+mn-cs"/>
              </a:rPr>
              <a:t> irányított </a:t>
            </a:r>
            <a:r>
              <a:rPr lang="hu-HU" sz="1200" kern="1200" noProof="0" dirty="0">
                <a:solidFill>
                  <a:schemeClr val="tx1"/>
                </a:solidFill>
                <a:effectLst/>
                <a:latin typeface="+mn-lt"/>
                <a:ea typeface="+mn-ea"/>
                <a:cs typeface="+mn-cs"/>
              </a:rPr>
              <a:t>adatkezelés és adatszolgáltatók ”Lehetőségek és kockázatok a fogyasztók számára</a:t>
            </a:r>
            <a:r>
              <a:rPr lang="hu-HU" sz="1200" kern="1200" baseline="0" noProof="0" dirty="0">
                <a:solidFill>
                  <a:schemeClr val="tx1"/>
                </a:solidFill>
                <a:effectLst/>
                <a:latin typeface="+mn-lt"/>
                <a:ea typeface="+mn-ea"/>
                <a:cs typeface="+mn-cs"/>
              </a:rPr>
              <a:t> </a:t>
            </a:r>
            <a:r>
              <a:rPr lang="hu-HU" sz="1200" u="sng" kern="1200" noProof="0" dirty="0">
                <a:solidFill>
                  <a:schemeClr val="tx1"/>
                </a:solidFill>
                <a:effectLst/>
                <a:latin typeface="+mn-lt"/>
                <a:ea typeface="+mn-ea"/>
                <a:cs typeface="+mn-cs"/>
                <a:hlinkClick r:id="rId7"/>
              </a:rPr>
              <a:t>https://www.eiseverywhere.com/file_uploads/bdb85215fdd938aa672694c2a765529d_francesca-cattarin_Citizen-Controlled-Data-Governance-and-Data-Donors.pdf</a:t>
            </a:r>
            <a:endParaRPr lang="hu-HU" sz="1200" kern="1200" noProof="0" dirty="0">
              <a:solidFill>
                <a:schemeClr val="tx1"/>
              </a:solidFill>
              <a:effectLst/>
              <a:latin typeface="+mn-lt"/>
              <a:ea typeface="+mn-ea"/>
              <a:cs typeface="+mn-cs"/>
            </a:endParaRPr>
          </a:p>
          <a:p>
            <a:pPr marL="628650" lvl="1" indent="-171450">
              <a:buFont typeface="Arial" panose="020B0604020202020204" pitchFamily="34" charset="0"/>
              <a:buChar char="•"/>
            </a:pPr>
            <a:r>
              <a:rPr lang="hu-HU" sz="1200" kern="1200" noProof="0" dirty="0">
                <a:solidFill>
                  <a:schemeClr val="tx1"/>
                </a:solidFill>
                <a:effectLst/>
                <a:latin typeface="+mn-lt"/>
                <a:ea typeface="+mn-ea"/>
                <a:cs typeface="+mn-cs"/>
              </a:rPr>
              <a:t>EDPS határozata a 45/2001 / EK rendelet 9. cikke (7) bekezdésének megfelelően a Betegségek Ellenőrzési Központ</a:t>
            </a:r>
            <a:r>
              <a:rPr lang="hu-HU" sz="1200" kern="1200" baseline="0" noProof="0" dirty="0">
                <a:solidFill>
                  <a:schemeClr val="tx1"/>
                </a:solidFill>
                <a:effectLst/>
                <a:latin typeface="+mn-lt"/>
                <a:ea typeface="+mn-ea"/>
                <a:cs typeface="+mn-cs"/>
              </a:rPr>
              <a:t> </a:t>
            </a:r>
            <a:r>
              <a:rPr lang="hu-HU" sz="1200" kern="1200" noProof="0" dirty="0">
                <a:solidFill>
                  <a:schemeClr val="tx1"/>
                </a:solidFill>
                <a:effectLst/>
                <a:latin typeface="+mn-lt"/>
                <a:ea typeface="+mn-ea"/>
                <a:cs typeface="+mn-cs"/>
              </a:rPr>
              <a:t>által az Egészségügyi Világszervezetnek továbbított</a:t>
            </a:r>
            <a:r>
              <a:rPr lang="hu-HU" sz="1200" kern="1200" baseline="0" noProof="0" dirty="0">
                <a:solidFill>
                  <a:schemeClr val="tx1"/>
                </a:solidFill>
                <a:effectLst/>
                <a:latin typeface="+mn-lt"/>
                <a:ea typeface="+mn-ea"/>
                <a:cs typeface="+mn-cs"/>
              </a:rPr>
              <a:t> személyes adatokról</a:t>
            </a:r>
            <a:endParaRPr lang="hu-HU" sz="1200" kern="1200" noProof="0" dirty="0">
              <a:solidFill>
                <a:schemeClr val="tx1"/>
              </a:solidFill>
              <a:effectLst/>
              <a:latin typeface="+mn-lt"/>
              <a:ea typeface="+mn-ea"/>
              <a:cs typeface="+mn-cs"/>
            </a:endParaRPr>
          </a:p>
          <a:p>
            <a:pPr marL="628650" lvl="1" indent="-171450">
              <a:buFont typeface="Arial" panose="020B0604020202020204" pitchFamily="34" charset="0"/>
              <a:buChar char="•"/>
            </a:pPr>
            <a:r>
              <a:rPr lang="hu-HU" sz="1200" u="sng" kern="1200" noProof="0" dirty="0">
                <a:solidFill>
                  <a:schemeClr val="tx1"/>
                </a:solidFill>
                <a:effectLst/>
                <a:latin typeface="+mn-lt"/>
                <a:ea typeface="+mn-ea"/>
                <a:cs typeface="+mn-cs"/>
                <a:hlinkClick r:id="rId8"/>
              </a:rPr>
              <a:t>https://edps.europa.eu/sites/edp/files/publication/18-01-17_annex_2017-1120_en.pdf</a:t>
            </a:r>
            <a:endParaRPr lang="hu-HU" sz="1200" kern="1200" noProof="0" dirty="0">
              <a:solidFill>
                <a:schemeClr val="tx1"/>
              </a:solidFill>
              <a:effectLst/>
              <a:latin typeface="+mn-lt"/>
              <a:ea typeface="+mn-ea"/>
              <a:cs typeface="+mn-cs"/>
            </a:endParaRPr>
          </a:p>
          <a:p>
            <a:pPr lvl="0"/>
            <a:r>
              <a:rPr lang="hu-HU" sz="1200" b="1" kern="1200" noProof="0" dirty="0">
                <a:solidFill>
                  <a:schemeClr val="tx1"/>
                </a:solidFill>
                <a:effectLst/>
                <a:latin typeface="+mn-lt"/>
                <a:ea typeface="+mn-ea"/>
                <a:cs typeface="+mn-cs"/>
              </a:rPr>
              <a:t>Jogesetek</a:t>
            </a:r>
            <a:endParaRPr lang="hu-HU" sz="1200" kern="1200" noProof="0" dirty="0">
              <a:solidFill>
                <a:schemeClr val="tx1"/>
              </a:solidFill>
              <a:effectLst/>
              <a:latin typeface="+mn-lt"/>
              <a:ea typeface="+mn-ea"/>
              <a:cs typeface="+mn-cs"/>
            </a:endParaRPr>
          </a:p>
          <a:p>
            <a:pPr marL="171450" lvl="0" indent="-171450">
              <a:buFont typeface="Arial" panose="020B0604020202020204" pitchFamily="34" charset="0"/>
              <a:buChar char="•"/>
            </a:pPr>
            <a:r>
              <a:rPr lang="hu-HU" sz="1200" kern="1200" noProof="0" dirty="0">
                <a:solidFill>
                  <a:schemeClr val="tx1"/>
                </a:solidFill>
                <a:effectLst/>
                <a:latin typeface="+mn-lt"/>
                <a:ea typeface="+mn-ea"/>
                <a:cs typeface="+mn-cs"/>
              </a:rPr>
              <a:t>EJEB, Copland kontra Egyesült Királyság, 62617/00 sz. ügy, 2007.</a:t>
            </a:r>
          </a:p>
          <a:p>
            <a:pPr marL="171450" lvl="0" indent="-171450">
              <a:buFont typeface="Arial" panose="020B0604020202020204" pitchFamily="34" charset="0"/>
              <a:buChar char="•"/>
            </a:pPr>
            <a:r>
              <a:rPr lang="hu-HU" sz="1200" kern="1200" noProof="0" dirty="0">
                <a:solidFill>
                  <a:schemeClr val="tx1"/>
                </a:solidFill>
                <a:effectLst/>
                <a:latin typeface="+mn-lt"/>
                <a:ea typeface="+mn-ea"/>
                <a:cs typeface="+mn-cs"/>
              </a:rPr>
              <a:t>EJEB, Z. kontra Finnország, 22009/93 sz. ügy, 1997.</a:t>
            </a:r>
          </a:p>
        </p:txBody>
      </p:sp>
    </p:spTree>
    <p:extLst>
      <p:ext uri="{BB962C8B-B14F-4D97-AF65-F5344CB8AC3E}">
        <p14:creationId xmlns:p14="http://schemas.microsoft.com/office/powerpoint/2010/main" val="25336641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dirty="0"/>
              <a:t>A dia bemutatja a bűnügyi adatvédelmi irányelv hatálya alá eső érintetti kategóriákat.</a:t>
            </a:r>
            <a:endParaRPr lang="hu-HU"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Kérdezze meg a közönséget, hogy a</a:t>
            </a:r>
            <a:r>
              <a:rPr lang="hu-HU" sz="1200" b="0" kern="1200" baseline="0" noProof="0" dirty="0">
                <a:solidFill>
                  <a:schemeClr val="tx1"/>
                </a:solidFill>
                <a:effectLst/>
                <a:latin typeface="+mn-lt"/>
                <a:ea typeface="+mn-ea"/>
                <a:cs typeface="+mn-cs"/>
              </a:rPr>
              <a:t> világos-e számukra a </a:t>
            </a:r>
            <a:r>
              <a:rPr lang="hu-HU" dirty="0"/>
              <a:t>bűnügyi adatvédelmi irányelv</a:t>
            </a:r>
            <a:r>
              <a:rPr lang="hu-HU" baseline="0" dirty="0"/>
              <a:t> és a GDPR </a:t>
            </a:r>
            <a:r>
              <a:rPr lang="hu-HU" sz="1200" b="0" kern="1200" noProof="0" dirty="0">
                <a:solidFill>
                  <a:schemeClr val="tx1"/>
                </a:solidFill>
                <a:effectLst/>
                <a:latin typeface="+mn-lt"/>
                <a:ea typeface="+mn-ea"/>
                <a:cs typeface="+mn-cs"/>
              </a:rPr>
              <a:t>hatálya</a:t>
            </a:r>
            <a:r>
              <a:rPr lang="hu-HU" sz="1200" b="0" i="0" kern="1200" dirty="0">
                <a:solidFill>
                  <a:schemeClr val="tx1"/>
                </a:solidFill>
                <a:effectLst/>
                <a:latin typeface="+mn-lt"/>
                <a:ea typeface="+mn-ea"/>
                <a:cs typeface="+mn-cs"/>
              </a:rPr>
              <a:t>!</a:t>
            </a:r>
            <a:endParaRPr lang="hu-HU" sz="1200" b="0" kern="1200" noProof="0" dirty="0">
              <a:solidFill>
                <a:schemeClr val="tx1"/>
              </a:solidFill>
              <a:effectLst/>
              <a:latin typeface="+mn-lt"/>
              <a:ea typeface="+mn-ea"/>
              <a:cs typeface="+mn-cs"/>
            </a:endParaRPr>
          </a:p>
          <a:p>
            <a:r>
              <a:rPr lang="hu-HU" b="1" noProof="0" dirty="0"/>
              <a:t>Időzítés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nem szükséges</a:t>
            </a:r>
            <a:endParaRPr lang="hu-HU" b="0" noProof="0" dirty="0"/>
          </a:p>
          <a:p>
            <a:r>
              <a:rPr lang="hu-HU" b="1" noProof="0" dirty="0"/>
              <a:t>Kinek releváns: </a:t>
            </a:r>
            <a:r>
              <a:rPr lang="hu-HU" sz="1200" b="0" noProof="0" dirty="0"/>
              <a:t>mindenkinek</a:t>
            </a:r>
            <a:endParaRPr lang="hu-HU" b="0" noProof="0" dirty="0"/>
          </a:p>
          <a:p>
            <a:r>
              <a:rPr lang="hu-HU" b="1" noProof="0" dirty="0"/>
              <a:t>Jogszabályi rendelkezések: -</a:t>
            </a:r>
            <a:endParaRPr lang="hu-HU" b="0" noProof="0" dirty="0"/>
          </a:p>
          <a:p>
            <a:r>
              <a:rPr lang="hu-HU" b="1" noProof="0" dirty="0"/>
              <a:t>Jogeset: -</a:t>
            </a:r>
          </a:p>
          <a:p>
            <a:r>
              <a:rPr lang="hu-HU" b="1" noProof="0" dirty="0"/>
              <a:t>További olvasmányok: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Megjegyzések: </a:t>
            </a:r>
            <a:r>
              <a:rPr lang="hu-HU" dirty="0"/>
              <a:t>-</a:t>
            </a:r>
          </a:p>
          <a:p>
            <a:endParaRPr lang="hu-HU" dirty="0"/>
          </a:p>
        </p:txBody>
      </p:sp>
      <p:sp>
        <p:nvSpPr>
          <p:cNvPr id="4" name="Dia számának helye 3"/>
          <p:cNvSpPr>
            <a:spLocks noGrp="1"/>
          </p:cNvSpPr>
          <p:nvPr>
            <p:ph type="sldNum" sz="quarter" idx="10"/>
          </p:nvPr>
        </p:nvSpPr>
        <p:spPr/>
        <p:txBody>
          <a:bodyPr/>
          <a:lstStyle/>
          <a:p>
            <a:fld id="{B625971D-0D0D-9843-A3BA-40FF0032184D}" type="slidenum">
              <a:rPr lang="en-US" smtClean="0"/>
              <a:t>10</a:t>
            </a:fld>
            <a:endParaRPr lang="en-US" dirty="0"/>
          </a:p>
        </p:txBody>
      </p:sp>
    </p:spTree>
    <p:extLst>
      <p:ext uri="{BB962C8B-B14F-4D97-AF65-F5344CB8AC3E}">
        <p14:creationId xmlns:p14="http://schemas.microsoft.com/office/powerpoint/2010/main" val="3618683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bemutatja a </a:t>
            </a:r>
            <a:r>
              <a:rPr lang="hu-HU" b="0" dirty="0"/>
              <a:t>bűnügyi adatvédelmi </a:t>
            </a:r>
            <a:r>
              <a:rPr lang="hu-HU" dirty="0"/>
              <a:t>irányelv adatkezelésre vonatkozó</a:t>
            </a:r>
            <a:r>
              <a:rPr lang="hu-HU" baseline="0" dirty="0"/>
              <a:t> különös adatkezelési feltételeit.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Kérdezze meg a közönséget, hogy a</a:t>
            </a:r>
            <a:r>
              <a:rPr lang="hu-HU" sz="1200" b="0" kern="1200" baseline="0" noProof="0" dirty="0">
                <a:solidFill>
                  <a:schemeClr val="tx1"/>
                </a:solidFill>
                <a:effectLst/>
                <a:latin typeface="+mn-lt"/>
                <a:ea typeface="+mn-ea"/>
                <a:cs typeface="+mn-cs"/>
              </a:rPr>
              <a:t> világos-e számukra a </a:t>
            </a:r>
            <a:r>
              <a:rPr lang="hu-HU" dirty="0"/>
              <a:t>bűnügyi adatvédelmi irányelv</a:t>
            </a:r>
            <a:r>
              <a:rPr lang="hu-HU" baseline="0" dirty="0"/>
              <a:t> és a GDPR </a:t>
            </a:r>
            <a:r>
              <a:rPr lang="hu-HU" sz="1200" b="0" kern="1200" noProof="0" dirty="0">
                <a:solidFill>
                  <a:schemeClr val="tx1"/>
                </a:solidFill>
                <a:effectLst/>
                <a:latin typeface="+mn-lt"/>
                <a:ea typeface="+mn-ea"/>
                <a:cs typeface="+mn-cs"/>
              </a:rPr>
              <a:t>hatálya</a:t>
            </a:r>
            <a:r>
              <a:rPr lang="hu-HU" sz="1200" b="0" i="0" kern="1200" dirty="0">
                <a:solidFill>
                  <a:schemeClr val="tx1"/>
                </a:solidFill>
                <a:effectLst/>
                <a:latin typeface="+mn-lt"/>
                <a:ea typeface="+mn-ea"/>
                <a:cs typeface="+mn-cs"/>
              </a:rPr>
              <a:t>!</a:t>
            </a:r>
            <a:endParaRPr lang="hu-HU" sz="1200" b="0" kern="1200" noProof="0" dirty="0">
              <a:solidFill>
                <a:schemeClr val="tx1"/>
              </a:solidFill>
              <a:effectLst/>
              <a:latin typeface="+mn-lt"/>
              <a:ea typeface="+mn-ea"/>
              <a:cs typeface="+mn-cs"/>
            </a:endParaRPr>
          </a:p>
          <a:p>
            <a:r>
              <a:rPr lang="hu-HU" b="1" noProof="0" dirty="0"/>
              <a:t>Időzítés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endParaRPr lang="hu-HU" b="0" noProof="0" dirty="0"/>
          </a:p>
          <a:p>
            <a:r>
              <a:rPr lang="hu-HU" b="1" noProof="0" dirty="0"/>
              <a:t>Kinek releváns: </a:t>
            </a:r>
            <a:r>
              <a:rPr lang="hu-HU" sz="1200" b="0" noProof="0" dirty="0"/>
              <a:t>mindenkinek</a:t>
            </a:r>
            <a:endParaRPr lang="hu-HU" b="0" noProof="0" dirty="0"/>
          </a:p>
          <a:p>
            <a:r>
              <a:rPr lang="hu-HU" b="1" noProof="0" dirty="0"/>
              <a:t>Jogszabályi rendelkezések: -</a:t>
            </a:r>
            <a:endParaRPr lang="hu-HU" b="0" noProof="0" dirty="0"/>
          </a:p>
          <a:p>
            <a:r>
              <a:rPr lang="hu-HU" b="1" noProof="0" dirty="0"/>
              <a:t>Jogeset: -</a:t>
            </a:r>
          </a:p>
          <a:p>
            <a:r>
              <a:rPr lang="hu-HU" b="1" noProof="0" dirty="0"/>
              <a:t>További olvasmányok: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Megjegyzések: </a:t>
            </a:r>
            <a:r>
              <a:rPr lang="hu-HU" dirty="0"/>
              <a:t>-</a:t>
            </a:r>
          </a:p>
        </p:txBody>
      </p:sp>
      <p:sp>
        <p:nvSpPr>
          <p:cNvPr id="4" name="Dia számának helye 3"/>
          <p:cNvSpPr>
            <a:spLocks noGrp="1"/>
          </p:cNvSpPr>
          <p:nvPr>
            <p:ph type="sldNum" sz="quarter" idx="10"/>
          </p:nvPr>
        </p:nvSpPr>
        <p:spPr/>
        <p:txBody>
          <a:bodyPr/>
          <a:lstStyle/>
          <a:p>
            <a:fld id="{B625971D-0D0D-9843-A3BA-40FF0032184D}" type="slidenum">
              <a:rPr lang="en-US" smtClean="0"/>
              <a:t>11</a:t>
            </a:fld>
            <a:endParaRPr lang="en-US" dirty="0"/>
          </a:p>
        </p:txBody>
      </p:sp>
    </p:spTree>
    <p:extLst>
      <p:ext uri="{BB962C8B-B14F-4D97-AF65-F5344CB8AC3E}">
        <p14:creationId xmlns:p14="http://schemas.microsoft.com/office/powerpoint/2010/main" val="27488717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dirty="0"/>
              <a:t>A dia az érintettek</a:t>
            </a:r>
            <a:r>
              <a:rPr lang="hu-HU" baseline="0" dirty="0"/>
              <a:t> tájékoztatáshoz való</a:t>
            </a:r>
            <a:r>
              <a:rPr lang="hu-HU" dirty="0"/>
              <a:t> jogát mutatja be a</a:t>
            </a:r>
            <a:r>
              <a:rPr lang="hu-HU" b="0" noProof="0" dirty="0"/>
              <a:t> </a:t>
            </a:r>
            <a:r>
              <a:rPr lang="hu-HU" b="0" dirty="0"/>
              <a:t>bűnügyi adatvédelmi </a:t>
            </a:r>
            <a:r>
              <a:rPr lang="hu-HU" dirty="0"/>
              <a:t>irányelvben.</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Kérdezze meg</a:t>
            </a:r>
            <a:r>
              <a:rPr lang="hu-HU" sz="1200" b="0" kern="1200" baseline="0" noProof="0" dirty="0">
                <a:solidFill>
                  <a:schemeClr val="tx1"/>
                </a:solidFill>
                <a:effectLst/>
                <a:latin typeface="+mn-lt"/>
                <a:ea typeface="+mn-ea"/>
                <a:cs typeface="+mn-cs"/>
              </a:rPr>
              <a:t> a résztvevőket, hogy fel tudnak-e sorolni különbségeket a GDPR-hoz képest.</a:t>
            </a:r>
            <a:endParaRPr lang="hu-HU" b="1" noProof="0" dirty="0"/>
          </a:p>
          <a:p>
            <a:r>
              <a:rPr lang="hu-HU" b="1" noProof="0" dirty="0"/>
              <a:t>Időzítés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endParaRPr lang="hu-HU" b="0" noProof="0" dirty="0"/>
          </a:p>
          <a:p>
            <a:r>
              <a:rPr lang="hu-HU" b="1" noProof="0" dirty="0"/>
              <a:t>Kinek releváns: </a:t>
            </a:r>
            <a:r>
              <a:rPr lang="hu-HU" sz="1200" b="0" noProof="0" dirty="0"/>
              <a:t>mindenkinek</a:t>
            </a:r>
            <a:endParaRPr lang="hu-HU" b="0" noProof="0" dirty="0"/>
          </a:p>
          <a:p>
            <a:r>
              <a:rPr lang="hu-HU" b="1" noProof="0" dirty="0"/>
              <a:t>Jogszabályi rendelkezések: -</a:t>
            </a:r>
            <a:endParaRPr lang="hu-HU" b="0" noProof="0" dirty="0"/>
          </a:p>
          <a:p>
            <a:r>
              <a:rPr lang="hu-HU" b="1" noProof="0" dirty="0"/>
              <a:t>Jogeset: -</a:t>
            </a:r>
          </a:p>
          <a:p>
            <a:r>
              <a:rPr lang="hu-HU" b="1" noProof="0" dirty="0"/>
              <a:t>További olvasmányok: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Megjegyzések: </a:t>
            </a:r>
            <a:r>
              <a:rPr lang="hu-HU" dirty="0"/>
              <a:t>-</a:t>
            </a:r>
          </a:p>
          <a:p>
            <a:endParaRPr lang="hu-HU" dirty="0"/>
          </a:p>
        </p:txBody>
      </p:sp>
      <p:sp>
        <p:nvSpPr>
          <p:cNvPr id="4" name="Dia számának helye 3"/>
          <p:cNvSpPr>
            <a:spLocks noGrp="1"/>
          </p:cNvSpPr>
          <p:nvPr>
            <p:ph type="sldNum" sz="quarter" idx="10"/>
          </p:nvPr>
        </p:nvSpPr>
        <p:spPr/>
        <p:txBody>
          <a:bodyPr/>
          <a:lstStyle/>
          <a:p>
            <a:fld id="{B625971D-0D0D-9843-A3BA-40FF0032184D}" type="slidenum">
              <a:rPr lang="en-US" smtClean="0"/>
              <a:t>12</a:t>
            </a:fld>
            <a:endParaRPr lang="en-US" dirty="0"/>
          </a:p>
        </p:txBody>
      </p:sp>
    </p:spTree>
    <p:extLst>
      <p:ext uri="{BB962C8B-B14F-4D97-AF65-F5344CB8AC3E}">
        <p14:creationId xmlns:p14="http://schemas.microsoft.com/office/powerpoint/2010/main" val="105647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dirty="0"/>
              <a:t>A dia az érintettek</a:t>
            </a:r>
            <a:r>
              <a:rPr lang="hu-HU" baseline="0" dirty="0"/>
              <a:t> tájékoztatáshoz való</a:t>
            </a:r>
            <a:r>
              <a:rPr lang="hu-HU" dirty="0"/>
              <a:t> jogát mutatja be a</a:t>
            </a:r>
            <a:r>
              <a:rPr lang="hu-HU" b="0" noProof="0" dirty="0"/>
              <a:t> </a:t>
            </a:r>
            <a:r>
              <a:rPr lang="hu-HU" b="0" dirty="0"/>
              <a:t>bűnügyi adatvédelmi </a:t>
            </a:r>
            <a:r>
              <a:rPr lang="hu-HU" dirty="0"/>
              <a:t>irányelvben.</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Kérdezze meg</a:t>
            </a:r>
            <a:r>
              <a:rPr lang="hu-HU" sz="1200" b="0" kern="1200" baseline="0" noProof="0" dirty="0">
                <a:solidFill>
                  <a:schemeClr val="tx1"/>
                </a:solidFill>
                <a:effectLst/>
                <a:latin typeface="+mn-lt"/>
                <a:ea typeface="+mn-ea"/>
                <a:cs typeface="+mn-cs"/>
              </a:rPr>
              <a:t> a résztvevőket, hogy fel tudnak-e sorolni különbségeket a GDPR-hoz képest.</a:t>
            </a:r>
            <a:endParaRPr lang="hu-HU" b="1" noProof="0" dirty="0"/>
          </a:p>
          <a:p>
            <a:r>
              <a:rPr lang="hu-HU" b="1" noProof="0" dirty="0"/>
              <a:t>Időzítés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endParaRPr lang="hu-HU" b="0" noProof="0" dirty="0"/>
          </a:p>
          <a:p>
            <a:r>
              <a:rPr lang="hu-HU" b="1" noProof="0" dirty="0"/>
              <a:t>Kinek releváns: </a:t>
            </a:r>
            <a:r>
              <a:rPr lang="hu-HU" sz="1200" b="0" noProof="0" dirty="0"/>
              <a:t>mindenkinek</a:t>
            </a:r>
            <a:endParaRPr lang="hu-HU" b="0" noProof="0" dirty="0"/>
          </a:p>
          <a:p>
            <a:r>
              <a:rPr lang="hu-HU" b="1" noProof="0" dirty="0"/>
              <a:t>Jogszabályi rendelkezések: -</a:t>
            </a:r>
            <a:endParaRPr lang="hu-HU" b="0" noProof="0" dirty="0"/>
          </a:p>
          <a:p>
            <a:r>
              <a:rPr lang="hu-HU" b="1" noProof="0" dirty="0"/>
              <a:t>Jogeset: -</a:t>
            </a:r>
          </a:p>
          <a:p>
            <a:r>
              <a:rPr lang="hu-HU" b="1" noProof="0" dirty="0"/>
              <a:t>További olvasmányok: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Megjegyzések: </a:t>
            </a:r>
            <a:r>
              <a:rPr lang="hu-HU" dirty="0"/>
              <a:t>-</a:t>
            </a:r>
          </a:p>
          <a:p>
            <a:endParaRPr lang="hu-HU" dirty="0"/>
          </a:p>
        </p:txBody>
      </p:sp>
      <p:sp>
        <p:nvSpPr>
          <p:cNvPr id="4" name="Dia számának helye 3"/>
          <p:cNvSpPr>
            <a:spLocks noGrp="1"/>
          </p:cNvSpPr>
          <p:nvPr>
            <p:ph type="sldNum" sz="quarter" idx="10"/>
          </p:nvPr>
        </p:nvSpPr>
        <p:spPr/>
        <p:txBody>
          <a:bodyPr/>
          <a:lstStyle/>
          <a:p>
            <a:fld id="{B625971D-0D0D-9843-A3BA-40FF0032184D}" type="slidenum">
              <a:rPr lang="en-US" smtClean="0"/>
              <a:t>13</a:t>
            </a:fld>
            <a:endParaRPr lang="en-US" dirty="0"/>
          </a:p>
        </p:txBody>
      </p:sp>
    </p:spTree>
    <p:extLst>
      <p:ext uri="{BB962C8B-B14F-4D97-AF65-F5344CB8AC3E}">
        <p14:creationId xmlns:p14="http://schemas.microsoft.com/office/powerpoint/2010/main" val="21467609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b="1" noProof="0" dirty="0"/>
              <a:t>A </a:t>
            </a:r>
            <a:r>
              <a:rPr lang="hu-HU" b="1" noProof="0" dirty="0"/>
              <a:t>dia célja és tárgya:  </a:t>
            </a:r>
            <a:r>
              <a:rPr lang="hu-HU" dirty="0"/>
              <a:t>A dia bemutatja az érintettek hozzáférési jogát a bűnügyi adatvédelmi irányelvben.</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Kérdezze meg</a:t>
            </a:r>
            <a:r>
              <a:rPr lang="hu-HU" sz="1200" b="0" kern="1200" baseline="0" noProof="0" dirty="0">
                <a:solidFill>
                  <a:schemeClr val="tx1"/>
                </a:solidFill>
                <a:effectLst/>
                <a:latin typeface="+mn-lt"/>
                <a:ea typeface="+mn-ea"/>
                <a:cs typeface="+mn-cs"/>
              </a:rPr>
              <a:t> a résztvevőket, hogy fel tudnak-e sorolni különbségeket a GDPR-hoz képest.</a:t>
            </a:r>
            <a:endParaRPr lang="hu-HU" b="1"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Időzítés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endParaRPr lang="hu-HU" b="0" noProof="0" dirty="0"/>
          </a:p>
          <a:p>
            <a:r>
              <a:rPr lang="hu-HU" b="1" noProof="0" dirty="0"/>
              <a:t>Kinek releváns: </a:t>
            </a:r>
            <a:r>
              <a:rPr lang="hu-HU" sz="1200" b="0" noProof="0" dirty="0"/>
              <a:t>mindenkinek</a:t>
            </a:r>
            <a:endParaRPr lang="hu-HU" b="0" noProof="0" dirty="0"/>
          </a:p>
          <a:p>
            <a:r>
              <a:rPr lang="hu-HU" b="1" noProof="0" dirty="0"/>
              <a:t>Jogszabályi rendelkezések: -</a:t>
            </a:r>
            <a:endParaRPr lang="hu-HU" b="0" noProof="0" dirty="0"/>
          </a:p>
          <a:p>
            <a:r>
              <a:rPr lang="hu-HU" b="1" noProof="0" dirty="0"/>
              <a:t>Jogeset: -</a:t>
            </a:r>
          </a:p>
          <a:p>
            <a:r>
              <a:rPr lang="hu-HU" b="1" noProof="0" dirty="0"/>
              <a:t>További olvasmányok: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Megjegyzések: </a:t>
            </a:r>
            <a:r>
              <a:rPr lang="hu-HU" dirty="0"/>
              <a:t>-</a:t>
            </a:r>
          </a:p>
        </p:txBody>
      </p:sp>
      <p:sp>
        <p:nvSpPr>
          <p:cNvPr id="4" name="Dia számának helye 3"/>
          <p:cNvSpPr>
            <a:spLocks noGrp="1"/>
          </p:cNvSpPr>
          <p:nvPr>
            <p:ph type="sldNum" sz="quarter" idx="10"/>
          </p:nvPr>
        </p:nvSpPr>
        <p:spPr/>
        <p:txBody>
          <a:bodyPr/>
          <a:lstStyle/>
          <a:p>
            <a:fld id="{B625971D-0D0D-9843-A3BA-40FF0032184D}" type="slidenum">
              <a:rPr lang="en-US" smtClean="0"/>
              <a:t>14</a:t>
            </a:fld>
            <a:endParaRPr lang="en-US" dirty="0"/>
          </a:p>
        </p:txBody>
      </p:sp>
    </p:spTree>
    <p:extLst>
      <p:ext uri="{BB962C8B-B14F-4D97-AF65-F5344CB8AC3E}">
        <p14:creationId xmlns:p14="http://schemas.microsoft.com/office/powerpoint/2010/main" val="39666098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b="1" noProof="0" dirty="0"/>
              <a:t>A </a:t>
            </a:r>
            <a:r>
              <a:rPr lang="hu-HU" b="1" noProof="0" dirty="0"/>
              <a:t>dia célja és tárgya:  </a:t>
            </a:r>
            <a:r>
              <a:rPr lang="hu-HU" dirty="0"/>
              <a:t>A dia bemutatja az érintettek hozzáférési jogát a bűnügyi adatvédelmi irányelvben.</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Kérdezze meg</a:t>
            </a:r>
            <a:r>
              <a:rPr lang="hu-HU" sz="1200" b="0" kern="1200" baseline="0" noProof="0" dirty="0">
                <a:solidFill>
                  <a:schemeClr val="tx1"/>
                </a:solidFill>
                <a:effectLst/>
                <a:latin typeface="+mn-lt"/>
                <a:ea typeface="+mn-ea"/>
                <a:cs typeface="+mn-cs"/>
              </a:rPr>
              <a:t> a résztvevőket, hogy fel tudnak-e sorolni különbségeket a GDPR-hoz képest.</a:t>
            </a:r>
            <a:endParaRPr lang="hu-HU" b="1"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Időzítés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endParaRPr lang="hu-HU" b="0" noProof="0" dirty="0"/>
          </a:p>
          <a:p>
            <a:r>
              <a:rPr lang="hu-HU" b="1" noProof="0" dirty="0"/>
              <a:t>Kinek releváns: </a:t>
            </a:r>
            <a:r>
              <a:rPr lang="hu-HU" sz="1200" b="0" noProof="0" dirty="0"/>
              <a:t>mindenkinek</a:t>
            </a:r>
            <a:endParaRPr lang="hu-HU" b="0" noProof="0" dirty="0"/>
          </a:p>
          <a:p>
            <a:r>
              <a:rPr lang="hu-HU" b="1" noProof="0" dirty="0"/>
              <a:t>Jogszabályi rendelkezések: -</a:t>
            </a:r>
            <a:endParaRPr lang="hu-HU" b="0" noProof="0" dirty="0"/>
          </a:p>
          <a:p>
            <a:r>
              <a:rPr lang="hu-HU" b="1" noProof="0" dirty="0"/>
              <a:t>Jogeset: -</a:t>
            </a:r>
          </a:p>
          <a:p>
            <a:r>
              <a:rPr lang="hu-HU" b="1" noProof="0" dirty="0"/>
              <a:t>További olvasmányok: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Megjegyzések: </a:t>
            </a:r>
            <a:r>
              <a:rPr lang="hu-HU" dirty="0"/>
              <a:t>-</a:t>
            </a:r>
          </a:p>
        </p:txBody>
      </p:sp>
      <p:sp>
        <p:nvSpPr>
          <p:cNvPr id="4" name="Dia számának helye 3"/>
          <p:cNvSpPr>
            <a:spLocks noGrp="1"/>
          </p:cNvSpPr>
          <p:nvPr>
            <p:ph type="sldNum" sz="quarter" idx="10"/>
          </p:nvPr>
        </p:nvSpPr>
        <p:spPr/>
        <p:txBody>
          <a:bodyPr/>
          <a:lstStyle/>
          <a:p>
            <a:fld id="{B625971D-0D0D-9843-A3BA-40FF0032184D}" type="slidenum">
              <a:rPr lang="en-US" smtClean="0"/>
              <a:t>15</a:t>
            </a:fld>
            <a:endParaRPr lang="en-US" dirty="0"/>
          </a:p>
        </p:txBody>
      </p:sp>
    </p:spTree>
    <p:extLst>
      <p:ext uri="{BB962C8B-B14F-4D97-AF65-F5344CB8AC3E}">
        <p14:creationId xmlns:p14="http://schemas.microsoft.com/office/powerpoint/2010/main" val="23190338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a:t>
            </a:r>
            <a:r>
              <a:rPr lang="hu-HU" dirty="0"/>
              <a:t> dia ismerteti a teendőket adatvédelmi incidens esetén.</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1" kern="1200" baseline="0" noProof="0" dirty="0">
                <a:solidFill>
                  <a:schemeClr val="tx1"/>
                </a:solidFill>
                <a:effectLst/>
                <a:latin typeface="+mn-lt"/>
                <a:ea typeface="+mn-ea"/>
                <a:cs typeface="+mn-cs"/>
              </a:rPr>
              <a:t> -</a:t>
            </a:r>
            <a:endParaRPr lang="hu-HU" b="1" noProof="0" dirty="0"/>
          </a:p>
          <a:p>
            <a:r>
              <a:rPr lang="hu-HU" b="1" noProof="0" dirty="0"/>
              <a:t>Időzítés (fontosság): közepes</a:t>
            </a:r>
            <a:endParaRPr lang="hu-HU" b="0" noProof="0" dirty="0"/>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nem szükséges</a:t>
            </a:r>
            <a:endParaRPr lang="hu-HU" b="0" noProof="0" dirty="0"/>
          </a:p>
          <a:p>
            <a:r>
              <a:rPr lang="hu-HU" b="1" noProof="0" dirty="0"/>
              <a:t>Kinek releváns: </a:t>
            </a:r>
            <a:r>
              <a:rPr lang="hu-HU" sz="1200" b="0" noProof="0" dirty="0"/>
              <a:t>mindenkinek</a:t>
            </a:r>
            <a:endParaRPr lang="hu-HU" b="0" noProof="0" dirty="0"/>
          </a:p>
          <a:p>
            <a:r>
              <a:rPr lang="hu-HU" b="1" noProof="0" dirty="0"/>
              <a:t>Jogszabályi rendelkezések: -</a:t>
            </a:r>
            <a:endParaRPr lang="hu-HU" b="0" noProof="0" dirty="0"/>
          </a:p>
          <a:p>
            <a:r>
              <a:rPr lang="hu-HU" b="1" noProof="0" dirty="0"/>
              <a:t>Jogeset: -</a:t>
            </a:r>
          </a:p>
          <a:p>
            <a:r>
              <a:rPr lang="hu-HU" b="1" noProof="0" dirty="0"/>
              <a:t>További olvasmányok: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Megjegyzések: </a:t>
            </a:r>
            <a:r>
              <a:rPr lang="hu-HU" dirty="0"/>
              <a:t>-</a:t>
            </a:r>
          </a:p>
          <a:p>
            <a:endParaRPr lang="hu-HU" dirty="0"/>
          </a:p>
        </p:txBody>
      </p:sp>
      <p:sp>
        <p:nvSpPr>
          <p:cNvPr id="4" name="Dia számának helye 3"/>
          <p:cNvSpPr>
            <a:spLocks noGrp="1"/>
          </p:cNvSpPr>
          <p:nvPr>
            <p:ph type="sldNum" sz="quarter" idx="10"/>
          </p:nvPr>
        </p:nvSpPr>
        <p:spPr/>
        <p:txBody>
          <a:bodyPr/>
          <a:lstStyle/>
          <a:p>
            <a:fld id="{B625971D-0D0D-9843-A3BA-40FF0032184D}" type="slidenum">
              <a:rPr lang="en-US" smtClean="0"/>
              <a:t>16</a:t>
            </a:fld>
            <a:endParaRPr lang="en-US" dirty="0"/>
          </a:p>
        </p:txBody>
      </p:sp>
    </p:spTree>
    <p:extLst>
      <p:ext uri="{BB962C8B-B14F-4D97-AF65-F5344CB8AC3E}">
        <p14:creationId xmlns:p14="http://schemas.microsoft.com/office/powerpoint/2010/main" val="28092092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a:t>
            </a:r>
            <a:r>
              <a:rPr lang="hu-HU" b="0" baseline="0" noProof="0" dirty="0"/>
              <a:t>dia bemutatja a</a:t>
            </a:r>
            <a:r>
              <a:rPr lang="hu-HU" dirty="0"/>
              <a:t> bűnügyi adatvédelmi irányelv adatvédelmi tisztviselőre és adatvédelmi hatóságokra vonatkozó szabályait.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Kérje meg a hallgatókat,</a:t>
            </a:r>
            <a:r>
              <a:rPr lang="hu-HU" sz="1200" b="0" kern="1200" baseline="0" noProof="0" dirty="0">
                <a:solidFill>
                  <a:schemeClr val="tx1"/>
                </a:solidFill>
                <a:effectLst/>
                <a:latin typeface="+mn-lt"/>
                <a:ea typeface="+mn-ea"/>
                <a:cs typeface="+mn-cs"/>
              </a:rPr>
              <a:t> hogy vessék össze a </a:t>
            </a:r>
            <a:r>
              <a:rPr lang="hu-HU" b="0" dirty="0"/>
              <a:t>bűnügyi adatvédelmi irányelv </a:t>
            </a:r>
            <a:r>
              <a:rPr lang="hu-HU" dirty="0"/>
              <a:t>adatvédelmi tisztviselőre és adatvédelmi hatóságokra vonatkozó szabályait</a:t>
            </a:r>
            <a:r>
              <a:rPr lang="hu-HU" baseline="0" dirty="0"/>
              <a:t> a GDPR vonatkozó rendelkezéseivel</a:t>
            </a:r>
            <a:r>
              <a:rPr lang="hu-HU" sz="1200" b="0" i="0" kern="1200" dirty="0">
                <a:solidFill>
                  <a:schemeClr val="tx1"/>
                </a:solidFill>
                <a:effectLst/>
                <a:latin typeface="+mn-lt"/>
                <a:ea typeface="+mn-ea"/>
                <a:cs typeface="+mn-cs"/>
              </a:rPr>
              <a:t>!</a:t>
            </a:r>
            <a:endParaRPr lang="hu-HU" baseline="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Időzítés (fontosság):</a:t>
            </a:r>
            <a:r>
              <a:rPr lang="hu-HU" b="0" noProof="0" dirty="0"/>
              <a:t> 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endParaRPr lang="hu-HU" b="0" noProof="0" dirty="0"/>
          </a:p>
          <a:p>
            <a:r>
              <a:rPr lang="hu-HU" b="1" noProof="0" dirty="0"/>
              <a:t>Kinek releváns: </a:t>
            </a:r>
            <a:r>
              <a:rPr lang="hu-HU" sz="1200" b="0" noProof="0" dirty="0"/>
              <a:t>mindenkinek</a:t>
            </a:r>
            <a:endParaRPr lang="hu-HU" b="0" noProof="0" dirty="0"/>
          </a:p>
          <a:p>
            <a:r>
              <a:rPr lang="hu-HU" b="1" noProof="0" dirty="0"/>
              <a:t>Jogszabályi rendelkezések: -</a:t>
            </a:r>
            <a:endParaRPr lang="hu-HU" b="0" noProof="0" dirty="0"/>
          </a:p>
          <a:p>
            <a:r>
              <a:rPr lang="hu-HU" b="1" noProof="0" dirty="0"/>
              <a:t>Jogeset: -</a:t>
            </a:r>
          </a:p>
          <a:p>
            <a:r>
              <a:rPr lang="hu-HU" b="1" noProof="0" dirty="0"/>
              <a:t>További olvasmányok: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Megjegyzések: </a:t>
            </a:r>
            <a:r>
              <a:rPr lang="hu-HU" dirty="0"/>
              <a:t>-</a:t>
            </a:r>
          </a:p>
          <a:p>
            <a:endParaRPr lang="hu-HU" dirty="0"/>
          </a:p>
        </p:txBody>
      </p:sp>
      <p:sp>
        <p:nvSpPr>
          <p:cNvPr id="4" name="Dia számának helye 3"/>
          <p:cNvSpPr>
            <a:spLocks noGrp="1"/>
          </p:cNvSpPr>
          <p:nvPr>
            <p:ph type="sldNum" sz="quarter" idx="10"/>
          </p:nvPr>
        </p:nvSpPr>
        <p:spPr/>
        <p:txBody>
          <a:bodyPr/>
          <a:lstStyle/>
          <a:p>
            <a:fld id="{B625971D-0D0D-9843-A3BA-40FF0032184D}" type="slidenum">
              <a:rPr lang="en-US" smtClean="0"/>
              <a:t>17</a:t>
            </a:fld>
            <a:endParaRPr lang="en-US" dirty="0"/>
          </a:p>
        </p:txBody>
      </p:sp>
    </p:spTree>
    <p:extLst>
      <p:ext uri="{BB962C8B-B14F-4D97-AF65-F5344CB8AC3E}">
        <p14:creationId xmlns:p14="http://schemas.microsoft.com/office/powerpoint/2010/main" val="31178451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5"/>
          </p:nvPr>
        </p:nvSpPr>
        <p:spPr/>
        <p:txBody>
          <a:bodyPr/>
          <a:lstStyle/>
          <a:p>
            <a:fld id="{B625971D-0D0D-9843-A3BA-40FF0032184D}" type="slidenum">
              <a:rPr lang="en-US" smtClean="0"/>
              <a:t>18</a:t>
            </a:fld>
            <a:endParaRPr lang="en-US" dirty="0"/>
          </a:p>
        </p:txBody>
      </p:sp>
    </p:spTree>
    <p:extLst>
      <p:ext uri="{BB962C8B-B14F-4D97-AF65-F5344CB8AC3E}">
        <p14:creationId xmlns:p14="http://schemas.microsoft.com/office/powerpoint/2010/main" val="23160986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a:t>
            </a:r>
            <a:r>
              <a:rPr lang="hu-HU" dirty="0"/>
              <a:t>dia áttekintést nyújt az információszolgáltatás közös elveiről a szolgáltatási szektorra vonatkozó ágazati jogszabályokban.</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t>
            </a:r>
            <a:endParaRPr lang="hu-HU" b="1" noProof="0" dirty="0"/>
          </a:p>
          <a:p>
            <a:r>
              <a:rPr lang="hu-HU" b="1" noProof="0" dirty="0"/>
              <a:t>Időzítés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nem szükséges</a:t>
            </a:r>
            <a:endParaRPr lang="hu-HU" b="0" noProof="0" dirty="0"/>
          </a:p>
          <a:p>
            <a:r>
              <a:rPr lang="hu-HU" b="1" noProof="0" dirty="0"/>
              <a:t>Kinek releváns: </a:t>
            </a:r>
            <a:r>
              <a:rPr lang="hu-HU" sz="1200" b="0" noProof="0" dirty="0"/>
              <a:t>mindenkinek</a:t>
            </a:r>
            <a:endParaRPr lang="hu-HU" b="0" noProof="0" dirty="0"/>
          </a:p>
          <a:p>
            <a:r>
              <a:rPr lang="hu-HU" b="1" noProof="0" dirty="0"/>
              <a:t>Jogszabályi rendelkezések: -</a:t>
            </a:r>
            <a:endParaRPr lang="hu-HU" b="0" noProof="0" dirty="0"/>
          </a:p>
          <a:p>
            <a:r>
              <a:rPr lang="hu-HU" b="1" noProof="0" dirty="0"/>
              <a:t>Jogeset: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További olvasmányok: </a:t>
            </a:r>
            <a:r>
              <a:rPr lang="hu-HU" dirty="0">
                <a:hlinkClick r:id="rId3"/>
              </a:rPr>
              <a:t>https://www.itgovernance.eu/blog/en/how-banks-should-prepare-for-the-gdpr</a:t>
            </a:r>
            <a:endParaRPr lang="hu-HU" b="1"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Megjegyzések: </a:t>
            </a:r>
            <a:r>
              <a:rPr lang="hu-HU" dirty="0"/>
              <a:t>-</a:t>
            </a:r>
          </a:p>
        </p:txBody>
      </p:sp>
      <p:sp>
        <p:nvSpPr>
          <p:cNvPr id="4" name="Dia számának helye 3"/>
          <p:cNvSpPr>
            <a:spLocks noGrp="1"/>
          </p:cNvSpPr>
          <p:nvPr>
            <p:ph type="sldNum" sz="quarter" idx="5"/>
          </p:nvPr>
        </p:nvSpPr>
        <p:spPr/>
        <p:txBody>
          <a:bodyPr/>
          <a:lstStyle/>
          <a:p>
            <a:fld id="{B625971D-0D0D-9843-A3BA-40FF0032184D}" type="slidenum">
              <a:rPr lang="en-US" smtClean="0"/>
              <a:t>19</a:t>
            </a:fld>
            <a:endParaRPr lang="en-US" dirty="0"/>
          </a:p>
        </p:txBody>
      </p:sp>
    </p:spTree>
    <p:extLst>
      <p:ext uri="{BB962C8B-B14F-4D97-AF65-F5344CB8AC3E}">
        <p14:creationId xmlns:p14="http://schemas.microsoft.com/office/powerpoint/2010/main" val="2493160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hu-HU" dirty="0"/>
              <a:t>A jegyzetekben további információk találhatóak  a STAR diasorok használatára vonatkozóan az alábbi formában:</a:t>
            </a:r>
            <a:endParaRPr lang="hu-HU" noProof="0" dirty="0"/>
          </a:p>
          <a:p>
            <a:pPr algn="just"/>
            <a:endParaRPr lang="hu-HU"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 (fontosság):</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képzésben</a:t>
            </a:r>
            <a:r>
              <a:rPr lang="hu-HU" sz="1200" b="1" kern="1200" baseline="0" noProof="0" dirty="0">
                <a:effectLst/>
                <a:latin typeface="+mn-lt"/>
                <a:ea typeface="+mn-ea"/>
                <a:cs typeface="+mn-cs"/>
              </a:rPr>
              <a:t> résztvevők szükséges tapasztalata:</a:t>
            </a:r>
            <a:endParaRPr lang="hu-HU" sz="1200" b="1" kern="1200" noProof="0" dirty="0">
              <a:effectLst/>
              <a:latin typeface="+mn-lt"/>
              <a:ea typeface="+mn-ea"/>
              <a:cs typeface="+mn-cs"/>
            </a:endParaRPr>
          </a:p>
          <a:p>
            <a:pPr algn="just"/>
            <a:r>
              <a:rPr lang="hu-HU" b="1" noProof="0" dirty="0"/>
              <a:t>Kinek releváns:</a:t>
            </a:r>
          </a:p>
          <a:p>
            <a:pPr algn="just"/>
            <a:r>
              <a:rPr lang="hu-HU" b="1" noProof="0" dirty="0"/>
              <a:t>Jogszabályi rendelkezések:</a:t>
            </a:r>
          </a:p>
          <a:p>
            <a:pPr algn="just"/>
            <a:r>
              <a:rPr lang="hu-HU" b="1" noProof="0" dirty="0"/>
              <a:t>Jogeset:</a:t>
            </a:r>
          </a:p>
          <a:p>
            <a:pPr algn="just"/>
            <a:r>
              <a:rPr lang="hu-HU" b="1" noProof="0" dirty="0"/>
              <a:t>További olvasmányok:</a:t>
            </a:r>
          </a:p>
          <a:p>
            <a:pPr algn="just"/>
            <a:r>
              <a:rPr lang="hu-HU" b="1" noProof="0" dirty="0"/>
              <a:t>Megjegyzések: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0" i="0" kern="1200" dirty="0">
                <a:effectLst/>
                <a:latin typeface="+mn-lt"/>
                <a:ea typeface="+mn-ea"/>
                <a:cs typeface="+mn-cs"/>
              </a:rPr>
              <a:t>A jogesetek az alábbi</a:t>
            </a:r>
            <a:r>
              <a:rPr lang="hu-HU" sz="1200" b="0" i="0" kern="1200" baseline="0" dirty="0">
                <a:effectLst/>
                <a:latin typeface="+mn-lt"/>
                <a:ea typeface="+mn-ea"/>
                <a:cs typeface="+mn-cs"/>
              </a:rPr>
              <a:t> forrásokból származnak: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Európai adatvédelmi jogi kézikönyv</a:t>
            </a:r>
            <a:r>
              <a:rPr lang="hu-HU" sz="1200" b="1" kern="1200" baseline="0" dirty="0">
                <a:effectLst/>
                <a:latin typeface="+mn-lt"/>
                <a:ea typeface="+mn-ea"/>
                <a:cs typeface="+mn-cs"/>
              </a:rPr>
              <a:t> </a:t>
            </a:r>
            <a:r>
              <a:rPr lang="hu-HU" sz="1200" b="1" i="0" kern="1200" dirty="0">
                <a:effectLst/>
                <a:latin typeface="+mn-lt"/>
                <a:ea typeface="+mn-ea"/>
                <a:cs typeface="+mn-cs"/>
              </a:rPr>
              <a:t>– 2018. évi kiadás </a:t>
            </a:r>
            <a:r>
              <a:rPr lang="hu-HU" sz="1200" b="0" i="0" kern="1200" dirty="0">
                <a:effectLst/>
                <a:latin typeface="+mn-lt"/>
                <a:ea typeface="+mn-ea"/>
                <a:cs typeface="+mn-cs"/>
              </a:rPr>
              <a:t>https://www.echr.coe.int/Documents/Handbook_data_protection_HUN.pdf </a:t>
            </a:r>
            <a:endParaRPr lang="hu-HU" b="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Emberi Jogok Európai Bírósága, Press Unit (2018), </a:t>
            </a:r>
            <a:r>
              <a:rPr lang="hu-HU" sz="1200" b="1" i="1" kern="1200" dirty="0">
                <a:effectLst/>
                <a:latin typeface="+mn-lt"/>
                <a:ea typeface="+mn-ea"/>
                <a:cs typeface="+mn-cs"/>
              </a:rPr>
              <a:t>Factsheet – Personal Data Protection</a:t>
            </a:r>
            <a:r>
              <a:rPr lang="hu-HU" sz="1200" kern="1200" dirty="0">
                <a:effectLst/>
                <a:latin typeface="+mn-lt"/>
                <a:ea typeface="+mn-ea"/>
                <a:cs typeface="+mn-cs"/>
              </a:rPr>
              <a:t>,</a:t>
            </a:r>
            <a:r>
              <a:rPr lang="hu-HU" sz="1200" b="0" i="0" kern="1200" dirty="0">
                <a:effectLst/>
                <a:latin typeface="+mn-lt"/>
                <a:ea typeface="+mn-ea"/>
                <a:cs typeface="+mn-cs"/>
              </a:rPr>
              <a:t> Európa Tanács</a:t>
            </a:r>
            <a:r>
              <a:rPr lang="hu-HU" sz="1200" kern="1200" dirty="0">
                <a:effectLst/>
                <a:latin typeface="+mn-lt"/>
                <a:ea typeface="+mn-ea"/>
                <a:cs typeface="+mn-cs"/>
              </a:rPr>
              <a:t>, Strasbourg</a:t>
            </a:r>
            <a:r>
              <a:rPr lang="hu-HU" sz="1200" kern="1200" dirty="0">
                <a:solidFill>
                  <a:schemeClr val="tx1"/>
                </a:solidFill>
                <a:effectLst/>
                <a:latin typeface="+mn-lt"/>
                <a:ea typeface="+mn-ea"/>
                <a:cs typeface="+mn-cs"/>
              </a:rPr>
              <a:t>; </a:t>
            </a:r>
            <a:r>
              <a:rPr lang="hu-HU" sz="1200" u="sng" kern="1200" dirty="0">
                <a:solidFill>
                  <a:schemeClr val="tx1"/>
                </a:solidFill>
                <a:effectLst/>
                <a:latin typeface="+mn-lt"/>
                <a:ea typeface="+mn-ea"/>
                <a:cs typeface="+mn-cs"/>
                <a:hlinkClick r:id="rId3"/>
              </a:rPr>
              <a:t>http://echr.coe.int/Documents/FS_Data_ENG.pdf</a:t>
            </a:r>
            <a:endParaRPr lang="hu-HU" sz="1200" kern="1200" dirty="0">
              <a:solidFill>
                <a:schemeClr val="tx1"/>
              </a:solidFill>
              <a:effectLst/>
              <a:latin typeface="+mn-lt"/>
              <a:ea typeface="+mn-ea"/>
              <a:cs typeface="+mn-cs"/>
            </a:endParaRPr>
          </a:p>
          <a:p>
            <a:pPr algn="just"/>
            <a:endParaRPr lang="hu-HU" b="0" dirty="0"/>
          </a:p>
          <a:p>
            <a:pPr algn="just"/>
            <a:r>
              <a:rPr lang="hu-HU" b="1" dirty="0"/>
              <a:t> </a:t>
            </a:r>
          </a:p>
          <a:p>
            <a:pPr algn="just"/>
            <a:endParaRPr lang="hu-HU" dirty="0"/>
          </a:p>
        </p:txBody>
      </p:sp>
      <p:sp>
        <p:nvSpPr>
          <p:cNvPr id="4" name="Slide Number Placeholder 3"/>
          <p:cNvSpPr>
            <a:spLocks noGrp="1"/>
          </p:cNvSpPr>
          <p:nvPr>
            <p:ph type="sldNum" sz="quarter" idx="5"/>
          </p:nvPr>
        </p:nvSpPr>
        <p:spPr/>
        <p:txBody>
          <a:bodyPr/>
          <a:lstStyle/>
          <a:p>
            <a:pPr>
              <a:defRPr/>
            </a:pPr>
            <a:fld id="{08354DD1-2611-4C94-BF96-173E74F837F6}" type="slidenum">
              <a:rPr lang="en-GB" smtClean="0">
                <a:solidFill>
                  <a:prstClr val="black"/>
                </a:solidFill>
              </a:rPr>
              <a:pPr>
                <a:defRPr/>
              </a:pPr>
              <a:t>2</a:t>
            </a:fld>
            <a:endParaRPr lang="en-GB" dirty="0">
              <a:solidFill>
                <a:prstClr val="black"/>
              </a:solidFill>
            </a:endParaRPr>
          </a:p>
        </p:txBody>
      </p:sp>
    </p:spTree>
    <p:extLst>
      <p:ext uri="{BB962C8B-B14F-4D97-AF65-F5344CB8AC3E}">
        <p14:creationId xmlns:p14="http://schemas.microsoft.com/office/powerpoint/2010/main" val="1361132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a:t>
            </a:r>
            <a:r>
              <a:rPr lang="hu-HU" dirty="0"/>
              <a:t>dia áttekintést nyújt az információszolgáltatás közös elveiről a szolgáltatási szektorra vonatkozó ágazati jogszabályokban.</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t>
            </a:r>
            <a:endParaRPr lang="hu-HU" b="1" noProof="0" dirty="0"/>
          </a:p>
          <a:p>
            <a:r>
              <a:rPr lang="hu-HU" b="1" noProof="0" dirty="0"/>
              <a:t>Időzítés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nem szükséges</a:t>
            </a:r>
            <a:endParaRPr lang="hu-HU" b="0" noProof="0" dirty="0"/>
          </a:p>
          <a:p>
            <a:r>
              <a:rPr lang="hu-HU" b="1" noProof="0" dirty="0"/>
              <a:t>Kinek releváns: </a:t>
            </a:r>
            <a:r>
              <a:rPr lang="hu-HU" sz="1200" b="0" noProof="0" dirty="0"/>
              <a:t>mindenkinek</a:t>
            </a:r>
            <a:endParaRPr lang="hu-HU" b="0" noProof="0" dirty="0"/>
          </a:p>
          <a:p>
            <a:r>
              <a:rPr lang="hu-HU" b="1" noProof="0" dirty="0"/>
              <a:t>Jogszabályi rendelkezések: -</a:t>
            </a:r>
            <a:endParaRPr lang="hu-HU" b="0" noProof="0" dirty="0"/>
          </a:p>
          <a:p>
            <a:r>
              <a:rPr lang="hu-HU" b="1" noProof="0" dirty="0"/>
              <a:t>Jogeset: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További olvasmányok: </a:t>
            </a:r>
            <a:r>
              <a:rPr lang="hu-HU" dirty="0">
                <a:hlinkClick r:id="rId3"/>
              </a:rPr>
              <a:t>https://www.itgovernance.eu/blog/en/how-banks-should-prepare-for-the-gdpr</a:t>
            </a:r>
            <a:endParaRPr lang="hu-HU" b="1"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Megjegyzések: </a:t>
            </a:r>
            <a:r>
              <a:rPr lang="hu-HU" dirty="0"/>
              <a:t>-</a:t>
            </a:r>
          </a:p>
        </p:txBody>
      </p:sp>
      <p:sp>
        <p:nvSpPr>
          <p:cNvPr id="4" name="Dia számának helye 3"/>
          <p:cNvSpPr>
            <a:spLocks noGrp="1"/>
          </p:cNvSpPr>
          <p:nvPr>
            <p:ph type="sldNum" sz="quarter" idx="5"/>
          </p:nvPr>
        </p:nvSpPr>
        <p:spPr/>
        <p:txBody>
          <a:bodyPr/>
          <a:lstStyle/>
          <a:p>
            <a:fld id="{B625971D-0D0D-9843-A3BA-40FF0032184D}" type="slidenum">
              <a:rPr lang="en-US" smtClean="0"/>
              <a:t>20</a:t>
            </a:fld>
            <a:endParaRPr lang="en-US" dirty="0"/>
          </a:p>
        </p:txBody>
      </p:sp>
    </p:spTree>
    <p:extLst>
      <p:ext uri="{BB962C8B-B14F-4D97-AF65-F5344CB8AC3E}">
        <p14:creationId xmlns:p14="http://schemas.microsoft.com/office/powerpoint/2010/main" val="26961438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ismerteti az </a:t>
            </a:r>
            <a:r>
              <a:rPr lang="hu-HU" sz="1200" dirty="0"/>
              <a:t>elektronikus hírközlési adatvédelmi irányelv adatvédelmi rendelkezései</a:t>
            </a:r>
            <a:r>
              <a:rPr lang="hu-HU" sz="1200" baseline="0" dirty="0"/>
              <a:t> által lefedett területeket.</a:t>
            </a:r>
            <a:endParaRPr lang="hu-HU"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t>
            </a:r>
            <a:endParaRPr lang="hu-HU" b="1" noProof="0" dirty="0"/>
          </a:p>
          <a:p>
            <a:r>
              <a:rPr lang="hu-HU" b="1" noProof="0" dirty="0"/>
              <a:t>Időzítés (fontosság): közepes</a:t>
            </a:r>
            <a:endParaRPr lang="hu-HU" b="0" noProof="0" dirty="0"/>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endParaRPr lang="hu-HU" b="0" noProof="0" dirty="0"/>
          </a:p>
          <a:p>
            <a:r>
              <a:rPr lang="hu-HU" b="1" noProof="0" dirty="0"/>
              <a:t>Kinek releváns: </a:t>
            </a:r>
            <a:r>
              <a:rPr lang="hu-HU" sz="1200" b="0" noProof="0" dirty="0"/>
              <a:t>mindenkinek</a:t>
            </a:r>
            <a:endParaRPr lang="hu-HU" b="0" noProof="0" dirty="0"/>
          </a:p>
          <a:p>
            <a:r>
              <a:rPr lang="hu-HU" b="1" noProof="0" dirty="0"/>
              <a:t>Jogszabályi rendelkezések: -</a:t>
            </a:r>
            <a:endParaRPr lang="hu-HU" b="0" noProof="0" dirty="0"/>
          </a:p>
          <a:p>
            <a:r>
              <a:rPr lang="hu-HU" b="1" noProof="0" dirty="0"/>
              <a:t>Jogeset: -</a:t>
            </a:r>
          </a:p>
          <a:p>
            <a:r>
              <a:rPr lang="hu-HU" b="1" noProof="0" dirty="0"/>
              <a:t>További olvasmányok: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Megjegyzések: </a:t>
            </a:r>
            <a:r>
              <a:rPr lang="hu-HU" dirty="0"/>
              <a:t>-</a:t>
            </a:r>
          </a:p>
        </p:txBody>
      </p:sp>
      <p:sp>
        <p:nvSpPr>
          <p:cNvPr id="4" name="Header Placeholder 3"/>
          <p:cNvSpPr>
            <a:spLocks noGrp="1"/>
          </p:cNvSpPr>
          <p:nvPr>
            <p:ph type="hdr" sz="quarter" idx="10"/>
          </p:nvPr>
        </p:nvSpPr>
        <p:spPr/>
        <p:txBody>
          <a:bodyPr/>
          <a:lstStyle/>
          <a:p>
            <a:r>
              <a:rPr lang="nl-NL"/>
              <a:t>Kop</a:t>
            </a:r>
          </a:p>
        </p:txBody>
      </p:sp>
      <p:sp>
        <p:nvSpPr>
          <p:cNvPr id="5" name="Date Placeholder 4"/>
          <p:cNvSpPr>
            <a:spLocks noGrp="1"/>
          </p:cNvSpPr>
          <p:nvPr>
            <p:ph type="dt" idx="11"/>
          </p:nvPr>
        </p:nvSpPr>
        <p:spPr/>
        <p:txBody>
          <a:bodyPr/>
          <a:lstStyle/>
          <a:p>
            <a:fld id="{34F9D3AF-BFCC-FD40-8DBA-411BC6C499E6}" type="datetime1">
              <a:rPr lang="nl-BE" smtClean="0"/>
              <a:t>11/03/2020</a:t>
            </a:fld>
            <a:endParaRPr lang="nl-NL" dirty="0"/>
          </a:p>
        </p:txBody>
      </p:sp>
      <p:sp>
        <p:nvSpPr>
          <p:cNvPr id="6" name="Footer Placeholder 5"/>
          <p:cNvSpPr>
            <a:spLocks noGrp="1"/>
          </p:cNvSpPr>
          <p:nvPr>
            <p:ph type="ftr" sz="quarter" idx="12"/>
          </p:nvPr>
        </p:nvSpPr>
        <p:spPr/>
        <p:txBody>
          <a:bodyPr/>
          <a:lstStyle/>
          <a:p>
            <a:r>
              <a:rPr lang="nl-NL"/>
              <a:t>Voet</a:t>
            </a:r>
            <a:endParaRPr lang="nl-NL" dirty="0"/>
          </a:p>
        </p:txBody>
      </p:sp>
      <p:sp>
        <p:nvSpPr>
          <p:cNvPr id="7" name="Slide Number Placeholder 6"/>
          <p:cNvSpPr>
            <a:spLocks noGrp="1"/>
          </p:cNvSpPr>
          <p:nvPr>
            <p:ph type="sldNum" sz="quarter" idx="13"/>
          </p:nvPr>
        </p:nvSpPr>
        <p:spPr/>
        <p:txBody>
          <a:bodyPr/>
          <a:lstStyle/>
          <a:p>
            <a:fld id="{9FDDC29C-F309-0C44-B1DF-48E28FDE6E46}" type="slidenum">
              <a:rPr lang="nl-NL" smtClean="0"/>
              <a:pPr/>
              <a:t>21</a:t>
            </a:fld>
            <a:endParaRPr lang="nl-NL"/>
          </a:p>
        </p:txBody>
      </p:sp>
    </p:spTree>
    <p:extLst>
      <p:ext uri="{BB962C8B-B14F-4D97-AF65-F5344CB8AC3E}">
        <p14:creationId xmlns:p14="http://schemas.microsoft.com/office/powerpoint/2010/main" val="31258709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ismerteti az </a:t>
            </a:r>
            <a:r>
              <a:rPr lang="hu-HU" sz="1200" dirty="0"/>
              <a:t>elektronikus hírközlési adatvédelmi irányelv adatvédelmi rendelkezései</a:t>
            </a:r>
            <a:r>
              <a:rPr lang="hu-HU" sz="1200" baseline="0" dirty="0"/>
              <a:t> által lefedett területeket.</a:t>
            </a:r>
            <a:endParaRPr lang="hu-HU"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t>
            </a:r>
            <a:endParaRPr lang="hu-HU" b="1" noProof="0" dirty="0"/>
          </a:p>
          <a:p>
            <a:r>
              <a:rPr lang="hu-HU" b="1" noProof="0" dirty="0"/>
              <a:t>Időzítés (fontosság): közepes</a:t>
            </a:r>
            <a:endParaRPr lang="hu-HU" b="0" noProof="0" dirty="0"/>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endParaRPr lang="hu-HU" b="0" noProof="0" dirty="0"/>
          </a:p>
          <a:p>
            <a:r>
              <a:rPr lang="hu-HU" b="1" noProof="0" dirty="0"/>
              <a:t>Kinek releváns: </a:t>
            </a:r>
            <a:r>
              <a:rPr lang="hu-HU" sz="1200" b="0" noProof="0" dirty="0"/>
              <a:t>mindenkinek</a:t>
            </a:r>
            <a:endParaRPr lang="hu-HU" b="0" noProof="0" dirty="0"/>
          </a:p>
          <a:p>
            <a:r>
              <a:rPr lang="hu-HU" b="1" noProof="0" dirty="0"/>
              <a:t>Jogszabályi rendelkezések: -</a:t>
            </a:r>
            <a:endParaRPr lang="hu-HU" b="0" noProof="0" dirty="0"/>
          </a:p>
          <a:p>
            <a:r>
              <a:rPr lang="hu-HU" b="1" noProof="0" dirty="0"/>
              <a:t>Jogeset: -</a:t>
            </a:r>
          </a:p>
          <a:p>
            <a:r>
              <a:rPr lang="hu-HU" b="1" noProof="0" dirty="0"/>
              <a:t>További olvasmányok: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Megjegyzések: </a:t>
            </a:r>
            <a:r>
              <a:rPr lang="hu-HU" dirty="0"/>
              <a:t>-</a:t>
            </a:r>
          </a:p>
        </p:txBody>
      </p:sp>
      <p:sp>
        <p:nvSpPr>
          <p:cNvPr id="4" name="Header Placeholder 3"/>
          <p:cNvSpPr>
            <a:spLocks noGrp="1"/>
          </p:cNvSpPr>
          <p:nvPr>
            <p:ph type="hdr" sz="quarter" idx="10"/>
          </p:nvPr>
        </p:nvSpPr>
        <p:spPr/>
        <p:txBody>
          <a:bodyPr/>
          <a:lstStyle/>
          <a:p>
            <a:r>
              <a:rPr lang="nl-NL"/>
              <a:t>Kop</a:t>
            </a:r>
          </a:p>
        </p:txBody>
      </p:sp>
      <p:sp>
        <p:nvSpPr>
          <p:cNvPr id="5" name="Date Placeholder 4"/>
          <p:cNvSpPr>
            <a:spLocks noGrp="1"/>
          </p:cNvSpPr>
          <p:nvPr>
            <p:ph type="dt" idx="11"/>
          </p:nvPr>
        </p:nvSpPr>
        <p:spPr/>
        <p:txBody>
          <a:bodyPr/>
          <a:lstStyle/>
          <a:p>
            <a:fld id="{34F9D3AF-BFCC-FD40-8DBA-411BC6C499E6}" type="datetime1">
              <a:rPr lang="nl-BE" smtClean="0"/>
              <a:t>11/03/2020</a:t>
            </a:fld>
            <a:endParaRPr lang="nl-NL" dirty="0"/>
          </a:p>
        </p:txBody>
      </p:sp>
      <p:sp>
        <p:nvSpPr>
          <p:cNvPr id="6" name="Footer Placeholder 5"/>
          <p:cNvSpPr>
            <a:spLocks noGrp="1"/>
          </p:cNvSpPr>
          <p:nvPr>
            <p:ph type="ftr" sz="quarter" idx="12"/>
          </p:nvPr>
        </p:nvSpPr>
        <p:spPr/>
        <p:txBody>
          <a:bodyPr/>
          <a:lstStyle/>
          <a:p>
            <a:r>
              <a:rPr lang="nl-NL"/>
              <a:t>Voet</a:t>
            </a:r>
            <a:endParaRPr lang="nl-NL" dirty="0"/>
          </a:p>
        </p:txBody>
      </p:sp>
      <p:sp>
        <p:nvSpPr>
          <p:cNvPr id="7" name="Slide Number Placeholder 6"/>
          <p:cNvSpPr>
            <a:spLocks noGrp="1"/>
          </p:cNvSpPr>
          <p:nvPr>
            <p:ph type="sldNum" sz="quarter" idx="13"/>
          </p:nvPr>
        </p:nvSpPr>
        <p:spPr/>
        <p:txBody>
          <a:bodyPr/>
          <a:lstStyle/>
          <a:p>
            <a:fld id="{9FDDC29C-F309-0C44-B1DF-48E28FDE6E46}" type="slidenum">
              <a:rPr lang="nl-NL" smtClean="0"/>
              <a:pPr/>
              <a:t>22</a:t>
            </a:fld>
            <a:endParaRPr lang="nl-NL"/>
          </a:p>
        </p:txBody>
      </p:sp>
    </p:spTree>
    <p:extLst>
      <p:ext uri="{BB962C8B-B14F-4D97-AF65-F5344CB8AC3E}">
        <p14:creationId xmlns:p14="http://schemas.microsoft.com/office/powerpoint/2010/main" val="14846363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 dia bemutatja az </a:t>
            </a:r>
            <a:r>
              <a:rPr lang="hu-HU" dirty="0"/>
              <a:t>Elektronikus kereskedelemről szóló irányelv adatvédelmi vonatkozású</a:t>
            </a:r>
            <a:r>
              <a:rPr lang="hu-HU" baseline="0" dirty="0"/>
              <a:t> rendelkezéseit.</a:t>
            </a:r>
            <a:endParaRPr lang="hu-HU" b="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t>
            </a:r>
            <a:endParaRPr lang="hu-HU" b="1" noProof="0" dirty="0"/>
          </a:p>
          <a:p>
            <a:r>
              <a:rPr lang="hu-HU" b="1" noProof="0" dirty="0"/>
              <a:t>Időzítés (fontosság): közepes</a:t>
            </a:r>
            <a:endParaRPr lang="hu-HU" b="0" noProof="0" dirty="0"/>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endParaRPr lang="hu-HU" b="0" noProof="0" dirty="0"/>
          </a:p>
          <a:p>
            <a:r>
              <a:rPr lang="hu-HU" b="1" noProof="0" dirty="0"/>
              <a:t>Kinek releváns: </a:t>
            </a:r>
            <a:r>
              <a:rPr lang="hu-HU" sz="1200" b="0" noProof="0" dirty="0"/>
              <a:t>mindenkinek</a:t>
            </a:r>
          </a:p>
          <a:p>
            <a:r>
              <a:rPr lang="hu-HU" b="1" noProof="0" dirty="0"/>
              <a:t>Jogszabályi rendelkezések: -</a:t>
            </a:r>
            <a:endParaRPr lang="hu-HU" b="0" noProof="0" dirty="0"/>
          </a:p>
          <a:p>
            <a:r>
              <a:rPr lang="hu-HU" b="1" noProof="0" dirty="0"/>
              <a:t>Jogeset: -</a:t>
            </a:r>
          </a:p>
          <a:p>
            <a:r>
              <a:rPr lang="hu-HU" b="1" noProof="0" dirty="0"/>
              <a:t>További olvasmányok: </a:t>
            </a:r>
            <a:r>
              <a:rPr lang="hu-HU" sz="1200" u="sng" kern="1200" dirty="0">
                <a:solidFill>
                  <a:schemeClr val="tx1"/>
                </a:solidFill>
                <a:latin typeface="+mn-lt"/>
                <a:ea typeface="+mn-ea"/>
                <a:cs typeface="+mn-cs"/>
                <a:hlinkClick r:id="rId3"/>
              </a:rPr>
              <a:t>https://ico.org.uk/for-organisations/resources-and-support/data-protection-self-assessment/</a:t>
            </a:r>
            <a:endParaRPr lang="hu-HU" sz="1200" u="sng"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0" i="0" kern="1200" dirty="0">
                <a:solidFill>
                  <a:schemeClr val="tx1"/>
                </a:solidFill>
                <a:effectLst/>
                <a:latin typeface="+mn-lt"/>
                <a:ea typeface="+mn-ea"/>
                <a:cs typeface="+mn-cs"/>
              </a:rPr>
              <a:t>A 29. cikk alapján létrehozott munkacsoport </a:t>
            </a:r>
            <a:r>
              <a:rPr lang="en-GB" sz="1200" kern="1200" dirty="0">
                <a:solidFill>
                  <a:schemeClr val="tx1"/>
                </a:solidFill>
                <a:effectLst/>
                <a:latin typeface="+mn-lt"/>
                <a:ea typeface="+mn-ea"/>
                <a:cs typeface="+mn-cs"/>
              </a:rPr>
              <a:t>02/2013 </a:t>
            </a:r>
            <a:r>
              <a:rPr lang="en-GB" sz="1200" b="0" kern="1200" dirty="0">
                <a:solidFill>
                  <a:schemeClr val="tx1"/>
                </a:solidFill>
                <a:effectLst/>
                <a:latin typeface="+mn-lt"/>
                <a:ea typeface="+mn-ea"/>
                <a:cs typeface="+mn-cs"/>
              </a:rPr>
              <a:t> </a:t>
            </a:r>
            <a:r>
              <a:rPr lang="hu-HU" sz="1200" b="0" kern="1200" dirty="0">
                <a:solidFill>
                  <a:schemeClr val="tx1"/>
                </a:solidFill>
                <a:effectLst/>
                <a:latin typeface="+mn-lt"/>
                <a:ea typeface="+mn-ea"/>
                <a:cs typeface="+mn-cs"/>
              </a:rPr>
              <a:t>számú </a:t>
            </a:r>
            <a:r>
              <a:rPr lang="hu-HU" sz="1200" b="0" i="0" kern="1200" dirty="0">
                <a:solidFill>
                  <a:schemeClr val="tx1"/>
                </a:solidFill>
                <a:effectLst/>
                <a:latin typeface="+mn-lt"/>
                <a:ea typeface="+mn-ea"/>
                <a:cs typeface="+mn-cs"/>
              </a:rPr>
              <a:t>munkadokumentum</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0" i="0" kern="1200" dirty="0">
                <a:solidFill>
                  <a:schemeClr val="tx1"/>
                </a:solidFill>
                <a:effectLst/>
                <a:latin typeface="+mn-lt"/>
                <a:ea typeface="+mn-ea"/>
                <a:cs typeface="+mn-cs"/>
              </a:rPr>
              <a:t>A 29. cikk alapján létrehozott munkacsoport </a:t>
            </a:r>
            <a:r>
              <a:rPr lang="en-GB" sz="1200" b="0" kern="1200" dirty="0">
                <a:solidFill>
                  <a:schemeClr val="tx1"/>
                </a:solidFill>
                <a:effectLst/>
                <a:latin typeface="+mn-lt"/>
                <a:ea typeface="+mn-ea"/>
                <a:cs typeface="+mn-cs"/>
              </a:rPr>
              <a:t>04/2012 </a:t>
            </a:r>
            <a:r>
              <a:rPr lang="hu-HU" sz="1200" b="0" kern="1200" dirty="0">
                <a:solidFill>
                  <a:schemeClr val="tx1"/>
                </a:solidFill>
                <a:effectLst/>
                <a:latin typeface="+mn-lt"/>
                <a:ea typeface="+mn-ea"/>
                <a:cs typeface="+mn-cs"/>
              </a:rPr>
              <a:t>számú </a:t>
            </a:r>
            <a:r>
              <a:rPr lang="hu-HU" sz="1200" b="0" i="0" kern="1200" dirty="0">
                <a:solidFill>
                  <a:schemeClr val="tx1"/>
                </a:solidFill>
                <a:effectLst/>
                <a:latin typeface="+mn-lt"/>
                <a:ea typeface="+mn-ea"/>
                <a:cs typeface="+mn-cs"/>
              </a:rPr>
              <a:t>véleménye</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Megjegyzések: </a:t>
            </a:r>
            <a:r>
              <a:rPr lang="hu-HU" dirty="0"/>
              <a:t>-</a:t>
            </a:r>
          </a:p>
        </p:txBody>
      </p:sp>
      <p:sp>
        <p:nvSpPr>
          <p:cNvPr id="4" name="Header Placeholder 3"/>
          <p:cNvSpPr>
            <a:spLocks noGrp="1"/>
          </p:cNvSpPr>
          <p:nvPr>
            <p:ph type="hdr" sz="quarter" idx="10"/>
          </p:nvPr>
        </p:nvSpPr>
        <p:spPr/>
        <p:txBody>
          <a:bodyPr/>
          <a:lstStyle/>
          <a:p>
            <a:r>
              <a:rPr lang="nl-NL"/>
              <a:t>Kop</a:t>
            </a:r>
          </a:p>
        </p:txBody>
      </p:sp>
      <p:sp>
        <p:nvSpPr>
          <p:cNvPr id="5" name="Date Placeholder 4"/>
          <p:cNvSpPr>
            <a:spLocks noGrp="1"/>
          </p:cNvSpPr>
          <p:nvPr>
            <p:ph type="dt" idx="11"/>
          </p:nvPr>
        </p:nvSpPr>
        <p:spPr/>
        <p:txBody>
          <a:bodyPr/>
          <a:lstStyle/>
          <a:p>
            <a:fld id="{34F9D3AF-BFCC-FD40-8DBA-411BC6C499E6}" type="datetime1">
              <a:rPr lang="nl-BE" smtClean="0"/>
              <a:t>11/03/2020</a:t>
            </a:fld>
            <a:endParaRPr lang="nl-NL" dirty="0"/>
          </a:p>
        </p:txBody>
      </p:sp>
      <p:sp>
        <p:nvSpPr>
          <p:cNvPr id="6" name="Footer Placeholder 5"/>
          <p:cNvSpPr>
            <a:spLocks noGrp="1"/>
          </p:cNvSpPr>
          <p:nvPr>
            <p:ph type="ftr" sz="quarter" idx="12"/>
          </p:nvPr>
        </p:nvSpPr>
        <p:spPr/>
        <p:txBody>
          <a:bodyPr/>
          <a:lstStyle/>
          <a:p>
            <a:r>
              <a:rPr lang="nl-NL"/>
              <a:t>Voet</a:t>
            </a:r>
            <a:endParaRPr lang="nl-NL" dirty="0"/>
          </a:p>
        </p:txBody>
      </p:sp>
      <p:sp>
        <p:nvSpPr>
          <p:cNvPr id="7" name="Slide Number Placeholder 6"/>
          <p:cNvSpPr>
            <a:spLocks noGrp="1"/>
          </p:cNvSpPr>
          <p:nvPr>
            <p:ph type="sldNum" sz="quarter" idx="13"/>
          </p:nvPr>
        </p:nvSpPr>
        <p:spPr/>
        <p:txBody>
          <a:bodyPr/>
          <a:lstStyle/>
          <a:p>
            <a:fld id="{9FDDC29C-F309-0C44-B1DF-48E28FDE6E46}" type="slidenum">
              <a:rPr lang="nl-NL" smtClean="0"/>
              <a:pPr/>
              <a:t>23</a:t>
            </a:fld>
            <a:endParaRPr lang="nl-NL"/>
          </a:p>
        </p:txBody>
      </p:sp>
    </p:spTree>
    <p:extLst>
      <p:ext uri="{BB962C8B-B14F-4D97-AF65-F5344CB8AC3E}">
        <p14:creationId xmlns:p14="http://schemas.microsoft.com/office/powerpoint/2010/main" val="12146787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5"/>
          </p:nvPr>
        </p:nvSpPr>
        <p:spPr/>
        <p:txBody>
          <a:bodyPr/>
          <a:lstStyle/>
          <a:p>
            <a:fld id="{B625971D-0D0D-9843-A3BA-40FF0032184D}" type="slidenum">
              <a:rPr lang="en-US" smtClean="0"/>
              <a:t>24</a:t>
            </a:fld>
            <a:endParaRPr lang="en-US" dirty="0"/>
          </a:p>
        </p:txBody>
      </p:sp>
    </p:spTree>
    <p:extLst>
      <p:ext uri="{BB962C8B-B14F-4D97-AF65-F5344CB8AC3E}">
        <p14:creationId xmlns:p14="http://schemas.microsoft.com/office/powerpoint/2010/main" val="7024690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sz="800" b="1" noProof="0" dirty="0"/>
              <a:t>A dia célja és tárgya: </a:t>
            </a:r>
            <a:r>
              <a:rPr lang="hu-HU" sz="800" b="0" noProof="0" dirty="0"/>
              <a:t>A</a:t>
            </a:r>
            <a:r>
              <a:rPr lang="hu-HU" sz="800" b="0" baseline="0" noProof="0" dirty="0"/>
              <a:t> dia rövid áttekintést nyújt </a:t>
            </a:r>
            <a:r>
              <a:rPr lang="hu-HU" sz="800" b="0" kern="1200" noProof="0" dirty="0">
                <a:solidFill>
                  <a:schemeClr val="tx1"/>
                </a:solidFill>
                <a:effectLst/>
                <a:latin typeface="+mn-lt"/>
                <a:ea typeface="+mn-ea"/>
                <a:cs typeface="+mn-cs"/>
              </a:rPr>
              <a:t>az adatvédelem sajátosságairól a foglalkoztatás területén.</a:t>
            </a:r>
            <a:endParaRPr lang="hu-HU" sz="800" b="1"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sz="800" b="1" kern="1200" noProof="0" dirty="0">
                <a:solidFill>
                  <a:schemeClr val="tx1"/>
                </a:solidFill>
                <a:effectLst/>
                <a:latin typeface="+mn-lt"/>
                <a:ea typeface="+mn-ea"/>
                <a:cs typeface="+mn-cs"/>
              </a:rPr>
              <a:t>Pedagógiai stratégia és útmutatás:  </a:t>
            </a:r>
            <a:r>
              <a:rPr lang="hu-HU" sz="800" b="0" kern="1200" noProof="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800" b="1" noProof="0" dirty="0"/>
              <a:t>Időzítés (fontosság): közepes</a:t>
            </a:r>
            <a:endParaRPr lang="hu-HU" sz="800" b="0" noProof="0" dirty="0"/>
          </a:p>
          <a:p>
            <a:r>
              <a:rPr lang="hu-HU" sz="800" b="1" kern="1200" noProof="0" dirty="0">
                <a:solidFill>
                  <a:schemeClr val="tx1"/>
                </a:solidFill>
                <a:effectLst/>
                <a:latin typeface="+mn-lt"/>
                <a:ea typeface="+mn-ea"/>
                <a:cs typeface="+mn-cs"/>
              </a:rPr>
              <a:t>A képzésben résztvevők szükséges tapasztalata: </a:t>
            </a:r>
            <a:r>
              <a:rPr lang="hu-HU" sz="800" b="0" kern="1200" noProof="0" dirty="0">
                <a:solidFill>
                  <a:schemeClr val="tx1"/>
                </a:solidFill>
                <a:effectLst/>
                <a:latin typeface="+mn-lt"/>
                <a:ea typeface="+mn-ea"/>
                <a:cs typeface="+mn-cs"/>
              </a:rPr>
              <a:t>közepes</a:t>
            </a:r>
          </a:p>
          <a:p>
            <a:r>
              <a:rPr lang="hu-HU" sz="800" b="1" noProof="0" dirty="0"/>
              <a:t>Kinek releváns: </a:t>
            </a:r>
            <a:r>
              <a:rPr lang="hu-HU" sz="800" b="0" noProof="0" dirty="0"/>
              <a:t>mindenkinek</a:t>
            </a:r>
          </a:p>
          <a:p>
            <a:r>
              <a:rPr lang="hu-HU" sz="800" b="1" noProof="0" dirty="0"/>
              <a:t>Jogszabályi rendelkezések: -</a:t>
            </a:r>
            <a:endParaRPr lang="hu-HU" sz="800" b="0" noProof="0" dirty="0"/>
          </a:p>
          <a:p>
            <a:r>
              <a:rPr lang="hu-HU" sz="800" b="1" noProof="0" dirty="0"/>
              <a:t>Jogeset: -</a:t>
            </a:r>
          </a:p>
          <a:p>
            <a:r>
              <a:rPr lang="hu-HU" sz="800" b="1" noProof="0" dirty="0"/>
              <a:t>További olvasmányok: </a:t>
            </a:r>
          </a:p>
          <a:p>
            <a:r>
              <a:rPr lang="hu-HU" sz="1200" b="0" i="0" kern="1200" dirty="0">
                <a:solidFill>
                  <a:schemeClr val="tx1"/>
                </a:solidFill>
                <a:effectLst/>
                <a:latin typeface="+mn-lt"/>
                <a:ea typeface="+mn-ea"/>
                <a:cs typeface="+mn-cs"/>
              </a:rPr>
              <a:t>A 29. cikk alapján létrehozott munkacsoport </a:t>
            </a:r>
            <a:r>
              <a:rPr lang="en-GB" sz="1200" kern="1200" dirty="0">
                <a:solidFill>
                  <a:schemeClr val="tx1"/>
                </a:solidFill>
                <a:effectLst/>
                <a:latin typeface="+mn-lt"/>
                <a:ea typeface="+mn-ea"/>
                <a:cs typeface="+mn-cs"/>
              </a:rPr>
              <a:t>2/2017</a:t>
            </a:r>
            <a:r>
              <a:rPr lang="hu-HU" sz="1200" kern="1200" dirty="0">
                <a:solidFill>
                  <a:schemeClr val="tx1"/>
                </a:solidFill>
                <a:effectLst/>
                <a:latin typeface="+mn-lt"/>
                <a:ea typeface="+mn-ea"/>
                <a:cs typeface="+mn-cs"/>
              </a:rPr>
              <a:t> </a:t>
            </a:r>
            <a:r>
              <a:rPr lang="hu-HU" sz="1200" b="0" kern="1200" dirty="0">
                <a:solidFill>
                  <a:schemeClr val="tx1"/>
                </a:solidFill>
                <a:effectLst/>
                <a:latin typeface="+mn-lt"/>
                <a:ea typeface="+mn-ea"/>
                <a:cs typeface="+mn-cs"/>
              </a:rPr>
              <a:t>számú </a:t>
            </a:r>
            <a:r>
              <a:rPr lang="hu-HU" sz="1200" b="0" i="0" kern="1200" dirty="0">
                <a:solidFill>
                  <a:schemeClr val="tx1"/>
                </a:solidFill>
                <a:effectLst/>
                <a:latin typeface="+mn-lt"/>
                <a:ea typeface="+mn-ea"/>
                <a:cs typeface="+mn-cs"/>
              </a:rPr>
              <a:t>véleménye</a:t>
            </a:r>
          </a:p>
          <a:p>
            <a:r>
              <a:rPr lang="en-GB" sz="1200" kern="1200" dirty="0">
                <a:solidFill>
                  <a:schemeClr val="tx1"/>
                </a:solidFill>
                <a:effectLst/>
                <a:latin typeface="+mn-lt"/>
                <a:ea typeface="+mn-ea"/>
                <a:cs typeface="+mn-cs"/>
              </a:rPr>
              <a:t>De Hert Paul, Lammerant Hans (2013)</a:t>
            </a:r>
            <a:r>
              <a:rPr lang="hu-HU" sz="1200" kern="1200" dirty="0">
                <a:solidFill>
                  <a:schemeClr val="tx1"/>
                </a:solidFill>
                <a:effectLst/>
                <a:latin typeface="+mn-lt"/>
                <a:ea typeface="+mn-ea"/>
                <a:cs typeface="+mn-cs"/>
              </a:rPr>
              <a:t>:</a:t>
            </a:r>
            <a:r>
              <a:rPr lang="en-GB" sz="1200" kern="1200" dirty="0">
                <a:solidFill>
                  <a:schemeClr val="tx1"/>
                </a:solidFill>
                <a:effectLst/>
                <a:latin typeface="+mn-lt"/>
                <a:ea typeface="+mn-ea"/>
                <a:cs typeface="+mn-cs"/>
              </a:rPr>
              <a:t> </a:t>
            </a:r>
            <a:r>
              <a:rPr lang="hu-HU" sz="1200" b="0" i="0" kern="1200" dirty="0">
                <a:solidFill>
                  <a:schemeClr val="tx1"/>
                </a:solidFill>
                <a:effectLst/>
                <a:latin typeface="+mn-lt"/>
                <a:ea typeface="+mn-ea"/>
                <a:cs typeface="+mn-cs"/>
              </a:rPr>
              <a:t>A személyes adatok védelme a munkaviszony tekintetében</a:t>
            </a:r>
            <a:r>
              <a:rPr lang="hu-HU" sz="1200" b="0" i="0" kern="1200" baseline="0" dirty="0">
                <a:solidFill>
                  <a:schemeClr val="tx1"/>
                </a:solidFill>
                <a:effectLst/>
                <a:latin typeface="+mn-lt"/>
                <a:ea typeface="+mn-ea"/>
                <a:cs typeface="+mn-cs"/>
              </a:rPr>
              <a:t> (t</a:t>
            </a:r>
            <a:r>
              <a:rPr lang="hu-HU" sz="1200" b="0" i="0" kern="1200" dirty="0">
                <a:solidFill>
                  <a:schemeClr val="tx1"/>
                </a:solidFill>
                <a:effectLst/>
                <a:latin typeface="+mn-lt"/>
                <a:ea typeface="+mn-ea"/>
                <a:cs typeface="+mn-cs"/>
              </a:rPr>
              <a:t>anulmány, készült az Európai Parlament Állampolgári Jogi, Bel- és Igazságügyi Bizottságának megbízásából)</a:t>
            </a:r>
          </a:p>
          <a:p>
            <a:pPr lvl="0"/>
            <a:r>
              <a:rPr lang="hu-HU" sz="800" b="1" kern="1200" dirty="0">
                <a:solidFill>
                  <a:schemeClr val="tx1"/>
                </a:solidFill>
                <a:latin typeface="+mn-lt"/>
                <a:ea typeface="+mn-ea"/>
                <a:cs typeface="+mn-cs"/>
              </a:rPr>
              <a:t>Megjegyzések:</a:t>
            </a:r>
          </a:p>
          <a:p>
            <a:endParaRPr lang="en-GB" dirty="0"/>
          </a:p>
        </p:txBody>
      </p:sp>
      <p:sp>
        <p:nvSpPr>
          <p:cNvPr id="4" name="Header Placeholder 3"/>
          <p:cNvSpPr>
            <a:spLocks noGrp="1"/>
          </p:cNvSpPr>
          <p:nvPr>
            <p:ph type="hdr" sz="quarter" idx="10"/>
          </p:nvPr>
        </p:nvSpPr>
        <p:spPr/>
        <p:txBody>
          <a:bodyPr/>
          <a:lstStyle/>
          <a:p>
            <a:r>
              <a:rPr lang="nl-NL"/>
              <a:t>Kop</a:t>
            </a:r>
          </a:p>
        </p:txBody>
      </p:sp>
      <p:sp>
        <p:nvSpPr>
          <p:cNvPr id="5" name="Date Placeholder 4"/>
          <p:cNvSpPr>
            <a:spLocks noGrp="1"/>
          </p:cNvSpPr>
          <p:nvPr>
            <p:ph type="dt" idx="11"/>
          </p:nvPr>
        </p:nvSpPr>
        <p:spPr/>
        <p:txBody>
          <a:bodyPr/>
          <a:lstStyle/>
          <a:p>
            <a:fld id="{34F9D3AF-BFCC-FD40-8DBA-411BC6C499E6}" type="datetime1">
              <a:rPr lang="nl-BE" smtClean="0"/>
              <a:t>11/03/2020</a:t>
            </a:fld>
            <a:endParaRPr lang="nl-NL" dirty="0"/>
          </a:p>
        </p:txBody>
      </p:sp>
      <p:sp>
        <p:nvSpPr>
          <p:cNvPr id="6" name="Footer Placeholder 5"/>
          <p:cNvSpPr>
            <a:spLocks noGrp="1"/>
          </p:cNvSpPr>
          <p:nvPr>
            <p:ph type="ftr" sz="quarter" idx="12"/>
          </p:nvPr>
        </p:nvSpPr>
        <p:spPr/>
        <p:txBody>
          <a:bodyPr/>
          <a:lstStyle/>
          <a:p>
            <a:r>
              <a:rPr lang="nl-NL"/>
              <a:t>Voet</a:t>
            </a:r>
            <a:endParaRPr lang="nl-NL" dirty="0"/>
          </a:p>
        </p:txBody>
      </p:sp>
      <p:sp>
        <p:nvSpPr>
          <p:cNvPr id="7" name="Slide Number Placeholder 6"/>
          <p:cNvSpPr>
            <a:spLocks noGrp="1"/>
          </p:cNvSpPr>
          <p:nvPr>
            <p:ph type="sldNum" sz="quarter" idx="13"/>
          </p:nvPr>
        </p:nvSpPr>
        <p:spPr/>
        <p:txBody>
          <a:bodyPr/>
          <a:lstStyle/>
          <a:p>
            <a:fld id="{9FDDC29C-F309-0C44-B1DF-48E28FDE6E46}" type="slidenum">
              <a:rPr lang="nl-NL" smtClean="0"/>
              <a:pPr/>
              <a:t>25</a:t>
            </a:fld>
            <a:endParaRPr lang="nl-NL"/>
          </a:p>
        </p:txBody>
      </p:sp>
    </p:spTree>
    <p:extLst>
      <p:ext uri="{BB962C8B-B14F-4D97-AF65-F5344CB8AC3E}">
        <p14:creationId xmlns:p14="http://schemas.microsoft.com/office/powerpoint/2010/main" val="3887895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a:t>
            </a:r>
            <a:r>
              <a:rPr lang="hu-HU" b="0" baseline="0" noProof="0" dirty="0"/>
              <a:t> dia ismerteti az adatkezelés jogalapjának meghatározását a foglalkoztatás területén. </a:t>
            </a:r>
            <a:endParaRPr lang="hu-HU" b="0"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t>
            </a:r>
            <a:endParaRPr lang="hu-HU" b="1" noProof="0" dirty="0"/>
          </a:p>
          <a:p>
            <a:r>
              <a:rPr lang="hu-HU" b="1" noProof="0" dirty="0"/>
              <a:t>Időzítés (fontosság): közepes</a:t>
            </a:r>
            <a:endParaRPr lang="hu-HU" b="0" noProof="0" dirty="0"/>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endParaRPr lang="hu-HU" b="0" noProof="0" dirty="0"/>
          </a:p>
          <a:p>
            <a:r>
              <a:rPr lang="hu-HU" b="1" noProof="0" dirty="0"/>
              <a:t>Kinek releváns: </a:t>
            </a:r>
            <a:r>
              <a:rPr lang="hu-HU" sz="1200" b="0" noProof="0" dirty="0"/>
              <a:t>mindenkinek</a:t>
            </a:r>
          </a:p>
          <a:p>
            <a:r>
              <a:rPr lang="hu-HU" b="1" noProof="0" dirty="0"/>
              <a:t>Jogszabályi rendelkezések: </a:t>
            </a:r>
            <a:endParaRPr lang="hu-HU" b="0" noProof="0" dirty="0"/>
          </a:p>
          <a:p>
            <a:r>
              <a:rPr lang="hu-HU" b="1" noProof="0" dirty="0"/>
              <a:t>Jogeset: </a:t>
            </a:r>
          </a:p>
          <a:p>
            <a:r>
              <a:rPr lang="hu-HU" b="1" noProof="0" dirty="0"/>
              <a:t>További olvasmányok: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Megjegyzések: </a:t>
            </a:r>
            <a:r>
              <a:rPr lang="hu-HU" dirty="0"/>
              <a:t>-</a:t>
            </a:r>
          </a:p>
          <a:p>
            <a:endParaRPr lang="hu-HU" dirty="0"/>
          </a:p>
        </p:txBody>
      </p:sp>
      <p:sp>
        <p:nvSpPr>
          <p:cNvPr id="4" name="Dia számának helye 3"/>
          <p:cNvSpPr>
            <a:spLocks noGrp="1"/>
          </p:cNvSpPr>
          <p:nvPr>
            <p:ph type="sldNum" sz="quarter" idx="5"/>
          </p:nvPr>
        </p:nvSpPr>
        <p:spPr/>
        <p:txBody>
          <a:bodyPr/>
          <a:lstStyle/>
          <a:p>
            <a:fld id="{B625971D-0D0D-9843-A3BA-40FF0032184D}" type="slidenum">
              <a:rPr lang="en-US" smtClean="0"/>
              <a:t>26</a:t>
            </a:fld>
            <a:endParaRPr lang="en-US" dirty="0"/>
          </a:p>
        </p:txBody>
      </p:sp>
    </p:spTree>
    <p:extLst>
      <p:ext uri="{BB962C8B-B14F-4D97-AF65-F5344CB8AC3E}">
        <p14:creationId xmlns:p14="http://schemas.microsoft.com/office/powerpoint/2010/main" val="7585680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noProof="0" dirty="0"/>
              <a:t>A dia célja és tárgya:  </a:t>
            </a:r>
            <a:r>
              <a:rPr lang="hu-HU" sz="1200" b="0" noProof="0" dirty="0"/>
              <a:t>A</a:t>
            </a:r>
            <a:r>
              <a:rPr lang="hu-HU" sz="1200" b="0" baseline="0" noProof="0" dirty="0"/>
              <a:t> dia rövid áttekintést nyújt </a:t>
            </a:r>
            <a:r>
              <a:rPr lang="hu-HU" sz="1200" b="0" kern="1200" noProof="0" dirty="0">
                <a:solidFill>
                  <a:schemeClr val="tx1"/>
                </a:solidFill>
                <a:effectLst/>
                <a:latin typeface="+mn-lt"/>
                <a:ea typeface="+mn-ea"/>
                <a:cs typeface="+mn-cs"/>
              </a:rPr>
              <a:t>az adatvédelem sajátosságairól az oktatás és a tudomány területén.</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t>
            </a:r>
            <a:endParaRPr lang="hu-HU" sz="1200" b="1" noProof="0" dirty="0"/>
          </a:p>
          <a:p>
            <a:r>
              <a:rPr lang="hu-HU" sz="1200" b="1" noProof="0" dirty="0"/>
              <a:t>Időzítés (fontosság): közepes</a:t>
            </a:r>
            <a:endParaRPr lang="hu-HU" sz="1200" b="0" noProof="0" dirty="0"/>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p>
          <a:p>
            <a:r>
              <a:rPr lang="hu-HU" sz="1200" b="1" noProof="0" dirty="0"/>
              <a:t>Kinek releváns: </a:t>
            </a:r>
            <a:r>
              <a:rPr lang="hu-HU" sz="1200" b="0" noProof="0" dirty="0"/>
              <a:t>mindenkinek</a:t>
            </a:r>
          </a:p>
          <a:p>
            <a:r>
              <a:rPr lang="hu-HU" sz="1200" b="1" noProof="0" dirty="0"/>
              <a:t>Jogszabályi rendelkezések: -</a:t>
            </a:r>
            <a:endParaRPr lang="hu-HU" sz="1200" b="0" noProof="0" dirty="0"/>
          </a:p>
          <a:p>
            <a:r>
              <a:rPr lang="hu-HU" sz="1200" b="1" noProof="0" dirty="0"/>
              <a:t>Jogeset: </a:t>
            </a:r>
          </a:p>
          <a:p>
            <a:r>
              <a:rPr lang="hu-HU" sz="1200" kern="1200" noProof="0" dirty="0">
                <a:solidFill>
                  <a:schemeClr val="tx1"/>
                </a:solidFill>
                <a:effectLst/>
                <a:latin typeface="+mn-lt"/>
                <a:ea typeface="+mn-ea"/>
                <a:cs typeface="+mn-cs"/>
              </a:rPr>
              <a:t>Egyezmény a gyermek jogairól</a:t>
            </a:r>
            <a:r>
              <a:rPr lang="hu-HU" sz="1200" kern="1200" baseline="0" noProof="0" dirty="0">
                <a:solidFill>
                  <a:schemeClr val="tx1"/>
                </a:solidFill>
                <a:effectLst/>
                <a:latin typeface="+mn-lt"/>
                <a:ea typeface="+mn-ea"/>
                <a:cs typeface="+mn-cs"/>
              </a:rPr>
              <a:t> </a:t>
            </a:r>
            <a:r>
              <a:rPr lang="hu-HU" dirty="0">
                <a:latin typeface="Calibri Light" panose="020F0302020204030204" pitchFamily="34" charset="0"/>
              </a:rPr>
              <a:t>(</a:t>
            </a:r>
            <a:r>
              <a:rPr lang="hu-HU" dirty="0"/>
              <a:t>https://www.ohchr.org/en/professionalinterest/pages/crc.aspx);</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kern="1200" noProof="0" dirty="0">
                <a:solidFill>
                  <a:schemeClr val="tx1"/>
                </a:solidFill>
                <a:effectLst/>
                <a:latin typeface="+mn-lt"/>
                <a:ea typeface="+mn-ea"/>
                <a:cs typeface="+mn-cs"/>
              </a:rPr>
              <a:t>A tudomány kapcsán</a:t>
            </a:r>
            <a:r>
              <a:rPr lang="hu-HU" sz="1200" kern="1200" baseline="0" noProof="0" dirty="0">
                <a:solidFill>
                  <a:schemeClr val="tx1"/>
                </a:solidFill>
                <a:effectLst/>
                <a:latin typeface="+mn-lt"/>
                <a:ea typeface="+mn-ea"/>
                <a:cs typeface="+mn-cs"/>
              </a:rPr>
              <a:t> mi </a:t>
            </a:r>
            <a:r>
              <a:rPr lang="hu-HU" sz="1200" kern="1200" noProof="0" dirty="0">
                <a:solidFill>
                  <a:schemeClr val="tx1"/>
                </a:solidFill>
                <a:effectLst/>
                <a:latin typeface="+mn-lt"/>
                <a:ea typeface="+mn-ea"/>
                <a:cs typeface="+mn-cs"/>
              </a:rPr>
              <a:t>fontos a jövőben az adatvédelem szempontjából?</a:t>
            </a:r>
            <a:r>
              <a:rPr lang="hu-HU" sz="1200" kern="1200" baseline="0" noProof="0" dirty="0">
                <a:solidFill>
                  <a:schemeClr val="tx1"/>
                </a:solidFill>
                <a:effectLst/>
                <a:latin typeface="+mn-lt"/>
                <a:ea typeface="+mn-ea"/>
                <a:cs typeface="+mn-cs"/>
              </a:rPr>
              <a:t> </a:t>
            </a:r>
            <a:r>
              <a:rPr lang="hu-HU" dirty="0"/>
              <a:t>(</a:t>
            </a:r>
            <a:r>
              <a:rPr lang="hu-HU" sz="1200" kern="1200" dirty="0">
                <a:solidFill>
                  <a:schemeClr val="tx1"/>
                </a:solidFill>
                <a:latin typeface="+mn-lt"/>
                <a:ea typeface="+mn-ea"/>
                <a:cs typeface="+mn-cs"/>
              </a:rPr>
              <a:t>https://www.ratswd.de/dl/RatSWD_WP_258.pdf)</a:t>
            </a:r>
          </a:p>
          <a:p>
            <a:pPr lvl="0"/>
            <a:r>
              <a:rPr lang="hu-HU" sz="1200" b="1" kern="1200" dirty="0">
                <a:solidFill>
                  <a:schemeClr val="tx1"/>
                </a:solidFill>
                <a:latin typeface="+mn-lt"/>
                <a:ea typeface="+mn-ea"/>
                <a:cs typeface="+mn-cs"/>
              </a:rPr>
              <a:t>Megjegyzések:</a:t>
            </a:r>
          </a:p>
        </p:txBody>
      </p:sp>
      <p:sp>
        <p:nvSpPr>
          <p:cNvPr id="4" name="Dia számának helye 3"/>
          <p:cNvSpPr>
            <a:spLocks noGrp="1"/>
          </p:cNvSpPr>
          <p:nvPr>
            <p:ph type="sldNum" sz="quarter" idx="10"/>
          </p:nvPr>
        </p:nvSpPr>
        <p:spPr/>
        <p:txBody>
          <a:bodyPr/>
          <a:lstStyle/>
          <a:p>
            <a:fld id="{B625971D-0D0D-9843-A3BA-40FF0032184D}" type="slidenum">
              <a:rPr lang="en-US" smtClean="0"/>
              <a:t>27</a:t>
            </a:fld>
            <a:endParaRPr lang="en-US" dirty="0"/>
          </a:p>
        </p:txBody>
      </p:sp>
    </p:spTree>
    <p:extLst>
      <p:ext uri="{BB962C8B-B14F-4D97-AF65-F5344CB8AC3E}">
        <p14:creationId xmlns:p14="http://schemas.microsoft.com/office/powerpoint/2010/main" val="38746977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noProof="0" dirty="0"/>
              <a:t>A dia célja és tárgya:  </a:t>
            </a:r>
            <a:r>
              <a:rPr lang="hu-HU" sz="1200" b="0" noProof="0" dirty="0"/>
              <a:t>A</a:t>
            </a:r>
            <a:r>
              <a:rPr lang="hu-HU" sz="1200" b="0" baseline="0" noProof="0" dirty="0"/>
              <a:t> dia rövid áttekintést nyújt </a:t>
            </a:r>
            <a:r>
              <a:rPr lang="hu-HU" sz="1200" b="0" kern="1200" noProof="0" dirty="0">
                <a:solidFill>
                  <a:schemeClr val="tx1"/>
                </a:solidFill>
                <a:effectLst/>
                <a:latin typeface="+mn-lt"/>
                <a:ea typeface="+mn-ea"/>
                <a:cs typeface="+mn-cs"/>
              </a:rPr>
              <a:t>az adatvédelem sajátosságairól az egészségügy területén.</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t>
            </a:r>
            <a:endParaRPr lang="hu-HU" b="1" noProof="0" dirty="0"/>
          </a:p>
          <a:p>
            <a:r>
              <a:rPr lang="hu-HU" b="1" noProof="0" dirty="0"/>
              <a:t>Időzítés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endParaRPr lang="hu-HU" b="0" noProof="0" dirty="0"/>
          </a:p>
          <a:p>
            <a:r>
              <a:rPr lang="hu-HU" b="1" noProof="0" dirty="0"/>
              <a:t>Kinek releváns: </a:t>
            </a:r>
            <a:r>
              <a:rPr lang="hu-HU" sz="1200" b="0" noProof="0" dirty="0"/>
              <a:t>mindenkinek</a:t>
            </a:r>
          </a:p>
          <a:p>
            <a:r>
              <a:rPr lang="hu-HU" b="1" noProof="0" dirty="0"/>
              <a:t>Jogszabályi rendelkezések: -</a:t>
            </a:r>
            <a:endParaRPr lang="hu-HU" b="0" noProof="0" dirty="0"/>
          </a:p>
          <a:p>
            <a:r>
              <a:rPr lang="hu-HU" b="1" noProof="0" dirty="0"/>
              <a:t>Jogeset: -</a:t>
            </a:r>
          </a:p>
          <a:p>
            <a:r>
              <a:rPr lang="hu-HU" b="1" noProof="0" dirty="0"/>
              <a:t>További olvasmányok: </a:t>
            </a:r>
          </a:p>
          <a:p>
            <a:pPr marL="171450" indent="-171450">
              <a:buFont typeface="Arial" panose="020B0604020202020204" pitchFamily="34" charset="0"/>
              <a:buChar char="•"/>
            </a:pPr>
            <a:r>
              <a:rPr lang="hu-HU" sz="1200" u="sng" kern="1200" dirty="0">
                <a:solidFill>
                  <a:schemeClr val="tx1"/>
                </a:solidFill>
                <a:latin typeface="+mn-lt"/>
                <a:ea typeface="+mn-ea"/>
                <a:cs typeface="+mn-cs"/>
              </a:rPr>
              <a:t>https://edpb.europa.eu/sites/edpb/files/files/file1/edpb_opinionctrq_a_final_en.pdf</a:t>
            </a:r>
          </a:p>
          <a:p>
            <a:pPr marL="171450" indent="-171450">
              <a:buFont typeface="Arial" panose="020B0604020202020204" pitchFamily="34" charset="0"/>
              <a:buChar char="•"/>
            </a:pPr>
            <a:r>
              <a:rPr lang="hu-HU" sz="1200" u="sng" kern="1200" dirty="0">
                <a:solidFill>
                  <a:schemeClr val="tx1"/>
                </a:solidFill>
                <a:latin typeface="+mn-lt"/>
                <a:ea typeface="+mn-ea"/>
                <a:cs typeface="+mn-cs"/>
              </a:rPr>
              <a:t>https://www.eiseverywhere.com/file_uploads/bdb85215fdd938aa672694c2a765529d_francesca-cattarin_Citizen-Controlled-Data-Governance-and-Data-Donors.pdf</a:t>
            </a:r>
          </a:p>
          <a:p>
            <a:pPr marL="171450" indent="-171450">
              <a:buFont typeface="Arial" panose="020B0604020202020204" pitchFamily="34" charset="0"/>
              <a:buChar char="•"/>
            </a:pPr>
            <a:r>
              <a:rPr lang="hu-HU" sz="1200" u="sng" kern="1200" dirty="0">
                <a:solidFill>
                  <a:schemeClr val="tx1"/>
                </a:solidFill>
                <a:latin typeface="+mn-lt"/>
                <a:ea typeface="+mn-ea"/>
                <a:cs typeface="+mn-cs"/>
              </a:rPr>
              <a:t>https://edps.europa.eu/sites/edp/files/publication/18-01-17_annex_2017-1120_en.pdf</a:t>
            </a:r>
          </a:p>
          <a:p>
            <a:pPr marL="171450" indent="-171450">
              <a:buFont typeface="Arial" panose="020B0604020202020204" pitchFamily="34" charset="0"/>
              <a:buChar char="•"/>
            </a:pPr>
            <a:r>
              <a:rPr lang="hu-HU" sz="2200" kern="1200" dirty="0">
                <a:solidFill>
                  <a:schemeClr val="tx1"/>
                </a:solidFill>
                <a:latin typeface="+mn-lt"/>
                <a:ea typeface="+mn-ea"/>
                <a:cs typeface="+mn-cs"/>
              </a:rPr>
              <a:t>The Digital Health Society Declaration (A digitális egészségügyi társadalom nyilatkozata)</a:t>
            </a:r>
          </a:p>
          <a:p>
            <a:pPr marL="171450" indent="-171450">
              <a:buFont typeface="Arial" panose="020B0604020202020204" pitchFamily="34" charset="0"/>
              <a:buChar char="•"/>
            </a:pPr>
            <a:r>
              <a:rPr lang="en-US" sz="2200" b="0" kern="1200" dirty="0">
                <a:solidFill>
                  <a:schemeClr val="tx1"/>
                </a:solidFill>
                <a:latin typeface="+mn-lt"/>
                <a:ea typeface="+mn-ea"/>
                <a:cs typeface="+mn-cs"/>
              </a:rPr>
              <a:t>Opinion 3/2019 concerning the Questions and Answers on the interplay between the Clinical Trials Regulation (CTR)</a:t>
            </a:r>
            <a:r>
              <a:rPr lang="hu-HU" sz="2200" b="0" kern="1200" dirty="0">
                <a:solidFill>
                  <a:schemeClr val="tx1"/>
                </a:solidFill>
                <a:latin typeface="+mn-lt"/>
                <a:ea typeface="+mn-ea"/>
                <a:cs typeface="+mn-cs"/>
              </a:rPr>
              <a:t> </a:t>
            </a:r>
            <a:endParaRPr lang="hu-HU" sz="1200" b="0" u="sng" kern="1200" dirty="0">
              <a:solidFill>
                <a:schemeClr val="tx1"/>
              </a:solidFill>
              <a:latin typeface="+mn-lt"/>
              <a:ea typeface="+mn-ea"/>
              <a:cs typeface="+mn-cs"/>
            </a:endParaRPr>
          </a:p>
          <a:p>
            <a:r>
              <a:rPr lang="hu-HU" b="1" noProof="0" dirty="0"/>
              <a:t>Megjegyzések: </a:t>
            </a:r>
            <a:r>
              <a:rPr lang="hu-HU" dirty="0"/>
              <a:t>-</a:t>
            </a:r>
          </a:p>
          <a:p>
            <a:endParaRPr lang="hu-HU" dirty="0"/>
          </a:p>
        </p:txBody>
      </p:sp>
      <p:sp>
        <p:nvSpPr>
          <p:cNvPr id="4" name="Dia számának helye 3"/>
          <p:cNvSpPr>
            <a:spLocks noGrp="1"/>
          </p:cNvSpPr>
          <p:nvPr>
            <p:ph type="sldNum" sz="quarter" idx="5"/>
          </p:nvPr>
        </p:nvSpPr>
        <p:spPr/>
        <p:txBody>
          <a:bodyPr/>
          <a:lstStyle/>
          <a:p>
            <a:fld id="{B625971D-0D0D-9843-A3BA-40FF0032184D}" type="slidenum">
              <a:rPr lang="en-US" smtClean="0"/>
              <a:t>28</a:t>
            </a:fld>
            <a:endParaRPr lang="en-US" dirty="0"/>
          </a:p>
        </p:txBody>
      </p:sp>
    </p:spTree>
    <p:extLst>
      <p:ext uri="{BB962C8B-B14F-4D97-AF65-F5344CB8AC3E}">
        <p14:creationId xmlns:p14="http://schemas.microsoft.com/office/powerpoint/2010/main" val="19017095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rgbClr val="FF0000"/>
                </a:solidFill>
                <a:effectLst/>
                <a:latin typeface="+mn-lt"/>
                <a:ea typeface="+mn-ea"/>
                <a:cs typeface="+mn-cs"/>
              </a:rPr>
              <a:t>A képzésben</a:t>
            </a:r>
            <a:r>
              <a:rPr lang="hu-HU" sz="1200" b="1" kern="1200" baseline="0" noProof="0" dirty="0">
                <a:solidFill>
                  <a:srgbClr val="FF0000"/>
                </a:solidFill>
                <a:effectLst/>
                <a:latin typeface="+mn-lt"/>
                <a:ea typeface="+mn-ea"/>
                <a:cs typeface="+mn-cs"/>
              </a:rPr>
              <a:t> résztvevők szükséges tapasztalata:</a:t>
            </a:r>
            <a:endParaRPr lang="hu-HU" sz="1200" b="1" kern="1200" noProof="0" dirty="0">
              <a:solidFill>
                <a:schemeClr val="tx1"/>
              </a:solidFill>
              <a:effectLst/>
              <a:latin typeface="+mn-lt"/>
              <a:ea typeface="+mn-ea"/>
              <a:cs typeface="+mn-cs"/>
            </a:endParaRPr>
          </a:p>
          <a:p>
            <a:r>
              <a:rPr lang="hu-HU" b="1" noProof="0" dirty="0"/>
              <a:t>Kinek releváns:</a:t>
            </a:r>
          </a:p>
          <a:p>
            <a:r>
              <a:rPr lang="hu-HU" b="1" noProof="0" dirty="0"/>
              <a:t>Jogszabályi rendelkezések:</a:t>
            </a:r>
          </a:p>
          <a:p>
            <a:r>
              <a:rPr lang="hu-HU" b="1" noProof="0" dirty="0"/>
              <a:t>Jogeset:</a:t>
            </a:r>
          </a:p>
          <a:p>
            <a:r>
              <a:rPr lang="hu-HU" b="1" noProof="0" dirty="0"/>
              <a:t>További olvasmányok:</a:t>
            </a:r>
          </a:p>
          <a:p>
            <a:r>
              <a:rPr lang="hu-HU" b="1" noProof="0" dirty="0"/>
              <a:t>Megjegyzések:</a:t>
            </a:r>
          </a:p>
          <a:p>
            <a:endParaRPr lang="en-GB" b="1" dirty="0"/>
          </a:p>
          <a:p>
            <a:endParaRPr lang="en-GB" dirty="0"/>
          </a:p>
        </p:txBody>
      </p:sp>
      <p:sp>
        <p:nvSpPr>
          <p:cNvPr id="4" name="Slide Number Placeholder 3"/>
          <p:cNvSpPr>
            <a:spLocks noGrp="1"/>
          </p:cNvSpPr>
          <p:nvPr>
            <p:ph type="sldNum" sz="quarter" idx="5"/>
          </p:nvPr>
        </p:nvSpPr>
        <p:spPr/>
        <p:txBody>
          <a:bodyPr/>
          <a:lstStyle/>
          <a:p>
            <a:fld id="{EEAE1ED8-A20A-47BF-AD6C-9B601BC3AB8D}" type="slidenum">
              <a:rPr lang="en-GB" smtClean="0"/>
              <a:t>29</a:t>
            </a:fld>
            <a:endParaRPr lang="en-GB" dirty="0"/>
          </a:p>
        </p:txBody>
      </p:sp>
    </p:spTree>
    <p:extLst>
      <p:ext uri="{BB962C8B-B14F-4D97-AF65-F5344CB8AC3E}">
        <p14:creationId xmlns:p14="http://schemas.microsoft.com/office/powerpoint/2010/main" val="984165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pPr>
              <a:defRPr/>
            </a:pPr>
            <a:fld id="{EEAE1ED8-A20A-47BF-AD6C-9B601BC3AB8D}" type="slidenum">
              <a:rPr lang="en-GB" smtClean="0">
                <a:solidFill>
                  <a:prstClr val="black"/>
                </a:solidFill>
              </a:rPr>
              <a:pPr>
                <a:defRPr/>
              </a:pPr>
              <a:t>3</a:t>
            </a:fld>
            <a:endParaRPr lang="en-GB" dirty="0">
              <a:solidFill>
                <a:prstClr val="black"/>
              </a:solidFill>
            </a:endParaRPr>
          </a:p>
        </p:txBody>
      </p:sp>
    </p:spTree>
    <p:extLst>
      <p:ext uri="{BB962C8B-B14F-4D97-AF65-F5344CB8AC3E}">
        <p14:creationId xmlns:p14="http://schemas.microsoft.com/office/powerpoint/2010/main" val="344366434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fld id="{EEAE1ED8-A20A-47BF-AD6C-9B601BC3AB8D}" type="slidenum">
              <a:rPr lang="en-GB" smtClean="0">
                <a:solidFill>
                  <a:prstClr val="black"/>
                </a:solidFill>
              </a:rPr>
              <a:pPr/>
              <a:t>30</a:t>
            </a:fld>
            <a:endParaRPr lang="en-GB" dirty="0">
              <a:solidFill>
                <a:prstClr val="black"/>
              </a:solidFill>
            </a:endParaRPr>
          </a:p>
        </p:txBody>
      </p:sp>
    </p:spTree>
    <p:extLst>
      <p:ext uri="{BB962C8B-B14F-4D97-AF65-F5344CB8AC3E}">
        <p14:creationId xmlns:p14="http://schemas.microsoft.com/office/powerpoint/2010/main" val="2185313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defRPr/>
            </a:pPr>
            <a:r>
              <a:rPr lang="hu-HU" b="1" dirty="0"/>
              <a:t>A dia célja és tárgya: </a:t>
            </a:r>
            <a:r>
              <a:rPr lang="hu-HU" dirty="0"/>
              <a:t>Az előadó bemutatása a közönség számára.</a:t>
            </a:r>
          </a:p>
          <a:p>
            <a:pPr lvl="0" algn="just">
              <a:defRPr/>
            </a:pPr>
            <a:r>
              <a:rPr lang="hu-HU" b="1" dirty="0"/>
              <a:t>Pedagógiai stratégia és útmutatás:  </a:t>
            </a:r>
            <a:r>
              <a:rPr lang="hu-HU" dirty="0"/>
              <a:t>Hangsúlyozzuk, hogy az előadó – adatvédelmi tudása okán – a jövőben esetleges kapcsolattartási pont lehet a hallgatók számára!</a:t>
            </a:r>
          </a:p>
          <a:p>
            <a:pPr lvl="0" algn="just">
              <a:defRPr/>
            </a:pPr>
            <a:r>
              <a:rPr lang="hu-HU" b="1" dirty="0"/>
              <a:t>Időterv (fontosság): </a:t>
            </a:r>
            <a:r>
              <a:rPr lang="hu-HU" dirty="0"/>
              <a:t>közepes</a:t>
            </a:r>
          </a:p>
          <a:p>
            <a:pPr algn="just"/>
            <a:r>
              <a:rPr lang="hu-HU" b="1" dirty="0"/>
              <a:t>A képzésben résztvevők szükséges tapasztalata: </a:t>
            </a:r>
            <a:r>
              <a:rPr lang="hu-HU" dirty="0"/>
              <a:t>nincs</a:t>
            </a:r>
          </a:p>
          <a:p>
            <a:pPr algn="just"/>
            <a:r>
              <a:rPr lang="hu-HU" b="1" dirty="0"/>
              <a:t>Kinek releváns: </a:t>
            </a:r>
            <a:r>
              <a:rPr lang="hu-HU" dirty="0"/>
              <a:t>mindenkinek</a:t>
            </a:r>
          </a:p>
          <a:p>
            <a:pPr algn="just"/>
            <a:r>
              <a:rPr lang="hu-HU" b="1" dirty="0"/>
              <a:t>Jogszabályi rendelkezések: - </a:t>
            </a:r>
            <a:endParaRPr lang="hu-HU" dirty="0"/>
          </a:p>
          <a:p>
            <a:pPr algn="just"/>
            <a:r>
              <a:rPr lang="hu-HU" b="1" dirty="0"/>
              <a:t>Jogeset: -</a:t>
            </a:r>
          </a:p>
          <a:p>
            <a:pPr algn="just"/>
            <a:r>
              <a:rPr lang="hu-HU" b="1" dirty="0"/>
              <a:t>További olvasmányok: -</a:t>
            </a:r>
          </a:p>
          <a:p>
            <a:pPr algn="just"/>
            <a:r>
              <a:rPr lang="hu-HU" b="1" dirty="0"/>
              <a:t>Megjegyzések: -</a:t>
            </a:r>
          </a:p>
        </p:txBody>
      </p:sp>
      <p:sp>
        <p:nvSpPr>
          <p:cNvPr id="4" name="Slide Number Placeholder 3"/>
          <p:cNvSpPr>
            <a:spLocks noGrp="1"/>
          </p:cNvSpPr>
          <p:nvPr>
            <p:ph type="sldNum" sz="quarter" idx="5"/>
          </p:nvPr>
        </p:nvSpPr>
        <p:spPr/>
        <p:txBody>
          <a:bodyPr/>
          <a:lstStyle/>
          <a:p>
            <a:pPr>
              <a:defRPr/>
            </a:pPr>
            <a:fld id="{EEAE1ED8-A20A-47BF-AD6C-9B601BC3AB8D}" type="slidenum">
              <a:rPr lang="en-GB" smtClean="0">
                <a:solidFill>
                  <a:prstClr val="black"/>
                </a:solidFill>
              </a:rPr>
              <a:pPr>
                <a:defRPr/>
              </a:pPr>
              <a:t>4</a:t>
            </a:fld>
            <a:endParaRPr lang="en-GB" dirty="0">
              <a:solidFill>
                <a:prstClr val="black"/>
              </a:solidFill>
            </a:endParaRPr>
          </a:p>
        </p:txBody>
      </p:sp>
    </p:spTree>
    <p:extLst>
      <p:ext uri="{BB962C8B-B14F-4D97-AF65-F5344CB8AC3E}">
        <p14:creationId xmlns:p14="http://schemas.microsoft.com/office/powerpoint/2010/main" val="4155386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a:t>
            </a:r>
            <a:r>
              <a:rPr lang="hu-HU" b="1" baseline="0" noProof="0" dirty="0"/>
              <a:t> </a:t>
            </a:r>
            <a:r>
              <a:rPr lang="hu-HU" b="1" noProof="0" dirty="0"/>
              <a:t>dia célja és tárgya: </a:t>
            </a:r>
            <a:r>
              <a:rPr lang="hu-HU" b="0" noProof="0" dirty="0"/>
              <a:t>a képzési anyag rövid bemutatása a hallgatóság számára</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Jelen dia meghatározó szerepet tölt</a:t>
            </a:r>
            <a:r>
              <a:rPr lang="hu-HU" sz="1200" b="0" kern="1200" baseline="0" noProof="0" dirty="0">
                <a:solidFill>
                  <a:schemeClr val="tx1"/>
                </a:solidFill>
                <a:effectLst/>
                <a:latin typeface="+mn-lt"/>
                <a:ea typeface="+mn-ea"/>
                <a:cs typeface="+mn-cs"/>
              </a:rPr>
              <a:t> be </a:t>
            </a:r>
            <a:r>
              <a:rPr lang="hu-HU" sz="1200" b="0" kern="1200" noProof="0" dirty="0">
                <a:solidFill>
                  <a:schemeClr val="tx1"/>
                </a:solidFill>
                <a:effectLst/>
                <a:latin typeface="+mn-lt"/>
                <a:ea typeface="+mn-ea"/>
                <a:cs typeface="+mn-cs"/>
              </a:rPr>
              <a:t>a közönség figyelmének felkeltésében, a képzés keretében megtanulandó</a:t>
            </a:r>
            <a:r>
              <a:rPr lang="hu-HU" sz="1200" b="0" kern="1200" baseline="0" noProof="0" dirty="0">
                <a:solidFill>
                  <a:schemeClr val="tx1"/>
                </a:solidFill>
                <a:effectLst/>
                <a:latin typeface="+mn-lt"/>
                <a:ea typeface="+mn-ea"/>
                <a:cs typeface="+mn-cs"/>
              </a:rPr>
              <a:t> koncepciók megértéséhez való felkészülésben és </a:t>
            </a:r>
            <a:r>
              <a:rPr lang="hu-HU" sz="1200" b="0" kern="1200" noProof="0" dirty="0">
                <a:solidFill>
                  <a:schemeClr val="tx1"/>
                </a:solidFill>
                <a:effectLst/>
                <a:latin typeface="+mn-lt"/>
                <a:ea typeface="+mn-ea"/>
                <a:cs typeface="+mn-cs"/>
              </a:rPr>
              <a:t>a képzés folyamatának megértésében.</a:t>
            </a:r>
            <a:r>
              <a:rPr lang="hu-HU" sz="1200" b="0" kern="1200" baseline="0" noProof="0" dirty="0">
                <a:solidFill>
                  <a:schemeClr val="tx1"/>
                </a:solidFill>
                <a:effectLst/>
                <a:latin typeface="+mn-lt"/>
                <a:ea typeface="+mn-ea"/>
                <a:cs typeface="+mn-cs"/>
              </a:rPr>
              <a:t> </a:t>
            </a:r>
            <a:endParaRPr lang="hu-HU" sz="1200" b="0" kern="1200" noProof="0" dirty="0">
              <a:solidFill>
                <a:schemeClr val="tx1"/>
              </a:solidFill>
              <a:effectLst/>
              <a:latin typeface="+mn-lt"/>
              <a:ea typeface="+mn-ea"/>
              <a:cs typeface="+mn-cs"/>
            </a:endParaRPr>
          </a:p>
          <a:p>
            <a:r>
              <a:rPr lang="hu-HU" b="1" noProof="0" dirty="0"/>
              <a:t>Időzítés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nem szükséges</a:t>
            </a:r>
            <a:endParaRPr lang="hu-HU" b="0" noProof="0" dirty="0"/>
          </a:p>
          <a:p>
            <a:r>
              <a:rPr lang="hu-HU" b="1" noProof="0" dirty="0"/>
              <a:t>Kinek releváns: </a:t>
            </a:r>
            <a:r>
              <a:rPr lang="hu-HU" sz="1200" b="0" noProof="0" dirty="0"/>
              <a:t>mindenkinek</a:t>
            </a:r>
            <a:endParaRPr lang="hu-HU" b="0" noProof="0" dirty="0"/>
          </a:p>
          <a:p>
            <a:r>
              <a:rPr lang="hu-HU" b="1" noProof="0" dirty="0"/>
              <a:t>Jogszabályi rendelkezések: -</a:t>
            </a:r>
            <a:endParaRPr lang="hu-HU" b="0" noProof="0" dirty="0"/>
          </a:p>
          <a:p>
            <a:r>
              <a:rPr lang="hu-HU" b="1" noProof="0" dirty="0"/>
              <a:t>Jogeset: -</a:t>
            </a:r>
          </a:p>
          <a:p>
            <a:r>
              <a:rPr lang="hu-HU" b="1" noProof="0" dirty="0"/>
              <a:t>További olvasmányok: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Megjegyzések: </a:t>
            </a:r>
            <a:r>
              <a:rPr lang="hu-HU" b="0" noProof="0" dirty="0"/>
              <a:t>A GDPR nem önmagában, hanem más uniós jogszabályok, a nemzeti adatvédelmi jogszabályok és határozatok, valamint az ágazati jogszabályok mellett létezik. Jelen oktatóanyag arra szolgál, hogy kijelölje</a:t>
            </a:r>
            <a:r>
              <a:rPr lang="hu-HU" b="0" baseline="0" noProof="0" dirty="0"/>
              <a:t> </a:t>
            </a:r>
            <a:r>
              <a:rPr lang="hu-HU" b="0" noProof="0" dirty="0"/>
              <a:t>GDPR helyét az üzleti élet</a:t>
            </a:r>
            <a:r>
              <a:rPr lang="hu-HU" b="0" baseline="0" noProof="0" dirty="0"/>
              <a:t> </a:t>
            </a:r>
            <a:r>
              <a:rPr lang="hu-HU" b="0" noProof="0" dirty="0"/>
              <a:t>és a szervezetek</a:t>
            </a:r>
            <a:r>
              <a:rPr lang="hu-HU" b="0" baseline="0" noProof="0" dirty="0"/>
              <a:t> tekintetében</a:t>
            </a:r>
            <a:r>
              <a:rPr lang="hu-HU" b="0" noProof="0" dirty="0"/>
              <a:t>, segítve ezzel a hallgatókat a kapcsolatrendszer</a:t>
            </a:r>
            <a:r>
              <a:rPr lang="hu-HU" b="0" baseline="0" noProof="0" dirty="0"/>
              <a:t> </a:t>
            </a:r>
            <a:r>
              <a:rPr lang="hu-HU" b="0" noProof="0" dirty="0"/>
              <a:t>jobb megértésében.</a:t>
            </a:r>
          </a:p>
        </p:txBody>
      </p:sp>
      <p:sp>
        <p:nvSpPr>
          <p:cNvPr id="4" name="Segnaposto numero diapositiva 3"/>
          <p:cNvSpPr>
            <a:spLocks noGrp="1"/>
          </p:cNvSpPr>
          <p:nvPr>
            <p:ph type="sldNum" sz="quarter" idx="5"/>
          </p:nvPr>
        </p:nvSpPr>
        <p:spPr/>
        <p:txBody>
          <a:bodyPr/>
          <a:lstStyle/>
          <a:p>
            <a:fld id="{EEAE1ED8-A20A-47BF-AD6C-9B601BC3AB8D}" type="slidenum">
              <a:rPr lang="en-GB" smtClean="0">
                <a:solidFill>
                  <a:prstClr val="black"/>
                </a:solidFill>
              </a:rPr>
              <a:pPr/>
              <a:t>5</a:t>
            </a:fld>
            <a:endParaRPr lang="en-GB" dirty="0">
              <a:solidFill>
                <a:prstClr val="black"/>
              </a:solidFill>
            </a:endParaRPr>
          </a:p>
        </p:txBody>
      </p:sp>
    </p:spTree>
    <p:extLst>
      <p:ext uri="{BB962C8B-B14F-4D97-AF65-F5344CB8AC3E}">
        <p14:creationId xmlns:p14="http://schemas.microsoft.com/office/powerpoint/2010/main" val="28837921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a:t>
            </a:r>
            <a:r>
              <a:rPr lang="hu-HU" dirty="0"/>
              <a:t>dia adatvédelmi vonatkozással bíró uniós</a:t>
            </a:r>
            <a:r>
              <a:rPr lang="hu-HU" baseline="0" dirty="0"/>
              <a:t> szabályozásokat sorol fel. A listában szereplő jogszabályok mindegyike tartalmaz adatvédelmi rendelkezéséket a szabályozott</a:t>
            </a:r>
            <a:r>
              <a:rPr lang="hu-HU" dirty="0"/>
              <a:t> területre</a:t>
            </a:r>
            <a:r>
              <a:rPr lang="hu-HU" baseline="0" dirty="0"/>
              <a:t> </a:t>
            </a:r>
            <a:r>
              <a:rPr lang="hu-HU" dirty="0"/>
              <a:t>vonatkozóan: információs jogok, a felejtéshez való jog, az adatok törléséhez</a:t>
            </a:r>
            <a:r>
              <a:rPr lang="hu-HU" baseline="0" dirty="0"/>
              <a:t> </a:t>
            </a:r>
            <a:r>
              <a:rPr lang="hu-HU" baseline="0"/>
              <a:t>való jog,</a:t>
            </a:r>
            <a:r>
              <a:rPr lang="hu-HU"/>
              <a:t> </a:t>
            </a:r>
            <a:r>
              <a:rPr lang="hu-HU" dirty="0"/>
              <a:t>stb.</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Nyújtson áttekintést az adatvédelem jogi keretrendszeréről és kérdezze meg a közönséget, hogy ki</a:t>
            </a:r>
            <a:r>
              <a:rPr lang="hu-HU" sz="1200" b="0" kern="1200" baseline="0" noProof="0" dirty="0">
                <a:solidFill>
                  <a:schemeClr val="tx1"/>
                </a:solidFill>
                <a:effectLst/>
                <a:latin typeface="+mn-lt"/>
                <a:ea typeface="+mn-ea"/>
                <a:cs typeface="+mn-cs"/>
              </a:rPr>
              <a:t> tudják-e e</a:t>
            </a:r>
            <a:r>
              <a:rPr lang="hu-HU" sz="1200" b="0" kern="1200" noProof="0" dirty="0">
                <a:solidFill>
                  <a:schemeClr val="tx1"/>
                </a:solidFill>
                <a:effectLst/>
                <a:latin typeface="+mn-lt"/>
                <a:ea typeface="+mn-ea"/>
                <a:cs typeface="+mn-cs"/>
              </a:rPr>
              <a:t>gészíteni a fenti listát további uniós jogszabályokkal</a:t>
            </a:r>
            <a:r>
              <a:rPr lang="hu-HU" sz="1200" b="0" i="0" kern="1200" dirty="0">
                <a:solidFill>
                  <a:schemeClr val="tx1"/>
                </a:solidFill>
                <a:effectLst/>
                <a:latin typeface="+mn-lt"/>
                <a:ea typeface="+mn-ea"/>
                <a:cs typeface="+mn-cs"/>
              </a:rPr>
              <a:t>!</a:t>
            </a:r>
            <a:endParaRPr lang="hu-HU" sz="1200" b="0"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Időzítés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nem szükséges</a:t>
            </a:r>
            <a:endParaRPr lang="hu-HU" b="0" noProof="0" dirty="0"/>
          </a:p>
          <a:p>
            <a:r>
              <a:rPr lang="hu-HU" b="1" noProof="0" dirty="0"/>
              <a:t>Kinek releváns: </a:t>
            </a:r>
            <a:r>
              <a:rPr lang="hu-HU" sz="1200" b="0" noProof="0" dirty="0"/>
              <a:t>mindenkinek</a:t>
            </a:r>
            <a:endParaRPr lang="hu-HU" b="0" noProof="0" dirty="0"/>
          </a:p>
          <a:p>
            <a:r>
              <a:rPr lang="hu-HU" b="1" noProof="0" dirty="0"/>
              <a:t>Jogszabályi rendelkezések: -</a:t>
            </a:r>
            <a:endParaRPr lang="hu-HU" b="0" noProof="0" dirty="0"/>
          </a:p>
          <a:p>
            <a:r>
              <a:rPr lang="hu-HU" b="1" noProof="0" dirty="0"/>
              <a:t>Jogeset: -</a:t>
            </a:r>
          </a:p>
          <a:p>
            <a:r>
              <a:rPr lang="hu-HU" b="1" noProof="0" dirty="0"/>
              <a:t>További olvasmányok: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Megjegyzések: </a:t>
            </a:r>
            <a:r>
              <a:rPr lang="hu-HU" b="0" noProof="0" dirty="0"/>
              <a:t>A jelenleg alkalmazandó keretrendszer oszlopban a legrelevánsabb jogszabályokat</a:t>
            </a:r>
            <a:r>
              <a:rPr lang="hu-HU" b="0" baseline="0" noProof="0" dirty="0"/>
              <a:t> soroltuk fel</a:t>
            </a:r>
            <a:r>
              <a:rPr lang="hu-HU" b="0" noProof="0" dirty="0"/>
              <a:t>, nyugodtan egészítse</a:t>
            </a:r>
            <a:r>
              <a:rPr lang="hu-HU" b="0" baseline="0" noProof="0" dirty="0"/>
              <a:t> ki a listát, </a:t>
            </a:r>
            <a:r>
              <a:rPr lang="hu-HU" b="0" noProof="0" dirty="0"/>
              <a:t>ha szükséges.</a:t>
            </a:r>
            <a:endParaRPr lang="hu-HU" dirty="0"/>
          </a:p>
        </p:txBody>
      </p:sp>
      <p:sp>
        <p:nvSpPr>
          <p:cNvPr id="4" name="Header Placeholder 3"/>
          <p:cNvSpPr>
            <a:spLocks noGrp="1"/>
          </p:cNvSpPr>
          <p:nvPr>
            <p:ph type="hdr" sz="quarter" idx="10"/>
          </p:nvPr>
        </p:nvSpPr>
        <p:spPr/>
        <p:txBody>
          <a:bodyPr/>
          <a:lstStyle/>
          <a:p>
            <a:r>
              <a:rPr lang="nl-NL"/>
              <a:t>Kop</a:t>
            </a:r>
          </a:p>
        </p:txBody>
      </p:sp>
      <p:sp>
        <p:nvSpPr>
          <p:cNvPr id="5" name="Date Placeholder 4"/>
          <p:cNvSpPr>
            <a:spLocks noGrp="1"/>
          </p:cNvSpPr>
          <p:nvPr>
            <p:ph type="dt" idx="11"/>
          </p:nvPr>
        </p:nvSpPr>
        <p:spPr/>
        <p:txBody>
          <a:bodyPr/>
          <a:lstStyle/>
          <a:p>
            <a:fld id="{34F9D3AF-BFCC-FD40-8DBA-411BC6C499E6}" type="datetime1">
              <a:rPr lang="nl-BE" smtClean="0"/>
              <a:t>11/03/2020</a:t>
            </a:fld>
            <a:endParaRPr lang="nl-NL" dirty="0"/>
          </a:p>
        </p:txBody>
      </p:sp>
      <p:sp>
        <p:nvSpPr>
          <p:cNvPr id="6" name="Footer Placeholder 5"/>
          <p:cNvSpPr>
            <a:spLocks noGrp="1"/>
          </p:cNvSpPr>
          <p:nvPr>
            <p:ph type="ftr" sz="quarter" idx="12"/>
          </p:nvPr>
        </p:nvSpPr>
        <p:spPr/>
        <p:txBody>
          <a:bodyPr/>
          <a:lstStyle/>
          <a:p>
            <a:r>
              <a:rPr lang="nl-NL"/>
              <a:t>Voet</a:t>
            </a:r>
            <a:endParaRPr lang="nl-NL" dirty="0"/>
          </a:p>
        </p:txBody>
      </p:sp>
      <p:sp>
        <p:nvSpPr>
          <p:cNvPr id="7" name="Slide Number Placeholder 6"/>
          <p:cNvSpPr>
            <a:spLocks noGrp="1"/>
          </p:cNvSpPr>
          <p:nvPr>
            <p:ph type="sldNum" sz="quarter" idx="13"/>
          </p:nvPr>
        </p:nvSpPr>
        <p:spPr/>
        <p:txBody>
          <a:bodyPr/>
          <a:lstStyle/>
          <a:p>
            <a:fld id="{9FDDC29C-F309-0C44-B1DF-48E28FDE6E46}" type="slidenum">
              <a:rPr lang="nl-NL" smtClean="0"/>
              <a:pPr/>
              <a:t>6</a:t>
            </a:fld>
            <a:endParaRPr lang="nl-NL"/>
          </a:p>
        </p:txBody>
      </p:sp>
    </p:spTree>
    <p:extLst>
      <p:ext uri="{BB962C8B-B14F-4D97-AF65-F5344CB8AC3E}">
        <p14:creationId xmlns:p14="http://schemas.microsoft.com/office/powerpoint/2010/main" val="3017252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B625971D-0D0D-9843-A3BA-40FF0032184D}" type="slidenum">
              <a:rPr lang="en-US" smtClean="0"/>
              <a:t>7</a:t>
            </a:fld>
            <a:endParaRPr lang="en-US" dirty="0"/>
          </a:p>
        </p:txBody>
      </p:sp>
    </p:spTree>
    <p:extLst>
      <p:ext uri="{BB962C8B-B14F-4D97-AF65-F5344CB8AC3E}">
        <p14:creationId xmlns:p14="http://schemas.microsoft.com/office/powerpoint/2010/main" val="3665001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a:t>
            </a:r>
            <a:r>
              <a:rPr lang="hu-HU" dirty="0"/>
              <a:t> dia áttekintést nyújt a bűnügyi adatvédelmi irányelv alapelveiről és hatályáról.</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Mutassa be </a:t>
            </a:r>
            <a:r>
              <a:rPr lang="hu-HU" dirty="0"/>
              <a:t>a bűnügyi adatvédelmi irányelv </a:t>
            </a:r>
            <a:r>
              <a:rPr lang="hu-HU" sz="1200" b="0" kern="1200" noProof="0" dirty="0">
                <a:solidFill>
                  <a:schemeClr val="tx1"/>
                </a:solidFill>
                <a:effectLst/>
                <a:latin typeface="+mn-lt"/>
                <a:ea typeface="+mn-ea"/>
                <a:cs typeface="+mn-cs"/>
              </a:rPr>
              <a:t>és a GDPR közötti hasonlóságokat és különbségeket, és kérdezze meg a közönséget, hogy egyértelmű-e számukra az irányelv hatálya</a:t>
            </a:r>
            <a:r>
              <a:rPr lang="hu-HU" sz="1200" b="0" i="0" kern="1200" dirty="0">
                <a:solidFill>
                  <a:schemeClr val="tx1"/>
                </a:solidFill>
                <a:effectLst/>
                <a:latin typeface="+mn-lt"/>
                <a:ea typeface="+mn-ea"/>
                <a:cs typeface="+mn-cs"/>
              </a:rPr>
              <a:t>!</a:t>
            </a:r>
            <a:endParaRPr lang="hu-HU" sz="1200" b="0"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Időzítés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nem szükséges</a:t>
            </a:r>
            <a:endParaRPr lang="hu-HU" b="0" noProof="0" dirty="0"/>
          </a:p>
          <a:p>
            <a:r>
              <a:rPr lang="hu-HU" b="1" noProof="0" dirty="0"/>
              <a:t>Kinek releváns: </a:t>
            </a:r>
            <a:r>
              <a:rPr lang="hu-HU" sz="1200" b="0" noProof="0" dirty="0"/>
              <a:t>mindenkinek</a:t>
            </a:r>
            <a:endParaRPr lang="hu-HU" b="0" noProof="0" dirty="0"/>
          </a:p>
          <a:p>
            <a:r>
              <a:rPr lang="hu-HU" b="1" noProof="0" dirty="0"/>
              <a:t>Jogszabályi rendelkezések: -</a:t>
            </a:r>
            <a:endParaRPr lang="hu-HU" b="0" noProof="0" dirty="0"/>
          </a:p>
          <a:p>
            <a:r>
              <a:rPr lang="hu-HU" b="1" noProof="0" dirty="0"/>
              <a:t>Jogeset: -</a:t>
            </a:r>
          </a:p>
          <a:p>
            <a:r>
              <a:rPr lang="hu-HU" b="1" noProof="0" dirty="0"/>
              <a:t>További olvasmányok: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Megjegyzések: </a:t>
            </a:r>
            <a:r>
              <a:rPr lang="hu-HU" dirty="0"/>
              <a:t>-</a:t>
            </a:r>
          </a:p>
          <a:p>
            <a:endParaRPr lang="hu-HU" dirty="0"/>
          </a:p>
        </p:txBody>
      </p:sp>
      <p:sp>
        <p:nvSpPr>
          <p:cNvPr id="4" name="Dia számának helye 3"/>
          <p:cNvSpPr>
            <a:spLocks noGrp="1"/>
          </p:cNvSpPr>
          <p:nvPr>
            <p:ph type="sldNum" sz="quarter" idx="5"/>
          </p:nvPr>
        </p:nvSpPr>
        <p:spPr/>
        <p:txBody>
          <a:bodyPr/>
          <a:lstStyle/>
          <a:p>
            <a:fld id="{B625971D-0D0D-9843-A3BA-40FF0032184D}" type="slidenum">
              <a:rPr lang="en-US" smtClean="0"/>
              <a:t>8</a:t>
            </a:fld>
            <a:endParaRPr lang="en-US" dirty="0"/>
          </a:p>
        </p:txBody>
      </p:sp>
    </p:spTree>
    <p:extLst>
      <p:ext uri="{BB962C8B-B14F-4D97-AF65-F5344CB8AC3E}">
        <p14:creationId xmlns:p14="http://schemas.microsoft.com/office/powerpoint/2010/main" val="3630726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a:t>
            </a:r>
            <a:r>
              <a:rPr lang="hu-HU" dirty="0"/>
              <a:t> dia áttekintést nyújt a bűnügyi adatvédelmi irányelv alapelveiről és hatályáról.</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Mutassa be </a:t>
            </a:r>
            <a:r>
              <a:rPr lang="hu-HU" dirty="0"/>
              <a:t>a bűnügyi adatvédelmi irányelv </a:t>
            </a:r>
            <a:r>
              <a:rPr lang="hu-HU" sz="1200" b="0" kern="1200" noProof="0" dirty="0">
                <a:solidFill>
                  <a:schemeClr val="tx1"/>
                </a:solidFill>
                <a:effectLst/>
                <a:latin typeface="+mn-lt"/>
                <a:ea typeface="+mn-ea"/>
                <a:cs typeface="+mn-cs"/>
              </a:rPr>
              <a:t>és a GDPR közötti hasonlóságokat és különbségeket, és kérdezze meg a közönséget, hogy egyértelmű-e számukra az irányelv hatálya</a:t>
            </a:r>
            <a:r>
              <a:rPr lang="hu-HU" sz="1200" b="0" i="0" kern="1200" dirty="0">
                <a:solidFill>
                  <a:schemeClr val="tx1"/>
                </a:solidFill>
                <a:effectLst/>
                <a:latin typeface="+mn-lt"/>
                <a:ea typeface="+mn-ea"/>
                <a:cs typeface="+mn-cs"/>
              </a:rPr>
              <a:t>!</a:t>
            </a:r>
            <a:endParaRPr lang="hu-HU" sz="1200" b="0"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Időzítés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nem szükséges</a:t>
            </a:r>
            <a:endParaRPr lang="hu-HU" b="0" noProof="0" dirty="0"/>
          </a:p>
          <a:p>
            <a:r>
              <a:rPr lang="hu-HU" b="1" noProof="0" dirty="0"/>
              <a:t>Kinek releváns: </a:t>
            </a:r>
            <a:r>
              <a:rPr lang="hu-HU" sz="1200" b="0" noProof="0" dirty="0"/>
              <a:t>mindenkinek</a:t>
            </a:r>
            <a:endParaRPr lang="hu-HU" b="0" noProof="0" dirty="0"/>
          </a:p>
          <a:p>
            <a:r>
              <a:rPr lang="hu-HU" b="1" noProof="0" dirty="0"/>
              <a:t>Jogszabályi rendelkezések: -</a:t>
            </a:r>
            <a:endParaRPr lang="hu-HU" b="0" noProof="0" dirty="0"/>
          </a:p>
          <a:p>
            <a:r>
              <a:rPr lang="hu-HU" b="1" noProof="0" dirty="0"/>
              <a:t>Jogeset: -</a:t>
            </a:r>
          </a:p>
          <a:p>
            <a:r>
              <a:rPr lang="hu-HU" b="1" noProof="0" dirty="0"/>
              <a:t>További olvasmányok: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Megjegyzések: </a:t>
            </a:r>
            <a:r>
              <a:rPr lang="hu-HU" dirty="0"/>
              <a:t>-</a:t>
            </a:r>
          </a:p>
          <a:p>
            <a:endParaRPr lang="hu-HU" dirty="0"/>
          </a:p>
        </p:txBody>
      </p:sp>
      <p:sp>
        <p:nvSpPr>
          <p:cNvPr id="4" name="Dia számának helye 3"/>
          <p:cNvSpPr>
            <a:spLocks noGrp="1"/>
          </p:cNvSpPr>
          <p:nvPr>
            <p:ph type="sldNum" sz="quarter" idx="5"/>
          </p:nvPr>
        </p:nvSpPr>
        <p:spPr/>
        <p:txBody>
          <a:bodyPr/>
          <a:lstStyle/>
          <a:p>
            <a:fld id="{B625971D-0D0D-9843-A3BA-40FF0032184D}" type="slidenum">
              <a:rPr lang="en-US" smtClean="0"/>
              <a:t>9</a:t>
            </a:fld>
            <a:endParaRPr lang="en-US" dirty="0"/>
          </a:p>
        </p:txBody>
      </p:sp>
    </p:spTree>
    <p:extLst>
      <p:ext uri="{BB962C8B-B14F-4D97-AF65-F5344CB8AC3E}">
        <p14:creationId xmlns:p14="http://schemas.microsoft.com/office/powerpoint/2010/main" val="25524174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www.project-star.eu/" TargetMode="Externa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u-HU"/>
              <a:t>Mintacím szerkesztése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ct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Kattintson ide az alcím mintájának szerkesztéséhez</a:t>
            </a:r>
            <a:endParaRPr lang="en-US" dirty="0"/>
          </a:p>
        </p:txBody>
      </p:sp>
      <p:sp>
        <p:nvSpPr>
          <p:cNvPr id="22" name="Footer Placeholder 8">
            <a:extLst>
              <a:ext uri="{FF2B5EF4-FFF2-40B4-BE49-F238E27FC236}">
                <a16:creationId xmlns:a16="http://schemas.microsoft.com/office/drawing/2014/main" id="{2188554F-6D1A-1D49-A0B0-3AE6B8EC456E}"/>
              </a:ext>
            </a:extLst>
          </p:cNvPr>
          <p:cNvSpPr txBox="1">
            <a:spLocks/>
          </p:cNvSpPr>
          <p:nvPr userDrawn="1"/>
        </p:nvSpPr>
        <p:spPr bwMode="auto">
          <a:xfrm>
            <a:off x="2187296" y="6004294"/>
            <a:ext cx="661006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eaLnBrk="0" fontAlgn="base" hangingPunct="0">
              <a:spcBef>
                <a:spcPct val="0"/>
              </a:spcBef>
              <a:spcAft>
                <a:spcPct val="0"/>
              </a:spcAft>
            </a:pPr>
            <a:r>
              <a:rPr lang="en-GB" altLang="en-US" sz="1000" dirty="0">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sz="1000" u="sng" dirty="0">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sz="1000" dirty="0">
                <a:latin typeface="Cambria" panose="02040503050406030204" pitchFamily="18" charset="0"/>
                <a:ea typeface="Cambria" panose="02040503050406030204" pitchFamily="18" charset="0"/>
                <a:cs typeface="Times New Roman" panose="02020603050405020304" pitchFamily="18" charset="0"/>
              </a:rPr>
              <a:t>(</a:t>
            </a:r>
            <a:r>
              <a:rPr lang="en-GB" altLang="en-US" sz="1000" i="1" dirty="0">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sz="1000" dirty="0">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a:t>
            </a:r>
          </a:p>
          <a:p>
            <a:pPr algn="just" eaLnBrk="0" fontAlgn="base" hangingPunct="0">
              <a:spcBef>
                <a:spcPct val="0"/>
              </a:spcBef>
              <a:spcAft>
                <a:spcPct val="0"/>
              </a:spcAft>
            </a:pPr>
            <a:r>
              <a:rPr lang="en-GB" altLang="en-US" sz="1000" dirty="0">
                <a:latin typeface="Cambria" panose="02040503050406030204" pitchFamily="18" charset="0"/>
                <a:ea typeface="Cambria" panose="02040503050406030204" pitchFamily="18" charset="0"/>
                <a:cs typeface="Times New Roman" panose="02020603050405020304" pitchFamily="18" charset="0"/>
              </a:rPr>
              <a:t>More information, and other GDPR training resources can be found at: </a:t>
            </a:r>
            <a:r>
              <a:rPr lang="en-GB" altLang="en-US" sz="1000" b="1" dirty="0">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800" dirty="0">
              <a:latin typeface="Arial" panose="020B0604020202020204" pitchFamily="34" charset="0"/>
            </a:endParaRPr>
          </a:p>
        </p:txBody>
      </p:sp>
      <p:pic>
        <p:nvPicPr>
          <p:cNvPr id="14" name="Picture 13">
            <a:extLst>
              <a:ext uri="{FF2B5EF4-FFF2-40B4-BE49-F238E27FC236}">
                <a16:creationId xmlns:a16="http://schemas.microsoft.com/office/drawing/2014/main" id="{B543CA8B-5BDA-7544-9E48-FACCF7AF24C7}"/>
              </a:ext>
            </a:extLst>
          </p:cNvPr>
          <p:cNvPicPr>
            <a:picLocks noChangeAspect="1"/>
          </p:cNvPicPr>
          <p:nvPr userDrawn="1"/>
        </p:nvPicPr>
        <p:blipFill>
          <a:blip r:embed="rId2"/>
          <a:stretch>
            <a:fillRect/>
          </a:stretch>
        </p:blipFill>
        <p:spPr>
          <a:xfrm>
            <a:off x="1573165" y="597485"/>
            <a:ext cx="7634739" cy="3170358"/>
          </a:xfrm>
          <a:prstGeom prst="rect">
            <a:avLst/>
          </a:prstGeom>
        </p:spPr>
      </p:pic>
    </p:spTree>
    <p:extLst>
      <p:ext uri="{BB962C8B-B14F-4D97-AF65-F5344CB8AC3E}">
        <p14:creationId xmlns:p14="http://schemas.microsoft.com/office/powerpoint/2010/main" val="938207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ím és képaláírás">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689C5C6C-2A5B-DD45-94A7-7BA2F214E57D}"/>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519967AF-5D93-704B-A1E4-23EF0A64EA2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3156179002"/>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Idézet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
        <p:nvSpPr>
          <p:cNvPr id="13" name="Slide Number Placeholder 5">
            <a:extLst>
              <a:ext uri="{FF2B5EF4-FFF2-40B4-BE49-F238E27FC236}">
                <a16:creationId xmlns:a16="http://schemas.microsoft.com/office/drawing/2014/main" id="{C3D02B16-B45C-8048-816A-20819E04FA4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62A0EF36-4CF1-7C48-AF31-D4A9BAF2211C}"/>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38552160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évkárty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04E22C51-6886-F449-98D7-2A62D2C3CB5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CAC1253-255F-F645-A028-50F6C7B23C8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10242371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évkártya idézette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3" name="Slide Number Placeholder 5">
            <a:extLst>
              <a:ext uri="{FF2B5EF4-FFF2-40B4-BE49-F238E27FC236}">
                <a16:creationId xmlns:a16="http://schemas.microsoft.com/office/drawing/2014/main" id="{9349A0A6-8F5D-D347-A3C4-E5D35A550FF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5B1C6966-9A92-064A-AC0D-48D7FA0A979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39718612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Igaz vagy hamis">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1" name="Slide Number Placeholder 5">
            <a:extLst>
              <a:ext uri="{FF2B5EF4-FFF2-40B4-BE49-F238E27FC236}">
                <a16:creationId xmlns:a16="http://schemas.microsoft.com/office/drawing/2014/main" id="{9A9B6215-BF4F-DD44-BDF8-16457060E80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D1266839-6CEF-2743-91EE-62A423EEA80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6394087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7D012C9C-36AF-6947-9AA6-230F1F06B39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A8D172DA-0831-544E-AC7B-9C959A93A011}"/>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30095565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u-HU"/>
              <a:t>Mintacím szerkesztése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9" name="Date Placeholder 18">
            <a:extLst>
              <a:ext uri="{FF2B5EF4-FFF2-40B4-BE49-F238E27FC236}">
                <a16:creationId xmlns:a16="http://schemas.microsoft.com/office/drawing/2014/main" id="{78BB51ED-C799-7749-8F90-67E5C0E9059C}"/>
              </a:ext>
            </a:extLst>
          </p:cNvPr>
          <p:cNvSpPr>
            <a:spLocks noGrp="1"/>
          </p:cNvSpPr>
          <p:nvPr>
            <p:ph type="dt" sz="half" idx="10"/>
          </p:nvPr>
        </p:nvSpPr>
        <p:spPr/>
        <p:txBody>
          <a:bodyPr/>
          <a:lstStyle/>
          <a:p>
            <a:fld id="{5B52FFB4-0626-D14E-A3AC-858E7FDB9B78}" type="datetimeFigureOut">
              <a:rPr lang="en-US" smtClean="0"/>
              <a:t>3/11/2020</a:t>
            </a:fld>
            <a:endParaRPr lang="en-US" dirty="0"/>
          </a:p>
        </p:txBody>
      </p:sp>
      <p:sp>
        <p:nvSpPr>
          <p:cNvPr id="20" name="Footer Placeholder 19">
            <a:extLst>
              <a:ext uri="{FF2B5EF4-FFF2-40B4-BE49-F238E27FC236}">
                <a16:creationId xmlns:a16="http://schemas.microsoft.com/office/drawing/2014/main" id="{8F5528E0-AF36-7E4C-9B7F-1DA729C1CC01}"/>
              </a:ext>
            </a:extLst>
          </p:cNvPr>
          <p:cNvSpPr>
            <a:spLocks noGrp="1"/>
          </p:cNvSpPr>
          <p:nvPr>
            <p:ph type="ftr" sz="quarter" idx="11"/>
          </p:nvPr>
        </p:nvSpPr>
        <p:spPr>
          <a:xfrm>
            <a:off x="2132880" y="6206354"/>
            <a:ext cx="4598662" cy="584775"/>
          </a:xfrm>
          <a:prstGeom prst="rect">
            <a:avLst/>
          </a:prstGeom>
        </p:spPr>
        <p:txBody>
          <a:bodyPr/>
          <a:lstStyle/>
          <a:p>
            <a:pPr eaLnBrk="0" fontAlgn="base" hangingPunct="0">
              <a:spcBef>
                <a:spcPct val="0"/>
              </a:spcBef>
              <a:spcAft>
                <a:spcPct val="0"/>
              </a:spcAft>
            </a:pPr>
            <a:r>
              <a:rPr lang="en-GB" altLang="en-US" dirty="0">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u="sng" dirty="0">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dirty="0">
                <a:latin typeface="Cambria" panose="02040503050406030204" pitchFamily="18" charset="0"/>
                <a:ea typeface="Cambria" panose="02040503050406030204" pitchFamily="18" charset="0"/>
                <a:cs typeface="Times New Roman" panose="02020603050405020304" pitchFamily="18" charset="0"/>
              </a:rPr>
              <a:t>(</a:t>
            </a:r>
            <a:r>
              <a:rPr lang="en-GB" altLang="en-US" i="1" dirty="0">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dirty="0">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 More information, and other GDPR training resources can be found at: </a:t>
            </a:r>
            <a:r>
              <a:rPr lang="en-GB" altLang="en-US" b="1" dirty="0">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400" dirty="0">
              <a:latin typeface="Arial" panose="020B0604020202020204" pitchFamily="34" charset="0"/>
            </a:endParaRPr>
          </a:p>
        </p:txBody>
      </p:sp>
      <p:sp>
        <p:nvSpPr>
          <p:cNvPr id="21" name="Slide Number Placeholder 20">
            <a:extLst>
              <a:ext uri="{FF2B5EF4-FFF2-40B4-BE49-F238E27FC236}">
                <a16:creationId xmlns:a16="http://schemas.microsoft.com/office/drawing/2014/main" id="{B7E95907-7B8F-884B-AF77-BCD8C331BD2C}"/>
              </a:ext>
            </a:extLst>
          </p:cNvPr>
          <p:cNvSpPr>
            <a:spLocks noGrp="1"/>
          </p:cNvSpPr>
          <p:nvPr>
            <p:ph type="sldNum" sz="quarter" idx="12"/>
          </p:nvPr>
        </p:nvSpPr>
        <p:spPr/>
        <p:txBody>
          <a:bodyPr/>
          <a:lstStyle/>
          <a:p>
            <a:fld id="{65F0A310-DF0E-6745-8572-F40CB56C6BD2}" type="slidenum">
              <a:rPr lang="en-US" smtClean="0"/>
              <a:t>‹#›</a:t>
            </a:fld>
            <a:endParaRPr lang="en-US" dirty="0"/>
          </a:p>
        </p:txBody>
      </p:sp>
    </p:spTree>
    <p:extLst>
      <p:ext uri="{BB962C8B-B14F-4D97-AF65-F5344CB8AC3E}">
        <p14:creationId xmlns:p14="http://schemas.microsoft.com/office/powerpoint/2010/main" val="33730765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Vergelijkin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20002" y="720000"/>
            <a:ext cx="10796711" cy="540000"/>
          </a:xfrm>
        </p:spPr>
        <p:txBody>
          <a:bodyPr>
            <a:normAutofit/>
          </a:bodyPr>
          <a:lstStyle>
            <a:lvl1pPr marL="179996" algn="l" defTabSz="914377" rtl="0" eaLnBrk="1" latinLnBrk="0" hangingPunct="1">
              <a:lnSpc>
                <a:spcPct val="90000"/>
              </a:lnSpc>
              <a:spcBef>
                <a:spcPct val="0"/>
              </a:spcBef>
              <a:buNone/>
              <a:defRPr lang="nl-NL" sz="2400" kern="1200" dirty="0">
                <a:solidFill>
                  <a:schemeClr val="bg1"/>
                </a:solidFill>
                <a:latin typeface="Verdana" charset="0"/>
                <a:ea typeface="Verdana" charset="0"/>
                <a:cs typeface="Verdana" charset="0"/>
              </a:defRPr>
            </a:lvl1pPr>
          </a:lstStyle>
          <a:p>
            <a:r>
              <a:rPr lang="nl-NL" dirty="0"/>
              <a:t>TITELSTIJL VAN MODEL BEWERKEN</a:t>
            </a:r>
          </a:p>
        </p:txBody>
      </p:sp>
      <p:sp>
        <p:nvSpPr>
          <p:cNvPr id="4" name="Tijdelijke aanduiding voor inhoud 3"/>
          <p:cNvSpPr>
            <a:spLocks noGrp="1"/>
          </p:cNvSpPr>
          <p:nvPr>
            <p:ph sz="half" idx="2"/>
          </p:nvPr>
        </p:nvSpPr>
        <p:spPr>
          <a:xfrm>
            <a:off x="720001" y="1620000"/>
            <a:ext cx="5157787" cy="3777268"/>
          </a:xfrm>
        </p:spPr>
        <p:txBody>
          <a:bodyPr lIns="90000">
            <a:normAutofit/>
          </a:bodyPr>
          <a:lstStyle>
            <a:lvl1pPr>
              <a:defRPr sz="1200"/>
            </a:lvl1pPr>
            <a:lvl2pPr>
              <a:defRPr sz="1100"/>
            </a:lvl2pPr>
            <a:lvl3pPr>
              <a:defRPr sz="1051"/>
            </a:lvl3pPr>
            <a:lvl4pPr>
              <a:defRPr sz="1000"/>
            </a:lvl4pPr>
            <a:lvl5pPr>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6" name="Tijdelijke aanduiding voor inhoud 5"/>
          <p:cNvSpPr>
            <a:spLocks noGrp="1"/>
          </p:cNvSpPr>
          <p:nvPr>
            <p:ph sz="quarter" idx="4"/>
          </p:nvPr>
        </p:nvSpPr>
        <p:spPr>
          <a:xfrm>
            <a:off x="6456002" y="1620000"/>
            <a:ext cx="5037063" cy="3787572"/>
          </a:xfrm>
        </p:spPr>
        <p:txBody>
          <a:bodyPr lIns="90000">
            <a:normAutofit/>
          </a:bodyPr>
          <a:lstStyle>
            <a:lvl1pPr>
              <a:defRPr sz="1400"/>
            </a:lvl1pPr>
            <a:lvl2pPr>
              <a:defRPr sz="1200"/>
            </a:lvl2pPr>
            <a:lvl3pPr>
              <a:defRPr sz="1100"/>
            </a:lvl3pPr>
            <a:lvl4pPr>
              <a:defRPr sz="1051"/>
            </a:lvl4pPr>
            <a:lvl5pPr>
              <a:defRPr sz="105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8" name="Tijdelijke aanduiding voor voettekst 7"/>
          <p:cNvSpPr>
            <a:spLocks noGrp="1"/>
          </p:cNvSpPr>
          <p:nvPr>
            <p:ph type="ftr" sz="quarter" idx="11"/>
          </p:nvPr>
        </p:nvSpPr>
        <p:spPr/>
        <p:txBody>
          <a:bodyPr/>
          <a:lstStyle/>
          <a:p>
            <a:r>
              <a:rPr lang="nl-NL"/>
              <a:t>Titel van dia</a:t>
            </a:r>
          </a:p>
        </p:txBody>
      </p:sp>
      <p:sp>
        <p:nvSpPr>
          <p:cNvPr id="9" name="Tijdelijke aanduiding voor dianummer 8"/>
          <p:cNvSpPr>
            <a:spLocks noGrp="1"/>
          </p:cNvSpPr>
          <p:nvPr>
            <p:ph type="sldNum" sz="quarter" idx="12"/>
          </p:nvPr>
        </p:nvSpPr>
        <p:spPr/>
        <p:txBody>
          <a:bodyPr/>
          <a:lstStyle/>
          <a:p>
            <a:r>
              <a:rPr lang="nl-NL" dirty="0"/>
              <a:t> </a:t>
            </a:r>
            <a:fld id="{141DC315-004D-734B-91F7-61E542849DC9}" type="datetimeFigureOut">
              <a:rPr lang="nl-NL" smtClean="0"/>
              <a:pPr/>
              <a:t>11-3-2020</a:t>
            </a:fld>
            <a:r>
              <a:rPr lang="nl-NL" dirty="0"/>
              <a:t> | </a:t>
            </a:r>
            <a:fld id="{2DAB09C5-3251-4B47-B002-D03712DC64C3}" type="slidenum">
              <a:rPr lang="nl-NL" smtClean="0"/>
              <a:pPr/>
              <a:t>‹#›</a:t>
            </a:fld>
            <a:endParaRPr lang="nl-NL" dirty="0"/>
          </a:p>
        </p:txBody>
      </p:sp>
    </p:spTree>
    <p:extLst>
      <p:ext uri="{BB962C8B-B14F-4D97-AF65-F5344CB8AC3E}">
        <p14:creationId xmlns:p14="http://schemas.microsoft.com/office/powerpoint/2010/main" val="33707794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u-HU"/>
              <a:t>Mintacím szerkesztése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ct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Kattintson ide az alcím mintájának szerkesztéséhez</a:t>
            </a:r>
            <a:endParaRPr lang="en-US" dirty="0"/>
          </a:p>
        </p:txBody>
      </p:sp>
      <p:sp>
        <p:nvSpPr>
          <p:cNvPr id="22" name="Footer Placeholder 8">
            <a:extLst>
              <a:ext uri="{FF2B5EF4-FFF2-40B4-BE49-F238E27FC236}">
                <a16:creationId xmlns:a16="http://schemas.microsoft.com/office/drawing/2014/main" id="{2188554F-6D1A-1D49-A0B0-3AE6B8EC456E}"/>
              </a:ext>
            </a:extLst>
          </p:cNvPr>
          <p:cNvSpPr txBox="1">
            <a:spLocks/>
          </p:cNvSpPr>
          <p:nvPr userDrawn="1"/>
        </p:nvSpPr>
        <p:spPr bwMode="auto">
          <a:xfrm>
            <a:off x="2440789" y="5857885"/>
            <a:ext cx="646129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hu-HU" sz="1000" dirty="0">
                <a:solidFill>
                  <a:prstClr val="black"/>
                </a:solidFill>
              </a:rPr>
              <a:t>Jelen képzési anyag a STAR </a:t>
            </a:r>
            <a:r>
              <a:rPr lang="hu-HU" sz="1000" i="1" dirty="0">
                <a:solidFill>
                  <a:prstClr val="black"/>
                </a:solidFill>
              </a:rPr>
              <a:t>(Support Training Activities on the data protection Reform) </a:t>
            </a:r>
            <a:r>
              <a:rPr lang="hu-HU" sz="1000" dirty="0">
                <a:solidFill>
                  <a:prstClr val="black"/>
                </a:solidFill>
              </a:rPr>
              <a:t>projekt keretében kidolgozott egységes képzési anyagokon alapul. A projekt az Európai Unió Jogok, Egyenlőség és Polgárság 2014-2020 programjának (REC-RDAT-TRAI-AG-2016 ) társfinanszírozásában, a 769138 számú Grant Agreement alatt futott. A képzési anyagok elérhetőek angol nyelven a STAR projekt honlapján (</a:t>
            </a:r>
            <a:r>
              <a:rPr lang="hu-HU" sz="1000" dirty="0">
                <a:solidFill>
                  <a:prstClr val="black"/>
                </a:solidFill>
                <a:hlinkClick r:id="rId2"/>
              </a:rPr>
              <a:t>http://www.project-star.eu/</a:t>
            </a:r>
            <a:r>
              <a:rPr lang="hu-HU" sz="1000" dirty="0">
                <a:solidFill>
                  <a:prstClr val="black"/>
                </a:solidFill>
              </a:rPr>
              <a:t>). A projekt tartalma kizárólag a szerzők álláspontját tükrözi, az Európai Bizottság semmilyen felelősséget nem vállal a képzési anyagokban szereplő információk felhasználását illetően.</a:t>
            </a:r>
          </a:p>
        </p:txBody>
      </p:sp>
      <p:pic>
        <p:nvPicPr>
          <p:cNvPr id="14" name="Picture 13">
            <a:extLst>
              <a:ext uri="{FF2B5EF4-FFF2-40B4-BE49-F238E27FC236}">
                <a16:creationId xmlns:a16="http://schemas.microsoft.com/office/drawing/2014/main" id="{B543CA8B-5BDA-7544-9E48-FACCF7AF24C7}"/>
              </a:ext>
            </a:extLst>
          </p:cNvPr>
          <p:cNvPicPr>
            <a:picLocks noChangeAspect="1"/>
          </p:cNvPicPr>
          <p:nvPr userDrawn="1"/>
        </p:nvPicPr>
        <p:blipFill>
          <a:blip r:embed="rId3"/>
          <a:stretch>
            <a:fillRect/>
          </a:stretch>
        </p:blipFill>
        <p:spPr>
          <a:xfrm>
            <a:off x="1573165" y="597485"/>
            <a:ext cx="7634739" cy="3170358"/>
          </a:xfrm>
          <a:prstGeom prst="rect">
            <a:avLst/>
          </a:prstGeom>
        </p:spPr>
      </p:pic>
    </p:spTree>
    <p:extLst>
      <p:ext uri="{BB962C8B-B14F-4D97-AF65-F5344CB8AC3E}">
        <p14:creationId xmlns:p14="http://schemas.microsoft.com/office/powerpoint/2010/main" val="3626214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u-HU"/>
              <a:t>Mintacím szerkesztése</a:t>
            </a:r>
            <a:endParaRPr lang="en-US" dirty="0"/>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0" name="Date Placeholder 3">
            <a:extLst>
              <a:ext uri="{FF2B5EF4-FFF2-40B4-BE49-F238E27FC236}">
                <a16:creationId xmlns:a16="http://schemas.microsoft.com/office/drawing/2014/main" id="{84292A73-1DA6-E241-AC98-DEED05C10B2D}"/>
              </a:ext>
            </a:extLst>
          </p:cNvPr>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solidFill>
                  <a:prstClr val="black">
                    <a:tint val="75000"/>
                  </a:prstClr>
                </a:solidFill>
              </a:rPr>
              <a:pPr/>
              <a:t>3/11/2020</a:t>
            </a:fld>
            <a:endParaRPr lang="en-US" dirty="0">
              <a:solidFill>
                <a:prstClr val="black">
                  <a:tint val="75000"/>
                </a:prstClr>
              </a:solidFill>
            </a:endParaRPr>
          </a:p>
        </p:txBody>
      </p:sp>
      <p:sp>
        <p:nvSpPr>
          <p:cNvPr id="11" name="Slide Number Placeholder 5">
            <a:extLst>
              <a:ext uri="{FF2B5EF4-FFF2-40B4-BE49-F238E27FC236}">
                <a16:creationId xmlns:a16="http://schemas.microsoft.com/office/drawing/2014/main" id="{3E7AB952-3591-AD48-AC06-DFB83A072AFD}"/>
              </a:ext>
            </a:extLst>
          </p:cNvPr>
          <p:cNvSpPr>
            <a:spLocks noGrp="1"/>
          </p:cNvSpPr>
          <p:nvPr>
            <p:ph type="sldNum" sz="quarter" idx="4"/>
          </p:nvPr>
        </p:nvSpPr>
        <p:spPr>
          <a:xfrm>
            <a:off x="8590663" y="6049383"/>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solidFill>
                  <a:srgbClr val="4A66AC"/>
                </a:solidFill>
              </a:rPr>
              <a:pPr/>
              <a:t>‹#›</a:t>
            </a:fld>
            <a:endParaRPr lang="en-US" dirty="0">
              <a:solidFill>
                <a:srgbClr val="4A66AC"/>
              </a:solidFill>
            </a:endParaRPr>
          </a:p>
        </p:txBody>
      </p:sp>
    </p:spTree>
    <p:extLst>
      <p:ext uri="{BB962C8B-B14F-4D97-AF65-F5344CB8AC3E}">
        <p14:creationId xmlns:p14="http://schemas.microsoft.com/office/powerpoint/2010/main" val="135959363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u-HU"/>
              <a:t>Mintacím szerkesztése</a:t>
            </a:r>
            <a:endParaRPr lang="en-US" dirty="0"/>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0" name="Date Placeholder 3">
            <a:extLst>
              <a:ext uri="{FF2B5EF4-FFF2-40B4-BE49-F238E27FC236}">
                <a16:creationId xmlns:a16="http://schemas.microsoft.com/office/drawing/2014/main" id="{84292A73-1DA6-E241-AC98-DEED05C10B2D}"/>
              </a:ext>
            </a:extLst>
          </p:cNvPr>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
        <p:nvSpPr>
          <p:cNvPr id="11" name="Slide Number Placeholder 5">
            <a:extLst>
              <a:ext uri="{FF2B5EF4-FFF2-40B4-BE49-F238E27FC236}">
                <a16:creationId xmlns:a16="http://schemas.microsoft.com/office/drawing/2014/main" id="{3E7AB952-3591-AD48-AC06-DFB83A072AFD}"/>
              </a:ext>
            </a:extLst>
          </p:cNvPr>
          <p:cNvSpPr>
            <a:spLocks noGrp="1"/>
          </p:cNvSpPr>
          <p:nvPr>
            <p:ph type="sldNum" sz="quarter" idx="4"/>
          </p:nvPr>
        </p:nvSpPr>
        <p:spPr>
          <a:xfrm>
            <a:off x="8590663" y="6049383"/>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Tree>
    <p:extLst>
      <p:ext uri="{BB962C8B-B14F-4D97-AF65-F5344CB8AC3E}">
        <p14:creationId xmlns:p14="http://schemas.microsoft.com/office/powerpoint/2010/main" val="249085619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80C9EC62-20C1-F74D-9F15-0E3FD8D36BEA}"/>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solidFill>
                  <a:srgbClr val="4A66AC"/>
                </a:solidFill>
              </a:rPr>
              <a:pPr/>
              <a:t>‹#›</a:t>
            </a:fld>
            <a:endParaRPr lang="en-US" dirty="0">
              <a:solidFill>
                <a:srgbClr val="4A66AC"/>
              </a:solidFill>
            </a:endParaRPr>
          </a:p>
        </p:txBody>
      </p:sp>
      <p:sp>
        <p:nvSpPr>
          <p:cNvPr id="11" name="Date Placeholder 3">
            <a:extLst>
              <a:ext uri="{FF2B5EF4-FFF2-40B4-BE49-F238E27FC236}">
                <a16:creationId xmlns:a16="http://schemas.microsoft.com/office/drawing/2014/main" id="{AF896EFB-05C0-AD49-B2F2-0C953E47E1A7}"/>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solidFill>
                  <a:prstClr val="black">
                    <a:tint val="75000"/>
                  </a:prstClr>
                </a:solidFill>
              </a:rPr>
              <a:pPr/>
              <a:t>3/11/2020</a:t>
            </a:fld>
            <a:endParaRPr lang="en-US" dirty="0">
              <a:solidFill>
                <a:prstClr val="black">
                  <a:tint val="75000"/>
                </a:prstClr>
              </a:solidFill>
            </a:endParaRPr>
          </a:p>
        </p:txBody>
      </p:sp>
    </p:spTree>
    <p:extLst>
      <p:ext uri="{BB962C8B-B14F-4D97-AF65-F5344CB8AC3E}">
        <p14:creationId xmlns:p14="http://schemas.microsoft.com/office/powerpoint/2010/main" val="25142944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917F3CF5-E7A7-6B4E-9AC9-644C0BF6B194}"/>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solidFill>
                  <a:srgbClr val="4A66AC"/>
                </a:solidFill>
              </a:rPr>
              <a:pPr/>
              <a:t>‹#›</a:t>
            </a:fld>
            <a:endParaRPr lang="en-US" dirty="0">
              <a:solidFill>
                <a:srgbClr val="4A66AC"/>
              </a:solidFill>
            </a:endParaRPr>
          </a:p>
        </p:txBody>
      </p:sp>
      <p:sp>
        <p:nvSpPr>
          <p:cNvPr id="12" name="Date Placeholder 3">
            <a:extLst>
              <a:ext uri="{FF2B5EF4-FFF2-40B4-BE49-F238E27FC236}">
                <a16:creationId xmlns:a16="http://schemas.microsoft.com/office/drawing/2014/main" id="{B243A035-BB6C-5E47-B9B5-A85119AB0B2A}"/>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solidFill>
                  <a:prstClr val="black">
                    <a:tint val="75000"/>
                  </a:prstClr>
                </a:solidFill>
              </a:rPr>
              <a:pPr/>
              <a:t>3/11/2020</a:t>
            </a:fld>
            <a:endParaRPr lang="en-US" dirty="0">
              <a:solidFill>
                <a:prstClr val="black">
                  <a:tint val="75000"/>
                </a:prstClr>
              </a:solidFill>
            </a:endParaRPr>
          </a:p>
        </p:txBody>
      </p:sp>
    </p:spTree>
    <p:extLst>
      <p:ext uri="{BB962C8B-B14F-4D97-AF65-F5344CB8AC3E}">
        <p14:creationId xmlns:p14="http://schemas.microsoft.com/office/powerpoint/2010/main" val="32962238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a:t>Mintacím szerkesztése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3" name="Slide Number Placeholder 5">
            <a:extLst>
              <a:ext uri="{FF2B5EF4-FFF2-40B4-BE49-F238E27FC236}">
                <a16:creationId xmlns:a16="http://schemas.microsoft.com/office/drawing/2014/main" id="{E7F16133-F9CC-B84D-ADE9-FDD4C8216F50}"/>
              </a:ext>
            </a:extLst>
          </p:cNvPr>
          <p:cNvSpPr>
            <a:spLocks noGrp="1"/>
          </p:cNvSpPr>
          <p:nvPr>
            <p:ph type="sldNum" sz="quarter" idx="10"/>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solidFill>
                  <a:srgbClr val="4A66AC"/>
                </a:solidFill>
              </a:rPr>
              <a:pPr/>
              <a:t>‹#›</a:t>
            </a:fld>
            <a:endParaRPr lang="en-US" dirty="0">
              <a:solidFill>
                <a:srgbClr val="4A66AC"/>
              </a:solidFill>
            </a:endParaRPr>
          </a:p>
        </p:txBody>
      </p:sp>
      <p:sp>
        <p:nvSpPr>
          <p:cNvPr id="14" name="Date Placeholder 3">
            <a:extLst>
              <a:ext uri="{FF2B5EF4-FFF2-40B4-BE49-F238E27FC236}">
                <a16:creationId xmlns:a16="http://schemas.microsoft.com/office/drawing/2014/main" id="{D587F17F-DEA8-2C40-B572-E0D0040E33B4}"/>
              </a:ext>
            </a:extLst>
          </p:cNvPr>
          <p:cNvSpPr>
            <a:spLocks noGrp="1"/>
          </p:cNvSpPr>
          <p:nvPr>
            <p:ph type="dt" sz="half" idx="11"/>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solidFill>
                  <a:prstClr val="black">
                    <a:tint val="75000"/>
                  </a:prstClr>
                </a:solidFill>
              </a:rPr>
              <a:pPr/>
              <a:t>3/11/2020</a:t>
            </a:fld>
            <a:endParaRPr lang="en-US" dirty="0">
              <a:solidFill>
                <a:prstClr val="black">
                  <a:tint val="75000"/>
                </a:prstClr>
              </a:solidFill>
            </a:endParaRPr>
          </a:p>
        </p:txBody>
      </p:sp>
    </p:spTree>
    <p:extLst>
      <p:ext uri="{BB962C8B-B14F-4D97-AF65-F5344CB8AC3E}">
        <p14:creationId xmlns:p14="http://schemas.microsoft.com/office/powerpoint/2010/main" val="27534204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u-HU"/>
              <a:t>Mintacím szerkesztése</a:t>
            </a:r>
            <a:endParaRPr lang="en-US" dirty="0"/>
          </a:p>
        </p:txBody>
      </p:sp>
      <p:sp>
        <p:nvSpPr>
          <p:cNvPr id="9" name="Slide Number Placeholder 5">
            <a:extLst>
              <a:ext uri="{FF2B5EF4-FFF2-40B4-BE49-F238E27FC236}">
                <a16:creationId xmlns:a16="http://schemas.microsoft.com/office/drawing/2014/main" id="{B57E7767-2AA7-8844-8172-68C326517EC7}"/>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solidFill>
                  <a:srgbClr val="4A66AC"/>
                </a:solidFill>
              </a:rPr>
              <a:pPr/>
              <a:t>‹#›</a:t>
            </a:fld>
            <a:endParaRPr lang="en-US" dirty="0">
              <a:solidFill>
                <a:srgbClr val="4A66AC"/>
              </a:solidFill>
            </a:endParaRPr>
          </a:p>
        </p:txBody>
      </p:sp>
      <p:sp>
        <p:nvSpPr>
          <p:cNvPr id="10" name="Date Placeholder 3">
            <a:extLst>
              <a:ext uri="{FF2B5EF4-FFF2-40B4-BE49-F238E27FC236}">
                <a16:creationId xmlns:a16="http://schemas.microsoft.com/office/drawing/2014/main" id="{1C4AACD6-9373-4445-9A6B-B0F09AEDE5DB}"/>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solidFill>
                  <a:prstClr val="black">
                    <a:tint val="75000"/>
                  </a:prstClr>
                </a:solidFill>
              </a:rPr>
              <a:pPr/>
              <a:t>3/11/2020</a:t>
            </a:fld>
            <a:endParaRPr lang="en-US" dirty="0">
              <a:solidFill>
                <a:prstClr val="black">
                  <a:tint val="75000"/>
                </a:prstClr>
              </a:solidFill>
            </a:endParaRPr>
          </a:p>
        </p:txBody>
      </p:sp>
    </p:spTree>
    <p:extLst>
      <p:ext uri="{BB962C8B-B14F-4D97-AF65-F5344CB8AC3E}">
        <p14:creationId xmlns:p14="http://schemas.microsoft.com/office/powerpoint/2010/main" val="41096552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8B68C918-F9E8-2441-8937-71D029D43F85}"/>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solidFill>
                  <a:srgbClr val="4A66AC"/>
                </a:solidFill>
              </a:rPr>
              <a:pPr/>
              <a:t>‹#›</a:t>
            </a:fld>
            <a:endParaRPr lang="en-US" dirty="0">
              <a:solidFill>
                <a:srgbClr val="4A66AC"/>
              </a:solidFill>
            </a:endParaRPr>
          </a:p>
        </p:txBody>
      </p:sp>
      <p:sp>
        <p:nvSpPr>
          <p:cNvPr id="9" name="Date Placeholder 3">
            <a:extLst>
              <a:ext uri="{FF2B5EF4-FFF2-40B4-BE49-F238E27FC236}">
                <a16:creationId xmlns:a16="http://schemas.microsoft.com/office/drawing/2014/main" id="{592FE213-8D2B-4E4D-A4D1-037729B6EA65}"/>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solidFill>
                  <a:prstClr val="black">
                    <a:tint val="75000"/>
                  </a:prstClr>
                </a:solidFill>
              </a:rPr>
              <a:pPr/>
              <a:t>3/11/2020</a:t>
            </a:fld>
            <a:endParaRPr lang="en-US" dirty="0">
              <a:solidFill>
                <a:prstClr val="black">
                  <a:tint val="75000"/>
                </a:prstClr>
              </a:solidFill>
            </a:endParaRPr>
          </a:p>
        </p:txBody>
      </p:sp>
    </p:spTree>
    <p:extLst>
      <p:ext uri="{BB962C8B-B14F-4D97-AF65-F5344CB8AC3E}">
        <p14:creationId xmlns:p14="http://schemas.microsoft.com/office/powerpoint/2010/main" val="11205527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u-HU"/>
              <a:t>Mintacím szerkesztése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u-HU"/>
              <a:t>Mintaszöveg szerkesztése</a:t>
            </a:r>
          </a:p>
        </p:txBody>
      </p:sp>
      <p:sp>
        <p:nvSpPr>
          <p:cNvPr id="11" name="Slide Number Placeholder 5">
            <a:extLst>
              <a:ext uri="{FF2B5EF4-FFF2-40B4-BE49-F238E27FC236}">
                <a16:creationId xmlns:a16="http://schemas.microsoft.com/office/drawing/2014/main" id="{B5E88C49-8638-1540-B66F-7B158A00FAD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solidFill>
                  <a:srgbClr val="4A66AC"/>
                </a:solidFill>
              </a:rPr>
              <a:pPr/>
              <a:t>‹#›</a:t>
            </a:fld>
            <a:endParaRPr lang="en-US" dirty="0">
              <a:solidFill>
                <a:srgbClr val="4A66AC"/>
              </a:solidFill>
            </a:endParaRPr>
          </a:p>
        </p:txBody>
      </p:sp>
      <p:sp>
        <p:nvSpPr>
          <p:cNvPr id="12" name="Date Placeholder 3">
            <a:extLst>
              <a:ext uri="{FF2B5EF4-FFF2-40B4-BE49-F238E27FC236}">
                <a16:creationId xmlns:a16="http://schemas.microsoft.com/office/drawing/2014/main" id="{E1CF150E-E405-A245-9B2D-E5A9A25A037B}"/>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solidFill>
                  <a:prstClr val="black">
                    <a:tint val="75000"/>
                  </a:prstClr>
                </a:solidFill>
              </a:rPr>
              <a:pPr/>
              <a:t>3/11/2020</a:t>
            </a:fld>
            <a:endParaRPr lang="en-US" dirty="0">
              <a:solidFill>
                <a:prstClr val="black">
                  <a:tint val="75000"/>
                </a:prstClr>
              </a:solidFill>
            </a:endParaRPr>
          </a:p>
        </p:txBody>
      </p:sp>
    </p:spTree>
    <p:extLst>
      <p:ext uri="{BB962C8B-B14F-4D97-AF65-F5344CB8AC3E}">
        <p14:creationId xmlns:p14="http://schemas.microsoft.com/office/powerpoint/2010/main" val="23824771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u-HU"/>
              <a:t>Mintacím szerkesztése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dirty="0"/>
              <a:t>Kép beszúrásához kattintson az ikonra</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11" name="Slide Number Placeholder 5">
            <a:extLst>
              <a:ext uri="{FF2B5EF4-FFF2-40B4-BE49-F238E27FC236}">
                <a16:creationId xmlns:a16="http://schemas.microsoft.com/office/drawing/2014/main" id="{E6FF6662-250A-0945-9FF6-BC099F78876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solidFill>
                  <a:srgbClr val="4A66AC"/>
                </a:solidFill>
              </a:rPr>
              <a:pPr/>
              <a:t>‹#›</a:t>
            </a:fld>
            <a:endParaRPr lang="en-US" dirty="0">
              <a:solidFill>
                <a:srgbClr val="4A66AC"/>
              </a:solidFill>
            </a:endParaRPr>
          </a:p>
        </p:txBody>
      </p:sp>
      <p:sp>
        <p:nvSpPr>
          <p:cNvPr id="12" name="Date Placeholder 3">
            <a:extLst>
              <a:ext uri="{FF2B5EF4-FFF2-40B4-BE49-F238E27FC236}">
                <a16:creationId xmlns:a16="http://schemas.microsoft.com/office/drawing/2014/main" id="{BAD4F148-88E2-504E-A24A-E24736152951}"/>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solidFill>
                  <a:prstClr val="black">
                    <a:tint val="75000"/>
                  </a:prstClr>
                </a:solidFill>
              </a:rPr>
              <a:pPr/>
              <a:t>3/11/2020</a:t>
            </a:fld>
            <a:endParaRPr lang="en-US" dirty="0">
              <a:solidFill>
                <a:prstClr val="black">
                  <a:tint val="75000"/>
                </a:prstClr>
              </a:solidFill>
            </a:endParaRPr>
          </a:p>
        </p:txBody>
      </p:sp>
    </p:spTree>
    <p:extLst>
      <p:ext uri="{BB962C8B-B14F-4D97-AF65-F5344CB8AC3E}">
        <p14:creationId xmlns:p14="http://schemas.microsoft.com/office/powerpoint/2010/main" val="29038789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ím és képaláírá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689C5C6C-2A5B-DD45-94A7-7BA2F214E57D}"/>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solidFill>
                  <a:srgbClr val="4A66AC"/>
                </a:solidFill>
              </a:rPr>
              <a:pPr/>
              <a:t>‹#›</a:t>
            </a:fld>
            <a:endParaRPr lang="en-US" dirty="0">
              <a:solidFill>
                <a:srgbClr val="4A66AC"/>
              </a:solidFill>
            </a:endParaRPr>
          </a:p>
        </p:txBody>
      </p:sp>
      <p:sp>
        <p:nvSpPr>
          <p:cNvPr id="11" name="Date Placeholder 3">
            <a:extLst>
              <a:ext uri="{FF2B5EF4-FFF2-40B4-BE49-F238E27FC236}">
                <a16:creationId xmlns:a16="http://schemas.microsoft.com/office/drawing/2014/main" id="{519967AF-5D93-704B-A1E4-23EF0A64EA2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solidFill>
                  <a:prstClr val="black">
                    <a:tint val="75000"/>
                  </a:prstClr>
                </a:solidFill>
              </a:rPr>
              <a:pPr/>
              <a:t>3/11/2020</a:t>
            </a:fld>
            <a:endParaRPr lang="en-US" dirty="0">
              <a:solidFill>
                <a:prstClr val="black">
                  <a:tint val="75000"/>
                </a:prstClr>
              </a:solidFill>
            </a:endParaRPr>
          </a:p>
        </p:txBody>
      </p:sp>
    </p:spTree>
    <p:extLst>
      <p:ext uri="{BB962C8B-B14F-4D97-AF65-F5344CB8AC3E}">
        <p14:creationId xmlns:p14="http://schemas.microsoft.com/office/powerpoint/2010/main" val="4040922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Idézet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4A66AC">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4A66AC">
                    <a:lumMod val="60000"/>
                    <a:lumOff val="40000"/>
                  </a:srgbClr>
                </a:solidFill>
                <a:latin typeface="Arial"/>
              </a:rPr>
              <a:t>”</a:t>
            </a:r>
            <a:endParaRPr lang="en-US" dirty="0">
              <a:solidFill>
                <a:srgbClr val="4A66AC">
                  <a:lumMod val="60000"/>
                  <a:lumOff val="40000"/>
                </a:srgbClr>
              </a:solidFill>
              <a:latin typeface="Arial"/>
            </a:endParaRPr>
          </a:p>
        </p:txBody>
      </p:sp>
      <p:sp>
        <p:nvSpPr>
          <p:cNvPr id="13" name="Slide Number Placeholder 5">
            <a:extLst>
              <a:ext uri="{FF2B5EF4-FFF2-40B4-BE49-F238E27FC236}">
                <a16:creationId xmlns:a16="http://schemas.microsoft.com/office/drawing/2014/main" id="{C3D02B16-B45C-8048-816A-20819E04FA4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solidFill>
                  <a:srgbClr val="4A66AC"/>
                </a:solidFill>
              </a:rPr>
              <a:pPr/>
              <a:t>‹#›</a:t>
            </a:fld>
            <a:endParaRPr lang="en-US" dirty="0">
              <a:solidFill>
                <a:srgbClr val="4A66AC"/>
              </a:solidFill>
            </a:endParaRPr>
          </a:p>
        </p:txBody>
      </p:sp>
      <p:sp>
        <p:nvSpPr>
          <p:cNvPr id="14" name="Date Placeholder 3">
            <a:extLst>
              <a:ext uri="{FF2B5EF4-FFF2-40B4-BE49-F238E27FC236}">
                <a16:creationId xmlns:a16="http://schemas.microsoft.com/office/drawing/2014/main" id="{62A0EF36-4CF1-7C48-AF31-D4A9BAF2211C}"/>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solidFill>
                  <a:prstClr val="black">
                    <a:tint val="75000"/>
                  </a:prstClr>
                </a:solidFill>
              </a:rPr>
              <a:pPr/>
              <a:t>3/11/2020</a:t>
            </a:fld>
            <a:endParaRPr lang="en-US" dirty="0">
              <a:solidFill>
                <a:prstClr val="black">
                  <a:tint val="75000"/>
                </a:prstClr>
              </a:solidFill>
            </a:endParaRPr>
          </a:p>
        </p:txBody>
      </p:sp>
    </p:spTree>
    <p:extLst>
      <p:ext uri="{BB962C8B-B14F-4D97-AF65-F5344CB8AC3E}">
        <p14:creationId xmlns:p14="http://schemas.microsoft.com/office/powerpoint/2010/main" val="3677473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évkárty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04E22C51-6886-F449-98D7-2A62D2C3CB5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solidFill>
                  <a:srgbClr val="4A66AC"/>
                </a:solidFill>
              </a:rPr>
              <a:pPr/>
              <a:t>‹#›</a:t>
            </a:fld>
            <a:endParaRPr lang="en-US" dirty="0">
              <a:solidFill>
                <a:srgbClr val="4A66AC"/>
              </a:solidFill>
            </a:endParaRPr>
          </a:p>
        </p:txBody>
      </p:sp>
      <p:sp>
        <p:nvSpPr>
          <p:cNvPr id="11" name="Date Placeholder 3">
            <a:extLst>
              <a:ext uri="{FF2B5EF4-FFF2-40B4-BE49-F238E27FC236}">
                <a16:creationId xmlns:a16="http://schemas.microsoft.com/office/drawing/2014/main" id="{ACAC1253-255F-F645-A028-50F6C7B23C8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solidFill>
                  <a:prstClr val="black">
                    <a:tint val="75000"/>
                  </a:prstClr>
                </a:solidFill>
              </a:rPr>
              <a:pPr/>
              <a:t>3/11/2020</a:t>
            </a:fld>
            <a:endParaRPr lang="en-US" dirty="0">
              <a:solidFill>
                <a:prstClr val="black">
                  <a:tint val="75000"/>
                </a:prstClr>
              </a:solidFill>
            </a:endParaRPr>
          </a:p>
        </p:txBody>
      </p:sp>
    </p:spTree>
    <p:extLst>
      <p:ext uri="{BB962C8B-B14F-4D97-AF65-F5344CB8AC3E}">
        <p14:creationId xmlns:p14="http://schemas.microsoft.com/office/powerpoint/2010/main" val="2783250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80C9EC62-20C1-F74D-9F15-0E3FD8D36BEA}"/>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F896EFB-05C0-AD49-B2F2-0C953E47E1A7}"/>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14901137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Névkártya idézette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4A66AC">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4A66AC">
                    <a:lumMod val="60000"/>
                    <a:lumOff val="40000"/>
                  </a:srgbClr>
                </a:solidFill>
                <a:latin typeface="Arial"/>
              </a:rPr>
              <a:t>”</a:t>
            </a:r>
          </a:p>
        </p:txBody>
      </p:sp>
      <p:sp>
        <p:nvSpPr>
          <p:cNvPr id="13" name="Slide Number Placeholder 5">
            <a:extLst>
              <a:ext uri="{FF2B5EF4-FFF2-40B4-BE49-F238E27FC236}">
                <a16:creationId xmlns:a16="http://schemas.microsoft.com/office/drawing/2014/main" id="{9349A0A6-8F5D-D347-A3C4-E5D35A550FF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solidFill>
                  <a:srgbClr val="4A66AC"/>
                </a:solidFill>
              </a:rPr>
              <a:pPr/>
              <a:t>‹#›</a:t>
            </a:fld>
            <a:endParaRPr lang="en-US" dirty="0">
              <a:solidFill>
                <a:srgbClr val="4A66AC"/>
              </a:solidFill>
            </a:endParaRPr>
          </a:p>
        </p:txBody>
      </p:sp>
      <p:sp>
        <p:nvSpPr>
          <p:cNvPr id="14" name="Date Placeholder 3">
            <a:extLst>
              <a:ext uri="{FF2B5EF4-FFF2-40B4-BE49-F238E27FC236}">
                <a16:creationId xmlns:a16="http://schemas.microsoft.com/office/drawing/2014/main" id="{5B1C6966-9A92-064A-AC0D-48D7FA0A979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solidFill>
                  <a:prstClr val="black">
                    <a:tint val="75000"/>
                  </a:prstClr>
                </a:solidFill>
              </a:rPr>
              <a:pPr/>
              <a:t>3/11/2020</a:t>
            </a:fld>
            <a:endParaRPr lang="en-US" dirty="0">
              <a:solidFill>
                <a:prstClr val="black">
                  <a:tint val="75000"/>
                </a:prstClr>
              </a:solidFill>
            </a:endParaRPr>
          </a:p>
        </p:txBody>
      </p:sp>
    </p:spTree>
    <p:extLst>
      <p:ext uri="{BB962C8B-B14F-4D97-AF65-F5344CB8AC3E}">
        <p14:creationId xmlns:p14="http://schemas.microsoft.com/office/powerpoint/2010/main" val="4538718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Igaz vagy hamis">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1" name="Slide Number Placeholder 5">
            <a:extLst>
              <a:ext uri="{FF2B5EF4-FFF2-40B4-BE49-F238E27FC236}">
                <a16:creationId xmlns:a16="http://schemas.microsoft.com/office/drawing/2014/main" id="{9A9B6215-BF4F-DD44-BDF8-16457060E80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solidFill>
                  <a:srgbClr val="4A66AC"/>
                </a:solidFill>
              </a:rPr>
              <a:pPr/>
              <a:t>‹#›</a:t>
            </a:fld>
            <a:endParaRPr lang="en-US" dirty="0">
              <a:solidFill>
                <a:srgbClr val="4A66AC"/>
              </a:solidFill>
            </a:endParaRPr>
          </a:p>
        </p:txBody>
      </p:sp>
      <p:sp>
        <p:nvSpPr>
          <p:cNvPr id="12" name="Date Placeholder 3">
            <a:extLst>
              <a:ext uri="{FF2B5EF4-FFF2-40B4-BE49-F238E27FC236}">
                <a16:creationId xmlns:a16="http://schemas.microsoft.com/office/drawing/2014/main" id="{D1266839-6CEF-2743-91EE-62A423EEA80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solidFill>
                  <a:prstClr val="black">
                    <a:tint val="75000"/>
                  </a:prstClr>
                </a:solidFill>
              </a:rPr>
              <a:pPr/>
              <a:t>3/11/2020</a:t>
            </a:fld>
            <a:endParaRPr lang="en-US" dirty="0">
              <a:solidFill>
                <a:prstClr val="black">
                  <a:tint val="75000"/>
                </a:prstClr>
              </a:solidFill>
            </a:endParaRPr>
          </a:p>
        </p:txBody>
      </p:sp>
    </p:spTree>
    <p:extLst>
      <p:ext uri="{BB962C8B-B14F-4D97-AF65-F5344CB8AC3E}">
        <p14:creationId xmlns:p14="http://schemas.microsoft.com/office/powerpoint/2010/main" val="16190093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7D012C9C-36AF-6947-9AA6-230F1F06B39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solidFill>
                  <a:srgbClr val="4A66AC"/>
                </a:solidFill>
              </a:rPr>
              <a:pPr/>
              <a:t>‹#›</a:t>
            </a:fld>
            <a:endParaRPr lang="en-US" dirty="0">
              <a:solidFill>
                <a:srgbClr val="4A66AC"/>
              </a:solidFill>
            </a:endParaRPr>
          </a:p>
        </p:txBody>
      </p:sp>
      <p:sp>
        <p:nvSpPr>
          <p:cNvPr id="12" name="Date Placeholder 3">
            <a:extLst>
              <a:ext uri="{FF2B5EF4-FFF2-40B4-BE49-F238E27FC236}">
                <a16:creationId xmlns:a16="http://schemas.microsoft.com/office/drawing/2014/main" id="{A8D172DA-0831-544E-AC7B-9C959A93A011}"/>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solidFill>
                  <a:prstClr val="black">
                    <a:tint val="75000"/>
                  </a:prstClr>
                </a:solidFill>
              </a:rPr>
              <a:pPr/>
              <a:t>3/11/2020</a:t>
            </a:fld>
            <a:endParaRPr lang="en-US" dirty="0">
              <a:solidFill>
                <a:prstClr val="black">
                  <a:tint val="75000"/>
                </a:prstClr>
              </a:solidFill>
            </a:endParaRPr>
          </a:p>
        </p:txBody>
      </p:sp>
    </p:spTree>
    <p:extLst>
      <p:ext uri="{BB962C8B-B14F-4D97-AF65-F5344CB8AC3E}">
        <p14:creationId xmlns:p14="http://schemas.microsoft.com/office/powerpoint/2010/main" val="9632791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u-HU"/>
              <a:t>Mintacím szerkesztése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9" name="Date Placeholder 18">
            <a:extLst>
              <a:ext uri="{FF2B5EF4-FFF2-40B4-BE49-F238E27FC236}">
                <a16:creationId xmlns:a16="http://schemas.microsoft.com/office/drawing/2014/main" id="{78BB51ED-C799-7749-8F90-67E5C0E9059C}"/>
              </a:ext>
            </a:extLst>
          </p:cNvPr>
          <p:cNvSpPr>
            <a:spLocks noGrp="1"/>
          </p:cNvSpPr>
          <p:nvPr>
            <p:ph type="dt" sz="half" idx="10"/>
          </p:nvPr>
        </p:nvSpPr>
        <p:spPr/>
        <p:txBody>
          <a:bodyPr/>
          <a:lstStyle/>
          <a:p>
            <a:fld id="{5B52FFB4-0626-D14E-A3AC-858E7FDB9B78}" type="datetimeFigureOut">
              <a:rPr lang="en-US" smtClean="0">
                <a:solidFill>
                  <a:prstClr val="black">
                    <a:tint val="75000"/>
                  </a:prstClr>
                </a:solidFill>
              </a:rPr>
              <a:pPr/>
              <a:t>3/11/2020</a:t>
            </a:fld>
            <a:endParaRPr lang="en-US" dirty="0">
              <a:solidFill>
                <a:prstClr val="black">
                  <a:tint val="75000"/>
                </a:prstClr>
              </a:solidFill>
            </a:endParaRPr>
          </a:p>
        </p:txBody>
      </p:sp>
      <p:sp>
        <p:nvSpPr>
          <p:cNvPr id="20" name="Footer Placeholder 19">
            <a:extLst>
              <a:ext uri="{FF2B5EF4-FFF2-40B4-BE49-F238E27FC236}">
                <a16:creationId xmlns:a16="http://schemas.microsoft.com/office/drawing/2014/main" id="{8F5528E0-AF36-7E4C-9B7F-1DA729C1CC01}"/>
              </a:ext>
            </a:extLst>
          </p:cNvPr>
          <p:cNvSpPr>
            <a:spLocks noGrp="1"/>
          </p:cNvSpPr>
          <p:nvPr>
            <p:ph type="ftr" sz="quarter" idx="11"/>
          </p:nvPr>
        </p:nvSpPr>
        <p:spPr>
          <a:xfrm>
            <a:off x="2132880" y="6206354"/>
            <a:ext cx="4598662" cy="584775"/>
          </a:xfrm>
          <a:prstGeom prst="rect">
            <a:avLst/>
          </a:prstGeom>
        </p:spPr>
        <p:txBody>
          <a:bodyPr/>
          <a:lstStyle/>
          <a:p>
            <a:pPr eaLnBrk="0" fontAlgn="base" hangingPunct="0">
              <a:spcBef>
                <a:spcPct val="0"/>
              </a:spcBef>
              <a:spcAft>
                <a:spcPct val="0"/>
              </a:spcAft>
            </a:pPr>
            <a:r>
              <a:rPr lang="en-GB" altLang="en-US" dirty="0">
                <a:solidFill>
                  <a:prstClr val="black">
                    <a:tint val="75000"/>
                  </a:prstClr>
                </a:solidFill>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u="sng" dirty="0">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dirty="0">
                <a:solidFill>
                  <a:prstClr val="black">
                    <a:tint val="75000"/>
                  </a:prstClr>
                </a:solidFill>
                <a:latin typeface="Cambria" panose="02040503050406030204" pitchFamily="18" charset="0"/>
                <a:ea typeface="Cambria" panose="02040503050406030204" pitchFamily="18" charset="0"/>
                <a:cs typeface="Times New Roman" panose="02020603050405020304" pitchFamily="18" charset="0"/>
              </a:rPr>
              <a:t>(</a:t>
            </a:r>
            <a:r>
              <a:rPr lang="en-GB" altLang="en-US" i="1" dirty="0">
                <a:solidFill>
                  <a:prstClr val="black">
                    <a:tint val="75000"/>
                  </a:prstClr>
                </a:solidFill>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dirty="0">
                <a:solidFill>
                  <a:prstClr val="black">
                    <a:tint val="75000"/>
                  </a:prstClr>
                </a:solidFill>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 More information, and other GDPR training resources can be found at: </a:t>
            </a:r>
            <a:r>
              <a:rPr lang="en-GB" altLang="en-US" b="1" dirty="0">
                <a:solidFill>
                  <a:prstClr val="black">
                    <a:tint val="75000"/>
                  </a:prstClr>
                </a:solidFill>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400" dirty="0">
              <a:solidFill>
                <a:prstClr val="black">
                  <a:tint val="75000"/>
                </a:prstClr>
              </a:solidFill>
              <a:latin typeface="Arial" panose="020B0604020202020204" pitchFamily="34" charset="0"/>
            </a:endParaRPr>
          </a:p>
        </p:txBody>
      </p:sp>
      <p:sp>
        <p:nvSpPr>
          <p:cNvPr id="21" name="Slide Number Placeholder 20">
            <a:extLst>
              <a:ext uri="{FF2B5EF4-FFF2-40B4-BE49-F238E27FC236}">
                <a16:creationId xmlns:a16="http://schemas.microsoft.com/office/drawing/2014/main" id="{B7E95907-7B8F-884B-AF77-BCD8C331BD2C}"/>
              </a:ext>
            </a:extLst>
          </p:cNvPr>
          <p:cNvSpPr>
            <a:spLocks noGrp="1"/>
          </p:cNvSpPr>
          <p:nvPr>
            <p:ph type="sldNum" sz="quarter" idx="12"/>
          </p:nvPr>
        </p:nvSpPr>
        <p:spPr/>
        <p:txBody>
          <a:bodyPr/>
          <a:lstStyle/>
          <a:p>
            <a:fld id="{65F0A310-DF0E-6745-8572-F40CB56C6BD2}" type="slidenum">
              <a:rPr lang="en-US" smtClean="0">
                <a:solidFill>
                  <a:srgbClr val="4A66AC"/>
                </a:solidFill>
              </a:rPr>
              <a:pPr/>
              <a:t>‹#›</a:t>
            </a:fld>
            <a:endParaRPr lang="en-US" dirty="0">
              <a:solidFill>
                <a:srgbClr val="4A66AC"/>
              </a:solidFill>
            </a:endParaRPr>
          </a:p>
        </p:txBody>
      </p:sp>
    </p:spTree>
    <p:extLst>
      <p:ext uri="{BB962C8B-B14F-4D97-AF65-F5344CB8AC3E}">
        <p14:creationId xmlns:p14="http://schemas.microsoft.com/office/powerpoint/2010/main" val="1763387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917F3CF5-E7A7-6B4E-9AC9-644C0BF6B194}"/>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243A035-BB6C-5E47-B9B5-A85119AB0B2A}"/>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341990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a:t>Mintacím szerkesztése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3" name="Slide Number Placeholder 5">
            <a:extLst>
              <a:ext uri="{FF2B5EF4-FFF2-40B4-BE49-F238E27FC236}">
                <a16:creationId xmlns:a16="http://schemas.microsoft.com/office/drawing/2014/main" id="{E7F16133-F9CC-B84D-ADE9-FDD4C8216F50}"/>
              </a:ext>
            </a:extLst>
          </p:cNvPr>
          <p:cNvSpPr>
            <a:spLocks noGrp="1"/>
          </p:cNvSpPr>
          <p:nvPr>
            <p:ph type="sldNum" sz="quarter" idx="10"/>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D587F17F-DEA8-2C40-B572-E0D0040E33B4}"/>
              </a:ext>
            </a:extLst>
          </p:cNvPr>
          <p:cNvSpPr>
            <a:spLocks noGrp="1"/>
          </p:cNvSpPr>
          <p:nvPr>
            <p:ph type="dt" sz="half" idx="11"/>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2489610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u-HU"/>
              <a:t>Mintacím szerkesztése</a:t>
            </a:r>
            <a:endParaRPr lang="en-US" dirty="0"/>
          </a:p>
        </p:txBody>
      </p:sp>
      <p:sp>
        <p:nvSpPr>
          <p:cNvPr id="9" name="Slide Number Placeholder 5">
            <a:extLst>
              <a:ext uri="{FF2B5EF4-FFF2-40B4-BE49-F238E27FC236}">
                <a16:creationId xmlns:a16="http://schemas.microsoft.com/office/drawing/2014/main" id="{B57E7767-2AA7-8844-8172-68C326517EC7}"/>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0" name="Date Placeholder 3">
            <a:extLst>
              <a:ext uri="{FF2B5EF4-FFF2-40B4-BE49-F238E27FC236}">
                <a16:creationId xmlns:a16="http://schemas.microsoft.com/office/drawing/2014/main" id="{1C4AACD6-9373-4445-9A6B-B0F09AEDE5DB}"/>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2225117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8B68C918-F9E8-2441-8937-71D029D43F85}"/>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9" name="Date Placeholder 3">
            <a:extLst>
              <a:ext uri="{FF2B5EF4-FFF2-40B4-BE49-F238E27FC236}">
                <a16:creationId xmlns:a16="http://schemas.microsoft.com/office/drawing/2014/main" id="{592FE213-8D2B-4E4D-A4D1-037729B6EA65}"/>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4105066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u-HU"/>
              <a:t>Mintacím szerkesztése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u-HU"/>
              <a:t>Mintaszöveg szerkesztése</a:t>
            </a:r>
          </a:p>
        </p:txBody>
      </p:sp>
      <p:sp>
        <p:nvSpPr>
          <p:cNvPr id="11" name="Slide Number Placeholder 5">
            <a:extLst>
              <a:ext uri="{FF2B5EF4-FFF2-40B4-BE49-F238E27FC236}">
                <a16:creationId xmlns:a16="http://schemas.microsoft.com/office/drawing/2014/main" id="{B5E88C49-8638-1540-B66F-7B158A00FAD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E1CF150E-E405-A245-9B2D-E5A9A25A037B}"/>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3908515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u-HU"/>
              <a:t>Mintacím szerkesztése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dirty="0"/>
              <a:t>Kép beszúrásához kattintson az ikonra</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11" name="Slide Number Placeholder 5">
            <a:extLst>
              <a:ext uri="{FF2B5EF4-FFF2-40B4-BE49-F238E27FC236}">
                <a16:creationId xmlns:a16="http://schemas.microsoft.com/office/drawing/2014/main" id="{E6FF6662-250A-0945-9FF6-BC099F78876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AD4F148-88E2-504E-A24A-E24736152951}"/>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Tree>
    <p:extLst>
      <p:ext uri="{BB962C8B-B14F-4D97-AF65-F5344CB8AC3E}">
        <p14:creationId xmlns:p14="http://schemas.microsoft.com/office/powerpoint/2010/main" val="252311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image" Target="../media/image1.emf"/><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theme" Target="../theme/theme2.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u-HU"/>
              <a:t>Mintacím szerkesztése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3/11/2020</a:t>
            </a:fld>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Rectangle 3">
            <a:extLst>
              <a:ext uri="{FF2B5EF4-FFF2-40B4-BE49-F238E27FC236}">
                <a16:creationId xmlns:a16="http://schemas.microsoft.com/office/drawing/2014/main" id="{91A4F869-6D94-0245-8B7C-0C84A6D8E2CE}"/>
              </a:ext>
            </a:extLst>
          </p:cNvPr>
          <p:cNvSpPr>
            <a:spLocks noChangeArrowheads="1"/>
          </p:cNvSpPr>
          <p:nvPr userDrawn="1"/>
        </p:nvSpPr>
        <p:spPr bwMode="auto">
          <a:xfrm>
            <a:off x="0" y="1143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17" name="Picture 16">
            <a:extLst>
              <a:ext uri="{FF2B5EF4-FFF2-40B4-BE49-F238E27FC236}">
                <a16:creationId xmlns:a16="http://schemas.microsoft.com/office/drawing/2014/main" id="{CB414861-1E85-474C-9899-99D89BF5A2EC}"/>
              </a:ext>
            </a:extLst>
          </p:cNvPr>
          <p:cNvPicPr>
            <a:picLocks noChangeAspect="1"/>
          </p:cNvPicPr>
          <p:nvPr userDrawn="1"/>
        </p:nvPicPr>
        <p:blipFill>
          <a:blip r:embed="rId19"/>
          <a:stretch>
            <a:fillRect/>
          </a:stretch>
        </p:blipFill>
        <p:spPr>
          <a:xfrm>
            <a:off x="677334" y="6079133"/>
            <a:ext cx="1796383" cy="745956"/>
          </a:xfrm>
          <a:prstGeom prst="rect">
            <a:avLst/>
          </a:prstGeom>
        </p:spPr>
      </p:pic>
      <p:sp>
        <p:nvSpPr>
          <p:cNvPr id="18" name="Footer Placeholder 17">
            <a:extLst>
              <a:ext uri="{FF2B5EF4-FFF2-40B4-BE49-F238E27FC236}">
                <a16:creationId xmlns:a16="http://schemas.microsoft.com/office/drawing/2014/main" id="{C041812E-774C-C240-8F97-68BB2BE0BE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14547223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u-HU"/>
              <a:t>Mintacím szerkesztése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solidFill>
                  <a:prstClr val="black">
                    <a:tint val="75000"/>
                  </a:prstClr>
                </a:solidFill>
              </a:rPr>
              <a:pPr/>
              <a:t>3/11/2020</a:t>
            </a:fld>
            <a:endParaRPr lang="en-US" dirty="0">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solidFill>
                  <a:srgbClr val="4A66AC"/>
                </a:solidFill>
              </a:rPr>
              <a:pPr/>
              <a:t>‹#›</a:t>
            </a:fld>
            <a:endParaRPr lang="en-US" dirty="0">
              <a:solidFill>
                <a:srgbClr val="4A66AC"/>
              </a:solidFill>
            </a:endParaRPr>
          </a:p>
        </p:txBody>
      </p:sp>
      <p:sp>
        <p:nvSpPr>
          <p:cNvPr id="11" name="Rectangle 3">
            <a:extLst>
              <a:ext uri="{FF2B5EF4-FFF2-40B4-BE49-F238E27FC236}">
                <a16:creationId xmlns:a16="http://schemas.microsoft.com/office/drawing/2014/main" id="{91A4F869-6D94-0245-8B7C-0C84A6D8E2CE}"/>
              </a:ext>
            </a:extLst>
          </p:cNvPr>
          <p:cNvSpPr>
            <a:spLocks noChangeArrowheads="1"/>
          </p:cNvSpPr>
          <p:nvPr userDrawn="1"/>
        </p:nvSpPr>
        <p:spPr bwMode="auto">
          <a:xfrm>
            <a:off x="0" y="1143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solidFill>
                <a:prstClr val="black"/>
              </a:solidFill>
            </a:endParaRPr>
          </a:p>
        </p:txBody>
      </p:sp>
      <p:pic>
        <p:nvPicPr>
          <p:cNvPr id="17" name="Picture 16">
            <a:extLst>
              <a:ext uri="{FF2B5EF4-FFF2-40B4-BE49-F238E27FC236}">
                <a16:creationId xmlns:a16="http://schemas.microsoft.com/office/drawing/2014/main" id="{CB414861-1E85-474C-9899-99D89BF5A2EC}"/>
              </a:ext>
            </a:extLst>
          </p:cNvPr>
          <p:cNvPicPr>
            <a:picLocks noChangeAspect="1"/>
          </p:cNvPicPr>
          <p:nvPr userDrawn="1"/>
        </p:nvPicPr>
        <p:blipFill>
          <a:blip r:embed="rId18"/>
          <a:stretch>
            <a:fillRect/>
          </a:stretch>
        </p:blipFill>
        <p:spPr>
          <a:xfrm>
            <a:off x="677334" y="6079133"/>
            <a:ext cx="1796383" cy="745956"/>
          </a:xfrm>
          <a:prstGeom prst="rect">
            <a:avLst/>
          </a:prstGeom>
        </p:spPr>
      </p:pic>
      <p:sp>
        <p:nvSpPr>
          <p:cNvPr id="18" name="Footer Placeholder 17">
            <a:extLst>
              <a:ext uri="{FF2B5EF4-FFF2-40B4-BE49-F238E27FC236}">
                <a16:creationId xmlns:a16="http://schemas.microsoft.com/office/drawing/2014/main" id="{C041812E-774C-C240-8F97-68BB2BE0BE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Tree>
    <p:extLst>
      <p:ext uri="{BB962C8B-B14F-4D97-AF65-F5344CB8AC3E}">
        <p14:creationId xmlns:p14="http://schemas.microsoft.com/office/powerpoint/2010/main" val="2705533682"/>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 id="2147483706" r:id="rId14"/>
    <p:sldLayoutId id="2147483707" r:id="rId15"/>
    <p:sldLayoutId id="214748370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project-star.eu/"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9E06D-94D0-0A4C-BB9B-F35BF4782C06}"/>
              </a:ext>
            </a:extLst>
          </p:cNvPr>
          <p:cNvSpPr>
            <a:spLocks noGrp="1"/>
          </p:cNvSpPr>
          <p:nvPr>
            <p:ph type="ctrTitle"/>
          </p:nvPr>
        </p:nvSpPr>
        <p:spPr>
          <a:xfrm>
            <a:off x="-605061" y="3998066"/>
            <a:ext cx="11467556" cy="661481"/>
          </a:xfrm>
        </p:spPr>
        <p:txBody>
          <a:bodyPr/>
          <a:lstStyle/>
          <a:p>
            <a:pPr algn="ctr"/>
            <a:br>
              <a:rPr lang="hu-HU" sz="2400" dirty="0"/>
            </a:br>
            <a:br>
              <a:rPr lang="hu-HU" sz="2400" dirty="0"/>
            </a:br>
            <a:r>
              <a:rPr lang="hu-HU" sz="2400" b="1" dirty="0"/>
              <a:t>11. témakör – Uniós </a:t>
            </a:r>
            <a:r>
              <a:rPr lang="hu-HU" sz="2400" b="1"/>
              <a:t>adatvédelmi kapcsolatrendszer</a:t>
            </a:r>
            <a:endParaRPr lang="hu-HU" sz="2400" b="1" dirty="0"/>
          </a:p>
        </p:txBody>
      </p:sp>
      <p:sp>
        <p:nvSpPr>
          <p:cNvPr id="4" name="Ellipszis 3">
            <a:extLst>
              <a:ext uri="{FF2B5EF4-FFF2-40B4-BE49-F238E27FC236}">
                <a16:creationId xmlns:a16="http://schemas.microsoft.com/office/drawing/2014/main" id="{D909D330-5BBE-4EAA-B5DD-A5F501E012A7}"/>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defRPr/>
            </a:pPr>
            <a:endParaRPr lang="en-GB" dirty="0">
              <a:solidFill>
                <a:prstClr val="white"/>
              </a:solidFill>
            </a:endParaRPr>
          </a:p>
        </p:txBody>
      </p:sp>
      <p:pic>
        <p:nvPicPr>
          <p:cNvPr id="5" name="Picture 4">
            <a:extLst>
              <a:ext uri="{FF2B5EF4-FFF2-40B4-BE49-F238E27FC236}">
                <a16:creationId xmlns:a16="http://schemas.microsoft.com/office/drawing/2014/main" id="{B6DD7043-A802-436A-90E8-4EB589A7EACA}"/>
              </a:ext>
            </a:extLst>
          </p:cNvPr>
          <p:cNvPicPr>
            <a:picLocks noChangeAspect="1"/>
          </p:cNvPicPr>
          <p:nvPr/>
        </p:nvPicPr>
        <p:blipFill>
          <a:blip r:embed="rId3"/>
          <a:stretch>
            <a:fillRect/>
          </a:stretch>
        </p:blipFill>
        <p:spPr>
          <a:xfrm>
            <a:off x="11053919" y="6098958"/>
            <a:ext cx="1138081" cy="759042"/>
          </a:xfrm>
          <a:prstGeom prst="rect">
            <a:avLst/>
          </a:prstGeom>
        </p:spPr>
      </p:pic>
    </p:spTree>
    <p:extLst>
      <p:ext uri="{BB962C8B-B14F-4D97-AF65-F5344CB8AC3E}">
        <p14:creationId xmlns:p14="http://schemas.microsoft.com/office/powerpoint/2010/main" val="4131587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a:xfrm>
            <a:off x="337931" y="555885"/>
            <a:ext cx="11151704" cy="1074132"/>
          </a:xfrm>
        </p:spPr>
        <p:txBody>
          <a:bodyPr>
            <a:normAutofit/>
          </a:bodyPr>
          <a:lstStyle/>
          <a:p>
            <a:r>
              <a:rPr lang="pt-BR" sz="3200" dirty="0"/>
              <a:t>A</a:t>
            </a:r>
            <a:r>
              <a:rPr lang="hu-HU" sz="3200" dirty="0"/>
              <a:t>z Európai Parlament és a Tanács </a:t>
            </a:r>
            <a:r>
              <a:rPr lang="pt-BR" sz="3200" dirty="0"/>
              <a:t>(EU) 2016/680</a:t>
            </a:r>
            <a:r>
              <a:rPr lang="hu-HU" sz="3200" dirty="0"/>
              <a:t> irányelve – A bűnügyi adatvédelmi irányelv (3)</a:t>
            </a:r>
          </a:p>
        </p:txBody>
      </p:sp>
      <p:sp>
        <p:nvSpPr>
          <p:cNvPr id="3" name="Tartalom helye 2"/>
          <p:cNvSpPr>
            <a:spLocks noGrp="1"/>
          </p:cNvSpPr>
          <p:nvPr>
            <p:ph idx="1"/>
          </p:nvPr>
        </p:nvSpPr>
        <p:spPr>
          <a:xfrm>
            <a:off x="677333" y="1630017"/>
            <a:ext cx="9738875" cy="4572000"/>
          </a:xfrm>
        </p:spPr>
        <p:txBody>
          <a:bodyPr>
            <a:noAutofit/>
          </a:bodyPr>
          <a:lstStyle/>
          <a:p>
            <a:pPr marL="0" indent="0" algn="just">
              <a:buNone/>
            </a:pPr>
            <a:r>
              <a:rPr lang="hu-HU" sz="2000" dirty="0"/>
              <a:t>A tagállamok előírják az adatkezelő számára, hogy adott esetben és amennyire lehetséges, tegyen világos különbséget az érintettek különböző kategóriáinak személyes adatai között az alábbiak szerint: </a:t>
            </a:r>
          </a:p>
          <a:p>
            <a:pPr marL="457200" indent="-457200" algn="just">
              <a:buAutoNum type="alphaLcParenR"/>
            </a:pPr>
            <a:r>
              <a:rPr lang="hu-HU" sz="2000" dirty="0"/>
              <a:t>olyan személyek, akik tekintetében alapos okkal feltételezhető, hogy bűncselekményt követtek el vagy készülnek elkövetni; </a:t>
            </a:r>
          </a:p>
          <a:p>
            <a:pPr marL="457200" indent="-457200" algn="just">
              <a:buAutoNum type="alphaLcParenR"/>
            </a:pPr>
            <a:r>
              <a:rPr lang="hu-HU" sz="2000" dirty="0"/>
              <a:t>bűncselekmény elkövetéséért elítélt személyek; </a:t>
            </a:r>
          </a:p>
          <a:p>
            <a:pPr marL="457200" indent="-457200" algn="just">
              <a:buAutoNum type="alphaLcParenR"/>
            </a:pPr>
            <a:r>
              <a:rPr lang="hu-HU" sz="2000" dirty="0"/>
              <a:t>bűncselekmény áldozatai, illetve olyan személyek, akikről bizonyos tények alapján okkal feltételezhető, hogy bűncselekmény áldozatai lehetnek, és </a:t>
            </a:r>
          </a:p>
          <a:p>
            <a:pPr marL="457200" indent="-457200" algn="just">
              <a:buAutoNum type="alphaLcParenR"/>
            </a:pPr>
            <a:r>
              <a:rPr lang="hu-HU" sz="2000" dirty="0"/>
              <a:t>a bűncselekmény kapcsán érintett egyéb felek, például olyan személyek, akik a bűncselekményekkel kapcsolatos nyomozás vagy az azt követő büntetőeljárás során felszólíthatók vallomástételre, bűncselekményről információval szolgálhatnak, vagy az a) és b) pontban említett személyekkel kapcsolatban vannak vagy e személyek bűntársai. </a:t>
            </a:r>
          </a:p>
        </p:txBody>
      </p:sp>
      <p:sp>
        <p:nvSpPr>
          <p:cNvPr id="4" name="Ellipszis 3">
            <a:extLst>
              <a:ext uri="{FF2B5EF4-FFF2-40B4-BE49-F238E27FC236}">
                <a16:creationId xmlns:a16="http://schemas.microsoft.com/office/drawing/2014/main" id="{A1B2256F-EE02-4355-8C07-F0820A115838}"/>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16856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a:xfrm>
            <a:off x="677334" y="609600"/>
            <a:ext cx="8596668" cy="781878"/>
          </a:xfrm>
        </p:spPr>
        <p:txBody>
          <a:bodyPr/>
          <a:lstStyle/>
          <a:p>
            <a:r>
              <a:rPr lang="hu-HU" dirty="0"/>
              <a:t>Különös adatkezelési feltételek</a:t>
            </a:r>
          </a:p>
        </p:txBody>
      </p:sp>
      <p:sp>
        <p:nvSpPr>
          <p:cNvPr id="3" name="Tartalom helye 2"/>
          <p:cNvSpPr>
            <a:spLocks noGrp="1"/>
          </p:cNvSpPr>
          <p:nvPr>
            <p:ph idx="1"/>
          </p:nvPr>
        </p:nvSpPr>
        <p:spPr>
          <a:xfrm>
            <a:off x="677334" y="1391478"/>
            <a:ext cx="9381066" cy="4850295"/>
          </a:xfrm>
        </p:spPr>
        <p:txBody>
          <a:bodyPr>
            <a:normAutofit fontScale="92500" lnSpcReduction="20000"/>
          </a:bodyPr>
          <a:lstStyle/>
          <a:p>
            <a:pPr algn="just">
              <a:buAutoNum type="arabicParenBoth"/>
            </a:pPr>
            <a:r>
              <a:rPr lang="hu-HU" dirty="0"/>
              <a:t>Az illetékes hatóságok által az 1. cikk (1) bekezdésében meghatározott célokból gyűjtött személyes adatok az 1. cikk (1) bekezdésében meghatározottaktól eltérő célból nem kezelhetők, kivéve, ha az az ilyen adatkezelésre uniós vagy tagállami jog felhatalmazást ad. Ha személyes adatokat ilyen más célokból kezelnek, az (EU) 2016/679 rendeletet kell alkalmazni, kivéve, ha az adatkezelést az uniós jog hatályán kívül eső tevékenység keretében végzik. </a:t>
            </a:r>
          </a:p>
          <a:p>
            <a:pPr algn="just">
              <a:buAutoNum type="arabicParenBoth"/>
            </a:pPr>
            <a:r>
              <a:rPr lang="hu-HU" dirty="0"/>
              <a:t>Ha a tagállami jog az 1. cikk (1) bekezdésében meghatározott célokból végzett feladatoktól eltérő feladatok elvégzését írja elő az illetékes hatóságok számára, az ilyen célokból történő adatkezelésre, ideértve a közérdekű archiválás céljából, tudományos és történelmi kutatási célból vagy statisztikai célból folytatott adatkezelést is, az (EU) 2016/679 rendeletet kell alkalmazni, kivéve, ha az adatkezelést az uniós jog hatályán kívül eső tevékenység keretében végzik. </a:t>
            </a:r>
          </a:p>
          <a:p>
            <a:pPr algn="just">
              <a:buAutoNum type="arabicParenBoth"/>
            </a:pPr>
            <a:r>
              <a:rPr lang="hu-HU" dirty="0"/>
              <a:t>A tagállamok előírják, hogy ha a továbbító illetékes hatóságra alkalmazandó uniós vagy tagállami jog az adatkezelésre vonatkozóan különös feltételeket ír elő, a továbbító illetékes hatóság tájékoztassa a személyes adatok címzettjét, az említett feltételekről és a betartásukra vonatkozó követelményről. </a:t>
            </a:r>
          </a:p>
          <a:p>
            <a:pPr algn="just">
              <a:buAutoNum type="arabicParenBoth"/>
            </a:pPr>
            <a:r>
              <a:rPr lang="hu-HU" dirty="0"/>
              <a:t>A tagállamok előírják, hogy a továbbító illetékes hatóság ne alkalmazzon más tagállambeli címzettekre, illetve az EUMSZ V. címének 4. és 5. fejezete szerint létrehozott ügynökségekre, hivatalokra és szervekre a (3) bekezdés szerinti olyan feltételeket, amelyeket a továbbító illetékes hatóság szerinti tagállamon belüli hasonló adattovábbításokra sem kell alkalmazni. </a:t>
            </a:r>
            <a:endParaRPr lang="hu-HU" dirty="0">
              <a:latin typeface="+mj-lt"/>
            </a:endParaRPr>
          </a:p>
        </p:txBody>
      </p:sp>
      <p:sp>
        <p:nvSpPr>
          <p:cNvPr id="4" name="Ellipszis 3">
            <a:extLst>
              <a:ext uri="{FF2B5EF4-FFF2-40B4-BE49-F238E27FC236}">
                <a16:creationId xmlns:a16="http://schemas.microsoft.com/office/drawing/2014/main" id="{C1F433F2-9F02-4AC5-9FD8-458094FFD12A}"/>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552641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bg1"/>
            </a:gs>
            <a:gs pos="100000">
              <a:srgbClr val="92D050"/>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a:xfrm>
            <a:off x="677334" y="609600"/>
            <a:ext cx="9759438" cy="1108841"/>
          </a:xfrm>
        </p:spPr>
        <p:txBody>
          <a:bodyPr>
            <a:normAutofit fontScale="90000"/>
          </a:bodyPr>
          <a:lstStyle/>
          <a:p>
            <a:r>
              <a:rPr lang="hu-HU" dirty="0"/>
              <a:t>Az érintett jogai a bűnügyi adatvédelmi irányelvben (1)</a:t>
            </a:r>
          </a:p>
        </p:txBody>
      </p:sp>
      <p:sp>
        <p:nvSpPr>
          <p:cNvPr id="3" name="Tartalom helye 2"/>
          <p:cNvSpPr>
            <a:spLocks noGrp="1"/>
          </p:cNvSpPr>
          <p:nvPr>
            <p:ph idx="1"/>
          </p:nvPr>
        </p:nvSpPr>
        <p:spPr>
          <a:xfrm>
            <a:off x="866520" y="1828801"/>
            <a:ext cx="9381066" cy="4240923"/>
          </a:xfrm>
        </p:spPr>
        <p:txBody>
          <a:bodyPr>
            <a:noAutofit/>
          </a:bodyPr>
          <a:lstStyle/>
          <a:p>
            <a:pPr algn="just"/>
            <a:r>
              <a:rPr lang="hu-HU" sz="2400" dirty="0"/>
              <a:t>Az adatok kezelésére vonatkozó valamennyi információt tömör, érthető és könnyen hozzáférhető formában, világosan és közérthetően megfogalmazva kell nyújtani.</a:t>
            </a:r>
          </a:p>
          <a:p>
            <a:pPr algn="just"/>
            <a:r>
              <a:rPr lang="hu-HU" sz="2400" dirty="0"/>
              <a:t>Az érintett rendelkezésére bocsátandó vagy számára nyújtandó információk:</a:t>
            </a:r>
          </a:p>
          <a:p>
            <a:pPr lvl="1" algn="just"/>
            <a:r>
              <a:rPr lang="hu-HU" sz="2400" dirty="0"/>
              <a:t>az adatkezelő személye</a:t>
            </a:r>
          </a:p>
          <a:p>
            <a:pPr lvl="1" algn="just"/>
            <a:r>
              <a:rPr lang="hu-HU" sz="2400" dirty="0"/>
              <a:t>a személyes adatok tervezett kezelésének célja</a:t>
            </a:r>
          </a:p>
          <a:p>
            <a:pPr lvl="1" algn="just"/>
            <a:r>
              <a:rPr lang="hu-HU" sz="2400" dirty="0"/>
              <a:t>a személyes adatok tervezett kezelésének célja</a:t>
            </a:r>
          </a:p>
        </p:txBody>
      </p:sp>
      <p:sp>
        <p:nvSpPr>
          <p:cNvPr id="4" name="Ellipszis 3">
            <a:extLst>
              <a:ext uri="{FF2B5EF4-FFF2-40B4-BE49-F238E27FC236}">
                <a16:creationId xmlns:a16="http://schemas.microsoft.com/office/drawing/2014/main" id="{17AF8CE7-B8AE-4FF0-8711-90490483994B}"/>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574228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bg1"/>
            </a:gs>
            <a:gs pos="100000">
              <a:srgbClr val="92D050"/>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a:xfrm>
            <a:off x="661569" y="609600"/>
            <a:ext cx="9396832" cy="1061545"/>
          </a:xfrm>
        </p:spPr>
        <p:txBody>
          <a:bodyPr>
            <a:normAutofit fontScale="90000"/>
          </a:bodyPr>
          <a:lstStyle/>
          <a:p>
            <a:r>
              <a:rPr lang="hu-HU" dirty="0"/>
              <a:t>Az érintett jogai a bűnügyi adatvédelmi irányelvben (2)</a:t>
            </a:r>
          </a:p>
        </p:txBody>
      </p:sp>
      <p:sp>
        <p:nvSpPr>
          <p:cNvPr id="3" name="Tartalom helye 2"/>
          <p:cNvSpPr>
            <a:spLocks noGrp="1"/>
          </p:cNvSpPr>
          <p:nvPr>
            <p:ph idx="1"/>
          </p:nvPr>
        </p:nvSpPr>
        <p:spPr>
          <a:xfrm>
            <a:off x="677334" y="1844565"/>
            <a:ext cx="9381066" cy="4196797"/>
          </a:xfrm>
        </p:spPr>
        <p:txBody>
          <a:bodyPr>
            <a:noAutofit/>
          </a:bodyPr>
          <a:lstStyle/>
          <a:p>
            <a:pPr indent="-285750" algn="just">
              <a:buFont typeface="Wingdings" panose="05000000000000000000" pitchFamily="2" charset="2"/>
              <a:buChar char="Ø"/>
            </a:pPr>
            <a:r>
              <a:rPr lang="hu-HU" sz="1600" dirty="0"/>
              <a:t>Az érintett számára nyújtott tájékoztatás korlátozása</a:t>
            </a:r>
          </a:p>
          <a:p>
            <a:pPr marL="57150" indent="0" algn="just">
              <a:buNone/>
            </a:pPr>
            <a:r>
              <a:rPr lang="hu-HU" sz="1600" dirty="0"/>
              <a:t>A tagállamok jogalkotási intézkedéseket fogadhatnak el az érintett (2) bekezdés szerinti tájékoztatásának annyiban és addig történő késleltetésére, korlátozására vagy mellőzésére, amennyiben és ameddig az említett intézkedés – kellő tekintettel az érintett természetes személy alapvető jogaira és jogos érdekeire – egy demokratikus társadalomban szükséges és arányos intézkedésnek minősül annak érdekében, hogy: </a:t>
            </a:r>
          </a:p>
          <a:p>
            <a:pPr lvl="2" algn="just"/>
            <a:r>
              <a:rPr lang="hu-HU" sz="1600" dirty="0"/>
              <a:t>a) ne gördüljenek akadályok a hivatalos vagy jogi vizsgálatok, nyomozások vagy eljárások elé;</a:t>
            </a:r>
          </a:p>
          <a:p>
            <a:pPr lvl="2" algn="just"/>
            <a:r>
              <a:rPr lang="hu-HU" sz="1600" dirty="0"/>
              <a:t> b) ne szenvedjen sérelmet a bűncselekmények megelőzése, felderítése, nyomozása vagy a vádeljárás lefolytatása, illetve a büntetőjogi szankciók végrehajtása; </a:t>
            </a:r>
          </a:p>
          <a:p>
            <a:pPr lvl="2" algn="just"/>
            <a:r>
              <a:rPr lang="hu-HU" sz="1600" dirty="0"/>
              <a:t>c) biztosított legyen a közbiztonság védelme; </a:t>
            </a:r>
          </a:p>
          <a:p>
            <a:pPr lvl="2" algn="just"/>
            <a:r>
              <a:rPr lang="hu-HU" sz="1600" dirty="0"/>
              <a:t>d) biztosított legyen a nemzetbiztonság védelme; e) biztosított legyen mások jogainak és szabadságainak védelme. </a:t>
            </a:r>
          </a:p>
        </p:txBody>
      </p:sp>
      <p:sp>
        <p:nvSpPr>
          <p:cNvPr id="4" name="Ellipszis 3">
            <a:extLst>
              <a:ext uri="{FF2B5EF4-FFF2-40B4-BE49-F238E27FC236}">
                <a16:creationId xmlns:a16="http://schemas.microsoft.com/office/drawing/2014/main" id="{17AF8CE7-B8AE-4FF0-8711-90490483994B}"/>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419435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a:xfrm>
            <a:off x="677334" y="609600"/>
            <a:ext cx="8596668" cy="1124607"/>
          </a:xfrm>
        </p:spPr>
        <p:txBody>
          <a:bodyPr>
            <a:normAutofit fontScale="90000"/>
          </a:bodyPr>
          <a:lstStyle/>
          <a:p>
            <a:r>
              <a:rPr lang="hu-HU" dirty="0"/>
              <a:t>Az érintett hozzáférési joga a bűnügyi adatvédelmi irányelvben</a:t>
            </a:r>
          </a:p>
        </p:txBody>
      </p:sp>
      <p:sp>
        <p:nvSpPr>
          <p:cNvPr id="3" name="Tartalom helye 2"/>
          <p:cNvSpPr>
            <a:spLocks noGrp="1"/>
          </p:cNvSpPr>
          <p:nvPr>
            <p:ph idx="1"/>
          </p:nvPr>
        </p:nvSpPr>
        <p:spPr>
          <a:xfrm>
            <a:off x="677333" y="1734207"/>
            <a:ext cx="9018459" cy="4445876"/>
          </a:xfrm>
        </p:spPr>
        <p:txBody>
          <a:bodyPr>
            <a:normAutofit fontScale="92500" lnSpcReduction="20000"/>
          </a:bodyPr>
          <a:lstStyle/>
          <a:p>
            <a:pPr algn="just">
              <a:spcBef>
                <a:spcPts val="600"/>
              </a:spcBef>
            </a:pPr>
            <a:r>
              <a:rPr lang="hu-HU" sz="2000" dirty="0">
                <a:latin typeface="+mj-lt"/>
              </a:rPr>
              <a:t>Információkhoz való hozzáférési jog</a:t>
            </a:r>
          </a:p>
          <a:p>
            <a:pPr lvl="1" algn="just">
              <a:spcBef>
                <a:spcPts val="600"/>
              </a:spcBef>
            </a:pPr>
            <a:r>
              <a:rPr lang="hu-HU" sz="2000" dirty="0">
                <a:latin typeface="+mj-lt"/>
              </a:rPr>
              <a:t>az adatkezelés céljai és jogalapja;</a:t>
            </a:r>
          </a:p>
          <a:p>
            <a:pPr lvl="1" algn="just">
              <a:spcBef>
                <a:spcPts val="600"/>
              </a:spcBef>
            </a:pPr>
            <a:r>
              <a:rPr lang="hu-HU" sz="2000" dirty="0">
                <a:latin typeface="+mj-lt"/>
              </a:rPr>
              <a:t>az érintett személyes adatok kategóriái;</a:t>
            </a:r>
          </a:p>
          <a:p>
            <a:pPr lvl="1" algn="just">
              <a:spcBef>
                <a:spcPts val="600"/>
              </a:spcBef>
            </a:pPr>
            <a:r>
              <a:rPr lang="hu-HU" sz="2000" dirty="0">
                <a:latin typeface="+mj-lt"/>
              </a:rPr>
              <a:t>címzettek, akikkel, a személyes adatokat közölték;</a:t>
            </a:r>
          </a:p>
          <a:p>
            <a:pPr lvl="1" algn="just">
              <a:spcBef>
                <a:spcPts val="600"/>
              </a:spcBef>
            </a:pPr>
            <a:r>
              <a:rPr lang="hu-HU" sz="2000" dirty="0">
                <a:latin typeface="+mj-lt"/>
              </a:rPr>
              <a:t>panasz benyújtása</a:t>
            </a:r>
          </a:p>
          <a:p>
            <a:pPr algn="just">
              <a:spcBef>
                <a:spcPts val="600"/>
              </a:spcBef>
            </a:pPr>
            <a:r>
              <a:rPr lang="hu-HU" sz="2000" dirty="0">
                <a:latin typeface="+mj-lt"/>
              </a:rPr>
              <a:t>A személyes adatok helyesbítéséhez, törléséhez és kezelésének korlátozásához való jog</a:t>
            </a:r>
          </a:p>
          <a:p>
            <a:pPr lvl="1" algn="just">
              <a:spcBef>
                <a:spcPts val="600"/>
              </a:spcBef>
            </a:pPr>
            <a:r>
              <a:rPr lang="hu-HU" sz="2000" dirty="0">
                <a:latin typeface="+mj-lt"/>
              </a:rPr>
              <a:t>ha az adatkezelés sérti a 4., 8. vagy 10. cikk alapján elfogadott rendelkezéseket</a:t>
            </a:r>
          </a:p>
          <a:p>
            <a:pPr algn="just">
              <a:spcBef>
                <a:spcPts val="600"/>
              </a:spcBef>
            </a:pPr>
            <a:r>
              <a:rPr lang="hu-HU" sz="2200" dirty="0">
                <a:latin typeface="+mj-lt"/>
              </a:rPr>
              <a:t>A törlés korlátai: </a:t>
            </a:r>
          </a:p>
          <a:p>
            <a:pPr lvl="1" algn="just">
              <a:spcBef>
                <a:spcPts val="600"/>
              </a:spcBef>
            </a:pPr>
            <a:r>
              <a:rPr lang="hu-HU" sz="2000" dirty="0">
                <a:latin typeface="+mj-lt"/>
              </a:rPr>
              <a:t>az adatkezelő törlés helyett korlátozza az adatkezelést, ha: </a:t>
            </a:r>
          </a:p>
          <a:p>
            <a:pPr marL="457200" lvl="1" indent="0" algn="just">
              <a:spcBef>
                <a:spcPts val="600"/>
              </a:spcBef>
              <a:buNone/>
            </a:pPr>
            <a:r>
              <a:rPr lang="hu-HU" sz="2000" dirty="0">
                <a:latin typeface="+mj-lt"/>
              </a:rPr>
              <a:t>	a) az érintett vitatja a személyes adatok pontosságát, és azok pontossága vagy pontatlansága nem állapítható meg egyértelműen; vagy </a:t>
            </a:r>
          </a:p>
          <a:p>
            <a:pPr marL="457200" lvl="1" indent="0" algn="just">
              <a:spcBef>
                <a:spcPts val="600"/>
              </a:spcBef>
              <a:buNone/>
            </a:pPr>
            <a:r>
              <a:rPr lang="hu-HU" sz="2000" dirty="0">
                <a:latin typeface="+mj-lt"/>
              </a:rPr>
              <a:t>	b) a személyes adatokat bizonyítás céljából meg kell őrizni. A törlés megtagadása esetén írásos indoklás szükséges</a:t>
            </a:r>
          </a:p>
        </p:txBody>
      </p:sp>
      <p:sp>
        <p:nvSpPr>
          <p:cNvPr id="4" name="Ellipszis 3">
            <a:extLst>
              <a:ext uri="{FF2B5EF4-FFF2-40B4-BE49-F238E27FC236}">
                <a16:creationId xmlns:a16="http://schemas.microsoft.com/office/drawing/2014/main" id="{FE01A7FC-3C59-40A6-9BBE-53767D6F1D67}"/>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446869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a:xfrm>
            <a:off x="677334" y="609600"/>
            <a:ext cx="8596668" cy="1124607"/>
          </a:xfrm>
        </p:spPr>
        <p:txBody>
          <a:bodyPr>
            <a:normAutofit fontScale="90000"/>
          </a:bodyPr>
          <a:lstStyle/>
          <a:p>
            <a:r>
              <a:rPr lang="hu-HU" dirty="0"/>
              <a:t>Az érintett hozzáférési jogának korlátozása a bűnügyi adatvédelmi irányelvben (2)</a:t>
            </a:r>
          </a:p>
        </p:txBody>
      </p:sp>
      <p:sp>
        <p:nvSpPr>
          <p:cNvPr id="3" name="Tartalom helye 2"/>
          <p:cNvSpPr>
            <a:spLocks noGrp="1"/>
          </p:cNvSpPr>
          <p:nvPr>
            <p:ph idx="1"/>
          </p:nvPr>
        </p:nvSpPr>
        <p:spPr>
          <a:xfrm>
            <a:off x="677333" y="1734207"/>
            <a:ext cx="9018459" cy="4445876"/>
          </a:xfrm>
        </p:spPr>
        <p:txBody>
          <a:bodyPr>
            <a:normAutofit lnSpcReduction="10000"/>
          </a:bodyPr>
          <a:lstStyle/>
          <a:p>
            <a:pPr algn="just">
              <a:spcBef>
                <a:spcPts val="600"/>
              </a:spcBef>
            </a:pPr>
            <a:r>
              <a:rPr lang="hu-HU" sz="2400" dirty="0"/>
              <a:t>A hozzáférési jog korlátozása</a:t>
            </a:r>
          </a:p>
          <a:p>
            <a:pPr lvl="2" algn="just">
              <a:spcBef>
                <a:spcPts val="600"/>
              </a:spcBef>
            </a:pPr>
            <a:r>
              <a:rPr lang="hu-HU" sz="2400" dirty="0"/>
              <a:t>ne gördüljenek akadályok a hivatalos vagy jogi vizsgálatok, nyomozások vagy eljárások elé; </a:t>
            </a:r>
          </a:p>
          <a:p>
            <a:pPr lvl="2" algn="just">
              <a:spcBef>
                <a:spcPts val="600"/>
              </a:spcBef>
            </a:pPr>
            <a:r>
              <a:rPr lang="hu-HU" sz="2400" dirty="0"/>
              <a:t>ne szenvedjen sérelmet a bűncselekmények megelőzése, felderítése, nyomozása vagy a vádeljárás lefolytatása, illetve a büntetőjogi szankciók végrehajtása; </a:t>
            </a:r>
          </a:p>
          <a:p>
            <a:pPr lvl="2" algn="just">
              <a:spcBef>
                <a:spcPts val="600"/>
              </a:spcBef>
            </a:pPr>
            <a:r>
              <a:rPr lang="hu-HU" sz="2400" dirty="0"/>
              <a:t>biztosított legyen a közbiztonság védelme; 2016.5.4. HU Az Európai Unió Hivatalos Lapja L 119/111 </a:t>
            </a:r>
          </a:p>
          <a:p>
            <a:pPr lvl="2" algn="just">
              <a:spcBef>
                <a:spcPts val="600"/>
              </a:spcBef>
            </a:pPr>
            <a:r>
              <a:rPr lang="hu-HU" sz="2400" dirty="0"/>
              <a:t>biztosított legyen a nemzetbiztonság védelme; </a:t>
            </a:r>
          </a:p>
          <a:p>
            <a:pPr lvl="2" algn="just">
              <a:spcBef>
                <a:spcPts val="600"/>
              </a:spcBef>
            </a:pPr>
            <a:r>
              <a:rPr lang="hu-HU" sz="2400" dirty="0"/>
              <a:t>biztosított legyen mások jogainak és szabadságainak védelme. </a:t>
            </a:r>
            <a:endParaRPr lang="hu-HU" sz="2400" dirty="0">
              <a:latin typeface="+mj-lt"/>
            </a:endParaRPr>
          </a:p>
        </p:txBody>
      </p:sp>
      <p:sp>
        <p:nvSpPr>
          <p:cNvPr id="4" name="Ellipszis 3">
            <a:extLst>
              <a:ext uri="{FF2B5EF4-FFF2-40B4-BE49-F238E27FC236}">
                <a16:creationId xmlns:a16="http://schemas.microsoft.com/office/drawing/2014/main" id="{FE01A7FC-3C59-40A6-9BBE-53767D6F1D67}"/>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525316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a:xfrm>
            <a:off x="677334" y="609600"/>
            <a:ext cx="8596668" cy="1320800"/>
          </a:xfrm>
        </p:spPr>
        <p:txBody>
          <a:bodyPr/>
          <a:lstStyle/>
          <a:p>
            <a:r>
              <a:rPr lang="hu-HU" dirty="0"/>
              <a:t>A személyes adatok biztonsága – </a:t>
            </a:r>
            <a:br>
              <a:rPr lang="hu-HU" dirty="0"/>
            </a:br>
            <a:r>
              <a:rPr lang="hu-HU" dirty="0"/>
              <a:t>Az adatvédelmi incidens</a:t>
            </a:r>
          </a:p>
        </p:txBody>
      </p:sp>
      <p:sp>
        <p:nvSpPr>
          <p:cNvPr id="3" name="Tartalom helye 2"/>
          <p:cNvSpPr>
            <a:spLocks noGrp="1"/>
          </p:cNvSpPr>
          <p:nvPr>
            <p:ph idx="1"/>
          </p:nvPr>
        </p:nvSpPr>
        <p:spPr>
          <a:xfrm>
            <a:off x="677334" y="1930401"/>
            <a:ext cx="9177866" cy="4110962"/>
          </a:xfrm>
        </p:spPr>
        <p:txBody>
          <a:bodyPr>
            <a:noAutofit/>
          </a:bodyPr>
          <a:lstStyle/>
          <a:p>
            <a:pPr algn="just"/>
            <a:r>
              <a:rPr lang="hu-HU" sz="2000" dirty="0"/>
              <a:t>Az adatkezelőnek a kockázat figyelembevételével megfelelő technikai és szervezési intézkedéseket kell végrehajtania annak érdekében, hogy a kockázat mértékének megfelelő szintű adatbiztonságot garantálja.</a:t>
            </a:r>
          </a:p>
          <a:p>
            <a:pPr algn="just"/>
            <a:r>
              <a:rPr lang="hu-HU" sz="2000" dirty="0"/>
              <a:t>Az adatvédelmi incidenst az adatkezelőnek indokolatlan késedelem nélkül, és ha lehetséges, legkésőbb 72 órával azután, hogy az adatvédelmi incidens a tudomására jutott, be kell jelentenie a felügyeleti hatóságnak.</a:t>
            </a:r>
          </a:p>
          <a:p>
            <a:pPr algn="just"/>
            <a:r>
              <a:rPr lang="hu-HU" sz="2000" dirty="0"/>
              <a:t>Ha az adatvédelmi incidens valószínűsíthetően magas kockázattal jár a természetes személyek jogaira és szabadságaira nézve, az adatkezelőnek indokolatlan késedelem nélkül tájékoztatnia kell az érintettet az adatvédelmi incidensről.</a:t>
            </a:r>
          </a:p>
        </p:txBody>
      </p:sp>
      <p:sp>
        <p:nvSpPr>
          <p:cNvPr id="4" name="Ellipszis 3">
            <a:extLst>
              <a:ext uri="{FF2B5EF4-FFF2-40B4-BE49-F238E27FC236}">
                <a16:creationId xmlns:a16="http://schemas.microsoft.com/office/drawing/2014/main" id="{526CEFCB-AA7C-4E0C-BCBF-F41AE3B12850}"/>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646854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a:xfrm>
            <a:off x="495299" y="609600"/>
            <a:ext cx="9546167" cy="1320800"/>
          </a:xfrm>
        </p:spPr>
        <p:txBody>
          <a:bodyPr>
            <a:normAutofit/>
          </a:bodyPr>
          <a:lstStyle/>
          <a:p>
            <a:r>
              <a:rPr lang="hu-HU" dirty="0"/>
              <a:t>Az adatvédelmi tisztviselő és adatvédelmi hatóság a bűnügyi adatvédelmi irányelvben</a:t>
            </a:r>
          </a:p>
        </p:txBody>
      </p:sp>
      <p:sp>
        <p:nvSpPr>
          <p:cNvPr id="3" name="Tartalom helye 2"/>
          <p:cNvSpPr>
            <a:spLocks noGrp="1"/>
          </p:cNvSpPr>
          <p:nvPr>
            <p:ph idx="1"/>
          </p:nvPr>
        </p:nvSpPr>
        <p:spPr>
          <a:xfrm>
            <a:off x="677334" y="1930401"/>
            <a:ext cx="8596668" cy="4110962"/>
          </a:xfrm>
        </p:spPr>
        <p:txBody>
          <a:bodyPr>
            <a:noAutofit/>
          </a:bodyPr>
          <a:lstStyle/>
          <a:p>
            <a:pPr marL="514350" indent="-514350">
              <a:spcBef>
                <a:spcPts val="600"/>
              </a:spcBef>
              <a:buFont typeface="+mj-lt"/>
              <a:buAutoNum type="arabicPeriod"/>
            </a:pPr>
            <a:r>
              <a:rPr lang="hu-HU" sz="2400" dirty="0"/>
              <a:t>Adatvédelmi tisztviselő</a:t>
            </a:r>
          </a:p>
          <a:p>
            <a:pPr lvl="1">
              <a:spcBef>
                <a:spcPts val="600"/>
              </a:spcBef>
            </a:pPr>
            <a:r>
              <a:rPr lang="hu-HU" sz="2400" dirty="0"/>
              <a:t>kijelölése, jogállása és feladatai</a:t>
            </a:r>
          </a:p>
          <a:p>
            <a:pPr marL="457200" lvl="1" indent="0">
              <a:spcBef>
                <a:spcPts val="600"/>
              </a:spcBef>
              <a:buNone/>
            </a:pPr>
            <a:endParaRPr lang="hu-HU" sz="2400" dirty="0"/>
          </a:p>
          <a:p>
            <a:pPr marL="514350" indent="-514350">
              <a:spcBef>
                <a:spcPts val="600"/>
              </a:spcBef>
              <a:buFont typeface="+mj-lt"/>
              <a:buAutoNum type="arabicPeriod"/>
            </a:pPr>
            <a:r>
              <a:rPr lang="hu-HU" sz="2400" dirty="0"/>
              <a:t>Felügyeleti hatóság</a:t>
            </a:r>
          </a:p>
          <a:p>
            <a:pPr lvl="1">
              <a:spcBef>
                <a:spcPts val="600"/>
              </a:spcBef>
            </a:pPr>
            <a:r>
              <a:rPr lang="hu-HU" sz="2400" dirty="0"/>
              <a:t>függetlenség, tagok és létrehozása</a:t>
            </a:r>
          </a:p>
          <a:p>
            <a:pPr lvl="1">
              <a:spcBef>
                <a:spcPts val="600"/>
              </a:spcBef>
            </a:pPr>
            <a:r>
              <a:rPr lang="hu-HU" sz="2400" dirty="0"/>
              <a:t>illetékesség, feladatok és hatáskörök</a:t>
            </a:r>
          </a:p>
          <a:p>
            <a:pPr lvl="1">
              <a:spcBef>
                <a:spcPts val="600"/>
              </a:spcBef>
            </a:pPr>
            <a:endParaRPr lang="hu-HU" sz="2400" dirty="0"/>
          </a:p>
          <a:p>
            <a:pPr marL="514350" indent="-514350">
              <a:spcBef>
                <a:spcPts val="600"/>
              </a:spcBef>
              <a:buFont typeface="+mj-lt"/>
              <a:buAutoNum type="arabicPeriod"/>
            </a:pPr>
            <a:r>
              <a:rPr lang="hu-HU" sz="2400" dirty="0"/>
              <a:t>Hasonlóságok és különbségek a GDPR rendelkezéseihez képest</a:t>
            </a:r>
          </a:p>
        </p:txBody>
      </p:sp>
      <p:sp>
        <p:nvSpPr>
          <p:cNvPr id="4" name="Ellipszis 3">
            <a:extLst>
              <a:ext uri="{FF2B5EF4-FFF2-40B4-BE49-F238E27FC236}">
                <a16:creationId xmlns:a16="http://schemas.microsoft.com/office/drawing/2014/main" id="{7ECA46AA-C5A1-4E24-A9C1-57C36A024C94}"/>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4168089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4" name="Cím 3">
            <a:extLst>
              <a:ext uri="{FF2B5EF4-FFF2-40B4-BE49-F238E27FC236}">
                <a16:creationId xmlns:a16="http://schemas.microsoft.com/office/drawing/2014/main" id="{172975CB-91BC-41C1-B53E-2F033650A573}"/>
              </a:ext>
            </a:extLst>
          </p:cNvPr>
          <p:cNvSpPr>
            <a:spLocks noGrp="1"/>
          </p:cNvSpPr>
          <p:nvPr>
            <p:ph type="title"/>
          </p:nvPr>
        </p:nvSpPr>
        <p:spPr>
          <a:xfrm>
            <a:off x="2015067" y="2370667"/>
            <a:ext cx="8596668" cy="1320800"/>
          </a:xfrm>
        </p:spPr>
        <p:txBody>
          <a:bodyPr>
            <a:normAutofit/>
          </a:bodyPr>
          <a:lstStyle/>
          <a:p>
            <a:r>
              <a:rPr lang="hu-HU" sz="5400" dirty="0"/>
              <a:t>Szolgáltatási szektor</a:t>
            </a:r>
          </a:p>
        </p:txBody>
      </p:sp>
      <p:sp>
        <p:nvSpPr>
          <p:cNvPr id="5" name="Alcím 4">
            <a:extLst>
              <a:ext uri="{FF2B5EF4-FFF2-40B4-BE49-F238E27FC236}">
                <a16:creationId xmlns:a16="http://schemas.microsoft.com/office/drawing/2014/main" id="{50555FA4-BE6B-41D3-A648-69EEF2154A55}"/>
              </a:ext>
            </a:extLst>
          </p:cNvPr>
          <p:cNvSpPr>
            <a:spLocks noGrp="1"/>
          </p:cNvSpPr>
          <p:nvPr>
            <p:ph idx="1"/>
          </p:nvPr>
        </p:nvSpPr>
        <p:spPr>
          <a:xfrm>
            <a:off x="677334" y="2160590"/>
            <a:ext cx="8596668" cy="1327678"/>
          </a:xfrm>
        </p:spPr>
        <p:txBody>
          <a:bodyPr>
            <a:normAutofit/>
          </a:bodyPr>
          <a:lstStyle/>
          <a:p>
            <a:pPr marL="457200" lvl="1" indent="0">
              <a:buNone/>
            </a:pPr>
            <a:endParaRPr lang="en-US" dirty="0">
              <a:latin typeface="+mj-lt"/>
            </a:endParaRPr>
          </a:p>
          <a:p>
            <a:endParaRPr lang="hu-HU" dirty="0"/>
          </a:p>
          <a:p>
            <a:endParaRPr lang="hu-HU" dirty="0"/>
          </a:p>
        </p:txBody>
      </p:sp>
      <p:sp>
        <p:nvSpPr>
          <p:cNvPr id="6" name="Ellipszis 5">
            <a:extLst>
              <a:ext uri="{FF2B5EF4-FFF2-40B4-BE49-F238E27FC236}">
                <a16:creationId xmlns:a16="http://schemas.microsoft.com/office/drawing/2014/main" id="{858E8913-9A47-45FE-B1C5-0389C022B7B7}"/>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2" name="Téglalap 1"/>
          <p:cNvSpPr/>
          <p:nvPr/>
        </p:nvSpPr>
        <p:spPr>
          <a:xfrm>
            <a:off x="3846869" y="3488268"/>
            <a:ext cx="2452331" cy="1477328"/>
          </a:xfrm>
          <a:prstGeom prst="rect">
            <a:avLst/>
          </a:prstGeom>
        </p:spPr>
        <p:txBody>
          <a:bodyPr wrap="square">
            <a:spAutoFit/>
          </a:bodyPr>
          <a:lstStyle/>
          <a:p>
            <a:r>
              <a:rPr lang="hu-HU" dirty="0"/>
              <a:t>Bankszektor</a:t>
            </a:r>
          </a:p>
          <a:p>
            <a:r>
              <a:rPr lang="hu-HU" dirty="0"/>
              <a:t>Marketing</a:t>
            </a:r>
          </a:p>
          <a:p>
            <a:r>
              <a:rPr lang="hu-HU" dirty="0"/>
              <a:t>Távközlés</a:t>
            </a:r>
          </a:p>
          <a:p>
            <a:r>
              <a:rPr lang="hu-HU" dirty="0"/>
              <a:t>Online szolgáltatások</a:t>
            </a:r>
          </a:p>
          <a:p>
            <a:r>
              <a:rPr lang="hu-HU" dirty="0"/>
              <a:t>E-kereskedelem</a:t>
            </a:r>
          </a:p>
        </p:txBody>
      </p:sp>
    </p:spTree>
    <p:extLst>
      <p:ext uri="{BB962C8B-B14F-4D97-AF65-F5344CB8AC3E}">
        <p14:creationId xmlns:p14="http://schemas.microsoft.com/office/powerpoint/2010/main" val="30039341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5" name="Cím 4">
            <a:extLst>
              <a:ext uri="{FF2B5EF4-FFF2-40B4-BE49-F238E27FC236}">
                <a16:creationId xmlns:a16="http://schemas.microsoft.com/office/drawing/2014/main" id="{A3F4BD49-60F4-4BAC-B467-BAE55AC175B3}"/>
              </a:ext>
            </a:extLst>
          </p:cNvPr>
          <p:cNvSpPr>
            <a:spLocks noGrp="1"/>
          </p:cNvSpPr>
          <p:nvPr>
            <p:ph type="title"/>
          </p:nvPr>
        </p:nvSpPr>
        <p:spPr>
          <a:xfrm>
            <a:off x="677333" y="609600"/>
            <a:ext cx="9313333" cy="1320800"/>
          </a:xfrm>
        </p:spPr>
        <p:txBody>
          <a:bodyPr>
            <a:normAutofit fontScale="90000"/>
          </a:bodyPr>
          <a:lstStyle/>
          <a:p>
            <a:r>
              <a:rPr lang="hu-HU" sz="4000" dirty="0"/>
              <a:t>A tájékoztatási kötelezettség megjelenése a szolgáltatási ágazati jogszabályokban</a:t>
            </a:r>
          </a:p>
        </p:txBody>
      </p:sp>
      <p:sp>
        <p:nvSpPr>
          <p:cNvPr id="6" name="Tartalom helye 5">
            <a:extLst>
              <a:ext uri="{FF2B5EF4-FFF2-40B4-BE49-F238E27FC236}">
                <a16:creationId xmlns:a16="http://schemas.microsoft.com/office/drawing/2014/main" id="{2B787C17-87A0-453B-92EE-08BEFC36D177}"/>
              </a:ext>
            </a:extLst>
          </p:cNvPr>
          <p:cNvSpPr>
            <a:spLocks noGrp="1"/>
          </p:cNvSpPr>
          <p:nvPr>
            <p:ph idx="1"/>
          </p:nvPr>
        </p:nvSpPr>
        <p:spPr>
          <a:xfrm>
            <a:off x="677333" y="1930400"/>
            <a:ext cx="9160933" cy="4368799"/>
          </a:xfrm>
        </p:spPr>
        <p:txBody>
          <a:bodyPr>
            <a:noAutofit/>
          </a:bodyPr>
          <a:lstStyle/>
          <a:p>
            <a:pPr marL="0" indent="0" algn="just">
              <a:buNone/>
            </a:pPr>
            <a:r>
              <a:rPr lang="hu-HU" sz="2000" dirty="0">
                <a:latin typeface="+mj-lt"/>
              </a:rPr>
              <a:t>Az információszolgáltatás alapelvei:</a:t>
            </a:r>
          </a:p>
          <a:p>
            <a:pPr lvl="1" algn="just"/>
            <a:r>
              <a:rPr lang="hu-HU" sz="2000" dirty="0">
                <a:latin typeface="+mj-lt"/>
              </a:rPr>
              <a:t>Egyértelmű kommunikáció, azonosítható feltételek, a szolgáltató hozzáférhető adatai, az adatok azonosításának és helyesbítésének joga stb.</a:t>
            </a:r>
          </a:p>
          <a:p>
            <a:pPr lvl="1" algn="just"/>
            <a:r>
              <a:rPr lang="hu-HU" sz="2000" dirty="0">
                <a:latin typeface="+mj-lt"/>
              </a:rPr>
              <a:t>Példák:</a:t>
            </a:r>
            <a:endParaRPr lang="hu-HU" altLang="en-US" sz="2000" dirty="0">
              <a:latin typeface="+mj-lt"/>
            </a:endParaRPr>
          </a:p>
          <a:p>
            <a:pPr lvl="2" algn="just"/>
            <a:r>
              <a:rPr lang="hu-HU" sz="2000" dirty="0">
                <a:latin typeface="+mj-lt"/>
              </a:rPr>
              <a:t>Az Európai Parlament és a Tanács 97/7/EK irányelve a távollevők között kötött szerződések esetén a fogyasztók védelméről</a:t>
            </a:r>
            <a:r>
              <a:rPr lang="hu-HU" altLang="en-US" sz="2000" dirty="0">
                <a:latin typeface="+mj-lt"/>
              </a:rPr>
              <a:t>, 4. és 5. cikk</a:t>
            </a:r>
          </a:p>
          <a:p>
            <a:pPr lvl="2" algn="just"/>
            <a:r>
              <a:rPr lang="hu-HU" sz="2000" dirty="0">
                <a:latin typeface="+mj-lt"/>
              </a:rPr>
              <a:t>Az Európai Parlament és a Tanács 2000/31/EK irányelve - Az elektronikus kereskedelemről szóló irányelv, </a:t>
            </a:r>
            <a:r>
              <a:rPr lang="hu-HU" altLang="en-US" sz="2000" dirty="0">
                <a:latin typeface="+mj-lt"/>
              </a:rPr>
              <a:t>5., 6. és 10. cikk </a:t>
            </a:r>
          </a:p>
          <a:p>
            <a:pPr lvl="2" algn="just"/>
            <a:r>
              <a:rPr lang="hu-HU" sz="2000" dirty="0">
                <a:latin typeface="+mj-lt"/>
              </a:rPr>
              <a:t>Az Európai Parlament és a Tanács 2011/83/EU irányelve a</a:t>
            </a:r>
            <a:r>
              <a:rPr lang="hu-HU" altLang="en-US" sz="2000" dirty="0">
                <a:latin typeface="+mj-lt"/>
              </a:rPr>
              <a:t> fogyasztók jogairól, 6. és 8. cikk</a:t>
            </a:r>
          </a:p>
          <a:p>
            <a:pPr marL="0" indent="0" algn="just">
              <a:buNone/>
            </a:pPr>
            <a:endParaRPr lang="hu-HU" sz="2000" dirty="0">
              <a:latin typeface="+mj-lt"/>
            </a:endParaRPr>
          </a:p>
        </p:txBody>
      </p:sp>
      <p:sp>
        <p:nvSpPr>
          <p:cNvPr id="4" name="Ellipszis 3">
            <a:extLst>
              <a:ext uri="{FF2B5EF4-FFF2-40B4-BE49-F238E27FC236}">
                <a16:creationId xmlns:a16="http://schemas.microsoft.com/office/drawing/2014/main" id="{C32A9FDB-6B5A-45CA-B716-2B923BDDAADA}"/>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658112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578E8-7874-42F8-A74A-9361DF085B7E}"/>
              </a:ext>
            </a:extLst>
          </p:cNvPr>
          <p:cNvSpPr>
            <a:spLocks noGrp="1"/>
          </p:cNvSpPr>
          <p:nvPr>
            <p:ph type="title"/>
          </p:nvPr>
        </p:nvSpPr>
        <p:spPr>
          <a:xfrm>
            <a:off x="677334" y="609600"/>
            <a:ext cx="8596668" cy="1178257"/>
          </a:xfrm>
        </p:spPr>
        <p:txBody>
          <a:bodyPr>
            <a:normAutofit fontScale="90000"/>
          </a:bodyPr>
          <a:lstStyle/>
          <a:p>
            <a:r>
              <a:rPr lang="hu-HU" noProof="0" dirty="0"/>
              <a:t>Útmutató a diák használatához (diavetítés előtt eltávolítandó)</a:t>
            </a:r>
          </a:p>
        </p:txBody>
      </p:sp>
      <p:sp>
        <p:nvSpPr>
          <p:cNvPr id="3" name="Content Placeholder 2">
            <a:extLst>
              <a:ext uri="{FF2B5EF4-FFF2-40B4-BE49-F238E27FC236}">
                <a16:creationId xmlns:a16="http://schemas.microsoft.com/office/drawing/2014/main" id="{A395471E-2649-4901-BC38-E514115E7311}"/>
              </a:ext>
            </a:extLst>
          </p:cNvPr>
          <p:cNvSpPr>
            <a:spLocks noGrp="1"/>
          </p:cNvSpPr>
          <p:nvPr>
            <p:ph idx="1"/>
          </p:nvPr>
        </p:nvSpPr>
        <p:spPr>
          <a:xfrm>
            <a:off x="677334" y="1951631"/>
            <a:ext cx="8596668" cy="4089732"/>
          </a:xfrm>
        </p:spPr>
        <p:txBody>
          <a:bodyPr>
            <a:normAutofit fontScale="77500" lnSpcReduction="20000"/>
          </a:bodyPr>
          <a:lstStyle/>
          <a:p>
            <a:pPr marL="0" indent="0" algn="just">
              <a:buNone/>
            </a:pPr>
            <a:r>
              <a:rPr lang="hu-HU" noProof="0" dirty="0"/>
              <a:t>A következő diasort úgy állítottuk össze, hogy az adott hallgatóság igényeire szabható legyen. Ennek érdekében minden egyes dián megjelöltük, hogy milyen típusú hallgatóságnak szól (lásd a megjegyzések „célcsoport” címszava alatt).</a:t>
            </a:r>
          </a:p>
          <a:p>
            <a:pPr marL="0" indent="0" algn="just">
              <a:buNone/>
            </a:pPr>
            <a:r>
              <a:rPr lang="hu-HU" noProof="0" dirty="0"/>
              <a:t>A diák alatti jegyzetekben további információ található a dia nehézségi fokáról, [megfelelő-e adatvédelmi ismeretekkel nem rendelkezők számára?] a célcsoportról, [általános vagy kiemelt pl. adatvédelmi hatóságok képviselői, ügyvédek, adatvédelmi tisztviselők stb.] valamint a dián szereplő információ jelentőségéről [azaz, feltétlenül szükséges-e, vagy el lehet távolítani anélkül, hogy a képzés hatékonyságát befolyásolná?].</a:t>
            </a:r>
          </a:p>
          <a:p>
            <a:pPr marL="0" indent="0" algn="just">
              <a:buNone/>
            </a:pPr>
            <a:r>
              <a:rPr lang="hu-HU" noProof="0" dirty="0"/>
              <a:t>A képzés előtt kérjük, hogy:</a:t>
            </a:r>
          </a:p>
          <a:p>
            <a:pPr algn="just"/>
            <a:r>
              <a:rPr lang="hu-HU" noProof="0" dirty="0"/>
              <a:t>Alaposan olvassa el a diákat és a jegyzeteket!</a:t>
            </a:r>
          </a:p>
          <a:p>
            <a:pPr algn="just"/>
            <a:r>
              <a:rPr lang="hu-HU" noProof="0" dirty="0"/>
              <a:t>Vessen egy pillantást az olvasmányok listájára - ezek szintén segítik a felkészülést!</a:t>
            </a:r>
          </a:p>
          <a:p>
            <a:pPr algn="just"/>
            <a:r>
              <a:rPr lang="hu-HU" noProof="0" dirty="0"/>
              <a:t>Távolítsa el / rejtse el azokat a diákat, melyeket nem kíván felhasználni [kattintson az egér jobb gombjával a bal oldali diasoron a képkockára, majd a 'dia elrejtése' gombra]! A diák előzetes besorolása az adott dián megjelenő tartalom részletessége és jelentősége alapján történik.</a:t>
            </a:r>
          </a:p>
          <a:p>
            <a:pPr algn="just"/>
            <a:r>
              <a:rPr lang="hu-HU" noProof="0" dirty="0"/>
              <a:t>Igazítsa a diákat a nemzeti vagy ágazati követelményekhez!</a:t>
            </a:r>
          </a:p>
          <a:p>
            <a:pPr algn="just"/>
            <a:r>
              <a:rPr lang="hu-HU" noProof="0" dirty="0"/>
              <a:t>Egészítse ki olyan tartalommal, amelyet alapvető fontosságúnak ítél az adott közönség számára!</a:t>
            </a:r>
          </a:p>
          <a:p>
            <a:pPr algn="just"/>
            <a:r>
              <a:rPr lang="hu-HU" noProof="0" dirty="0"/>
              <a:t>Igazítsa a saját szervezete igényeihez a diasor alapértelmezett megjelenését!</a:t>
            </a:r>
          </a:p>
        </p:txBody>
      </p:sp>
      <p:sp>
        <p:nvSpPr>
          <p:cNvPr id="4" name="Ellipszis 3">
            <a:extLst>
              <a:ext uri="{FF2B5EF4-FFF2-40B4-BE49-F238E27FC236}">
                <a16:creationId xmlns:a16="http://schemas.microsoft.com/office/drawing/2014/main" id="{B9F71120-9D3B-4C18-8638-2E9DB85CEB7B}"/>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defRPr/>
            </a:pPr>
            <a:endParaRPr lang="en-GB" dirty="0">
              <a:solidFill>
                <a:prstClr val="white"/>
              </a:solidFill>
            </a:endParaRPr>
          </a:p>
        </p:txBody>
      </p:sp>
    </p:spTree>
    <p:extLst>
      <p:ext uri="{BB962C8B-B14F-4D97-AF65-F5344CB8AC3E}">
        <p14:creationId xmlns:p14="http://schemas.microsoft.com/office/powerpoint/2010/main" val="12354838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5" name="Cím 4">
            <a:extLst>
              <a:ext uri="{FF2B5EF4-FFF2-40B4-BE49-F238E27FC236}">
                <a16:creationId xmlns:a16="http://schemas.microsoft.com/office/drawing/2014/main" id="{A3F4BD49-60F4-4BAC-B467-BAE55AC175B3}"/>
              </a:ext>
            </a:extLst>
          </p:cNvPr>
          <p:cNvSpPr>
            <a:spLocks noGrp="1"/>
          </p:cNvSpPr>
          <p:nvPr>
            <p:ph type="title"/>
          </p:nvPr>
        </p:nvSpPr>
        <p:spPr>
          <a:xfrm>
            <a:off x="677333" y="609600"/>
            <a:ext cx="9313333" cy="1320800"/>
          </a:xfrm>
        </p:spPr>
        <p:txBody>
          <a:bodyPr>
            <a:normAutofit fontScale="90000"/>
          </a:bodyPr>
          <a:lstStyle/>
          <a:p>
            <a:r>
              <a:rPr lang="hu-HU" sz="4000" dirty="0"/>
              <a:t>A tájékoztatási kötelezettség megjelenése a szolgáltatási ágazati jogszabályokban (2)</a:t>
            </a:r>
          </a:p>
        </p:txBody>
      </p:sp>
      <p:sp>
        <p:nvSpPr>
          <p:cNvPr id="6" name="Tartalom helye 5">
            <a:extLst>
              <a:ext uri="{FF2B5EF4-FFF2-40B4-BE49-F238E27FC236}">
                <a16:creationId xmlns:a16="http://schemas.microsoft.com/office/drawing/2014/main" id="{2B787C17-87A0-453B-92EE-08BEFC36D177}"/>
              </a:ext>
            </a:extLst>
          </p:cNvPr>
          <p:cNvSpPr>
            <a:spLocks noGrp="1"/>
          </p:cNvSpPr>
          <p:nvPr>
            <p:ph idx="1"/>
          </p:nvPr>
        </p:nvSpPr>
        <p:spPr>
          <a:xfrm>
            <a:off x="677333" y="1930400"/>
            <a:ext cx="9160933" cy="4368799"/>
          </a:xfrm>
        </p:spPr>
        <p:txBody>
          <a:bodyPr>
            <a:noAutofit/>
          </a:bodyPr>
          <a:lstStyle/>
          <a:p>
            <a:pPr marL="0" indent="0" algn="just">
              <a:buNone/>
            </a:pPr>
            <a:r>
              <a:rPr lang="hu-HU" altLang="en-US" sz="2000" dirty="0">
                <a:latin typeface="+mj-lt"/>
              </a:rPr>
              <a:t>2. Hogyan kell megfelelni a tájékoztatási kötelezettségnek?</a:t>
            </a:r>
          </a:p>
          <a:p>
            <a:pPr marL="0" indent="0" algn="just">
              <a:buNone/>
            </a:pPr>
            <a:r>
              <a:rPr lang="hu-HU" altLang="en-US" sz="2000" dirty="0">
                <a:latin typeface="+mj-lt"/>
              </a:rPr>
              <a:t>Három kategóriát kell megvizsgálni:</a:t>
            </a:r>
          </a:p>
          <a:p>
            <a:pPr lvl="1" algn="just">
              <a:buFont typeface="+mj-lt"/>
              <a:buAutoNum type="arabicPeriod"/>
            </a:pPr>
            <a:r>
              <a:rPr lang="hu-HU" sz="2000" dirty="0">
                <a:latin typeface="+mj-lt"/>
              </a:rPr>
              <a:t>Általános tájékoztatási kötelezettség, amely a vállalatok közötti kapcsolatokra, valamint vállalatok és fogyasztók közötti kapcsolatokra vonatkozik;</a:t>
            </a:r>
          </a:p>
          <a:p>
            <a:pPr lvl="1" algn="just">
              <a:buFont typeface="+mj-lt"/>
              <a:buAutoNum type="arabicPeriod"/>
            </a:pPr>
            <a:r>
              <a:rPr lang="hu-HU" sz="2000" dirty="0">
                <a:latin typeface="+mj-lt"/>
              </a:rPr>
              <a:t>B2C tájékoztatási kötelezettség, amely csak a vállalati és fogyasztói kapcsolatokra vonatkozik; és</a:t>
            </a:r>
          </a:p>
          <a:p>
            <a:pPr lvl="1" algn="just">
              <a:buFont typeface="+mj-lt"/>
              <a:buAutoNum type="arabicPeriod"/>
            </a:pPr>
            <a:r>
              <a:rPr lang="hu-HU" sz="2000" dirty="0">
                <a:latin typeface="+mj-lt"/>
              </a:rPr>
              <a:t>B2B tájékoztatási kötelezettség, ami az online szerződésekre vonatkozik (B2B és B2C is lehet).</a:t>
            </a:r>
          </a:p>
        </p:txBody>
      </p:sp>
      <p:sp>
        <p:nvSpPr>
          <p:cNvPr id="4" name="Ellipszis 3">
            <a:extLst>
              <a:ext uri="{FF2B5EF4-FFF2-40B4-BE49-F238E27FC236}">
                <a16:creationId xmlns:a16="http://schemas.microsoft.com/office/drawing/2014/main" id="{C32A9FDB-6B5A-45CA-B716-2B923BDDAADA}"/>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8601496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838200" y="241830"/>
            <a:ext cx="10515600" cy="1082004"/>
          </a:xfrm>
        </p:spPr>
        <p:txBody>
          <a:bodyPr>
            <a:noAutofit/>
          </a:bodyPr>
          <a:lstStyle/>
          <a:p>
            <a:r>
              <a:rPr lang="hu-HU" sz="3200" dirty="0"/>
              <a:t>Adatvédelem és elektronikus hírközlés –</a:t>
            </a:r>
            <a:br>
              <a:rPr lang="hu-HU" sz="3200" dirty="0"/>
            </a:br>
            <a:r>
              <a:rPr lang="hu-HU" sz="3200" dirty="0"/>
              <a:t>Az elektronikus hírközlési adatvédelmi irányelv (1)</a:t>
            </a:r>
          </a:p>
        </p:txBody>
      </p:sp>
      <p:sp>
        <p:nvSpPr>
          <p:cNvPr id="3" name="Content Placeholder 2"/>
          <p:cNvSpPr>
            <a:spLocks noGrp="1"/>
          </p:cNvSpPr>
          <p:nvPr>
            <p:ph idx="1"/>
          </p:nvPr>
        </p:nvSpPr>
        <p:spPr>
          <a:xfrm>
            <a:off x="838200" y="1524000"/>
            <a:ext cx="8864600" cy="4525383"/>
          </a:xfrm>
        </p:spPr>
        <p:txBody>
          <a:bodyPr>
            <a:noAutofit/>
          </a:bodyPr>
          <a:lstStyle/>
          <a:p>
            <a:pPr marL="0" indent="0" algn="just">
              <a:buNone/>
            </a:pPr>
            <a:r>
              <a:rPr lang="hu-HU" sz="2400" dirty="0">
                <a:latin typeface="+mj-lt"/>
              </a:rPr>
              <a:t>1. Az irányelv hatálya és célja</a:t>
            </a:r>
          </a:p>
          <a:p>
            <a:pPr lvl="1" algn="just"/>
            <a:r>
              <a:rPr lang="hu-HU" sz="2400" dirty="0">
                <a:latin typeface="+mj-lt"/>
              </a:rPr>
              <a:t>Az irányelv előírja, hogy a tagállamok biztosítsák az alapvető jogok és szabadságok védelmét a személyes adatok kezelése során, különös tekintettel a magánélethez való jogra.</a:t>
            </a:r>
          </a:p>
          <a:p>
            <a:pPr lvl="1" algn="just"/>
            <a:r>
              <a:rPr lang="hu-HU" sz="2400" dirty="0">
                <a:latin typeface="+mj-lt"/>
              </a:rPr>
              <a:t>Az irányelv harmonizálja a tagállami rendelkezéseket.</a:t>
            </a:r>
          </a:p>
          <a:p>
            <a:pPr marL="0" indent="0" algn="just">
              <a:buNone/>
            </a:pPr>
            <a:r>
              <a:rPr lang="hu-HU" sz="2400" dirty="0">
                <a:latin typeface="+mj-lt"/>
              </a:rPr>
              <a:t>2. Az érintett szolgáltatások</a:t>
            </a:r>
          </a:p>
          <a:p>
            <a:pPr lvl="1" algn="just"/>
            <a:r>
              <a:rPr lang="hu-HU" sz="2400" dirty="0">
                <a:latin typeface="+mj-lt"/>
              </a:rPr>
              <a:t>Ezt az irányelvet a Közösségben a nyilvánosan elérhető hírközlési szolgáltatások nyilvános hírközlő hálózaton történő nyújtásával összefüggő személyes adatok kezelésére kell alkalmazni.</a:t>
            </a:r>
          </a:p>
          <a:p>
            <a:pPr marL="0" indent="0" algn="just">
              <a:buNone/>
            </a:pPr>
            <a:endParaRPr lang="en-US" sz="2400" dirty="0"/>
          </a:p>
        </p:txBody>
      </p:sp>
      <p:sp>
        <p:nvSpPr>
          <p:cNvPr id="5" name="Tijdelijke aanduiding voor dianummer 4"/>
          <p:cNvSpPr>
            <a:spLocks noGrp="1"/>
          </p:cNvSpPr>
          <p:nvPr>
            <p:ph type="sldNum" sz="quarter" idx="4"/>
          </p:nvPr>
        </p:nvSpPr>
        <p:spPr/>
        <p:txBody>
          <a:bodyPr/>
          <a:lstStyle/>
          <a:p>
            <a:r>
              <a:rPr lang="nl-NL" dirty="0"/>
              <a:t> 28-04-18 | </a:t>
            </a:r>
            <a:fld id="{2DAB09C5-3251-4B47-B002-D03712DC64C3}" type="slidenum">
              <a:rPr lang="nl-NL"/>
              <a:pPr/>
              <a:t>21</a:t>
            </a:fld>
            <a:endParaRPr lang="nl-NL" dirty="0"/>
          </a:p>
        </p:txBody>
      </p:sp>
      <p:sp>
        <p:nvSpPr>
          <p:cNvPr id="6" name="Ellipszis 5">
            <a:extLst>
              <a:ext uri="{FF2B5EF4-FFF2-40B4-BE49-F238E27FC236}">
                <a16:creationId xmlns:a16="http://schemas.microsoft.com/office/drawing/2014/main" id="{51E86EE5-7359-4430-AB15-D5328273E118}"/>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363889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838200" y="241830"/>
            <a:ext cx="10515600" cy="1082004"/>
          </a:xfrm>
        </p:spPr>
        <p:txBody>
          <a:bodyPr>
            <a:noAutofit/>
          </a:bodyPr>
          <a:lstStyle/>
          <a:p>
            <a:r>
              <a:rPr lang="hu-HU" sz="3200" dirty="0"/>
              <a:t>Adatvédelem és elektronikus hírközlés –</a:t>
            </a:r>
            <a:br>
              <a:rPr lang="hu-HU" sz="3200" dirty="0"/>
            </a:br>
            <a:r>
              <a:rPr lang="hu-HU" sz="3200" dirty="0"/>
              <a:t>Az elektronikus hírközlési adatvédelmi irányelv (2)</a:t>
            </a:r>
          </a:p>
        </p:txBody>
      </p:sp>
      <p:sp>
        <p:nvSpPr>
          <p:cNvPr id="3" name="Content Placeholder 2"/>
          <p:cNvSpPr>
            <a:spLocks noGrp="1"/>
          </p:cNvSpPr>
          <p:nvPr>
            <p:ph idx="1"/>
          </p:nvPr>
        </p:nvSpPr>
        <p:spPr>
          <a:xfrm>
            <a:off x="838200" y="1524000"/>
            <a:ext cx="9389533" cy="4525383"/>
          </a:xfrm>
        </p:spPr>
        <p:txBody>
          <a:bodyPr>
            <a:noAutofit/>
          </a:bodyPr>
          <a:lstStyle/>
          <a:p>
            <a:pPr marL="0" indent="0" algn="just">
              <a:buNone/>
            </a:pPr>
            <a:r>
              <a:rPr lang="hu-HU" sz="2000" dirty="0">
                <a:latin typeface="+mj-lt"/>
              </a:rPr>
              <a:t>3. Az irányelv adatvédelmi rendelkezései az alábbi területekre terjednek ki:</a:t>
            </a:r>
          </a:p>
          <a:p>
            <a:pPr lvl="1" algn="just"/>
            <a:r>
              <a:rPr lang="hu-HU" sz="2000" dirty="0">
                <a:latin typeface="+mj-lt"/>
              </a:rPr>
              <a:t>Az elektronikusan nyújtott szolgáltatások biztonsága</a:t>
            </a:r>
          </a:p>
          <a:p>
            <a:pPr lvl="1" algn="just"/>
            <a:r>
              <a:rPr lang="hu-HU" sz="2000" dirty="0">
                <a:latin typeface="+mj-lt"/>
              </a:rPr>
              <a:t>A kommunikáció titkossága</a:t>
            </a:r>
          </a:p>
          <a:p>
            <a:pPr lvl="1" algn="just"/>
            <a:r>
              <a:rPr lang="hu-HU" sz="2000" dirty="0">
                <a:latin typeface="+mj-lt"/>
              </a:rPr>
              <a:t>Elektronikus hírközlő hálózatok</a:t>
            </a:r>
          </a:p>
          <a:p>
            <a:pPr lvl="1" algn="just"/>
            <a:r>
              <a:rPr lang="hu-HU" sz="2000" dirty="0">
                <a:latin typeface="+mj-lt"/>
              </a:rPr>
              <a:t>Elektronikus szerződések</a:t>
            </a:r>
          </a:p>
          <a:p>
            <a:pPr lvl="1" algn="just"/>
            <a:r>
              <a:rPr lang="hu-HU" sz="2000" dirty="0">
                <a:latin typeface="+mj-lt"/>
              </a:rPr>
              <a:t>A sütik használata</a:t>
            </a:r>
          </a:p>
          <a:p>
            <a:pPr lvl="1" algn="just"/>
            <a:r>
              <a:rPr lang="hu-HU" sz="2000" dirty="0">
                <a:latin typeface="+mj-lt"/>
              </a:rPr>
              <a:t>Marketing tevékenységek</a:t>
            </a:r>
          </a:p>
          <a:p>
            <a:pPr lvl="1" algn="just"/>
            <a:r>
              <a:rPr lang="hu-HU" sz="2000" dirty="0">
                <a:latin typeface="+mj-lt"/>
              </a:rPr>
              <a:t>Ügyfélkapcsolat-menedzsment</a:t>
            </a:r>
          </a:p>
          <a:p>
            <a:pPr lvl="1" algn="just"/>
            <a:r>
              <a:rPr lang="hu-HU" sz="2000" dirty="0">
                <a:latin typeface="+mj-lt"/>
              </a:rPr>
              <a:t>Az elektronikus hírközlési szolgáltatásokra feliratkozók magánélethez való joga</a:t>
            </a:r>
          </a:p>
          <a:p>
            <a:pPr lvl="1" algn="just"/>
            <a:r>
              <a:rPr lang="hu-HU" sz="2000" dirty="0">
                <a:latin typeface="+mj-lt"/>
              </a:rPr>
              <a:t>Helymeghatározó adatok és forgalmi adatok</a:t>
            </a:r>
          </a:p>
          <a:p>
            <a:pPr algn="just"/>
            <a:endParaRPr lang="en-US" sz="2000" dirty="0"/>
          </a:p>
        </p:txBody>
      </p:sp>
      <p:sp>
        <p:nvSpPr>
          <p:cNvPr id="6" name="Ellipszis 5">
            <a:extLst>
              <a:ext uri="{FF2B5EF4-FFF2-40B4-BE49-F238E27FC236}">
                <a16:creationId xmlns:a16="http://schemas.microsoft.com/office/drawing/2014/main" id="{51E86EE5-7359-4430-AB15-D5328273E118}"/>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506972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5321" y="609600"/>
            <a:ext cx="9934811" cy="1320800"/>
          </a:xfrm>
        </p:spPr>
        <p:txBody>
          <a:bodyPr>
            <a:noAutofit/>
          </a:bodyPr>
          <a:lstStyle/>
          <a:p>
            <a:r>
              <a:rPr lang="hu-HU" dirty="0"/>
              <a:t>Információs társadalmi szolgáltatások –</a:t>
            </a:r>
            <a:br>
              <a:rPr lang="hu-HU" dirty="0"/>
            </a:br>
            <a:r>
              <a:rPr lang="hu-HU" dirty="0"/>
              <a:t>Az elektronikus kereskedelemről szóló irányelv</a:t>
            </a:r>
            <a:endParaRPr lang="en-US" dirty="0"/>
          </a:p>
        </p:txBody>
      </p:sp>
      <p:sp>
        <p:nvSpPr>
          <p:cNvPr id="8" name="Content Placeholder 7"/>
          <p:cNvSpPr>
            <a:spLocks noGrp="1"/>
          </p:cNvSpPr>
          <p:nvPr>
            <p:ph idx="1"/>
          </p:nvPr>
        </p:nvSpPr>
        <p:spPr>
          <a:xfrm>
            <a:off x="677334" y="1930401"/>
            <a:ext cx="9381066" cy="4110962"/>
          </a:xfrm>
        </p:spPr>
        <p:txBody>
          <a:bodyPr>
            <a:noAutofit/>
          </a:bodyPr>
          <a:lstStyle/>
          <a:p>
            <a:pPr marL="514350" indent="-514350">
              <a:buAutoNum type="arabicPeriod"/>
            </a:pPr>
            <a:r>
              <a:rPr lang="hu-HU" sz="2000" dirty="0">
                <a:latin typeface="+mj-lt"/>
              </a:rPr>
              <a:t>Az irányelv célja és alkalmazási köre:</a:t>
            </a:r>
          </a:p>
          <a:p>
            <a:pPr lvl="1"/>
            <a:r>
              <a:rPr lang="hu-HU" sz="2000" dirty="0">
                <a:latin typeface="+mj-lt"/>
              </a:rPr>
              <a:t>Az irányelv a belső piac megfelelő működéséhez kíván hozzájárulni az információs társadalommal összefüggő szolgáltatások tagállamok közötti szabad mozgásának biztosítása által.</a:t>
            </a:r>
          </a:p>
          <a:p>
            <a:pPr marL="400050">
              <a:buFont typeface="+mj-lt"/>
              <a:buAutoNum type="arabicPeriod"/>
            </a:pPr>
            <a:r>
              <a:rPr lang="hu-HU" sz="2000" dirty="0">
                <a:latin typeface="+mj-lt"/>
              </a:rPr>
              <a:t>Tájékoztatási követelmények:</a:t>
            </a:r>
          </a:p>
          <a:p>
            <a:pPr lvl="1"/>
            <a:r>
              <a:rPr lang="hu-HU" sz="2000" dirty="0">
                <a:latin typeface="+mj-lt"/>
              </a:rPr>
              <a:t>Általános adatszolgáltatás: a szolgáltató adatai (5. cikk)</a:t>
            </a:r>
          </a:p>
          <a:p>
            <a:pPr lvl="1"/>
            <a:r>
              <a:rPr lang="hu-HU" sz="2000" dirty="0">
                <a:latin typeface="+mj-lt"/>
              </a:rPr>
              <a:t>Kereskedelmi adatszolgáltatás: a kereskedelmi tájékoztatás feltételei (6. cikk)</a:t>
            </a:r>
          </a:p>
          <a:p>
            <a:pPr lvl="1"/>
            <a:r>
              <a:rPr lang="hu-HU" sz="2000" dirty="0">
                <a:latin typeface="+mj-lt"/>
              </a:rPr>
              <a:t>Adatszolgáltatás: a szolgáltató köteles információkat világosan, átfogóan és egyértelműen, a szolgáltatás igénybe vevője általi ajánlattételt megelőzően megadni (10. cikk)</a:t>
            </a:r>
          </a:p>
        </p:txBody>
      </p:sp>
      <p:sp>
        <p:nvSpPr>
          <p:cNvPr id="5" name="Slide Number Placeholder 4"/>
          <p:cNvSpPr>
            <a:spLocks noGrp="1"/>
          </p:cNvSpPr>
          <p:nvPr>
            <p:ph type="sldNum" sz="quarter" idx="4"/>
          </p:nvPr>
        </p:nvSpPr>
        <p:spPr/>
        <p:txBody>
          <a:bodyPr/>
          <a:lstStyle/>
          <a:p>
            <a:r>
              <a:rPr lang="nl-NL" dirty="0"/>
              <a:t>28-04-18 | </a:t>
            </a:r>
            <a:fld id="{2DAB09C5-3251-4B47-B002-D03712DC64C3}" type="slidenum">
              <a:rPr lang="nl-NL"/>
              <a:pPr/>
              <a:t>23</a:t>
            </a:fld>
            <a:endParaRPr lang="nl-NL" dirty="0"/>
          </a:p>
        </p:txBody>
      </p:sp>
      <p:sp>
        <p:nvSpPr>
          <p:cNvPr id="6" name="Ellipszis 5">
            <a:extLst>
              <a:ext uri="{FF2B5EF4-FFF2-40B4-BE49-F238E27FC236}">
                <a16:creationId xmlns:a16="http://schemas.microsoft.com/office/drawing/2014/main" id="{B2319397-AEE0-40D6-AC73-E4E63CABFA2D}"/>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9585535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4" name="Cím 3">
            <a:extLst>
              <a:ext uri="{FF2B5EF4-FFF2-40B4-BE49-F238E27FC236}">
                <a16:creationId xmlns:a16="http://schemas.microsoft.com/office/drawing/2014/main" id="{3665AE06-5C5F-4897-809C-55F174EF7AD4}"/>
              </a:ext>
            </a:extLst>
          </p:cNvPr>
          <p:cNvSpPr>
            <a:spLocks noGrp="1"/>
          </p:cNvSpPr>
          <p:nvPr>
            <p:ph type="title" idx="4294967295"/>
          </p:nvPr>
        </p:nvSpPr>
        <p:spPr>
          <a:xfrm>
            <a:off x="340450" y="2014539"/>
            <a:ext cx="10531642" cy="1897062"/>
          </a:xfrm>
        </p:spPr>
        <p:txBody>
          <a:bodyPr>
            <a:normAutofit/>
          </a:bodyPr>
          <a:lstStyle/>
          <a:p>
            <a:pPr algn="ctr"/>
            <a:r>
              <a:rPr lang="hu-HU" sz="5400" dirty="0"/>
              <a:t>Foglalkoztatás, oktatás, tudomány és egészségügy</a:t>
            </a:r>
          </a:p>
        </p:txBody>
      </p:sp>
      <p:sp>
        <p:nvSpPr>
          <p:cNvPr id="3" name="Ellipszis 2">
            <a:extLst>
              <a:ext uri="{FF2B5EF4-FFF2-40B4-BE49-F238E27FC236}">
                <a16:creationId xmlns:a16="http://schemas.microsoft.com/office/drawing/2014/main" id="{048C7862-3713-4C57-B4E4-9A038200782E}"/>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6857838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866935" y="688500"/>
            <a:ext cx="8407067" cy="540000"/>
          </a:xfrm>
        </p:spPr>
        <p:txBody>
          <a:bodyPr>
            <a:noAutofit/>
          </a:bodyPr>
          <a:lstStyle/>
          <a:p>
            <a:r>
              <a:rPr lang="hu-HU" dirty="0"/>
              <a:t>Foglalkoztatás</a:t>
            </a:r>
            <a:endParaRPr lang="en-GB" dirty="0"/>
          </a:p>
        </p:txBody>
      </p:sp>
      <p:sp>
        <p:nvSpPr>
          <p:cNvPr id="3" name="Content Placeholder 2"/>
          <p:cNvSpPr>
            <a:spLocks noGrp="1"/>
          </p:cNvSpPr>
          <p:nvPr>
            <p:ph idx="1"/>
          </p:nvPr>
        </p:nvSpPr>
        <p:spPr>
          <a:xfrm>
            <a:off x="677333" y="1473201"/>
            <a:ext cx="9364133" cy="4568162"/>
          </a:xfrm>
        </p:spPr>
        <p:txBody>
          <a:bodyPr>
            <a:noAutofit/>
          </a:bodyPr>
          <a:lstStyle/>
          <a:p>
            <a:pPr marL="0" lvl="0" indent="0" algn="just">
              <a:buNone/>
            </a:pPr>
            <a:r>
              <a:rPr lang="hu-HU" dirty="0">
                <a:latin typeface="+mj-lt"/>
              </a:rPr>
              <a:t>Munkavállalók adatainak kezelése:</a:t>
            </a:r>
          </a:p>
          <a:p>
            <a:pPr lvl="0" algn="just"/>
            <a:r>
              <a:rPr lang="hu-HU" dirty="0">
                <a:latin typeface="+mj-lt"/>
              </a:rPr>
              <a:t>Jogalap meghatározása.</a:t>
            </a:r>
          </a:p>
          <a:p>
            <a:pPr lvl="0" algn="just"/>
            <a:r>
              <a:rPr lang="hu-HU" dirty="0">
                <a:latin typeface="+mj-lt"/>
              </a:rPr>
              <a:t>Toborzás.</a:t>
            </a:r>
          </a:p>
          <a:p>
            <a:pPr algn="just"/>
            <a:r>
              <a:rPr lang="hu-HU" dirty="0">
                <a:latin typeface="+mj-lt"/>
              </a:rPr>
              <a:t>Munkahelyi megfigyelés (jelenlét, kamerás megfigyelő rendszer, helyszínre vonatkozó).</a:t>
            </a:r>
          </a:p>
          <a:p>
            <a:pPr lvl="1" algn="just"/>
            <a:r>
              <a:rPr lang="hu-HU" sz="1800" dirty="0">
                <a:latin typeface="+mj-lt"/>
              </a:rPr>
              <a:t>Információ- és kommunikációtechnológia használata a munkahelyen (beleértve:  „</a:t>
            </a:r>
            <a:r>
              <a:rPr lang="hu-HU" sz="1800" dirty="0" err="1">
                <a:latin typeface="+mj-lt"/>
              </a:rPr>
              <a:t>Bring</a:t>
            </a:r>
            <a:r>
              <a:rPr lang="hu-HU" sz="1800" dirty="0">
                <a:latin typeface="+mj-lt"/>
              </a:rPr>
              <a:t> Your Own Device”, azaz "Hozd be saját eszközöd")</a:t>
            </a:r>
          </a:p>
          <a:p>
            <a:pPr lvl="1" algn="just"/>
            <a:r>
              <a:rPr lang="hu-HU" sz="1800" dirty="0">
                <a:latin typeface="+mj-lt"/>
              </a:rPr>
              <a:t>Információ- és kommunikációtechnológia  használata a munkahelyen kívül</a:t>
            </a:r>
          </a:p>
          <a:p>
            <a:pPr lvl="0" algn="just"/>
            <a:r>
              <a:rPr lang="hu-HU" dirty="0">
                <a:latin typeface="+mj-lt"/>
              </a:rPr>
              <a:t>A foglalkoztatás sajátos körülményei egy adott tagállamban.</a:t>
            </a:r>
          </a:p>
          <a:p>
            <a:pPr lvl="0" algn="just"/>
            <a:r>
              <a:rPr lang="hu-HU" i="1" dirty="0">
                <a:latin typeface="+mj-lt"/>
              </a:rPr>
              <a:t>Gyakorlati példa: </a:t>
            </a:r>
            <a:r>
              <a:rPr lang="hu-HU" dirty="0">
                <a:latin typeface="+mj-lt"/>
              </a:rPr>
              <a:t>a munkavállalók személyes adatainak kezelése vállalati járművek használata esetén</a:t>
            </a:r>
          </a:p>
          <a:p>
            <a:pPr algn="just"/>
            <a:r>
              <a:rPr lang="hu-HU" dirty="0">
                <a:latin typeface="+mj-lt"/>
              </a:rPr>
              <a:t>A Tanács irányelve a munkaadónak a munkavállalóval szembeni, a szerződés, illetve a munkaviszony feltételeire vonatkozó tájékoztatási kötelezettségéről</a:t>
            </a:r>
          </a:p>
        </p:txBody>
      </p:sp>
      <p:sp>
        <p:nvSpPr>
          <p:cNvPr id="6" name="Ellipszis 5">
            <a:extLst>
              <a:ext uri="{FF2B5EF4-FFF2-40B4-BE49-F238E27FC236}">
                <a16:creationId xmlns:a16="http://schemas.microsoft.com/office/drawing/2014/main" id="{016341CC-AABC-43F9-A183-1FA8233E9A16}"/>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7695041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0000" y="451469"/>
            <a:ext cx="10508750" cy="1169919"/>
          </a:xfrm>
        </p:spPr>
        <p:txBody>
          <a:bodyPr>
            <a:noAutofit/>
          </a:bodyPr>
          <a:lstStyle/>
          <a:p>
            <a:pPr lvl="0"/>
            <a:r>
              <a:rPr lang="hu-HU" dirty="0"/>
              <a:t>Foglalkoztatás - </a:t>
            </a:r>
            <a:br>
              <a:rPr lang="hu-HU" dirty="0"/>
            </a:br>
            <a:r>
              <a:rPr lang="hu-HU" dirty="0"/>
              <a:t>Az adatkezelés jogalapjának meghatározása</a:t>
            </a:r>
            <a:endParaRPr lang="en-US" dirty="0"/>
          </a:p>
        </p:txBody>
      </p:sp>
      <p:sp>
        <p:nvSpPr>
          <p:cNvPr id="3" name="Content Placeholder 2"/>
          <p:cNvSpPr>
            <a:spLocks noGrp="1"/>
          </p:cNvSpPr>
          <p:nvPr>
            <p:ph idx="1"/>
          </p:nvPr>
        </p:nvSpPr>
        <p:spPr>
          <a:xfrm>
            <a:off x="720000" y="1774006"/>
            <a:ext cx="10508750" cy="4429727"/>
          </a:xfrm>
        </p:spPr>
        <p:txBody>
          <a:bodyPr>
            <a:normAutofit/>
          </a:bodyPr>
          <a:lstStyle/>
          <a:p>
            <a:r>
              <a:rPr lang="hu-HU" dirty="0">
                <a:latin typeface="+mj-lt"/>
              </a:rPr>
              <a:t>Az adatvédelmi alapelveket az alkalmazott </a:t>
            </a:r>
          </a:p>
          <a:p>
            <a:pPr marL="0" indent="0">
              <a:buNone/>
            </a:pPr>
            <a:r>
              <a:rPr lang="hu-HU" dirty="0">
                <a:latin typeface="+mj-lt"/>
              </a:rPr>
              <a:t>technológiától függetlenül kell alkalmazni</a:t>
            </a:r>
          </a:p>
          <a:p>
            <a:r>
              <a:rPr lang="hu-HU" dirty="0"/>
              <a:t>Célhoz kötöttség, arányosság és szubszidiaritás</a:t>
            </a:r>
          </a:p>
          <a:p>
            <a:r>
              <a:rPr lang="hu-HU" dirty="0"/>
              <a:t>A munkavállaló munkáltatónak való alárendeltsége </a:t>
            </a:r>
          </a:p>
          <a:p>
            <a:r>
              <a:rPr lang="hu-HU" dirty="0">
                <a:latin typeface="+mj-lt"/>
              </a:rPr>
              <a:t>Hatékony tájékoztatás a megfigyelésről, például:</a:t>
            </a:r>
          </a:p>
          <a:p>
            <a:pPr lvl="1"/>
            <a:r>
              <a:rPr lang="hu-HU" dirty="0">
                <a:latin typeface="+mj-lt"/>
              </a:rPr>
              <a:t>a munkahelyi megfigyelési szabályai, </a:t>
            </a:r>
          </a:p>
          <a:p>
            <a:pPr lvl="1"/>
            <a:r>
              <a:rPr lang="hu-HU" dirty="0">
                <a:latin typeface="+mj-lt"/>
              </a:rPr>
              <a:t>adatvédelem szabályozás, </a:t>
            </a:r>
          </a:p>
          <a:p>
            <a:pPr lvl="1"/>
            <a:r>
              <a:rPr lang="hu-HU" dirty="0">
                <a:latin typeface="+mj-lt"/>
              </a:rPr>
              <a:t>adatminősítés szabályai, </a:t>
            </a:r>
          </a:p>
          <a:p>
            <a:pPr lvl="1"/>
            <a:r>
              <a:rPr lang="hu-HU" dirty="0">
                <a:latin typeface="+mj-lt"/>
              </a:rPr>
              <a:t>adatkezelési útmutatók, </a:t>
            </a:r>
          </a:p>
          <a:p>
            <a:pPr lvl="1"/>
            <a:r>
              <a:rPr lang="hu-HU" dirty="0">
                <a:latin typeface="+mj-lt"/>
              </a:rPr>
              <a:t>Informátorokra vonatkozó szabályok, </a:t>
            </a:r>
          </a:p>
          <a:p>
            <a:pPr lvl="1"/>
            <a:r>
              <a:rPr lang="hu-HU" dirty="0">
                <a:latin typeface="+mj-lt"/>
              </a:rPr>
              <a:t>adatvédelmi incidensekre vonatkozó szabályok</a:t>
            </a:r>
          </a:p>
          <a:p>
            <a:pPr marL="0" indent="0">
              <a:buNone/>
            </a:pPr>
            <a:endParaRPr lang="en-US" dirty="0">
              <a:latin typeface="+mj-lt"/>
            </a:endParaRPr>
          </a:p>
          <a:p>
            <a:endParaRPr lang="en-US" dirty="0">
              <a:latin typeface="+mj-lt"/>
            </a:endParaRPr>
          </a:p>
        </p:txBody>
      </p:sp>
      <p:sp>
        <p:nvSpPr>
          <p:cNvPr id="5" name="Slide Number Placeholder 4"/>
          <p:cNvSpPr>
            <a:spLocks noGrp="1"/>
          </p:cNvSpPr>
          <p:nvPr>
            <p:ph type="sldNum" sz="quarter" idx="4"/>
          </p:nvPr>
        </p:nvSpPr>
        <p:spPr/>
        <p:txBody>
          <a:bodyPr/>
          <a:lstStyle/>
          <a:p>
            <a:r>
              <a:rPr lang="nl-NL" dirty="0"/>
              <a:t>28-04-18 | </a:t>
            </a:r>
            <a:fld id="{2DAB09C5-3251-4B47-B002-D03712DC64C3}" type="slidenum">
              <a:rPr lang="nl-NL"/>
              <a:pPr/>
              <a:t>26</a:t>
            </a:fld>
            <a:endParaRPr lang="nl-NL" dirty="0"/>
          </a:p>
        </p:txBody>
      </p:sp>
      <p:sp>
        <p:nvSpPr>
          <p:cNvPr id="4" name="Footer Placeholder 3"/>
          <p:cNvSpPr>
            <a:spLocks noGrp="1"/>
          </p:cNvSpPr>
          <p:nvPr>
            <p:ph type="ftr" sz="quarter" idx="4294967295"/>
          </p:nvPr>
        </p:nvSpPr>
        <p:spPr>
          <a:xfrm>
            <a:off x="0" y="6356350"/>
            <a:ext cx="4114800" cy="365125"/>
          </a:xfrm>
        </p:spPr>
        <p:txBody>
          <a:bodyPr/>
          <a:lstStyle/>
          <a:p>
            <a:r>
              <a:rPr lang="nl-NL"/>
              <a:t>Titel van dia</a:t>
            </a:r>
          </a:p>
        </p:txBody>
      </p:sp>
      <p:graphicFrame>
        <p:nvGraphicFramePr>
          <p:cNvPr id="7" name="Diagram 6"/>
          <p:cNvGraphicFramePr/>
          <p:nvPr>
            <p:extLst>
              <p:ext uri="{D42A27DB-BD31-4B8C-83A1-F6EECF244321}">
                <p14:modId xmlns:p14="http://schemas.microsoft.com/office/powerpoint/2010/main" val="2718349275"/>
              </p:ext>
            </p:extLst>
          </p:nvPr>
        </p:nvGraphicFramePr>
        <p:xfrm>
          <a:off x="4714702" y="2133600"/>
          <a:ext cx="9118600" cy="6819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9" name="Straight Connector 8"/>
          <p:cNvCxnSpPr/>
          <p:nvPr/>
        </p:nvCxnSpPr>
        <p:spPr>
          <a:xfrm>
            <a:off x="7607300" y="3530600"/>
            <a:ext cx="90170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Ellipszis 7">
            <a:extLst>
              <a:ext uri="{FF2B5EF4-FFF2-40B4-BE49-F238E27FC236}">
                <a16:creationId xmlns:a16="http://schemas.microsoft.com/office/drawing/2014/main" id="{5B517A2F-1816-4044-933E-B8ADFBB9835B}"/>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9692027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4" name="Cím 3">
            <a:extLst>
              <a:ext uri="{FF2B5EF4-FFF2-40B4-BE49-F238E27FC236}">
                <a16:creationId xmlns:a16="http://schemas.microsoft.com/office/drawing/2014/main" id="{E5F05C67-A5FA-48BF-878C-47617643C2C4}"/>
              </a:ext>
            </a:extLst>
          </p:cNvPr>
          <p:cNvSpPr>
            <a:spLocks noGrp="1"/>
          </p:cNvSpPr>
          <p:nvPr>
            <p:ph type="title"/>
          </p:nvPr>
        </p:nvSpPr>
        <p:spPr>
          <a:xfrm>
            <a:off x="677334" y="609600"/>
            <a:ext cx="8596668" cy="897467"/>
          </a:xfrm>
        </p:spPr>
        <p:txBody>
          <a:bodyPr/>
          <a:lstStyle/>
          <a:p>
            <a:r>
              <a:rPr lang="hu-HU" dirty="0"/>
              <a:t>Oktatás és tudomány</a:t>
            </a:r>
          </a:p>
        </p:txBody>
      </p:sp>
      <p:sp>
        <p:nvSpPr>
          <p:cNvPr id="2" name="Tartalom helye 1"/>
          <p:cNvSpPr>
            <a:spLocks noGrp="1"/>
          </p:cNvSpPr>
          <p:nvPr>
            <p:ph idx="1"/>
          </p:nvPr>
        </p:nvSpPr>
        <p:spPr>
          <a:xfrm>
            <a:off x="677333" y="1507067"/>
            <a:ext cx="9567333" cy="4673600"/>
          </a:xfrm>
        </p:spPr>
        <p:txBody>
          <a:bodyPr>
            <a:noAutofit/>
          </a:bodyPr>
          <a:lstStyle/>
          <a:p>
            <a:pPr marL="514350" indent="-514350" algn="just">
              <a:buFont typeface="+mj-lt"/>
              <a:buAutoNum type="arabicPeriod"/>
            </a:pPr>
            <a:r>
              <a:rPr lang="hu-HU" sz="2000" dirty="0">
                <a:latin typeface="+mj-lt"/>
              </a:rPr>
              <a:t>Oktatás</a:t>
            </a:r>
          </a:p>
          <a:p>
            <a:pPr lvl="1" algn="just"/>
            <a:r>
              <a:rPr lang="hu-HU" sz="2000" dirty="0">
                <a:latin typeface="+mj-lt"/>
              </a:rPr>
              <a:t>Mi minősül személyes adatnak az oktatás területén?</a:t>
            </a:r>
          </a:p>
          <a:p>
            <a:pPr lvl="1" algn="just"/>
            <a:r>
              <a:rPr lang="hu-HU" sz="2000" dirty="0">
                <a:latin typeface="+mj-lt"/>
              </a:rPr>
              <a:t>A személyes adatok iskolában történő kezelésének különleges feltételei.</a:t>
            </a:r>
          </a:p>
          <a:p>
            <a:pPr lvl="1" algn="just"/>
            <a:r>
              <a:rPr lang="hu-HU" sz="2000" dirty="0">
                <a:latin typeface="+mj-lt"/>
              </a:rPr>
              <a:t>A gyermekek jogai - Egyezmény a gyermekek jogairól.</a:t>
            </a:r>
          </a:p>
          <a:p>
            <a:pPr marL="457200" indent="-457200" algn="just">
              <a:buFont typeface="+mj-lt"/>
              <a:buAutoNum type="arabicPeriod"/>
            </a:pPr>
            <a:r>
              <a:rPr lang="hu-HU" sz="2000" dirty="0">
                <a:latin typeface="+mj-lt"/>
              </a:rPr>
              <a:t>Tudomány</a:t>
            </a:r>
          </a:p>
          <a:p>
            <a:pPr lvl="1" algn="just"/>
            <a:r>
              <a:rPr lang="hu-HU" sz="2000" dirty="0">
                <a:latin typeface="+mj-lt"/>
              </a:rPr>
              <a:t>A tudományos kutatásokban résztvevők személyes adatainak védelme.</a:t>
            </a:r>
          </a:p>
          <a:p>
            <a:pPr lvl="1" algn="just"/>
            <a:r>
              <a:rPr lang="hu-HU" sz="2000" dirty="0">
                <a:latin typeface="+mj-lt"/>
              </a:rPr>
              <a:t>Egy tudományos kutatásban vagy tanulmányban ki az adatkezelő / adatfeldolgozó?</a:t>
            </a:r>
          </a:p>
          <a:p>
            <a:pPr lvl="1" algn="just"/>
            <a:r>
              <a:rPr lang="hu-HU" sz="2000" dirty="0">
                <a:latin typeface="+mj-lt"/>
              </a:rPr>
              <a:t>Hozzájárulás a tudományos célú adatkezeléshez.</a:t>
            </a:r>
          </a:p>
          <a:p>
            <a:pPr lvl="1" algn="just"/>
            <a:r>
              <a:rPr lang="hu-HU" sz="2000" dirty="0">
                <a:latin typeface="+mj-lt"/>
              </a:rPr>
              <a:t>Különleges adatok a tudományban (azaz orvosi kutatások, genetikai adatok).</a:t>
            </a:r>
          </a:p>
          <a:p>
            <a:pPr algn="just"/>
            <a:endParaRPr lang="hu-HU" sz="2000" dirty="0">
              <a:latin typeface="+mj-lt"/>
            </a:endParaRPr>
          </a:p>
        </p:txBody>
      </p:sp>
      <p:sp>
        <p:nvSpPr>
          <p:cNvPr id="5" name="Ellipszis 4">
            <a:extLst>
              <a:ext uri="{FF2B5EF4-FFF2-40B4-BE49-F238E27FC236}">
                <a16:creationId xmlns:a16="http://schemas.microsoft.com/office/drawing/2014/main" id="{2F8B86E5-F485-445B-98B9-FDD0DE6FCED8}"/>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3114587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A139E9C-4171-434B-8137-31758277F8B9}"/>
              </a:ext>
            </a:extLst>
          </p:cNvPr>
          <p:cNvSpPr>
            <a:spLocks noGrp="1"/>
          </p:cNvSpPr>
          <p:nvPr>
            <p:ph type="title"/>
          </p:nvPr>
        </p:nvSpPr>
        <p:spPr>
          <a:xfrm>
            <a:off x="677334" y="609600"/>
            <a:ext cx="8596668" cy="728133"/>
          </a:xfrm>
        </p:spPr>
        <p:txBody>
          <a:bodyPr>
            <a:normAutofit/>
          </a:bodyPr>
          <a:lstStyle/>
          <a:p>
            <a:r>
              <a:rPr lang="hu-HU" dirty="0"/>
              <a:t>Egészségügy </a:t>
            </a:r>
          </a:p>
        </p:txBody>
      </p:sp>
      <p:sp>
        <p:nvSpPr>
          <p:cNvPr id="3" name="Tartalom helye 2">
            <a:extLst>
              <a:ext uri="{FF2B5EF4-FFF2-40B4-BE49-F238E27FC236}">
                <a16:creationId xmlns:a16="http://schemas.microsoft.com/office/drawing/2014/main" id="{190AB58C-B501-42C9-929A-E801119F7289}"/>
              </a:ext>
            </a:extLst>
          </p:cNvPr>
          <p:cNvSpPr>
            <a:spLocks noGrp="1"/>
          </p:cNvSpPr>
          <p:nvPr>
            <p:ph idx="1"/>
          </p:nvPr>
        </p:nvSpPr>
        <p:spPr>
          <a:xfrm>
            <a:off x="677333" y="1783782"/>
            <a:ext cx="9336462" cy="4126365"/>
          </a:xfrm>
        </p:spPr>
        <p:txBody>
          <a:bodyPr>
            <a:noAutofit/>
          </a:bodyPr>
          <a:lstStyle/>
          <a:p>
            <a:pPr algn="just"/>
            <a:r>
              <a:rPr lang="hu-HU" sz="2200" dirty="0">
                <a:latin typeface="+mj-lt"/>
              </a:rPr>
              <a:t>A GDPR az egészségügyi adatokat különleges adatkategóriának tekinti.</a:t>
            </a:r>
          </a:p>
          <a:p>
            <a:pPr algn="just"/>
            <a:r>
              <a:rPr lang="hu-HU" sz="2200" dirty="0">
                <a:latin typeface="+mj-lt"/>
              </a:rPr>
              <a:t>Az egészségügyre vonatkozó uniós jogi keretrendszer és az adatvédelem</a:t>
            </a:r>
          </a:p>
          <a:p>
            <a:pPr lvl="1" algn="just"/>
            <a:r>
              <a:rPr lang="hu-HU" sz="2200" dirty="0">
                <a:latin typeface="+mj-lt"/>
              </a:rPr>
              <a:t>Az Európai Parlament és a Tanács 2011/24/EU irányelve a határon átnyúló egészségügyi ellátásra vonatkozó betegjogok érvényesítéséről</a:t>
            </a:r>
          </a:p>
          <a:p>
            <a:pPr lvl="1" algn="just"/>
            <a:r>
              <a:rPr lang="hu-HU" sz="2200" dirty="0">
                <a:latin typeface="+mj-lt"/>
              </a:rPr>
              <a:t>Az Európai Parlament és a Tanács 536/2014/EU rendelete a az emberi felhasználásra szánt gyógyszerek klinikai vizsgálatairól </a:t>
            </a:r>
          </a:p>
        </p:txBody>
      </p:sp>
      <p:sp>
        <p:nvSpPr>
          <p:cNvPr id="4" name="Ellipszis 3">
            <a:extLst>
              <a:ext uri="{FF2B5EF4-FFF2-40B4-BE49-F238E27FC236}">
                <a16:creationId xmlns:a16="http://schemas.microsoft.com/office/drawing/2014/main" id="{B4776BF0-F200-4E0E-9A69-9B22D765D5EF}"/>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116136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F4161-31CF-4DC6-AF25-E444EB2DF2D8}"/>
              </a:ext>
            </a:extLst>
          </p:cNvPr>
          <p:cNvSpPr>
            <a:spLocks noGrp="1"/>
          </p:cNvSpPr>
          <p:nvPr>
            <p:ph type="title"/>
          </p:nvPr>
        </p:nvSpPr>
        <p:spPr/>
        <p:txBody>
          <a:bodyPr/>
          <a:lstStyle/>
          <a:p>
            <a:r>
              <a:rPr lang="hu-HU" dirty="0"/>
              <a:t>Értékelés és visszajelzés</a:t>
            </a:r>
          </a:p>
        </p:txBody>
      </p:sp>
      <p:sp>
        <p:nvSpPr>
          <p:cNvPr id="3" name="Content Placeholder 2">
            <a:extLst>
              <a:ext uri="{FF2B5EF4-FFF2-40B4-BE49-F238E27FC236}">
                <a16:creationId xmlns:a16="http://schemas.microsoft.com/office/drawing/2014/main" id="{C9BF6E27-AA9A-4D3C-9149-B20F7A62117D}"/>
              </a:ext>
            </a:extLst>
          </p:cNvPr>
          <p:cNvSpPr>
            <a:spLocks noGrp="1"/>
          </p:cNvSpPr>
          <p:nvPr>
            <p:ph idx="1"/>
          </p:nvPr>
        </p:nvSpPr>
        <p:spPr/>
        <p:txBody>
          <a:bodyPr/>
          <a:lstStyle/>
          <a:p>
            <a:r>
              <a:rPr lang="hu-HU" dirty="0"/>
              <a:t>Értékelőlap</a:t>
            </a:r>
          </a:p>
          <a:p>
            <a:r>
              <a:rPr lang="hu-HU" dirty="0"/>
              <a:t>Jelenléti ív</a:t>
            </a:r>
          </a:p>
          <a:p>
            <a:endParaRPr lang="en-GB" dirty="0"/>
          </a:p>
        </p:txBody>
      </p:sp>
      <p:sp>
        <p:nvSpPr>
          <p:cNvPr id="4" name="Segnaposto numero diapositiva 3">
            <a:extLst>
              <a:ext uri="{FF2B5EF4-FFF2-40B4-BE49-F238E27FC236}">
                <a16:creationId xmlns:a16="http://schemas.microsoft.com/office/drawing/2014/main" id="{D3D79F3C-ACDD-A543-84A9-8EBEACAFDD74}"/>
              </a:ext>
            </a:extLst>
          </p:cNvPr>
          <p:cNvSpPr>
            <a:spLocks noGrp="1"/>
          </p:cNvSpPr>
          <p:nvPr>
            <p:ph type="sldNum" sz="quarter" idx="4"/>
          </p:nvPr>
        </p:nvSpPr>
        <p:spPr/>
        <p:txBody>
          <a:bodyPr/>
          <a:lstStyle/>
          <a:p>
            <a:fld id="{D57F1E4F-1CFF-5643-939E-02111984F565}" type="slidenum">
              <a:rPr lang="en-US" smtClean="0"/>
              <a:t>29</a:t>
            </a:fld>
            <a:endParaRPr lang="en-US" dirty="0"/>
          </a:p>
        </p:txBody>
      </p:sp>
      <p:sp>
        <p:nvSpPr>
          <p:cNvPr id="7" name="Title 1">
            <a:extLst>
              <a:ext uri="{FF2B5EF4-FFF2-40B4-BE49-F238E27FC236}">
                <a16:creationId xmlns:a16="http://schemas.microsoft.com/office/drawing/2014/main" id="{AB11F0A4-DA70-C941-9A99-1F909C48BDEC}"/>
              </a:ext>
            </a:extLst>
          </p:cNvPr>
          <p:cNvSpPr txBox="1">
            <a:spLocks/>
          </p:cNvSpPr>
          <p:nvPr/>
        </p:nvSpPr>
        <p:spPr>
          <a:xfrm>
            <a:off x="838200" y="93518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dirty="0"/>
          </a:p>
        </p:txBody>
      </p:sp>
      <p:sp>
        <p:nvSpPr>
          <p:cNvPr id="6" name="Ellipszis 5">
            <a:extLst>
              <a:ext uri="{FF2B5EF4-FFF2-40B4-BE49-F238E27FC236}">
                <a16:creationId xmlns:a16="http://schemas.microsoft.com/office/drawing/2014/main" id="{BEEDAB74-9004-404E-8669-E2E2BF4F49B9}"/>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998335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997A9D-EE35-C940-9E5F-445BA03DA7DC}"/>
              </a:ext>
            </a:extLst>
          </p:cNvPr>
          <p:cNvSpPr>
            <a:spLocks noGrp="1"/>
          </p:cNvSpPr>
          <p:nvPr>
            <p:ph type="title"/>
          </p:nvPr>
        </p:nvSpPr>
        <p:spPr>
          <a:xfrm>
            <a:off x="803366" y="365125"/>
            <a:ext cx="8808867" cy="1099691"/>
          </a:xfrm>
        </p:spPr>
        <p:txBody>
          <a:bodyPr>
            <a:normAutofit/>
          </a:bodyPr>
          <a:lstStyle/>
          <a:p>
            <a:r>
              <a:rPr lang="hu-HU" sz="3200" noProof="0" dirty="0"/>
              <a:t>Útmutató az egyes diák színjelöléséhez (Diavetítés előtt eltávolítandó)</a:t>
            </a:r>
            <a:endParaRPr lang="hu-HU" sz="3200" b="1" noProof="0" dirty="0"/>
          </a:p>
        </p:txBody>
      </p:sp>
      <p:sp>
        <p:nvSpPr>
          <p:cNvPr id="3" name="Segnaposto contenuto 2">
            <a:extLst>
              <a:ext uri="{FF2B5EF4-FFF2-40B4-BE49-F238E27FC236}">
                <a16:creationId xmlns:a16="http://schemas.microsoft.com/office/drawing/2014/main" id="{8FD47E92-E0B5-EB41-A6D5-3A1F836615E6}"/>
              </a:ext>
            </a:extLst>
          </p:cNvPr>
          <p:cNvSpPr>
            <a:spLocks noGrp="1"/>
          </p:cNvSpPr>
          <p:nvPr>
            <p:ph idx="1"/>
          </p:nvPr>
        </p:nvSpPr>
        <p:spPr>
          <a:xfrm>
            <a:off x="677334" y="1846555"/>
            <a:ext cx="8596668" cy="4194807"/>
          </a:xfrm>
        </p:spPr>
        <p:txBody>
          <a:bodyPr>
            <a:normAutofit/>
          </a:bodyPr>
          <a:lstStyle/>
          <a:p>
            <a:pPr algn="just"/>
            <a:r>
              <a:rPr lang="hu-HU" sz="2000" noProof="0" dirty="0"/>
              <a:t>Zöld – alapszint: javasoljuk, hogy tartsa meg!</a:t>
            </a:r>
          </a:p>
          <a:p>
            <a:pPr algn="just"/>
            <a:r>
              <a:rPr lang="hu-HU" sz="2000" noProof="0" dirty="0"/>
              <a:t>Sárga - közepes szint: fontosak, de eltávolításuk nem veszélyezteti a hatékonyságot.</a:t>
            </a:r>
          </a:p>
          <a:p>
            <a:pPr algn="just"/>
            <a:r>
              <a:rPr lang="hu-HU" sz="2000" noProof="0" dirty="0"/>
              <a:t>Piros - haladó szint: fontolja meg, hogy az adott dia szükséges-e, amennyiben  igen, tartalmát igazítsa a hallgatósága igényeihez, amennyiben nem, távolítsa el</a:t>
            </a:r>
          </a:p>
          <a:p>
            <a:pPr algn="just"/>
            <a:r>
              <a:rPr lang="hu-HU" sz="2000" noProof="0" dirty="0"/>
              <a:t>Lila – a nemzeti szabályozáshoz igazodó adaptáció szükséges lehet, mert ezeken a diákon az EU rendeleteket kiegészítő, nemzeti szabályozással kapcsolatos információk szerepelnek. Amennyiben a dia tartalma más tagállamra vonatkozik, javasoljuk, hogy cserélje le a saját nemzeti tagállamára vonatkozó releváns tartalomra.</a:t>
            </a:r>
          </a:p>
        </p:txBody>
      </p:sp>
      <p:sp>
        <p:nvSpPr>
          <p:cNvPr id="4" name="Segnaposto numero diapositiva 3">
            <a:extLst>
              <a:ext uri="{FF2B5EF4-FFF2-40B4-BE49-F238E27FC236}">
                <a16:creationId xmlns:a16="http://schemas.microsoft.com/office/drawing/2014/main" id="{18C115E2-CB21-5242-B2B4-8434B8DE4B79}"/>
              </a:ext>
            </a:extLst>
          </p:cNvPr>
          <p:cNvSpPr>
            <a:spLocks noGrp="1"/>
          </p:cNvSpPr>
          <p:nvPr>
            <p:ph type="sldNum" sz="quarter" idx="4"/>
          </p:nvPr>
        </p:nvSpPr>
        <p:spPr/>
        <p:txBody>
          <a:bodyPr/>
          <a:lstStyle/>
          <a:p>
            <a:pPr>
              <a:defRPr/>
            </a:pPr>
            <a:fld id="{D57F1E4F-1CFF-5643-939E-02111984F565}" type="slidenum">
              <a:rPr lang="en-US" sz="1200" smtClean="0">
                <a:solidFill>
                  <a:prstClr val="black">
                    <a:tint val="75000"/>
                  </a:prstClr>
                </a:solidFill>
                <a:latin typeface="Calibri" panose="020F0502020204030204"/>
              </a:rPr>
              <a:pPr>
                <a:defRPr/>
              </a:pPr>
              <a:t>3</a:t>
            </a:fld>
            <a:endParaRPr lang="en-US" sz="1200" dirty="0">
              <a:solidFill>
                <a:prstClr val="black">
                  <a:tint val="75000"/>
                </a:prstClr>
              </a:solidFill>
              <a:latin typeface="Calibri" panose="020F0502020204030204"/>
            </a:endParaRPr>
          </a:p>
        </p:txBody>
      </p:sp>
      <p:sp>
        <p:nvSpPr>
          <p:cNvPr id="5" name="Ellipszis 4">
            <a:extLst>
              <a:ext uri="{FF2B5EF4-FFF2-40B4-BE49-F238E27FC236}">
                <a16:creationId xmlns:a16="http://schemas.microsoft.com/office/drawing/2014/main" id="{BC77893B-4821-4CD8-9376-7AC4FBD8229D}"/>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defRPr/>
            </a:pPr>
            <a:endParaRPr lang="en-GB" dirty="0">
              <a:solidFill>
                <a:prstClr val="white"/>
              </a:solidFill>
            </a:endParaRPr>
          </a:p>
        </p:txBody>
      </p:sp>
    </p:spTree>
    <p:extLst>
      <p:ext uri="{BB962C8B-B14F-4D97-AF65-F5344CB8AC3E}">
        <p14:creationId xmlns:p14="http://schemas.microsoft.com/office/powerpoint/2010/main" val="580672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107894-4D21-3B46-A2EA-C935391DBD6C}"/>
              </a:ext>
            </a:extLst>
          </p:cNvPr>
          <p:cNvSpPr>
            <a:spLocks noGrp="1"/>
          </p:cNvSpPr>
          <p:nvPr>
            <p:ph type="title"/>
          </p:nvPr>
        </p:nvSpPr>
        <p:spPr/>
        <p:txBody>
          <a:bodyPr/>
          <a:lstStyle/>
          <a:p>
            <a:r>
              <a:rPr lang="en-GB" b="1" dirty="0"/>
              <a:t>Credits</a:t>
            </a:r>
          </a:p>
        </p:txBody>
      </p:sp>
      <p:sp>
        <p:nvSpPr>
          <p:cNvPr id="3" name="Segnaposto contenuto 2">
            <a:extLst>
              <a:ext uri="{FF2B5EF4-FFF2-40B4-BE49-F238E27FC236}">
                <a16:creationId xmlns:a16="http://schemas.microsoft.com/office/drawing/2014/main" id="{B477F202-DBF6-5D40-9E2F-CF747E4CA124}"/>
              </a:ext>
            </a:extLst>
          </p:cNvPr>
          <p:cNvSpPr>
            <a:spLocks noGrp="1"/>
          </p:cNvSpPr>
          <p:nvPr>
            <p:ph idx="1"/>
          </p:nvPr>
        </p:nvSpPr>
        <p:spPr/>
        <p:txBody>
          <a:bodyPr>
            <a:normAutofit/>
          </a:bodyPr>
          <a:lstStyle/>
          <a:p>
            <a:pPr marL="0" indent="0">
              <a:lnSpc>
                <a:spcPct val="100000"/>
              </a:lnSpc>
              <a:spcBef>
                <a:spcPts val="0"/>
              </a:spcBef>
              <a:buNone/>
            </a:pPr>
            <a:r>
              <a:rPr lang="en-GB" dirty="0"/>
              <a:t>These training materials are based on standard training materials developed in the context of the project “Supporting Training Activities on the Data Protection Reform” – STAR (</a:t>
            </a:r>
            <a:r>
              <a:rPr lang="en-GB" dirty="0">
                <a:hlinkClick r:id="rId3"/>
              </a:rPr>
              <a:t>http://www.project-star.eu/</a:t>
            </a:r>
            <a:r>
              <a:rPr lang="en-GB" dirty="0"/>
              <a:t>).</a:t>
            </a:r>
          </a:p>
          <a:p>
            <a:pPr marL="0" indent="0">
              <a:lnSpc>
                <a:spcPct val="100000"/>
              </a:lnSpc>
              <a:spcBef>
                <a:spcPts val="0"/>
              </a:spcBef>
              <a:buNone/>
            </a:pPr>
            <a:endParaRPr lang="en-GB" dirty="0"/>
          </a:p>
          <a:p>
            <a:pPr marL="0" indent="0">
              <a:lnSpc>
                <a:spcPct val="100000"/>
              </a:lnSpc>
              <a:spcBef>
                <a:spcPts val="0"/>
              </a:spcBef>
              <a:buNone/>
            </a:pPr>
            <a:endParaRPr lang="en-GB" dirty="0"/>
          </a:p>
          <a:p>
            <a:pPr marL="2149475" indent="0">
              <a:lnSpc>
                <a:spcPct val="100000"/>
              </a:lnSpc>
              <a:spcBef>
                <a:spcPts val="0"/>
              </a:spcBef>
              <a:buNone/>
            </a:pPr>
            <a:r>
              <a:rPr lang="en-GB" dirty="0"/>
              <a:t>This project has received funding from the European Union under the REC Action Grant programme.</a:t>
            </a:r>
          </a:p>
          <a:p>
            <a:pPr marL="2149475" indent="0">
              <a:lnSpc>
                <a:spcPct val="100000"/>
              </a:lnSpc>
              <a:spcBef>
                <a:spcPts val="0"/>
              </a:spcBef>
              <a:buNone/>
            </a:pPr>
            <a:r>
              <a:rPr lang="en-GB" dirty="0"/>
              <a:t>Grant Agreement No 769138 (2017-2019).</a:t>
            </a:r>
          </a:p>
          <a:p>
            <a:pPr marL="2006600" indent="0">
              <a:lnSpc>
                <a:spcPct val="100000"/>
              </a:lnSpc>
              <a:spcBef>
                <a:spcPts val="0"/>
              </a:spcBef>
              <a:buNone/>
            </a:pPr>
            <a:endParaRPr lang="en-GB" dirty="0"/>
          </a:p>
          <a:p>
            <a:pPr marL="19050" indent="0">
              <a:lnSpc>
                <a:spcPct val="100000"/>
              </a:lnSpc>
              <a:spcBef>
                <a:spcPts val="0"/>
              </a:spcBef>
              <a:buNone/>
            </a:pPr>
            <a:r>
              <a:rPr lang="en-GB" dirty="0"/>
              <a:t>The default version of training materials are available free-of-charge on the STAR project website</a:t>
            </a:r>
          </a:p>
        </p:txBody>
      </p:sp>
      <p:sp>
        <p:nvSpPr>
          <p:cNvPr id="4" name="Segnaposto numero diapositiva 3">
            <a:extLst>
              <a:ext uri="{FF2B5EF4-FFF2-40B4-BE49-F238E27FC236}">
                <a16:creationId xmlns:a16="http://schemas.microsoft.com/office/drawing/2014/main" id="{464A7052-1EA7-AE49-BAC2-9041DE710AA2}"/>
              </a:ext>
            </a:extLst>
          </p:cNvPr>
          <p:cNvSpPr>
            <a:spLocks noGrp="1"/>
          </p:cNvSpPr>
          <p:nvPr>
            <p:ph type="sldNum" sz="quarter" idx="4"/>
          </p:nvPr>
        </p:nvSpPr>
        <p:spPr/>
        <p:txBody>
          <a:bodyPr/>
          <a:lstStyle/>
          <a:p>
            <a:fld id="{D57F1E4F-1CFF-5643-939E-02111984F565}" type="slidenum">
              <a:rPr lang="en-US" smtClean="0">
                <a:solidFill>
                  <a:srgbClr val="4A66AC"/>
                </a:solidFill>
              </a:rPr>
              <a:pPr/>
              <a:t>30</a:t>
            </a:fld>
            <a:endParaRPr lang="en-US" dirty="0">
              <a:solidFill>
                <a:srgbClr val="4A66AC"/>
              </a:solidFill>
            </a:endParaRPr>
          </a:p>
        </p:txBody>
      </p:sp>
      <p:pic>
        <p:nvPicPr>
          <p:cNvPr id="5" name="Picture 4">
            <a:extLst>
              <a:ext uri="{FF2B5EF4-FFF2-40B4-BE49-F238E27FC236}">
                <a16:creationId xmlns:a16="http://schemas.microsoft.com/office/drawing/2014/main" id="{A11D84FC-CBE8-E04C-B63B-A35D5ADE59C4}"/>
              </a:ext>
            </a:extLst>
          </p:cNvPr>
          <p:cNvPicPr>
            <a:picLocks noChangeAspect="1"/>
          </p:cNvPicPr>
          <p:nvPr/>
        </p:nvPicPr>
        <p:blipFill>
          <a:blip r:embed="rId4"/>
          <a:stretch>
            <a:fillRect/>
          </a:stretch>
        </p:blipFill>
        <p:spPr>
          <a:xfrm>
            <a:off x="677334" y="3309258"/>
            <a:ext cx="1915120" cy="1277288"/>
          </a:xfrm>
          <a:prstGeom prst="rect">
            <a:avLst/>
          </a:prstGeom>
        </p:spPr>
      </p:pic>
      <p:sp>
        <p:nvSpPr>
          <p:cNvPr id="6" name="Ellipszis 5">
            <a:extLst>
              <a:ext uri="{FF2B5EF4-FFF2-40B4-BE49-F238E27FC236}">
                <a16:creationId xmlns:a16="http://schemas.microsoft.com/office/drawing/2014/main" id="{8AF140F7-921A-4C16-A1F6-B439E3D0921D}"/>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solidFill>
                <a:prstClr val="white"/>
              </a:solidFill>
            </a:endParaRPr>
          </a:p>
        </p:txBody>
      </p:sp>
    </p:spTree>
    <p:extLst>
      <p:ext uri="{BB962C8B-B14F-4D97-AF65-F5344CB8AC3E}">
        <p14:creationId xmlns:p14="http://schemas.microsoft.com/office/powerpoint/2010/main" val="955162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D46FE158-E780-3542-87F0-C388EE2738E6}"/>
              </a:ext>
            </a:extLst>
          </p:cNvPr>
          <p:cNvSpPr>
            <a:spLocks noGrp="1"/>
          </p:cNvSpPr>
          <p:nvPr>
            <p:ph type="title"/>
          </p:nvPr>
        </p:nvSpPr>
        <p:spPr/>
        <p:txBody>
          <a:bodyPr/>
          <a:lstStyle/>
          <a:p>
            <a:r>
              <a:rPr lang="hu-HU" noProof="0" dirty="0"/>
              <a:t>Előadó</a:t>
            </a:r>
          </a:p>
        </p:txBody>
      </p:sp>
      <p:pic>
        <p:nvPicPr>
          <p:cNvPr id="14" name="Segnaposto contenuto 13">
            <a:extLst>
              <a:ext uri="{FF2B5EF4-FFF2-40B4-BE49-F238E27FC236}">
                <a16:creationId xmlns:a16="http://schemas.microsoft.com/office/drawing/2014/main" id="{DA633520-E225-C047-A237-0E0C6B9BD9A3}"/>
              </a:ext>
            </a:extLst>
          </p:cNvPr>
          <p:cNvPicPr>
            <a:picLocks noGrp="1" noChangeAspect="1"/>
          </p:cNvPicPr>
          <p:nvPr>
            <p:ph idx="1"/>
          </p:nvPr>
        </p:nvPicPr>
        <p:blipFill>
          <a:blip r:embed="rId3"/>
          <a:stretch>
            <a:fillRect/>
          </a:stretch>
        </p:blipFill>
        <p:spPr>
          <a:xfrm>
            <a:off x="1647586" y="1930400"/>
            <a:ext cx="2883790" cy="2721499"/>
          </a:xfrm>
        </p:spPr>
      </p:pic>
      <p:sp>
        <p:nvSpPr>
          <p:cNvPr id="19" name="CasellaDiTesto 18">
            <a:extLst>
              <a:ext uri="{FF2B5EF4-FFF2-40B4-BE49-F238E27FC236}">
                <a16:creationId xmlns:a16="http://schemas.microsoft.com/office/drawing/2014/main" id="{FBA6102E-2597-F247-B394-B73B5A180883}"/>
              </a:ext>
            </a:extLst>
          </p:cNvPr>
          <p:cNvSpPr txBox="1"/>
          <p:nvPr/>
        </p:nvSpPr>
        <p:spPr>
          <a:xfrm>
            <a:off x="6096000" y="2656674"/>
            <a:ext cx="4648200" cy="1200329"/>
          </a:xfrm>
          <a:prstGeom prst="rect">
            <a:avLst/>
          </a:prstGeom>
          <a:noFill/>
        </p:spPr>
        <p:txBody>
          <a:bodyPr wrap="square" rtlCol="0">
            <a:spAutoFit/>
          </a:bodyPr>
          <a:lstStyle/>
          <a:p>
            <a:pPr>
              <a:defRPr/>
            </a:pPr>
            <a:r>
              <a:rPr lang="hu-HU" dirty="0">
                <a:solidFill>
                  <a:prstClr val="black"/>
                </a:solidFill>
                <a:latin typeface="Calibri" panose="020F0502020204030204"/>
              </a:rPr>
              <a:t>Név</a:t>
            </a:r>
            <a:endParaRPr lang="en-GB" dirty="0">
              <a:solidFill>
                <a:prstClr val="black"/>
              </a:solidFill>
              <a:latin typeface="Calibri" panose="020F0502020204030204"/>
            </a:endParaRPr>
          </a:p>
          <a:p>
            <a:pPr>
              <a:defRPr/>
            </a:pPr>
            <a:r>
              <a:rPr lang="hu-HU" dirty="0">
                <a:solidFill>
                  <a:prstClr val="black"/>
                </a:solidFill>
                <a:latin typeface="Calibri" panose="020F0502020204030204"/>
              </a:rPr>
              <a:t>Cím</a:t>
            </a:r>
            <a:endParaRPr lang="en-GB" dirty="0">
              <a:solidFill>
                <a:prstClr val="black"/>
              </a:solidFill>
              <a:latin typeface="Calibri" panose="020F0502020204030204"/>
            </a:endParaRPr>
          </a:p>
          <a:p>
            <a:pPr>
              <a:defRPr/>
            </a:pPr>
            <a:r>
              <a:rPr lang="hu-HU" dirty="0">
                <a:solidFill>
                  <a:prstClr val="black"/>
                </a:solidFill>
                <a:latin typeface="Calibri" panose="020F0502020204030204"/>
              </a:rPr>
              <a:t>Szervezet/szervezeti egység</a:t>
            </a:r>
          </a:p>
          <a:p>
            <a:pPr>
              <a:defRPr/>
            </a:pPr>
            <a:r>
              <a:rPr lang="hu-HU" dirty="0">
                <a:solidFill>
                  <a:prstClr val="black"/>
                </a:solidFill>
                <a:latin typeface="Calibri" panose="020F0502020204030204"/>
              </a:rPr>
              <a:t>Elérhetőség</a:t>
            </a:r>
            <a:endParaRPr lang="en-GB" dirty="0">
              <a:solidFill>
                <a:prstClr val="black"/>
              </a:solidFill>
              <a:latin typeface="Calibri" panose="020F0502020204030204"/>
            </a:endParaRPr>
          </a:p>
        </p:txBody>
      </p:sp>
      <p:sp>
        <p:nvSpPr>
          <p:cNvPr id="6" name="Ellipszis 5">
            <a:extLst>
              <a:ext uri="{FF2B5EF4-FFF2-40B4-BE49-F238E27FC236}">
                <a16:creationId xmlns:a16="http://schemas.microsoft.com/office/drawing/2014/main" id="{C221FB3A-9F33-46F3-8667-A6CBC2CE8A5D}"/>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defRPr/>
            </a:pPr>
            <a:endParaRPr lang="en-GB" dirty="0">
              <a:solidFill>
                <a:prstClr val="white"/>
              </a:solidFill>
            </a:endParaRPr>
          </a:p>
        </p:txBody>
      </p:sp>
    </p:spTree>
    <p:extLst>
      <p:ext uri="{BB962C8B-B14F-4D97-AF65-F5344CB8AC3E}">
        <p14:creationId xmlns:p14="http://schemas.microsoft.com/office/powerpoint/2010/main" val="2565397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D0FBF-B523-429A-9D12-CB21BE32026C}"/>
              </a:ext>
            </a:extLst>
          </p:cNvPr>
          <p:cNvSpPr>
            <a:spLocks noGrp="1"/>
          </p:cNvSpPr>
          <p:nvPr>
            <p:ph type="title"/>
          </p:nvPr>
        </p:nvSpPr>
        <p:spPr>
          <a:xfrm>
            <a:off x="677334" y="609600"/>
            <a:ext cx="8596668" cy="680357"/>
          </a:xfrm>
        </p:spPr>
        <p:txBody>
          <a:bodyPr/>
          <a:lstStyle/>
          <a:p>
            <a:r>
              <a:rPr lang="hu-HU" dirty="0"/>
              <a:t>Tartalomjegyzék</a:t>
            </a:r>
            <a:endParaRPr lang="en-GB" dirty="0"/>
          </a:p>
        </p:txBody>
      </p:sp>
      <p:sp>
        <p:nvSpPr>
          <p:cNvPr id="3" name="Content Placeholder 2">
            <a:extLst>
              <a:ext uri="{FF2B5EF4-FFF2-40B4-BE49-F238E27FC236}">
                <a16:creationId xmlns:a16="http://schemas.microsoft.com/office/drawing/2014/main" id="{90E96E04-24D0-48A8-B4A2-9AA7029E6087}"/>
              </a:ext>
            </a:extLst>
          </p:cNvPr>
          <p:cNvSpPr>
            <a:spLocks noGrp="1"/>
          </p:cNvSpPr>
          <p:nvPr>
            <p:ph idx="1"/>
          </p:nvPr>
        </p:nvSpPr>
        <p:spPr>
          <a:xfrm>
            <a:off x="677334" y="1504951"/>
            <a:ext cx="8596668" cy="4536412"/>
          </a:xfrm>
        </p:spPr>
        <p:txBody>
          <a:bodyPr>
            <a:normAutofit fontScale="92500" lnSpcReduction="20000"/>
          </a:bodyPr>
          <a:lstStyle/>
          <a:p>
            <a:pPr lvl="0"/>
            <a:r>
              <a:rPr lang="hu-HU" dirty="0"/>
              <a:t>Bevezetés</a:t>
            </a:r>
          </a:p>
          <a:p>
            <a:pPr lvl="1"/>
            <a:r>
              <a:rPr lang="hu-HU" dirty="0"/>
              <a:t>Célkitűzések</a:t>
            </a:r>
          </a:p>
          <a:p>
            <a:pPr lvl="0"/>
            <a:r>
              <a:rPr lang="hu-HU" dirty="0"/>
              <a:t>Az uniós adatvédelmi keretrendszer</a:t>
            </a:r>
          </a:p>
          <a:p>
            <a:pPr lvl="1"/>
            <a:r>
              <a:rPr lang="hu-HU" dirty="0"/>
              <a:t>Bűnüldözés és igazságügyi szakértői tevékenységek</a:t>
            </a:r>
          </a:p>
          <a:p>
            <a:pPr lvl="1"/>
            <a:r>
              <a:rPr lang="hu-HU" dirty="0"/>
              <a:t>Szolgáltatási szektor</a:t>
            </a:r>
          </a:p>
          <a:p>
            <a:pPr lvl="1"/>
            <a:r>
              <a:rPr lang="hu-HU" dirty="0"/>
              <a:t>Marketing</a:t>
            </a:r>
          </a:p>
          <a:p>
            <a:pPr lvl="1"/>
            <a:r>
              <a:rPr lang="hu-HU" dirty="0"/>
              <a:t>Távközlés</a:t>
            </a:r>
          </a:p>
          <a:p>
            <a:pPr lvl="1"/>
            <a:r>
              <a:rPr lang="hu-HU" dirty="0"/>
              <a:t>E-kereskedelem</a:t>
            </a:r>
          </a:p>
          <a:p>
            <a:pPr lvl="1"/>
            <a:r>
              <a:rPr lang="hu-HU" dirty="0"/>
              <a:t>Foglalkoztatás</a:t>
            </a:r>
          </a:p>
          <a:p>
            <a:pPr lvl="1"/>
            <a:r>
              <a:rPr lang="hu-HU" dirty="0"/>
              <a:t>Oktatás</a:t>
            </a:r>
          </a:p>
          <a:p>
            <a:pPr lvl="1"/>
            <a:r>
              <a:rPr lang="hu-HU" dirty="0"/>
              <a:t>Egészségügy</a:t>
            </a:r>
          </a:p>
          <a:p>
            <a:pPr lvl="1"/>
            <a:r>
              <a:rPr lang="hu-HU" dirty="0"/>
              <a:t>Közösségi média</a:t>
            </a:r>
          </a:p>
          <a:p>
            <a:pPr lvl="0"/>
            <a:r>
              <a:rPr lang="hu-HU" dirty="0"/>
              <a:t>Kérdések és válaszok</a:t>
            </a:r>
          </a:p>
          <a:p>
            <a:pPr lvl="0"/>
            <a:r>
              <a:rPr lang="hu-HU" dirty="0"/>
              <a:t>Összefoglalás és visszajelzés</a:t>
            </a:r>
            <a:endParaRPr lang="en-GB" dirty="0"/>
          </a:p>
        </p:txBody>
      </p:sp>
      <p:sp>
        <p:nvSpPr>
          <p:cNvPr id="4" name="Segnaposto numero diapositiva 3">
            <a:extLst>
              <a:ext uri="{FF2B5EF4-FFF2-40B4-BE49-F238E27FC236}">
                <a16:creationId xmlns:a16="http://schemas.microsoft.com/office/drawing/2014/main" id="{ABE992BB-DD05-DF49-B055-98A6525CD81C}"/>
              </a:ext>
            </a:extLst>
          </p:cNvPr>
          <p:cNvSpPr>
            <a:spLocks noGrp="1"/>
          </p:cNvSpPr>
          <p:nvPr>
            <p:ph type="sldNum" sz="quarter" idx="4"/>
          </p:nvPr>
        </p:nvSpPr>
        <p:spPr/>
        <p:txBody>
          <a:bodyPr/>
          <a:lstStyle/>
          <a:p>
            <a:fld id="{D57F1E4F-1CFF-5643-939E-02111984F565}" type="slidenum">
              <a:rPr lang="en-US" smtClean="0">
                <a:solidFill>
                  <a:prstClr val="black">
                    <a:tint val="75000"/>
                  </a:prstClr>
                </a:solidFill>
              </a:rPr>
              <a:pPr/>
              <a:t>5</a:t>
            </a:fld>
            <a:endParaRPr lang="en-US" dirty="0">
              <a:solidFill>
                <a:prstClr val="black">
                  <a:tint val="75000"/>
                </a:prstClr>
              </a:solidFill>
            </a:endParaRPr>
          </a:p>
        </p:txBody>
      </p:sp>
      <p:sp>
        <p:nvSpPr>
          <p:cNvPr id="5" name="Ellipszis 4">
            <a:extLst>
              <a:ext uri="{FF2B5EF4-FFF2-40B4-BE49-F238E27FC236}">
                <a16:creationId xmlns:a16="http://schemas.microsoft.com/office/drawing/2014/main" id="{4F27E4BD-0DEA-412D-9C5D-FF00771EB84A}"/>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012048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77334" y="282381"/>
            <a:ext cx="8596668" cy="806190"/>
          </a:xfrm>
        </p:spPr>
        <p:txBody>
          <a:bodyPr>
            <a:noAutofit/>
          </a:bodyPr>
          <a:lstStyle/>
          <a:p>
            <a:pPr lvl="0" algn="ctr"/>
            <a:r>
              <a:rPr lang="hu-HU" sz="4000" b="1" dirty="0">
                <a:solidFill>
                  <a:schemeClr val="tx1"/>
                </a:solidFill>
                <a:latin typeface="+mj-lt"/>
              </a:rPr>
              <a:t> </a:t>
            </a:r>
            <a:r>
              <a:rPr lang="hu-HU" sz="4000" dirty="0"/>
              <a:t>Az uniós adatvédelmi keretrendszer</a:t>
            </a:r>
          </a:p>
        </p:txBody>
      </p:sp>
      <p:sp>
        <p:nvSpPr>
          <p:cNvPr id="3" name="Content Placeholder 2"/>
          <p:cNvSpPr>
            <a:spLocks noGrp="1"/>
          </p:cNvSpPr>
          <p:nvPr>
            <p:ph sz="half" idx="1"/>
          </p:nvPr>
        </p:nvSpPr>
        <p:spPr>
          <a:xfrm>
            <a:off x="677333" y="1088572"/>
            <a:ext cx="4412635" cy="5047534"/>
          </a:xfrm>
        </p:spPr>
        <p:txBody>
          <a:bodyPr>
            <a:noAutofit/>
          </a:bodyPr>
          <a:lstStyle/>
          <a:p>
            <a:pPr marL="0" indent="0" algn="just">
              <a:spcBef>
                <a:spcPts val="600"/>
              </a:spcBef>
              <a:buNone/>
            </a:pPr>
            <a:r>
              <a:rPr lang="hu-HU" sz="1300" b="1" dirty="0">
                <a:latin typeface="+mj-lt"/>
              </a:rPr>
              <a:t>A jelenleg alkalmazandó keretrendszer</a:t>
            </a:r>
          </a:p>
          <a:p>
            <a:pPr algn="just">
              <a:spcBef>
                <a:spcPts val="600"/>
              </a:spcBef>
            </a:pPr>
            <a:r>
              <a:rPr lang="hu-HU" sz="1300" b="1" dirty="0">
                <a:latin typeface="+mj-lt"/>
              </a:rPr>
              <a:t>2016/679/EU rendelet (GDPR)</a:t>
            </a:r>
          </a:p>
          <a:p>
            <a:pPr algn="just">
              <a:spcBef>
                <a:spcPts val="600"/>
              </a:spcBef>
            </a:pPr>
            <a:r>
              <a:rPr lang="hu-HU" sz="1300" b="1" dirty="0">
                <a:latin typeface="+mj-lt"/>
              </a:rPr>
              <a:t>2016/680 EU irányelv (bűnügyi adatvédelmi irányelv)</a:t>
            </a:r>
          </a:p>
          <a:p>
            <a:pPr algn="just">
              <a:spcBef>
                <a:spcPts val="600"/>
              </a:spcBef>
            </a:pPr>
            <a:r>
              <a:rPr lang="hu-HU" altLang="en-US" sz="1300" dirty="0">
                <a:latin typeface="+mj-lt"/>
              </a:rPr>
              <a:t>2002/58/EK irányelv</a:t>
            </a:r>
          </a:p>
          <a:p>
            <a:pPr algn="just">
              <a:spcBef>
                <a:spcPts val="600"/>
              </a:spcBef>
            </a:pPr>
            <a:r>
              <a:rPr lang="hu-HU" sz="1300" dirty="0">
                <a:latin typeface="+mj-lt"/>
              </a:rPr>
              <a:t>A fogyasztók jogairól szóló 2011/83/EU  irányelv (az alapelvek a </a:t>
            </a:r>
            <a:r>
              <a:rPr lang="hu-HU" altLang="en-US" sz="1300" dirty="0">
                <a:latin typeface="+mj-lt"/>
              </a:rPr>
              <a:t>97/7/EK irányelvből erednek a 85/577, a 93/13 és az 1999/44 irányelvre tekintettel</a:t>
            </a:r>
            <a:r>
              <a:rPr lang="hu-HU" sz="1300" dirty="0">
                <a:latin typeface="+mj-lt"/>
              </a:rPr>
              <a:t>)</a:t>
            </a:r>
          </a:p>
          <a:p>
            <a:pPr algn="just">
              <a:spcBef>
                <a:spcPts val="600"/>
              </a:spcBef>
            </a:pPr>
            <a:r>
              <a:rPr lang="hu-HU" sz="1300" dirty="0">
                <a:latin typeface="+mj-lt"/>
              </a:rPr>
              <a:t>Tisztességtelen feltételekről szóló 93/13/EK irányelv</a:t>
            </a:r>
          </a:p>
          <a:p>
            <a:pPr algn="just">
              <a:spcBef>
                <a:spcPts val="600"/>
              </a:spcBef>
            </a:pPr>
            <a:r>
              <a:rPr lang="hu-HU" sz="1300" dirty="0">
                <a:latin typeface="+mj-lt"/>
              </a:rPr>
              <a:t>Az elektronikus kereskedelemről szóló 2000/31/EK irányelv</a:t>
            </a:r>
          </a:p>
          <a:p>
            <a:pPr algn="just">
              <a:spcBef>
                <a:spcPts val="600"/>
              </a:spcBef>
            </a:pPr>
            <a:r>
              <a:rPr lang="hu-HU" sz="1300" dirty="0">
                <a:latin typeface="+mj-lt"/>
              </a:rPr>
              <a:t>A fogyasztási cikkek adásvételéről szóló 1999/44/EK irányelv</a:t>
            </a:r>
            <a:endParaRPr lang="hu-HU" sz="1300" b="1" dirty="0">
              <a:solidFill>
                <a:srgbClr val="FF0000"/>
              </a:solidFill>
              <a:latin typeface="+mj-lt"/>
            </a:endParaRPr>
          </a:p>
          <a:p>
            <a:pPr algn="just">
              <a:spcBef>
                <a:spcPts val="600"/>
              </a:spcBef>
            </a:pPr>
            <a:r>
              <a:rPr lang="hu-HU" altLang="en-US" sz="1300" dirty="0">
                <a:latin typeface="+mj-lt"/>
              </a:rPr>
              <a:t>2002/65/EK irányelv a fogyasztói pénzügyi szolgáltatások távértékesítéssel történő forgalmazásáról</a:t>
            </a:r>
          </a:p>
          <a:p>
            <a:pPr algn="just">
              <a:spcBef>
                <a:spcPts val="600"/>
              </a:spcBef>
            </a:pPr>
            <a:r>
              <a:rPr lang="hu-HU" sz="1300" dirty="0">
                <a:latin typeface="+mj-lt"/>
              </a:rPr>
              <a:t>2002/65/EK irányelv a fogyasztói pénzügyi szolgáltatások távértékesítéssel történő forgalmazásáról, valamint a 90/619/EGK tanácsi irányelv, a 97/7/EK irányelv és a 98/27/EK irányelv módosításáról</a:t>
            </a:r>
          </a:p>
        </p:txBody>
      </p:sp>
      <p:sp>
        <p:nvSpPr>
          <p:cNvPr id="8" name="Content Placeholder 7"/>
          <p:cNvSpPr>
            <a:spLocks noGrp="1"/>
          </p:cNvSpPr>
          <p:nvPr>
            <p:ph sz="half" idx="2"/>
          </p:nvPr>
        </p:nvSpPr>
        <p:spPr>
          <a:xfrm>
            <a:off x="5437698" y="1108196"/>
            <a:ext cx="4184034" cy="4813884"/>
          </a:xfrm>
        </p:spPr>
        <p:txBody>
          <a:bodyPr>
            <a:normAutofit/>
          </a:bodyPr>
          <a:lstStyle/>
          <a:p>
            <a:pPr marL="0" indent="0" algn="just">
              <a:buNone/>
            </a:pPr>
            <a:r>
              <a:rPr lang="hu-HU" sz="1400" dirty="0">
                <a:latin typeface="+mj-lt"/>
              </a:rPr>
              <a:t>A jövőbeni keretrendszer –a digitális egységes piaci stratégia központi eleme </a:t>
            </a:r>
          </a:p>
          <a:p>
            <a:pPr algn="just"/>
            <a:r>
              <a:rPr lang="hu-HU" sz="1400" dirty="0">
                <a:latin typeface="+mj-lt"/>
              </a:rPr>
              <a:t>Az Európai Bizottság javaslata az elektronikus hírközlési adatvédelmi rendeletről</a:t>
            </a:r>
          </a:p>
          <a:p>
            <a:pPr algn="just"/>
            <a:r>
              <a:rPr lang="hu-HU" sz="1400" dirty="0">
                <a:latin typeface="+mj-lt"/>
              </a:rPr>
              <a:t>Európai Elektronikus Hírközlési Kódex</a:t>
            </a:r>
          </a:p>
          <a:p>
            <a:pPr algn="just"/>
            <a:r>
              <a:rPr lang="hu-HU" sz="1400" dirty="0">
                <a:latin typeface="+mj-lt"/>
              </a:rPr>
              <a:t>A Bizottság a digitálistartalom-szolgáltatásra irányuló szerződések egyes vonatkozásairól szóló irányelvre irányuló javaslata</a:t>
            </a:r>
          </a:p>
          <a:p>
            <a:pPr algn="just"/>
            <a:r>
              <a:rPr lang="hu-HU" sz="1400" dirty="0">
                <a:latin typeface="+mj-lt"/>
              </a:rPr>
              <a:t>A Bizottság a termékek internetes és egyéb távértékesítésére irányuló szerződések egyes vonatkozásairól szóló irányelvre vonatkozó javaslata</a:t>
            </a:r>
          </a:p>
          <a:p>
            <a:pPr algn="just"/>
            <a:r>
              <a:rPr lang="hu-HU" sz="1400" dirty="0">
                <a:latin typeface="+mj-lt"/>
              </a:rPr>
              <a:t>A Bizottság az ePrivacy rendeletre vonatkozó javaslata </a:t>
            </a:r>
          </a:p>
          <a:p>
            <a:pPr algn="just"/>
            <a:r>
              <a:rPr lang="pt-BR" sz="1400" dirty="0">
                <a:latin typeface="+mj-lt"/>
              </a:rPr>
              <a:t>Az Európai Parlament és a Tanács (EU) 2018/302 rendelete</a:t>
            </a:r>
            <a:r>
              <a:rPr lang="hu-HU" sz="1400" dirty="0">
                <a:latin typeface="+mj-lt"/>
              </a:rPr>
              <a:t> (Geo-Blocking Regulation)</a:t>
            </a:r>
          </a:p>
        </p:txBody>
      </p:sp>
      <p:sp>
        <p:nvSpPr>
          <p:cNvPr id="4" name="Footer Placeholder 3"/>
          <p:cNvSpPr>
            <a:spLocks noGrp="1"/>
          </p:cNvSpPr>
          <p:nvPr>
            <p:ph type="ftr" sz="quarter" idx="4294967295"/>
          </p:nvPr>
        </p:nvSpPr>
        <p:spPr>
          <a:xfrm>
            <a:off x="0" y="6356350"/>
            <a:ext cx="4114800" cy="365125"/>
          </a:xfrm>
        </p:spPr>
        <p:txBody>
          <a:bodyPr/>
          <a:lstStyle/>
          <a:p>
            <a:r>
              <a:rPr lang="nl-NL"/>
              <a:t>Titel van dia</a:t>
            </a:r>
          </a:p>
        </p:txBody>
      </p:sp>
      <p:sp>
        <p:nvSpPr>
          <p:cNvPr id="7" name="Ellipszis 6">
            <a:extLst>
              <a:ext uri="{FF2B5EF4-FFF2-40B4-BE49-F238E27FC236}">
                <a16:creationId xmlns:a16="http://schemas.microsoft.com/office/drawing/2014/main" id="{141CFA73-654D-4AF1-9610-9C29CBF658C4}"/>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122924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6" name="Cím 5">
            <a:extLst>
              <a:ext uri="{FF2B5EF4-FFF2-40B4-BE49-F238E27FC236}">
                <a16:creationId xmlns:a16="http://schemas.microsoft.com/office/drawing/2014/main" id="{CFB2777B-8C65-42EB-99DA-C2DBDAF366FE}"/>
              </a:ext>
            </a:extLst>
          </p:cNvPr>
          <p:cNvSpPr>
            <a:spLocks noGrp="1"/>
          </p:cNvSpPr>
          <p:nvPr>
            <p:ph type="ctrTitle" idx="4294967295"/>
          </p:nvPr>
        </p:nvSpPr>
        <p:spPr>
          <a:xfrm>
            <a:off x="1043189" y="2301025"/>
            <a:ext cx="9144000" cy="1884608"/>
          </a:xfrm>
        </p:spPr>
        <p:txBody>
          <a:bodyPr>
            <a:normAutofit fontScale="90000"/>
          </a:bodyPr>
          <a:lstStyle/>
          <a:p>
            <a:pPr algn="ctr"/>
            <a:r>
              <a:rPr lang="hu-HU" sz="6000" dirty="0"/>
              <a:t>Bűnüldözés és igazságügyi szakértői tevékenységek</a:t>
            </a:r>
          </a:p>
        </p:txBody>
      </p:sp>
      <p:sp>
        <p:nvSpPr>
          <p:cNvPr id="3" name="Ellipszis 2">
            <a:extLst>
              <a:ext uri="{FF2B5EF4-FFF2-40B4-BE49-F238E27FC236}">
                <a16:creationId xmlns:a16="http://schemas.microsoft.com/office/drawing/2014/main" id="{094C5F90-0776-420E-93C2-15C0701816DB}"/>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995383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4" name="Cím 3">
            <a:extLst>
              <a:ext uri="{FF2B5EF4-FFF2-40B4-BE49-F238E27FC236}">
                <a16:creationId xmlns:a16="http://schemas.microsoft.com/office/drawing/2014/main" id="{A73F52EC-72C3-4F42-8A9A-C2B0F8BDB442}"/>
              </a:ext>
            </a:extLst>
          </p:cNvPr>
          <p:cNvSpPr>
            <a:spLocks noGrp="1"/>
          </p:cNvSpPr>
          <p:nvPr>
            <p:ph type="title"/>
          </p:nvPr>
        </p:nvSpPr>
        <p:spPr>
          <a:xfrm>
            <a:off x="238119" y="282381"/>
            <a:ext cx="11115681" cy="1109097"/>
          </a:xfrm>
        </p:spPr>
        <p:txBody>
          <a:bodyPr>
            <a:normAutofit/>
          </a:bodyPr>
          <a:lstStyle/>
          <a:p>
            <a:r>
              <a:rPr lang="pt-BR" sz="3200" dirty="0"/>
              <a:t>A</a:t>
            </a:r>
            <a:r>
              <a:rPr lang="hu-HU" sz="3200" dirty="0"/>
              <a:t>z Európai Parlament és a Tanács </a:t>
            </a:r>
            <a:r>
              <a:rPr lang="pt-BR" sz="3200" dirty="0"/>
              <a:t>(EU) 2016/680</a:t>
            </a:r>
            <a:r>
              <a:rPr lang="hu-HU" sz="3200" dirty="0"/>
              <a:t> irányelve –</a:t>
            </a:r>
            <a:br>
              <a:rPr lang="hu-HU" sz="3200" dirty="0"/>
            </a:br>
            <a:r>
              <a:rPr lang="hu-HU" sz="3200" dirty="0"/>
              <a:t>A bűnügyi adatvédelmi irányelv (1)</a:t>
            </a:r>
          </a:p>
        </p:txBody>
      </p:sp>
      <p:sp>
        <p:nvSpPr>
          <p:cNvPr id="5" name="Tartalom helye 4">
            <a:extLst>
              <a:ext uri="{FF2B5EF4-FFF2-40B4-BE49-F238E27FC236}">
                <a16:creationId xmlns:a16="http://schemas.microsoft.com/office/drawing/2014/main" id="{0EF0ABC3-DA57-4B9F-A0AB-899ACC13837C}"/>
              </a:ext>
            </a:extLst>
          </p:cNvPr>
          <p:cNvSpPr>
            <a:spLocks noGrp="1"/>
          </p:cNvSpPr>
          <p:nvPr>
            <p:ph idx="1"/>
          </p:nvPr>
        </p:nvSpPr>
        <p:spPr>
          <a:xfrm>
            <a:off x="728659" y="1649896"/>
            <a:ext cx="9568280" cy="4353339"/>
          </a:xfrm>
        </p:spPr>
        <p:txBody>
          <a:bodyPr>
            <a:noAutofit/>
          </a:bodyPr>
          <a:lstStyle/>
          <a:p>
            <a:pPr marL="0" indent="0" algn="just">
              <a:buNone/>
            </a:pPr>
            <a:r>
              <a:rPr lang="hu-HU" sz="2400" b="1" dirty="0">
                <a:latin typeface="+mj-lt"/>
              </a:rPr>
              <a:t>1. A személyes adatok kezelésére vonatkozó elvek</a:t>
            </a:r>
          </a:p>
          <a:p>
            <a:pPr lvl="1" algn="just"/>
            <a:r>
              <a:rPr lang="hu-HU" sz="2400" dirty="0">
                <a:latin typeface="+mj-lt"/>
              </a:rPr>
              <a:t>jogszerű és tisztességes módon</a:t>
            </a:r>
          </a:p>
          <a:p>
            <a:pPr lvl="1" algn="just"/>
            <a:r>
              <a:rPr lang="hu-HU" sz="2400" dirty="0">
                <a:latin typeface="+mj-lt"/>
              </a:rPr>
              <a:t>meghatározott, egyértelmű és jogszerű célból</a:t>
            </a:r>
          </a:p>
          <a:p>
            <a:pPr lvl="1" algn="just"/>
            <a:r>
              <a:rPr lang="hu-HU" sz="2400" dirty="0">
                <a:latin typeface="+mj-lt"/>
              </a:rPr>
              <a:t>megfelelő, releváns és szükségesre korlátozott adatok</a:t>
            </a:r>
          </a:p>
          <a:p>
            <a:pPr lvl="1" algn="just"/>
            <a:r>
              <a:rPr lang="hu-HU" sz="2400" dirty="0">
                <a:latin typeface="+mj-lt"/>
              </a:rPr>
              <a:t>pontos</a:t>
            </a:r>
          </a:p>
          <a:p>
            <a:pPr lvl="1" algn="just"/>
            <a:r>
              <a:rPr lang="hu-HU" sz="2400" dirty="0">
                <a:latin typeface="+mj-lt"/>
              </a:rPr>
              <a:t>az érintettek azonosítását csak az adatkezelés céljainak eléréséhez szükséges ideig teszi lehetővé</a:t>
            </a:r>
          </a:p>
          <a:p>
            <a:pPr lvl="1" algn="just"/>
            <a:r>
              <a:rPr lang="hu-HU" sz="2400" dirty="0">
                <a:latin typeface="+mj-lt"/>
              </a:rPr>
              <a:t>megfelelő technikai vagy szervezési intézkedések alkalmazása</a:t>
            </a:r>
          </a:p>
          <a:p>
            <a:pPr marL="0" indent="0" algn="just">
              <a:buNone/>
            </a:pPr>
            <a:endParaRPr lang="hu-HU" sz="2400" dirty="0">
              <a:latin typeface="+mj-lt"/>
            </a:endParaRPr>
          </a:p>
        </p:txBody>
      </p:sp>
      <p:sp>
        <p:nvSpPr>
          <p:cNvPr id="6" name="Ellipszis 5">
            <a:extLst>
              <a:ext uri="{FF2B5EF4-FFF2-40B4-BE49-F238E27FC236}">
                <a16:creationId xmlns:a16="http://schemas.microsoft.com/office/drawing/2014/main" id="{F9E9BE09-39BF-4716-9E28-7F7D963C30CC}"/>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894786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4" name="Cím 3">
            <a:extLst>
              <a:ext uri="{FF2B5EF4-FFF2-40B4-BE49-F238E27FC236}">
                <a16:creationId xmlns:a16="http://schemas.microsoft.com/office/drawing/2014/main" id="{A73F52EC-72C3-4F42-8A9A-C2B0F8BDB442}"/>
              </a:ext>
            </a:extLst>
          </p:cNvPr>
          <p:cNvSpPr>
            <a:spLocks noGrp="1"/>
          </p:cNvSpPr>
          <p:nvPr>
            <p:ph type="title"/>
          </p:nvPr>
        </p:nvSpPr>
        <p:spPr>
          <a:xfrm>
            <a:off x="238119" y="282381"/>
            <a:ext cx="11115681" cy="1109097"/>
          </a:xfrm>
        </p:spPr>
        <p:txBody>
          <a:bodyPr>
            <a:normAutofit/>
          </a:bodyPr>
          <a:lstStyle/>
          <a:p>
            <a:r>
              <a:rPr lang="pt-BR" sz="3200" dirty="0"/>
              <a:t>A</a:t>
            </a:r>
            <a:r>
              <a:rPr lang="hu-HU" sz="3200" dirty="0"/>
              <a:t>z Európai Parlament és a Tanács </a:t>
            </a:r>
            <a:r>
              <a:rPr lang="pt-BR" sz="3200" dirty="0"/>
              <a:t>(EU) 2016/680</a:t>
            </a:r>
            <a:r>
              <a:rPr lang="hu-HU" sz="3200" dirty="0"/>
              <a:t> irányelve –</a:t>
            </a:r>
            <a:br>
              <a:rPr lang="hu-HU" sz="3200" dirty="0"/>
            </a:br>
            <a:r>
              <a:rPr lang="hu-HU" sz="3200" dirty="0"/>
              <a:t>A bűnügyi adatvédelmi irányelv (2)</a:t>
            </a:r>
          </a:p>
        </p:txBody>
      </p:sp>
      <p:sp>
        <p:nvSpPr>
          <p:cNvPr id="5" name="Tartalom helye 4">
            <a:extLst>
              <a:ext uri="{FF2B5EF4-FFF2-40B4-BE49-F238E27FC236}">
                <a16:creationId xmlns:a16="http://schemas.microsoft.com/office/drawing/2014/main" id="{0EF0ABC3-DA57-4B9F-A0AB-899ACC13837C}"/>
              </a:ext>
            </a:extLst>
          </p:cNvPr>
          <p:cNvSpPr>
            <a:spLocks noGrp="1"/>
          </p:cNvSpPr>
          <p:nvPr>
            <p:ph idx="1"/>
          </p:nvPr>
        </p:nvSpPr>
        <p:spPr>
          <a:xfrm>
            <a:off x="838200" y="1729409"/>
            <a:ext cx="9061174" cy="4393096"/>
          </a:xfrm>
        </p:spPr>
        <p:txBody>
          <a:bodyPr>
            <a:noAutofit/>
          </a:bodyPr>
          <a:lstStyle/>
          <a:p>
            <a:pPr marL="0" indent="0" algn="just">
              <a:buNone/>
            </a:pPr>
            <a:r>
              <a:rPr lang="hu-HU" sz="2400" b="1" dirty="0">
                <a:latin typeface="+mj-lt"/>
              </a:rPr>
              <a:t>2. Az irányelv hatálya és célja</a:t>
            </a:r>
          </a:p>
          <a:p>
            <a:pPr lvl="1" algn="just"/>
            <a:r>
              <a:rPr lang="hu-HU" sz="2400" dirty="0"/>
              <a:t>Ez az irányelv a személyes adatoknak az illetékes hatóságok által az 1. cikk (1) bekezdésében meghatározott célokból végzett kezelésére alkalmazandó. </a:t>
            </a:r>
          </a:p>
          <a:p>
            <a:pPr lvl="2" algn="just"/>
            <a:r>
              <a:rPr lang="hu-HU" sz="2200" dirty="0">
                <a:latin typeface="+mj-lt"/>
              </a:rPr>
              <a:t>bűncselekmények megelőzése</a:t>
            </a:r>
          </a:p>
          <a:p>
            <a:pPr lvl="2" algn="just"/>
            <a:r>
              <a:rPr lang="hu-HU" sz="2200" dirty="0">
                <a:latin typeface="+mj-lt"/>
              </a:rPr>
              <a:t>büntetőeljárás lefolytatása vagy büntetőjogi szankciók végrehajtása, így többek között a közbiztonságot fenyegető veszélyekkel szembeni védelem és e veszélyek megelőzésének céljából</a:t>
            </a:r>
          </a:p>
        </p:txBody>
      </p:sp>
      <p:sp>
        <p:nvSpPr>
          <p:cNvPr id="6" name="Ellipszis 5">
            <a:extLst>
              <a:ext uri="{FF2B5EF4-FFF2-40B4-BE49-F238E27FC236}">
                <a16:creationId xmlns:a16="http://schemas.microsoft.com/office/drawing/2014/main" id="{F9E9BE09-39BF-4716-9E28-7F7D963C30CC}"/>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065842488"/>
      </p:ext>
    </p:extLst>
  </p:cSld>
  <p:clrMapOvr>
    <a:masterClrMapping/>
  </p:clrMapOvr>
</p:sld>
</file>

<file path=ppt/theme/theme1.xml><?xml version="1.0" encoding="utf-8"?>
<a:theme xmlns:a="http://schemas.openxmlformats.org/drawingml/2006/main" name="1_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TAR slides layout v2" id="{A21E3CF1-2936-0A4B-80EA-2B1CBB4D1BC0}" vid="{3CB01F65-2DAE-6E4A-BDDE-0D99C3BB33F1}"/>
    </a:ext>
  </a:extLst>
</a:theme>
</file>

<file path=ppt/theme/theme2.xml><?xml version="1.0" encoding="utf-8"?>
<a:theme xmlns:a="http://schemas.openxmlformats.org/drawingml/2006/main" name="2_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TAR slides layout v2" id="{A21E3CF1-2936-0A4B-80EA-2B1CBB4D1BC0}" vid="{3CB01F65-2DAE-6E4A-BDDE-0D99C3BB33F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3365</TotalTime>
  <Words>4945</Words>
  <Application>Microsoft Office PowerPoint</Application>
  <PresentationFormat>Szélesvásznú</PresentationFormat>
  <Paragraphs>543</Paragraphs>
  <Slides>30</Slides>
  <Notes>30</Notes>
  <HiddenSlides>0</HiddenSlides>
  <MMClips>0</MMClips>
  <ScaleCrop>false</ScaleCrop>
  <HeadingPairs>
    <vt:vector size="6" baseType="variant">
      <vt:variant>
        <vt:lpstr>Használt betűtípusok</vt:lpstr>
      </vt:variant>
      <vt:variant>
        <vt:i4>8</vt:i4>
      </vt:variant>
      <vt:variant>
        <vt:lpstr>Téma</vt:lpstr>
      </vt:variant>
      <vt:variant>
        <vt:i4>2</vt:i4>
      </vt:variant>
      <vt:variant>
        <vt:lpstr>Diacímek</vt:lpstr>
      </vt:variant>
      <vt:variant>
        <vt:i4>30</vt:i4>
      </vt:variant>
    </vt:vector>
  </HeadingPairs>
  <TitlesOfParts>
    <vt:vector size="40" baseType="lpstr">
      <vt:lpstr>Arial</vt:lpstr>
      <vt:lpstr>Calibri</vt:lpstr>
      <vt:lpstr>Calibri Light</vt:lpstr>
      <vt:lpstr>Cambria</vt:lpstr>
      <vt:lpstr>Trebuchet MS</vt:lpstr>
      <vt:lpstr>Verdana</vt:lpstr>
      <vt:lpstr>Wingdings</vt:lpstr>
      <vt:lpstr>Wingdings 3</vt:lpstr>
      <vt:lpstr>1_Facet</vt:lpstr>
      <vt:lpstr>2_Facet</vt:lpstr>
      <vt:lpstr>  11. témakör – Uniós adatvédelmi kapcsolatrendszer</vt:lpstr>
      <vt:lpstr>Útmutató a diák használatához (diavetítés előtt eltávolítandó)</vt:lpstr>
      <vt:lpstr>Útmutató az egyes diák színjelöléséhez (Diavetítés előtt eltávolítandó)</vt:lpstr>
      <vt:lpstr>Előadó</vt:lpstr>
      <vt:lpstr>Tartalomjegyzék</vt:lpstr>
      <vt:lpstr> Az uniós adatvédelmi keretrendszer</vt:lpstr>
      <vt:lpstr>Bűnüldözés és igazságügyi szakértői tevékenységek</vt:lpstr>
      <vt:lpstr>Az Európai Parlament és a Tanács (EU) 2016/680 irányelve – A bűnügyi adatvédelmi irányelv (1)</vt:lpstr>
      <vt:lpstr>Az Európai Parlament és a Tanács (EU) 2016/680 irányelve – A bűnügyi adatvédelmi irányelv (2)</vt:lpstr>
      <vt:lpstr>Az Európai Parlament és a Tanács (EU) 2016/680 irányelve – A bűnügyi adatvédelmi irányelv (3)</vt:lpstr>
      <vt:lpstr>Különös adatkezelési feltételek</vt:lpstr>
      <vt:lpstr>Az érintett jogai a bűnügyi adatvédelmi irányelvben (1)</vt:lpstr>
      <vt:lpstr>Az érintett jogai a bűnügyi adatvédelmi irányelvben (2)</vt:lpstr>
      <vt:lpstr>Az érintett hozzáférési joga a bűnügyi adatvédelmi irányelvben</vt:lpstr>
      <vt:lpstr>Az érintett hozzáférési jogának korlátozása a bűnügyi adatvédelmi irányelvben (2)</vt:lpstr>
      <vt:lpstr>A személyes adatok biztonsága –  Az adatvédelmi incidens</vt:lpstr>
      <vt:lpstr>Az adatvédelmi tisztviselő és adatvédelmi hatóság a bűnügyi adatvédelmi irányelvben</vt:lpstr>
      <vt:lpstr>Szolgáltatási szektor</vt:lpstr>
      <vt:lpstr>A tájékoztatási kötelezettség megjelenése a szolgáltatási ágazati jogszabályokban</vt:lpstr>
      <vt:lpstr>A tájékoztatási kötelezettség megjelenése a szolgáltatási ágazati jogszabályokban (2)</vt:lpstr>
      <vt:lpstr>Adatvédelem és elektronikus hírközlés – Az elektronikus hírközlési adatvédelmi irányelv (1)</vt:lpstr>
      <vt:lpstr>Adatvédelem és elektronikus hírközlés – Az elektronikus hírközlési adatvédelmi irányelv (2)</vt:lpstr>
      <vt:lpstr>Információs társadalmi szolgáltatások – Az elektronikus kereskedelemről szóló irányelv</vt:lpstr>
      <vt:lpstr>Foglalkoztatás, oktatás, tudomány és egészségügy</vt:lpstr>
      <vt:lpstr>Foglalkoztatás</vt:lpstr>
      <vt:lpstr>Foglalkoztatás -  Az adatkezelés jogalapjának meghatározása</vt:lpstr>
      <vt:lpstr>Oktatás és tudomány</vt:lpstr>
      <vt:lpstr>Egészségügy </vt:lpstr>
      <vt:lpstr>Értékelés és visszajelzés</vt:lpstr>
      <vt:lpstr>Credits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dc:title>
  <dc:creator>Istvan Mate BOROCZ</dc:creator>
  <cp:lastModifiedBy>NAIH-311</cp:lastModifiedBy>
  <cp:revision>433</cp:revision>
  <cp:lastPrinted>2019-01-17T10:26:20Z</cp:lastPrinted>
  <dcterms:created xsi:type="dcterms:W3CDTF">2018-09-21T16:25:27Z</dcterms:created>
  <dcterms:modified xsi:type="dcterms:W3CDTF">2020-03-11T13:05:27Z</dcterms:modified>
</cp:coreProperties>
</file>