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8" r:id="rId2"/>
  </p:sldMasterIdLst>
  <p:notesMasterIdLst>
    <p:notesMasterId r:id="rId68"/>
  </p:notesMasterIdLst>
  <p:sldIdLst>
    <p:sldId id="580" r:id="rId3"/>
    <p:sldId id="533" r:id="rId4"/>
    <p:sldId id="426" r:id="rId5"/>
    <p:sldId id="574" r:id="rId6"/>
    <p:sldId id="257" r:id="rId7"/>
    <p:sldId id="523" r:id="rId8"/>
    <p:sldId id="524" r:id="rId9"/>
    <p:sldId id="258" r:id="rId10"/>
    <p:sldId id="532" r:id="rId11"/>
    <p:sldId id="517" r:id="rId12"/>
    <p:sldId id="547" r:id="rId13"/>
    <p:sldId id="518" r:id="rId14"/>
    <p:sldId id="548" r:id="rId15"/>
    <p:sldId id="445" r:id="rId16"/>
    <p:sldId id="549" r:id="rId17"/>
    <p:sldId id="519" r:id="rId18"/>
    <p:sldId id="550" r:id="rId19"/>
    <p:sldId id="446" r:id="rId20"/>
    <p:sldId id="551" r:id="rId21"/>
    <p:sldId id="447" r:id="rId22"/>
    <p:sldId id="552" r:id="rId23"/>
    <p:sldId id="449" r:id="rId24"/>
    <p:sldId id="553" r:id="rId25"/>
    <p:sldId id="535" r:id="rId26"/>
    <p:sldId id="536" r:id="rId27"/>
    <p:sldId id="448" r:id="rId28"/>
    <p:sldId id="537" r:id="rId29"/>
    <p:sldId id="538" r:id="rId30"/>
    <p:sldId id="554" r:id="rId31"/>
    <p:sldId id="539" r:id="rId32"/>
    <p:sldId id="555" r:id="rId33"/>
    <p:sldId id="540" r:id="rId34"/>
    <p:sldId id="556" r:id="rId35"/>
    <p:sldId id="541" r:id="rId36"/>
    <p:sldId id="557" r:id="rId37"/>
    <p:sldId id="542" r:id="rId38"/>
    <p:sldId id="558" r:id="rId39"/>
    <p:sldId id="543" r:id="rId40"/>
    <p:sldId id="559" r:id="rId41"/>
    <p:sldId id="508" r:id="rId42"/>
    <p:sldId id="427" r:id="rId43"/>
    <p:sldId id="509" r:id="rId44"/>
    <p:sldId id="560" r:id="rId45"/>
    <p:sldId id="510" r:id="rId46"/>
    <p:sldId id="561" r:id="rId47"/>
    <p:sldId id="511" r:id="rId48"/>
    <p:sldId id="562" r:id="rId49"/>
    <p:sldId id="512" r:id="rId50"/>
    <p:sldId id="563" r:id="rId51"/>
    <p:sldId id="513" r:id="rId52"/>
    <p:sldId id="564" r:id="rId53"/>
    <p:sldId id="514" r:id="rId54"/>
    <p:sldId id="565" r:id="rId55"/>
    <p:sldId id="515" r:id="rId56"/>
    <p:sldId id="566" r:id="rId57"/>
    <p:sldId id="516" r:id="rId58"/>
    <p:sldId id="567" r:id="rId59"/>
    <p:sldId id="544" r:id="rId60"/>
    <p:sldId id="568" r:id="rId61"/>
    <p:sldId id="545" r:id="rId62"/>
    <p:sldId id="569" r:id="rId63"/>
    <p:sldId id="546" r:id="rId64"/>
    <p:sldId id="531" r:id="rId65"/>
    <p:sldId id="295" r:id="rId66"/>
    <p:sldId id="586" r:id="rId67"/>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8315573-33C6-4937-8D66-229A40294A6D}">
          <p14:sldIdLst>
            <p14:sldId id="580"/>
            <p14:sldId id="533"/>
            <p14:sldId id="426"/>
            <p14:sldId id="574"/>
            <p14:sldId id="257"/>
          </p14:sldIdLst>
        </p14:section>
        <p14:section name="A személyes adatok kezelésére vonatkozó elvek" id="{BB3AEDB1-AF1E-4018-8AB6-1FA827ABEB08}">
          <p14:sldIdLst>
            <p14:sldId id="523"/>
            <p14:sldId id="524"/>
            <p14:sldId id="258"/>
            <p14:sldId id="532"/>
            <p14:sldId id="517"/>
            <p14:sldId id="547"/>
            <p14:sldId id="518"/>
            <p14:sldId id="548"/>
            <p14:sldId id="445"/>
            <p14:sldId id="549"/>
            <p14:sldId id="519"/>
            <p14:sldId id="550"/>
            <p14:sldId id="446"/>
            <p14:sldId id="551"/>
            <p14:sldId id="447"/>
            <p14:sldId id="552"/>
            <p14:sldId id="449"/>
            <p14:sldId id="553"/>
            <p14:sldId id="535"/>
          </p14:sldIdLst>
        </p14:section>
        <p14:section name="Az adatkezelés jogszerűsége" id="{6F1FD535-994E-40D9-99D7-1DA45F79DB5E}">
          <p14:sldIdLst>
            <p14:sldId id="536"/>
            <p14:sldId id="448"/>
            <p14:sldId id="537"/>
            <p14:sldId id="538"/>
            <p14:sldId id="554"/>
            <p14:sldId id="539"/>
            <p14:sldId id="555"/>
            <p14:sldId id="540"/>
            <p14:sldId id="556"/>
            <p14:sldId id="541"/>
            <p14:sldId id="557"/>
            <p14:sldId id="542"/>
            <p14:sldId id="558"/>
            <p14:sldId id="543"/>
            <p14:sldId id="559"/>
            <p14:sldId id="508"/>
            <p14:sldId id="427"/>
            <p14:sldId id="509"/>
            <p14:sldId id="560"/>
            <p14:sldId id="510"/>
            <p14:sldId id="561"/>
            <p14:sldId id="511"/>
            <p14:sldId id="562"/>
            <p14:sldId id="512"/>
            <p14:sldId id="563"/>
            <p14:sldId id="513"/>
            <p14:sldId id="564"/>
            <p14:sldId id="514"/>
            <p14:sldId id="565"/>
            <p14:sldId id="515"/>
            <p14:sldId id="566"/>
            <p14:sldId id="516"/>
            <p14:sldId id="567"/>
            <p14:sldId id="544"/>
            <p14:sldId id="568"/>
            <p14:sldId id="545"/>
            <p14:sldId id="569"/>
            <p14:sldId id="546"/>
            <p14:sldId id="531"/>
          </p14:sldIdLst>
        </p14:section>
        <p14:section name="Kredit" id="{28E1C848-0A27-4222-8B91-3772B90CC7F6}">
          <p14:sldIdLst>
            <p14:sldId id="295"/>
            <p14:sldId id="586"/>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IH-16-3" initials="N" lastIdx="1" clrIdx="0">
    <p:extLst>
      <p:ext uri="{19B8F6BF-5375-455C-9EA6-DF929625EA0E}">
        <p15:presenceInfo xmlns:p15="http://schemas.microsoft.com/office/powerpoint/2012/main" userId="NAIH-16-3"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3483571-E189-441A-AD9B-39B51682CC5A}" v="1461" dt="2019-01-25T11:03:53.6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0"/>
    <p:restoredTop sz="86410" autoAdjust="0"/>
  </p:normalViewPr>
  <p:slideViewPr>
    <p:cSldViewPr snapToGrid="0" snapToObjects="1">
      <p:cViewPr varScale="1">
        <p:scale>
          <a:sx n="99" d="100"/>
          <a:sy n="99" d="100"/>
        </p:scale>
        <p:origin x="234" y="78"/>
      </p:cViewPr>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8076"/>
    </p:cViewPr>
  </p:sorterViewPr>
  <p:notesViewPr>
    <p:cSldViewPr snapToGrid="0" snapToObjects="1">
      <p:cViewPr varScale="1">
        <p:scale>
          <a:sx n="81" d="100"/>
          <a:sy n="81" d="100"/>
        </p:scale>
        <p:origin x="4008" y="6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notesMaster" Target="notesMasters/notesMaster1.xml"/><Relationship Id="rId7" Type="http://schemas.openxmlformats.org/officeDocument/2006/relationships/slide" Target="slides/slide5.xml"/><Relationship Id="rId71"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commentAuthors" Target="commentAuthor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theme" Target="theme/theme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presProps" Target="presProps.xml"/><Relationship Id="rId75"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stvan Mate BOROCZ" userId="ff49272a-ac19-4b8b-85fe-0862648a7871" providerId="ADAL" clId="{C3483571-E189-441A-AD9B-39B51682CC5A}"/>
    <pc:docChg chg="undo custSel addSld modSld">
      <pc:chgData name="Istvan Mate BOROCZ" userId="ff49272a-ac19-4b8b-85fe-0862648a7871" providerId="ADAL" clId="{C3483571-E189-441A-AD9B-39B51682CC5A}" dt="2019-01-25T11:03:53.642" v="1445" actId="20577"/>
      <pc:docMkLst>
        <pc:docMk/>
      </pc:docMkLst>
      <pc:sldChg chg="modSp">
        <pc:chgData name="Istvan Mate BOROCZ" userId="ff49272a-ac19-4b8b-85fe-0862648a7871" providerId="ADAL" clId="{C3483571-E189-441A-AD9B-39B51682CC5A}" dt="2019-01-25T09:04:48.034" v="1" actId="114"/>
        <pc:sldMkLst>
          <pc:docMk/>
          <pc:sldMk cId="3334601520" sldId="257"/>
        </pc:sldMkLst>
        <pc:spChg chg="mod">
          <ac:chgData name="Istvan Mate BOROCZ" userId="ff49272a-ac19-4b8b-85fe-0862648a7871" providerId="ADAL" clId="{C3483571-E189-441A-AD9B-39B51682CC5A}" dt="2019-01-25T09:04:48.034" v="1" actId="114"/>
          <ac:spMkLst>
            <pc:docMk/>
            <pc:sldMk cId="3334601520" sldId="257"/>
            <ac:spMk id="3" creationId="{886CD49C-12D3-1F4D-8F02-4671C9C98DA8}"/>
          </ac:spMkLst>
        </pc:spChg>
      </pc:sldChg>
      <pc:sldChg chg="modNotesTx">
        <pc:chgData name="Istvan Mate BOROCZ" userId="ff49272a-ac19-4b8b-85fe-0862648a7871" providerId="ADAL" clId="{C3483571-E189-441A-AD9B-39B51682CC5A}" dt="2019-01-25T09:16:42.240" v="129" actId="113"/>
        <pc:sldMkLst>
          <pc:docMk/>
          <pc:sldMk cId="1353701771" sldId="258"/>
        </pc:sldMkLst>
      </pc:sldChg>
      <pc:sldChg chg="modNotesTx">
        <pc:chgData name="Istvan Mate BOROCZ" userId="ff49272a-ac19-4b8b-85fe-0862648a7871" providerId="ADAL" clId="{C3483571-E189-441A-AD9B-39B51682CC5A}" dt="2019-01-25T10:44:50.428" v="765" actId="114"/>
        <pc:sldMkLst>
          <pc:docMk/>
          <pc:sldMk cId="1268936799" sldId="445"/>
        </pc:sldMkLst>
      </pc:sldChg>
      <pc:sldChg chg="modNotesTx">
        <pc:chgData name="Istvan Mate BOROCZ" userId="ff49272a-ac19-4b8b-85fe-0862648a7871" providerId="ADAL" clId="{C3483571-E189-441A-AD9B-39B51682CC5A}" dt="2019-01-25T11:00:19.451" v="1257" actId="6549"/>
        <pc:sldMkLst>
          <pc:docMk/>
          <pc:sldMk cId="910803575" sldId="446"/>
        </pc:sldMkLst>
      </pc:sldChg>
      <pc:sldChg chg="modSp modNotesTx">
        <pc:chgData name="Istvan Mate BOROCZ" userId="ff49272a-ac19-4b8b-85fe-0862648a7871" providerId="ADAL" clId="{C3483571-E189-441A-AD9B-39B51682CC5A}" dt="2019-01-25T09:27:31.307" v="506" actId="20577"/>
        <pc:sldMkLst>
          <pc:docMk/>
          <pc:sldMk cId="3059777915" sldId="517"/>
        </pc:sldMkLst>
        <pc:spChg chg="mod">
          <ac:chgData name="Istvan Mate BOROCZ" userId="ff49272a-ac19-4b8b-85fe-0862648a7871" providerId="ADAL" clId="{C3483571-E189-441A-AD9B-39B51682CC5A}" dt="2019-01-25T09:27:31.307" v="506" actId="20577"/>
          <ac:spMkLst>
            <pc:docMk/>
            <pc:sldMk cId="3059777915" sldId="517"/>
            <ac:spMk id="3" creationId="{54F8637F-9ECF-F141-A475-6FD6F41161BD}"/>
          </ac:spMkLst>
        </pc:spChg>
      </pc:sldChg>
      <pc:sldChg chg="modNotesTx">
        <pc:chgData name="Istvan Mate BOROCZ" userId="ff49272a-ac19-4b8b-85fe-0862648a7871" providerId="ADAL" clId="{C3483571-E189-441A-AD9B-39B51682CC5A}" dt="2019-01-25T10:38:49.848" v="750" actId="20577"/>
        <pc:sldMkLst>
          <pc:docMk/>
          <pc:sldMk cId="3512607997" sldId="518"/>
        </pc:sldMkLst>
      </pc:sldChg>
      <pc:sldChg chg="modNotesTx">
        <pc:chgData name="Istvan Mate BOROCZ" userId="ff49272a-ac19-4b8b-85fe-0862648a7871" providerId="ADAL" clId="{C3483571-E189-441A-AD9B-39B51682CC5A}" dt="2019-01-25T10:53:36.503" v="1038" actId="114"/>
        <pc:sldMkLst>
          <pc:docMk/>
          <pc:sldMk cId="2137350027" sldId="519"/>
        </pc:sldMkLst>
      </pc:sldChg>
      <pc:sldChg chg="modNotesTx">
        <pc:chgData name="Istvan Mate BOROCZ" userId="ff49272a-ac19-4b8b-85fe-0862648a7871" providerId="ADAL" clId="{C3483571-E189-441A-AD9B-39B51682CC5A}" dt="2019-01-25T09:13:12.658" v="98" actId="20577"/>
        <pc:sldMkLst>
          <pc:docMk/>
          <pc:sldMk cId="2488329669" sldId="524"/>
        </pc:sldMkLst>
      </pc:sldChg>
      <pc:sldChg chg="modNotesTx">
        <pc:chgData name="Istvan Mate BOROCZ" userId="ff49272a-ac19-4b8b-85fe-0862648a7871" providerId="ADAL" clId="{C3483571-E189-441A-AD9B-39B51682CC5A}" dt="2019-01-25T09:18:52.810" v="314" actId="20577"/>
        <pc:sldMkLst>
          <pc:docMk/>
          <pc:sldMk cId="716376129" sldId="532"/>
        </pc:sldMkLst>
      </pc:sldChg>
      <pc:sldChg chg="add">
        <pc:chgData name="Istvan Mate BOROCZ" userId="ff49272a-ac19-4b8b-85fe-0862648a7871" providerId="ADAL" clId="{C3483571-E189-441A-AD9B-39B51682CC5A}" dt="2019-01-25T09:01:38.259" v="0"/>
        <pc:sldMkLst>
          <pc:docMk/>
          <pc:sldMk cId="1186317348" sldId="533"/>
        </pc:sldMkLst>
      </pc:sldChg>
      <pc:sldChg chg="modSp modNotesTx">
        <pc:chgData name="Istvan Mate BOROCZ" userId="ff49272a-ac19-4b8b-85fe-0862648a7871" providerId="ADAL" clId="{C3483571-E189-441A-AD9B-39B51682CC5A}" dt="2019-01-25T09:34:29.103" v="747"/>
        <pc:sldMkLst>
          <pc:docMk/>
          <pc:sldMk cId="2985180330" sldId="547"/>
        </pc:sldMkLst>
        <pc:spChg chg="mod">
          <ac:chgData name="Istvan Mate BOROCZ" userId="ff49272a-ac19-4b8b-85fe-0862648a7871" providerId="ADAL" clId="{C3483571-E189-441A-AD9B-39B51682CC5A}" dt="2019-01-25T09:34:29.103" v="747"/>
          <ac:spMkLst>
            <pc:docMk/>
            <pc:sldMk cId="2985180330" sldId="547"/>
            <ac:spMk id="3" creationId="{85B83F8C-3504-4F33-BF1F-433A6C69C610}"/>
          </ac:spMkLst>
        </pc:spChg>
      </pc:sldChg>
      <pc:sldChg chg="modSp">
        <pc:chgData name="Istvan Mate BOROCZ" userId="ff49272a-ac19-4b8b-85fe-0862648a7871" providerId="ADAL" clId="{C3483571-E189-441A-AD9B-39B51682CC5A}" dt="2019-01-25T10:40:32.233" v="756" actId="20577"/>
        <pc:sldMkLst>
          <pc:docMk/>
          <pc:sldMk cId="560142058" sldId="548"/>
        </pc:sldMkLst>
        <pc:spChg chg="mod">
          <ac:chgData name="Istvan Mate BOROCZ" userId="ff49272a-ac19-4b8b-85fe-0862648a7871" providerId="ADAL" clId="{C3483571-E189-441A-AD9B-39B51682CC5A}" dt="2019-01-25T10:40:32.233" v="756" actId="20577"/>
          <ac:spMkLst>
            <pc:docMk/>
            <pc:sldMk cId="560142058" sldId="548"/>
            <ac:spMk id="3" creationId="{80824483-4D9B-49F4-82E8-D3AD2FAE11E7}"/>
          </ac:spMkLst>
        </pc:spChg>
      </pc:sldChg>
      <pc:sldChg chg="modSp">
        <pc:chgData name="Istvan Mate BOROCZ" userId="ff49272a-ac19-4b8b-85fe-0862648a7871" providerId="ADAL" clId="{C3483571-E189-441A-AD9B-39B51682CC5A}" dt="2019-01-25T10:51:10.009" v="1031" actId="20577"/>
        <pc:sldMkLst>
          <pc:docMk/>
          <pc:sldMk cId="1751762073" sldId="549"/>
        </pc:sldMkLst>
        <pc:spChg chg="mod">
          <ac:chgData name="Istvan Mate BOROCZ" userId="ff49272a-ac19-4b8b-85fe-0862648a7871" providerId="ADAL" clId="{C3483571-E189-441A-AD9B-39B51682CC5A}" dt="2019-01-25T10:51:10.009" v="1031" actId="20577"/>
          <ac:spMkLst>
            <pc:docMk/>
            <pc:sldMk cId="1751762073" sldId="549"/>
            <ac:spMk id="3" creationId="{BE8AC195-28D8-4A82-BFBD-B50B7582DA3F}"/>
          </ac:spMkLst>
        </pc:spChg>
      </pc:sldChg>
      <pc:sldChg chg="modSp">
        <pc:chgData name="Istvan Mate BOROCZ" userId="ff49272a-ac19-4b8b-85fe-0862648a7871" providerId="ADAL" clId="{C3483571-E189-441A-AD9B-39B51682CC5A}" dt="2019-01-25T10:59:05.029" v="1240" actId="5793"/>
        <pc:sldMkLst>
          <pc:docMk/>
          <pc:sldMk cId="4060460842" sldId="550"/>
        </pc:sldMkLst>
        <pc:spChg chg="mod">
          <ac:chgData name="Istvan Mate BOROCZ" userId="ff49272a-ac19-4b8b-85fe-0862648a7871" providerId="ADAL" clId="{C3483571-E189-441A-AD9B-39B51682CC5A}" dt="2019-01-25T10:59:05.029" v="1240" actId="5793"/>
          <ac:spMkLst>
            <pc:docMk/>
            <pc:sldMk cId="4060460842" sldId="550"/>
            <ac:spMk id="3" creationId="{56017D39-0740-4852-97D5-BF348374415B}"/>
          </ac:spMkLst>
        </pc:spChg>
      </pc:sldChg>
      <pc:sldChg chg="modSp">
        <pc:chgData name="Istvan Mate BOROCZ" userId="ff49272a-ac19-4b8b-85fe-0862648a7871" providerId="ADAL" clId="{C3483571-E189-441A-AD9B-39B51682CC5A}" dt="2019-01-25T11:03:53.642" v="1445" actId="20577"/>
        <pc:sldMkLst>
          <pc:docMk/>
          <pc:sldMk cId="1890492990" sldId="551"/>
        </pc:sldMkLst>
        <pc:spChg chg="mod">
          <ac:chgData name="Istvan Mate BOROCZ" userId="ff49272a-ac19-4b8b-85fe-0862648a7871" providerId="ADAL" clId="{C3483571-E189-441A-AD9B-39B51682CC5A}" dt="2019-01-25T11:03:53.642" v="1445" actId="20577"/>
          <ac:spMkLst>
            <pc:docMk/>
            <pc:sldMk cId="1890492990" sldId="551"/>
            <ac:spMk id="3" creationId="{0DD29FDA-AC28-4883-AC49-512D65A3837D}"/>
          </ac:spMkLst>
        </pc:spChg>
      </pc:sldChg>
      <pc:sldChg chg="modSp">
        <pc:chgData name="Istvan Mate BOROCZ" userId="ff49272a-ac19-4b8b-85fe-0862648a7871" providerId="ADAL" clId="{C3483571-E189-441A-AD9B-39B51682CC5A}" dt="2019-01-25T11:02:09.446" v="1261" actId="20577"/>
        <pc:sldMkLst>
          <pc:docMk/>
          <pc:sldMk cId="3671616467" sldId="552"/>
        </pc:sldMkLst>
        <pc:spChg chg="mod">
          <ac:chgData name="Istvan Mate BOROCZ" userId="ff49272a-ac19-4b8b-85fe-0862648a7871" providerId="ADAL" clId="{C3483571-E189-441A-AD9B-39B51682CC5A}" dt="2019-01-25T11:02:09.446" v="1261" actId="20577"/>
          <ac:spMkLst>
            <pc:docMk/>
            <pc:sldMk cId="3671616467" sldId="552"/>
            <ac:spMk id="2" creationId="{96CF0A09-B049-44F6-9A51-90F4F25A9D7C}"/>
          </ac:spMkLst>
        </pc:spChg>
      </pc:sldChg>
    </pc:docChg>
  </pc:docChgLst>
  <pc:docChgLst>
    <pc:chgData name="Istvan Mate BOROCZ" userId="ff49272a-ac19-4b8b-85fe-0862648a7871" providerId="ADAL" clId="{A51D3A0F-5311-2843-905D-EAEB517F4E88}"/>
    <pc:docChg chg="custSel addSld delSld modSld">
      <pc:chgData name="Istvan Mate BOROCZ" userId="ff49272a-ac19-4b8b-85fe-0862648a7871" providerId="ADAL" clId="{A51D3A0F-5311-2843-905D-EAEB517F4E88}" dt="2019-01-25T15:44:18.901" v="2578" actId="20577"/>
      <pc:docMkLst>
        <pc:docMk/>
      </pc:docMkLst>
      <pc:sldChg chg="add">
        <pc:chgData name="Istvan Mate BOROCZ" userId="ff49272a-ac19-4b8b-85fe-0862648a7871" providerId="ADAL" clId="{A51D3A0F-5311-2843-905D-EAEB517F4E88}" dt="2019-01-25T15:40:44.761" v="2564"/>
        <pc:sldMkLst>
          <pc:docMk/>
          <pc:sldMk cId="2448872546" sldId="312"/>
        </pc:sldMkLst>
      </pc:sldChg>
      <pc:sldChg chg="modNotesTx">
        <pc:chgData name="Istvan Mate BOROCZ" userId="ff49272a-ac19-4b8b-85fe-0862648a7871" providerId="ADAL" clId="{A51D3A0F-5311-2843-905D-EAEB517F4E88}" dt="2019-01-25T14:49:48.914" v="1523" actId="12"/>
        <pc:sldMkLst>
          <pc:docMk/>
          <pc:sldMk cId="1433918653" sldId="427"/>
        </pc:sldMkLst>
      </pc:sldChg>
      <pc:sldChg chg="modNotesTx">
        <pc:chgData name="Istvan Mate BOROCZ" userId="ff49272a-ac19-4b8b-85fe-0862648a7871" providerId="ADAL" clId="{A51D3A0F-5311-2843-905D-EAEB517F4E88}" dt="2019-01-25T13:47:13.580" v="388" actId="20577"/>
        <pc:sldMkLst>
          <pc:docMk/>
          <pc:sldMk cId="2732632463" sldId="447"/>
        </pc:sldMkLst>
      </pc:sldChg>
      <pc:sldChg chg="modNotesTx">
        <pc:chgData name="Istvan Mate BOROCZ" userId="ff49272a-ac19-4b8b-85fe-0862648a7871" providerId="ADAL" clId="{A51D3A0F-5311-2843-905D-EAEB517F4E88}" dt="2019-01-25T13:54:34.770" v="716" actId="20577"/>
        <pc:sldMkLst>
          <pc:docMk/>
          <pc:sldMk cId="1132374746" sldId="448"/>
        </pc:sldMkLst>
      </pc:sldChg>
      <pc:sldChg chg="modSp modNotesTx">
        <pc:chgData name="Istvan Mate BOROCZ" userId="ff49272a-ac19-4b8b-85fe-0862648a7871" providerId="ADAL" clId="{A51D3A0F-5311-2843-905D-EAEB517F4E88}" dt="2019-01-25T13:52:46.969" v="531" actId="20577"/>
        <pc:sldMkLst>
          <pc:docMk/>
          <pc:sldMk cId="1430614411" sldId="449"/>
        </pc:sldMkLst>
        <pc:spChg chg="mod">
          <ac:chgData name="Istvan Mate BOROCZ" userId="ff49272a-ac19-4b8b-85fe-0862648a7871" providerId="ADAL" clId="{A51D3A0F-5311-2843-905D-EAEB517F4E88}" dt="2019-01-25T13:52:16.333" v="440" actId="20577"/>
          <ac:spMkLst>
            <pc:docMk/>
            <pc:sldMk cId="1430614411" sldId="449"/>
            <ac:spMk id="3" creationId="{E95E1F34-A57F-6D45-9DE9-525D3EA2F0EC}"/>
          </ac:spMkLst>
        </pc:spChg>
      </pc:sldChg>
      <pc:sldChg chg="modNotesTx">
        <pc:chgData name="Istvan Mate BOROCZ" userId="ff49272a-ac19-4b8b-85fe-0862648a7871" providerId="ADAL" clId="{A51D3A0F-5311-2843-905D-EAEB517F4E88}" dt="2019-01-25T14:49:29.446" v="1517" actId="12"/>
        <pc:sldMkLst>
          <pc:docMk/>
          <pc:sldMk cId="856380600" sldId="508"/>
        </pc:sldMkLst>
      </pc:sldChg>
      <pc:sldChg chg="modSp">
        <pc:chgData name="Istvan Mate BOROCZ" userId="ff49272a-ac19-4b8b-85fe-0862648a7871" providerId="ADAL" clId="{A51D3A0F-5311-2843-905D-EAEB517F4E88}" dt="2019-01-25T14:48:22.365" v="1455" actId="27636"/>
        <pc:sldMkLst>
          <pc:docMk/>
          <pc:sldMk cId="3412490085" sldId="509"/>
        </pc:sldMkLst>
        <pc:spChg chg="mod">
          <ac:chgData name="Istvan Mate BOROCZ" userId="ff49272a-ac19-4b8b-85fe-0862648a7871" providerId="ADAL" clId="{A51D3A0F-5311-2843-905D-EAEB517F4E88}" dt="2019-01-25T14:48:22.365" v="1455" actId="27636"/>
          <ac:spMkLst>
            <pc:docMk/>
            <pc:sldMk cId="3412490085" sldId="509"/>
            <ac:spMk id="3" creationId="{C522C70E-509B-E243-BF3B-DFA673404789}"/>
          </ac:spMkLst>
        </pc:spChg>
      </pc:sldChg>
      <pc:sldChg chg="modNotesTx">
        <pc:chgData name="Istvan Mate BOROCZ" userId="ff49272a-ac19-4b8b-85fe-0862648a7871" providerId="ADAL" clId="{A51D3A0F-5311-2843-905D-EAEB517F4E88}" dt="2019-01-25T15:17:08.874" v="2149" actId="20577"/>
        <pc:sldMkLst>
          <pc:docMk/>
          <pc:sldMk cId="3304679328" sldId="510"/>
        </pc:sldMkLst>
      </pc:sldChg>
      <pc:sldChg chg="modSp modNotesTx">
        <pc:chgData name="Istvan Mate BOROCZ" userId="ff49272a-ac19-4b8b-85fe-0862648a7871" providerId="ADAL" clId="{A51D3A0F-5311-2843-905D-EAEB517F4E88}" dt="2019-01-25T15:17:17.366" v="2157" actId="20577"/>
        <pc:sldMkLst>
          <pc:docMk/>
          <pc:sldMk cId="1252045933" sldId="511"/>
        </pc:sldMkLst>
        <pc:spChg chg="mod">
          <ac:chgData name="Istvan Mate BOROCZ" userId="ff49272a-ac19-4b8b-85fe-0862648a7871" providerId="ADAL" clId="{A51D3A0F-5311-2843-905D-EAEB517F4E88}" dt="2019-01-25T15:00:13.234" v="1645"/>
          <ac:spMkLst>
            <pc:docMk/>
            <pc:sldMk cId="1252045933" sldId="511"/>
            <ac:spMk id="3" creationId="{E46277B6-3751-E847-8D52-5038E38ADD67}"/>
          </ac:spMkLst>
        </pc:spChg>
      </pc:sldChg>
      <pc:sldChg chg="modSp modTransition modNotesTx">
        <pc:chgData name="Istvan Mate BOROCZ" userId="ff49272a-ac19-4b8b-85fe-0862648a7871" providerId="ADAL" clId="{A51D3A0F-5311-2843-905D-EAEB517F4E88}" dt="2019-01-25T15:25:51.736" v="2563"/>
        <pc:sldMkLst>
          <pc:docMk/>
          <pc:sldMk cId="897293182" sldId="512"/>
        </pc:sldMkLst>
        <pc:spChg chg="mod">
          <ac:chgData name="Istvan Mate BOROCZ" userId="ff49272a-ac19-4b8b-85fe-0862648a7871" providerId="ADAL" clId="{A51D3A0F-5311-2843-905D-EAEB517F4E88}" dt="2019-01-25T15:10:54.912" v="1843" actId="27636"/>
          <ac:spMkLst>
            <pc:docMk/>
            <pc:sldMk cId="897293182" sldId="512"/>
            <ac:spMk id="3" creationId="{07E51839-94BD-4A44-8CE0-DF1B7E73A7DF}"/>
          </ac:spMkLst>
        </pc:spChg>
      </pc:sldChg>
      <pc:sldChg chg="modSp modTransition modNotesTx">
        <pc:chgData name="Istvan Mate BOROCZ" userId="ff49272a-ac19-4b8b-85fe-0862648a7871" providerId="ADAL" clId="{A51D3A0F-5311-2843-905D-EAEB517F4E88}" dt="2019-01-25T15:25:51.736" v="2563"/>
        <pc:sldMkLst>
          <pc:docMk/>
          <pc:sldMk cId="2775842530" sldId="513"/>
        </pc:sldMkLst>
        <pc:spChg chg="mod">
          <ac:chgData name="Istvan Mate BOROCZ" userId="ff49272a-ac19-4b8b-85fe-0862648a7871" providerId="ADAL" clId="{A51D3A0F-5311-2843-905D-EAEB517F4E88}" dt="2019-01-25T15:12:19.174" v="1866" actId="20577"/>
          <ac:spMkLst>
            <pc:docMk/>
            <pc:sldMk cId="2775842530" sldId="513"/>
            <ac:spMk id="3" creationId="{664FB8B2-7D64-794E-AB89-E2FF2E150435}"/>
          </ac:spMkLst>
        </pc:spChg>
      </pc:sldChg>
      <pc:sldChg chg="modTransition modNotesTx">
        <pc:chgData name="Istvan Mate BOROCZ" userId="ff49272a-ac19-4b8b-85fe-0862648a7871" providerId="ADAL" clId="{A51D3A0F-5311-2843-905D-EAEB517F4E88}" dt="2019-01-25T15:25:51.736" v="2563"/>
        <pc:sldMkLst>
          <pc:docMk/>
          <pc:sldMk cId="1637624331" sldId="514"/>
        </pc:sldMkLst>
      </pc:sldChg>
      <pc:sldChg chg="modTransition modNotesTx">
        <pc:chgData name="Istvan Mate BOROCZ" userId="ff49272a-ac19-4b8b-85fe-0862648a7871" providerId="ADAL" clId="{A51D3A0F-5311-2843-905D-EAEB517F4E88}" dt="2019-01-25T15:25:51.736" v="2563"/>
        <pc:sldMkLst>
          <pc:docMk/>
          <pc:sldMk cId="2780775130" sldId="515"/>
        </pc:sldMkLst>
      </pc:sldChg>
      <pc:sldChg chg="modTransition modNotesTx">
        <pc:chgData name="Istvan Mate BOROCZ" userId="ff49272a-ac19-4b8b-85fe-0862648a7871" providerId="ADAL" clId="{A51D3A0F-5311-2843-905D-EAEB517F4E88}" dt="2019-01-25T15:25:51.736" v="2563"/>
        <pc:sldMkLst>
          <pc:docMk/>
          <pc:sldMk cId="3945486593" sldId="516"/>
        </pc:sldMkLst>
      </pc:sldChg>
      <pc:sldChg chg="addSp delSp modSp modNotesTx">
        <pc:chgData name="Istvan Mate BOROCZ" userId="ff49272a-ac19-4b8b-85fe-0862648a7871" providerId="ADAL" clId="{A51D3A0F-5311-2843-905D-EAEB517F4E88}" dt="2019-01-25T13:59:11.052" v="738" actId="113"/>
        <pc:sldMkLst>
          <pc:docMk/>
          <pc:sldMk cId="1677490515" sldId="537"/>
        </pc:sldMkLst>
        <pc:spChg chg="mod">
          <ac:chgData name="Istvan Mate BOROCZ" userId="ff49272a-ac19-4b8b-85fe-0862648a7871" providerId="ADAL" clId="{A51D3A0F-5311-2843-905D-EAEB517F4E88}" dt="2019-01-25T13:59:11.052" v="738" actId="113"/>
          <ac:spMkLst>
            <pc:docMk/>
            <pc:sldMk cId="1677490515" sldId="537"/>
            <ac:spMk id="3" creationId="{6BD7010D-1712-4BCC-AB61-7FBD454D17D2}"/>
          </ac:spMkLst>
        </pc:spChg>
        <pc:spChg chg="add del mod">
          <ac:chgData name="Istvan Mate BOROCZ" userId="ff49272a-ac19-4b8b-85fe-0862648a7871" providerId="ADAL" clId="{A51D3A0F-5311-2843-905D-EAEB517F4E88}" dt="2019-01-25T13:58:29.931" v="717"/>
          <ac:spMkLst>
            <pc:docMk/>
            <pc:sldMk cId="1677490515" sldId="537"/>
            <ac:spMk id="4" creationId="{FAF5AA9F-7119-0E41-82CD-807C9100FCC3}"/>
          </ac:spMkLst>
        </pc:spChg>
        <pc:spChg chg="add del mod">
          <ac:chgData name="Istvan Mate BOROCZ" userId="ff49272a-ac19-4b8b-85fe-0862648a7871" providerId="ADAL" clId="{A51D3A0F-5311-2843-905D-EAEB517F4E88}" dt="2019-01-25T13:58:29.931" v="717"/>
          <ac:spMkLst>
            <pc:docMk/>
            <pc:sldMk cId="1677490515" sldId="537"/>
            <ac:spMk id="5" creationId="{CB9B0F2A-09D9-1841-ADAB-24A5A55C6117}"/>
          </ac:spMkLst>
        </pc:spChg>
      </pc:sldChg>
      <pc:sldChg chg="modSp modNotesTx">
        <pc:chgData name="Istvan Mate BOROCZ" userId="ff49272a-ac19-4b8b-85fe-0862648a7871" providerId="ADAL" clId="{A51D3A0F-5311-2843-905D-EAEB517F4E88}" dt="2019-01-25T14:10:04.343" v="789" actId="20577"/>
        <pc:sldMkLst>
          <pc:docMk/>
          <pc:sldMk cId="3897515378" sldId="538"/>
        </pc:sldMkLst>
        <pc:spChg chg="mod">
          <ac:chgData name="Istvan Mate BOROCZ" userId="ff49272a-ac19-4b8b-85fe-0862648a7871" providerId="ADAL" clId="{A51D3A0F-5311-2843-905D-EAEB517F4E88}" dt="2019-01-25T14:00:01.427" v="744" actId="20577"/>
          <ac:spMkLst>
            <pc:docMk/>
            <pc:sldMk cId="3897515378" sldId="538"/>
            <ac:spMk id="3" creationId="{E62A4B71-5FD0-4D77-A999-814BDCA33587}"/>
          </ac:spMkLst>
        </pc:spChg>
      </pc:sldChg>
      <pc:sldChg chg="modNotesTx">
        <pc:chgData name="Istvan Mate BOROCZ" userId="ff49272a-ac19-4b8b-85fe-0862648a7871" providerId="ADAL" clId="{A51D3A0F-5311-2843-905D-EAEB517F4E88}" dt="2019-01-25T14:38:32.479" v="1402" actId="20577"/>
        <pc:sldMkLst>
          <pc:docMk/>
          <pc:sldMk cId="2841874369" sldId="540"/>
        </pc:sldMkLst>
      </pc:sldChg>
      <pc:sldChg chg="modNotesTx">
        <pc:chgData name="Istvan Mate BOROCZ" userId="ff49272a-ac19-4b8b-85fe-0862648a7871" providerId="ADAL" clId="{A51D3A0F-5311-2843-905D-EAEB517F4E88}" dt="2019-01-25T14:38:45.188" v="1406" actId="20577"/>
        <pc:sldMkLst>
          <pc:docMk/>
          <pc:sldMk cId="447703551" sldId="541"/>
        </pc:sldMkLst>
      </pc:sldChg>
      <pc:sldChg chg="modNotesTx">
        <pc:chgData name="Istvan Mate BOROCZ" userId="ff49272a-ac19-4b8b-85fe-0862648a7871" providerId="ADAL" clId="{A51D3A0F-5311-2843-905D-EAEB517F4E88}" dt="2019-01-25T14:55:53.699" v="1576" actId="20577"/>
        <pc:sldMkLst>
          <pc:docMk/>
          <pc:sldMk cId="2937493765" sldId="543"/>
        </pc:sldMkLst>
      </pc:sldChg>
      <pc:sldChg chg="modTransition modNotesTx">
        <pc:chgData name="Istvan Mate BOROCZ" userId="ff49272a-ac19-4b8b-85fe-0862648a7871" providerId="ADAL" clId="{A51D3A0F-5311-2843-905D-EAEB517F4E88}" dt="2019-01-25T15:25:51.736" v="2563"/>
        <pc:sldMkLst>
          <pc:docMk/>
          <pc:sldMk cId="926181268" sldId="544"/>
        </pc:sldMkLst>
      </pc:sldChg>
      <pc:sldChg chg="modTransition modNotesTx">
        <pc:chgData name="Istvan Mate BOROCZ" userId="ff49272a-ac19-4b8b-85fe-0862648a7871" providerId="ADAL" clId="{A51D3A0F-5311-2843-905D-EAEB517F4E88}" dt="2019-01-25T15:25:51.736" v="2563"/>
        <pc:sldMkLst>
          <pc:docMk/>
          <pc:sldMk cId="1236537305" sldId="545"/>
        </pc:sldMkLst>
      </pc:sldChg>
      <pc:sldChg chg="modSp modNotesTx">
        <pc:chgData name="Istvan Mate BOROCZ" userId="ff49272a-ac19-4b8b-85fe-0862648a7871" providerId="ADAL" clId="{A51D3A0F-5311-2843-905D-EAEB517F4E88}" dt="2019-01-25T15:44:18.901" v="2578" actId="20577"/>
        <pc:sldMkLst>
          <pc:docMk/>
          <pc:sldMk cId="3481253305" sldId="546"/>
        </pc:sldMkLst>
        <pc:spChg chg="mod">
          <ac:chgData name="Istvan Mate BOROCZ" userId="ff49272a-ac19-4b8b-85fe-0862648a7871" providerId="ADAL" clId="{A51D3A0F-5311-2843-905D-EAEB517F4E88}" dt="2019-01-25T15:44:18.901" v="2578" actId="20577"/>
          <ac:spMkLst>
            <pc:docMk/>
            <pc:sldMk cId="3481253305" sldId="546"/>
            <ac:spMk id="3" creationId="{91E60512-60DD-49B8-9C90-5A0AAAAB6C40}"/>
          </ac:spMkLst>
        </pc:spChg>
      </pc:sldChg>
      <pc:sldChg chg="modSp">
        <pc:chgData name="Istvan Mate BOROCZ" userId="ff49272a-ac19-4b8b-85fe-0862648a7871" providerId="ADAL" clId="{A51D3A0F-5311-2843-905D-EAEB517F4E88}" dt="2019-01-25T13:46:05.898" v="372" actId="20577"/>
        <pc:sldMkLst>
          <pc:docMk/>
          <pc:sldMk cId="3671616467" sldId="552"/>
        </pc:sldMkLst>
        <pc:spChg chg="mod">
          <ac:chgData name="Istvan Mate BOROCZ" userId="ff49272a-ac19-4b8b-85fe-0862648a7871" providerId="ADAL" clId="{A51D3A0F-5311-2843-905D-EAEB517F4E88}" dt="2019-01-25T13:46:05.898" v="372" actId="20577"/>
          <ac:spMkLst>
            <pc:docMk/>
            <pc:sldMk cId="3671616467" sldId="552"/>
            <ac:spMk id="3" creationId="{71C17B37-94BA-40A1-8EA8-B59BD40129EA}"/>
          </ac:spMkLst>
        </pc:spChg>
      </pc:sldChg>
      <pc:sldChg chg="modSp">
        <pc:chgData name="Istvan Mate BOROCZ" userId="ff49272a-ac19-4b8b-85fe-0862648a7871" providerId="ADAL" clId="{A51D3A0F-5311-2843-905D-EAEB517F4E88}" dt="2019-01-25T13:54:16.386" v="706" actId="5793"/>
        <pc:sldMkLst>
          <pc:docMk/>
          <pc:sldMk cId="3631956180" sldId="553"/>
        </pc:sldMkLst>
        <pc:spChg chg="mod">
          <ac:chgData name="Istvan Mate BOROCZ" userId="ff49272a-ac19-4b8b-85fe-0862648a7871" providerId="ADAL" clId="{A51D3A0F-5311-2843-905D-EAEB517F4E88}" dt="2019-01-25T13:54:16.386" v="706" actId="5793"/>
          <ac:spMkLst>
            <pc:docMk/>
            <pc:sldMk cId="3631956180" sldId="553"/>
            <ac:spMk id="3" creationId="{B256AB0D-D61D-481D-863C-328FA61674C5}"/>
          </ac:spMkLst>
        </pc:spChg>
      </pc:sldChg>
      <pc:sldChg chg="modSp modNotesTx">
        <pc:chgData name="Istvan Mate BOROCZ" userId="ff49272a-ac19-4b8b-85fe-0862648a7871" providerId="ADAL" clId="{A51D3A0F-5311-2843-905D-EAEB517F4E88}" dt="2019-01-25T14:27:10.663" v="1373" actId="20577"/>
        <pc:sldMkLst>
          <pc:docMk/>
          <pc:sldMk cId="2086107172" sldId="554"/>
        </pc:sldMkLst>
        <pc:spChg chg="mod">
          <ac:chgData name="Istvan Mate BOROCZ" userId="ff49272a-ac19-4b8b-85fe-0862648a7871" providerId="ADAL" clId="{A51D3A0F-5311-2843-905D-EAEB517F4E88}" dt="2019-01-25T14:24:59.700" v="1278" actId="20577"/>
          <ac:spMkLst>
            <pc:docMk/>
            <pc:sldMk cId="2086107172" sldId="554"/>
            <ac:spMk id="3" creationId="{E8A81151-A439-4EC3-AB50-A90D18164D24}"/>
          </ac:spMkLst>
        </pc:spChg>
      </pc:sldChg>
      <pc:sldChg chg="modSp">
        <pc:chgData name="Istvan Mate BOROCZ" userId="ff49272a-ac19-4b8b-85fe-0862648a7871" providerId="ADAL" clId="{A51D3A0F-5311-2843-905D-EAEB517F4E88}" dt="2019-01-25T14:31:23.477" v="1378" actId="20577"/>
        <pc:sldMkLst>
          <pc:docMk/>
          <pc:sldMk cId="3370361384" sldId="555"/>
        </pc:sldMkLst>
        <pc:spChg chg="mod">
          <ac:chgData name="Istvan Mate BOROCZ" userId="ff49272a-ac19-4b8b-85fe-0862648a7871" providerId="ADAL" clId="{A51D3A0F-5311-2843-905D-EAEB517F4E88}" dt="2019-01-25T14:31:23.477" v="1378" actId="20577"/>
          <ac:spMkLst>
            <pc:docMk/>
            <pc:sldMk cId="3370361384" sldId="555"/>
            <ac:spMk id="2" creationId="{7D3603EC-730F-412F-816E-991F4AB83123}"/>
          </ac:spMkLst>
        </pc:spChg>
        <pc:spChg chg="mod">
          <ac:chgData name="Istvan Mate BOROCZ" userId="ff49272a-ac19-4b8b-85fe-0862648a7871" providerId="ADAL" clId="{A51D3A0F-5311-2843-905D-EAEB517F4E88}" dt="2019-01-25T14:25:30.609" v="1282" actId="113"/>
          <ac:spMkLst>
            <pc:docMk/>
            <pc:sldMk cId="3370361384" sldId="555"/>
            <ac:spMk id="3" creationId="{6CB3E4D6-38A4-436A-879A-484CA1EDF48F}"/>
          </ac:spMkLst>
        </pc:spChg>
      </pc:sldChg>
      <pc:sldChg chg="modSp">
        <pc:chgData name="Istvan Mate BOROCZ" userId="ff49272a-ac19-4b8b-85fe-0862648a7871" providerId="ADAL" clId="{A51D3A0F-5311-2843-905D-EAEB517F4E88}" dt="2019-01-25T14:25:42.176" v="1286" actId="113"/>
        <pc:sldMkLst>
          <pc:docMk/>
          <pc:sldMk cId="3136525025" sldId="556"/>
        </pc:sldMkLst>
        <pc:spChg chg="mod">
          <ac:chgData name="Istvan Mate BOROCZ" userId="ff49272a-ac19-4b8b-85fe-0862648a7871" providerId="ADAL" clId="{A51D3A0F-5311-2843-905D-EAEB517F4E88}" dt="2019-01-25T14:25:42.176" v="1286" actId="113"/>
          <ac:spMkLst>
            <pc:docMk/>
            <pc:sldMk cId="3136525025" sldId="556"/>
            <ac:spMk id="3" creationId="{313F29C7-3B98-4AAD-9B48-10F99537668A}"/>
          </ac:spMkLst>
        </pc:spChg>
      </pc:sldChg>
      <pc:sldChg chg="modSp">
        <pc:chgData name="Istvan Mate BOROCZ" userId="ff49272a-ac19-4b8b-85fe-0862648a7871" providerId="ADAL" clId="{A51D3A0F-5311-2843-905D-EAEB517F4E88}" dt="2019-01-25T14:25:51.029" v="1290" actId="113"/>
        <pc:sldMkLst>
          <pc:docMk/>
          <pc:sldMk cId="1776186160" sldId="557"/>
        </pc:sldMkLst>
        <pc:spChg chg="mod">
          <ac:chgData name="Istvan Mate BOROCZ" userId="ff49272a-ac19-4b8b-85fe-0862648a7871" providerId="ADAL" clId="{A51D3A0F-5311-2843-905D-EAEB517F4E88}" dt="2019-01-25T14:25:51.029" v="1290" actId="113"/>
          <ac:spMkLst>
            <pc:docMk/>
            <pc:sldMk cId="1776186160" sldId="557"/>
            <ac:spMk id="3" creationId="{4FDEEFCB-0BB6-4BC1-B4D2-C0C7308D5179}"/>
          </ac:spMkLst>
        </pc:spChg>
      </pc:sldChg>
      <pc:sldChg chg="modSp">
        <pc:chgData name="Istvan Mate BOROCZ" userId="ff49272a-ac19-4b8b-85fe-0862648a7871" providerId="ADAL" clId="{A51D3A0F-5311-2843-905D-EAEB517F4E88}" dt="2019-01-25T14:26:00.250" v="1295" actId="113"/>
        <pc:sldMkLst>
          <pc:docMk/>
          <pc:sldMk cId="3969168921" sldId="558"/>
        </pc:sldMkLst>
        <pc:spChg chg="mod">
          <ac:chgData name="Istvan Mate BOROCZ" userId="ff49272a-ac19-4b8b-85fe-0862648a7871" providerId="ADAL" clId="{A51D3A0F-5311-2843-905D-EAEB517F4E88}" dt="2019-01-25T14:26:00.250" v="1295" actId="113"/>
          <ac:spMkLst>
            <pc:docMk/>
            <pc:sldMk cId="3969168921" sldId="558"/>
            <ac:spMk id="3" creationId="{AD31663A-7B87-462E-ABFA-B55353D4283C}"/>
          </ac:spMkLst>
        </pc:spChg>
      </pc:sldChg>
      <pc:sldChg chg="modSp">
        <pc:chgData name="Istvan Mate BOROCZ" userId="ff49272a-ac19-4b8b-85fe-0862648a7871" providerId="ADAL" clId="{A51D3A0F-5311-2843-905D-EAEB517F4E88}" dt="2019-01-25T14:26:10.617" v="1299" actId="113"/>
        <pc:sldMkLst>
          <pc:docMk/>
          <pc:sldMk cId="653973463" sldId="559"/>
        </pc:sldMkLst>
        <pc:spChg chg="mod">
          <ac:chgData name="Istvan Mate BOROCZ" userId="ff49272a-ac19-4b8b-85fe-0862648a7871" providerId="ADAL" clId="{A51D3A0F-5311-2843-905D-EAEB517F4E88}" dt="2019-01-25T14:26:10.617" v="1299" actId="113"/>
          <ac:spMkLst>
            <pc:docMk/>
            <pc:sldMk cId="653973463" sldId="559"/>
            <ac:spMk id="3" creationId="{9DD5B9DC-F37A-4A87-BF57-79A4001470F2}"/>
          </ac:spMkLst>
        </pc:spChg>
      </pc:sldChg>
      <pc:sldChg chg="modSp">
        <pc:chgData name="Istvan Mate BOROCZ" userId="ff49272a-ac19-4b8b-85fe-0862648a7871" providerId="ADAL" clId="{A51D3A0F-5311-2843-905D-EAEB517F4E88}" dt="2019-01-25T14:50:20.985" v="1564" actId="20577"/>
        <pc:sldMkLst>
          <pc:docMk/>
          <pc:sldMk cId="1673067883" sldId="560"/>
        </pc:sldMkLst>
        <pc:spChg chg="mod">
          <ac:chgData name="Istvan Mate BOROCZ" userId="ff49272a-ac19-4b8b-85fe-0862648a7871" providerId="ADAL" clId="{A51D3A0F-5311-2843-905D-EAEB517F4E88}" dt="2019-01-25T14:50:20.985" v="1564" actId="20577"/>
          <ac:spMkLst>
            <pc:docMk/>
            <pc:sldMk cId="1673067883" sldId="560"/>
            <ac:spMk id="3" creationId="{CBC6B882-0DC9-42A6-8760-BB439F532AFC}"/>
          </ac:spMkLst>
        </pc:spChg>
      </pc:sldChg>
      <pc:sldChg chg="modNotesTx">
        <pc:chgData name="Istvan Mate BOROCZ" userId="ff49272a-ac19-4b8b-85fe-0862648a7871" providerId="ADAL" clId="{A51D3A0F-5311-2843-905D-EAEB517F4E88}" dt="2019-01-25T14:59:55.995" v="1644" actId="20577"/>
        <pc:sldMkLst>
          <pc:docMk/>
          <pc:sldMk cId="4064953712" sldId="561"/>
        </pc:sldMkLst>
      </pc:sldChg>
      <pc:sldChg chg="modSp">
        <pc:chgData name="Istvan Mate BOROCZ" userId="ff49272a-ac19-4b8b-85fe-0862648a7871" providerId="ADAL" clId="{A51D3A0F-5311-2843-905D-EAEB517F4E88}" dt="2019-01-25T15:02:03.917" v="1841" actId="20577"/>
        <pc:sldMkLst>
          <pc:docMk/>
          <pc:sldMk cId="273919833" sldId="562"/>
        </pc:sldMkLst>
        <pc:spChg chg="mod">
          <ac:chgData name="Istvan Mate BOROCZ" userId="ff49272a-ac19-4b8b-85fe-0862648a7871" providerId="ADAL" clId="{A51D3A0F-5311-2843-905D-EAEB517F4E88}" dt="2019-01-25T15:02:03.917" v="1841" actId="20577"/>
          <ac:spMkLst>
            <pc:docMk/>
            <pc:sldMk cId="273919833" sldId="562"/>
            <ac:spMk id="3" creationId="{CCADBA56-5C36-4486-8694-6F38EE995119}"/>
          </ac:spMkLst>
        </pc:spChg>
      </pc:sldChg>
      <pc:sldChg chg="modSp modTransition">
        <pc:chgData name="Istvan Mate BOROCZ" userId="ff49272a-ac19-4b8b-85fe-0862648a7871" providerId="ADAL" clId="{A51D3A0F-5311-2843-905D-EAEB517F4E88}" dt="2019-01-25T15:25:51.736" v="2563"/>
        <pc:sldMkLst>
          <pc:docMk/>
          <pc:sldMk cId="2191392669" sldId="563"/>
        </pc:sldMkLst>
        <pc:spChg chg="mod">
          <ac:chgData name="Istvan Mate BOROCZ" userId="ff49272a-ac19-4b8b-85fe-0862648a7871" providerId="ADAL" clId="{A51D3A0F-5311-2843-905D-EAEB517F4E88}" dt="2019-01-25T15:10:57.419" v="1844"/>
          <ac:spMkLst>
            <pc:docMk/>
            <pc:sldMk cId="2191392669" sldId="563"/>
            <ac:spMk id="3" creationId="{E4689151-637F-4BA6-BEF3-88530268E5C8}"/>
          </ac:spMkLst>
        </pc:spChg>
      </pc:sldChg>
      <pc:sldChg chg="modSp modTransition">
        <pc:chgData name="Istvan Mate BOROCZ" userId="ff49272a-ac19-4b8b-85fe-0862648a7871" providerId="ADAL" clId="{A51D3A0F-5311-2843-905D-EAEB517F4E88}" dt="2019-01-25T15:25:51.736" v="2563"/>
        <pc:sldMkLst>
          <pc:docMk/>
          <pc:sldMk cId="3211970207" sldId="564"/>
        </pc:sldMkLst>
        <pc:spChg chg="mod">
          <ac:chgData name="Istvan Mate BOROCZ" userId="ff49272a-ac19-4b8b-85fe-0862648a7871" providerId="ADAL" clId="{A51D3A0F-5311-2843-905D-EAEB517F4E88}" dt="2019-01-25T15:12:37.172" v="1921" actId="20577"/>
          <ac:spMkLst>
            <pc:docMk/>
            <pc:sldMk cId="3211970207" sldId="564"/>
            <ac:spMk id="3" creationId="{1CCF5676-DDB9-4221-994D-DCBC2D58FED8}"/>
          </ac:spMkLst>
        </pc:spChg>
      </pc:sldChg>
      <pc:sldChg chg="modSp modTransition">
        <pc:chgData name="Istvan Mate BOROCZ" userId="ff49272a-ac19-4b8b-85fe-0862648a7871" providerId="ADAL" clId="{A51D3A0F-5311-2843-905D-EAEB517F4E88}" dt="2019-01-25T15:25:51.736" v="2563"/>
        <pc:sldMkLst>
          <pc:docMk/>
          <pc:sldMk cId="251406600" sldId="565"/>
        </pc:sldMkLst>
        <pc:spChg chg="mod">
          <ac:chgData name="Istvan Mate BOROCZ" userId="ff49272a-ac19-4b8b-85fe-0862648a7871" providerId="ADAL" clId="{A51D3A0F-5311-2843-905D-EAEB517F4E88}" dt="2019-01-25T15:14:59.441" v="2011" actId="20577"/>
          <ac:spMkLst>
            <pc:docMk/>
            <pc:sldMk cId="251406600" sldId="565"/>
            <ac:spMk id="3" creationId="{4A433644-1BE8-4C88-8691-C3F48B549CAE}"/>
          </ac:spMkLst>
        </pc:spChg>
      </pc:sldChg>
      <pc:sldChg chg="modSp modTransition">
        <pc:chgData name="Istvan Mate BOROCZ" userId="ff49272a-ac19-4b8b-85fe-0862648a7871" providerId="ADAL" clId="{A51D3A0F-5311-2843-905D-EAEB517F4E88}" dt="2019-01-25T15:25:51.736" v="2563"/>
        <pc:sldMkLst>
          <pc:docMk/>
          <pc:sldMk cId="79998970" sldId="566"/>
        </pc:sldMkLst>
        <pc:spChg chg="mod">
          <ac:chgData name="Istvan Mate BOROCZ" userId="ff49272a-ac19-4b8b-85fe-0862648a7871" providerId="ADAL" clId="{A51D3A0F-5311-2843-905D-EAEB517F4E88}" dt="2019-01-25T15:16:23.191" v="2141" actId="20577"/>
          <ac:spMkLst>
            <pc:docMk/>
            <pc:sldMk cId="79998970" sldId="566"/>
            <ac:spMk id="3" creationId="{DB675A69-0F65-4123-8365-FDCC2C5A049F}"/>
          </ac:spMkLst>
        </pc:spChg>
      </pc:sldChg>
      <pc:sldChg chg="modSp modTransition">
        <pc:chgData name="Istvan Mate BOROCZ" userId="ff49272a-ac19-4b8b-85fe-0862648a7871" providerId="ADAL" clId="{A51D3A0F-5311-2843-905D-EAEB517F4E88}" dt="2019-01-25T15:25:51.736" v="2563"/>
        <pc:sldMkLst>
          <pc:docMk/>
          <pc:sldMk cId="3446912699" sldId="567"/>
        </pc:sldMkLst>
        <pc:spChg chg="mod">
          <ac:chgData name="Istvan Mate BOROCZ" userId="ff49272a-ac19-4b8b-85fe-0862648a7871" providerId="ADAL" clId="{A51D3A0F-5311-2843-905D-EAEB517F4E88}" dt="2019-01-25T15:21:44.834" v="2338" actId="20577"/>
          <ac:spMkLst>
            <pc:docMk/>
            <pc:sldMk cId="3446912699" sldId="567"/>
            <ac:spMk id="3" creationId="{2C37AB30-4B39-4ECB-AC85-F1A5487D4C74}"/>
          </ac:spMkLst>
        </pc:spChg>
      </pc:sldChg>
      <pc:sldChg chg="modSp modTransition">
        <pc:chgData name="Istvan Mate BOROCZ" userId="ff49272a-ac19-4b8b-85fe-0862648a7871" providerId="ADAL" clId="{A51D3A0F-5311-2843-905D-EAEB517F4E88}" dt="2019-01-25T15:25:51.736" v="2563"/>
        <pc:sldMkLst>
          <pc:docMk/>
          <pc:sldMk cId="231508552" sldId="568"/>
        </pc:sldMkLst>
        <pc:spChg chg="mod">
          <ac:chgData name="Istvan Mate BOROCZ" userId="ff49272a-ac19-4b8b-85fe-0862648a7871" providerId="ADAL" clId="{A51D3A0F-5311-2843-905D-EAEB517F4E88}" dt="2019-01-25T15:24:47.019" v="2470" actId="20577"/>
          <ac:spMkLst>
            <pc:docMk/>
            <pc:sldMk cId="231508552" sldId="568"/>
            <ac:spMk id="3" creationId="{A7D0E33A-A2A8-48EE-94B0-F059C5BAA384}"/>
          </ac:spMkLst>
        </pc:spChg>
      </pc:sldChg>
      <pc:sldChg chg="modSp modTransition">
        <pc:chgData name="Istvan Mate BOROCZ" userId="ff49272a-ac19-4b8b-85fe-0862648a7871" providerId="ADAL" clId="{A51D3A0F-5311-2843-905D-EAEB517F4E88}" dt="2019-01-25T15:25:51.736" v="2563"/>
        <pc:sldMkLst>
          <pc:docMk/>
          <pc:sldMk cId="3153177894" sldId="569"/>
        </pc:sldMkLst>
        <pc:spChg chg="mod">
          <ac:chgData name="Istvan Mate BOROCZ" userId="ff49272a-ac19-4b8b-85fe-0862648a7871" providerId="ADAL" clId="{A51D3A0F-5311-2843-905D-EAEB517F4E88}" dt="2019-01-25T15:25:13.339" v="2540" actId="20577"/>
          <ac:spMkLst>
            <pc:docMk/>
            <pc:sldMk cId="3153177894" sldId="569"/>
            <ac:spMk id="3" creationId="{B6CB96B0-EB64-4971-A82E-CAD8AC0BB675}"/>
          </ac:spMkLst>
        </pc:spChg>
      </pc:sldChg>
      <pc:sldChg chg="add del">
        <pc:chgData name="Istvan Mate BOROCZ" userId="ff49272a-ac19-4b8b-85fe-0862648a7871" providerId="ADAL" clId="{A51D3A0F-5311-2843-905D-EAEB517F4E88}" dt="2019-01-25T14:38:43.497" v="1404"/>
        <pc:sldMkLst>
          <pc:docMk/>
          <pc:sldMk cId="35840967" sldId="57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5DC86FF1-AFE8-C149-883C-9D465DB221E9}" type="datetimeFigureOut">
              <a:rPr lang="en-US" smtClean="0"/>
              <a:t>1/23/2020</a:t>
            </a:fld>
            <a:endParaRPr lang="en-US"/>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6D0DB4E7-D023-9747-91D4-B0DA999C2A88}" type="slidenum">
              <a:rPr lang="en-US" smtClean="0"/>
              <a:t>‹#›</a:t>
            </a:fld>
            <a:endParaRPr lang="en-US"/>
          </a:p>
        </p:txBody>
      </p:sp>
    </p:spTree>
    <p:extLst>
      <p:ext uri="{BB962C8B-B14F-4D97-AF65-F5344CB8AC3E}">
        <p14:creationId xmlns:p14="http://schemas.microsoft.com/office/powerpoint/2010/main" val="34400909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echr.coe.int/Documents/FS_Data_ENG.pdf"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6583267"/>
          </a:xfrm>
        </p:spPr>
        <p:txBody>
          <a:bodyPr/>
          <a:lstStyle/>
          <a:p>
            <a:pPr algn="just"/>
            <a:r>
              <a:rPr lang="hu-HU" dirty="0"/>
              <a:t>A képzési anyag a STAR (</a:t>
            </a:r>
            <a:r>
              <a:rPr lang="hu-HU" dirty="0" err="1"/>
              <a:t>Support</a:t>
            </a:r>
            <a:r>
              <a:rPr lang="hu-HU" dirty="0"/>
              <a:t> </a:t>
            </a:r>
            <a:r>
              <a:rPr lang="hu-HU" dirty="0" err="1"/>
              <a:t>Training</a:t>
            </a:r>
            <a:r>
              <a:rPr lang="hu-HU" dirty="0"/>
              <a:t> </a:t>
            </a:r>
            <a:r>
              <a:rPr lang="hu-HU" dirty="0" err="1"/>
              <a:t>Activities</a:t>
            </a:r>
            <a:r>
              <a:rPr lang="hu-HU" dirty="0"/>
              <a:t> </a:t>
            </a:r>
            <a:r>
              <a:rPr lang="hu-HU" dirty="0" err="1"/>
              <a:t>on</a:t>
            </a:r>
            <a:r>
              <a:rPr lang="hu-HU" dirty="0"/>
              <a:t> </a:t>
            </a:r>
            <a:r>
              <a:rPr lang="hu-HU" dirty="0" err="1"/>
              <a:t>the</a:t>
            </a:r>
            <a:r>
              <a:rPr lang="hu-HU" dirty="0"/>
              <a:t> </a:t>
            </a:r>
            <a:r>
              <a:rPr lang="hu-HU" dirty="0" err="1"/>
              <a:t>data</a:t>
            </a:r>
            <a:r>
              <a:rPr lang="hu-HU" dirty="0"/>
              <a:t> </a:t>
            </a:r>
            <a:r>
              <a:rPr lang="hu-HU" dirty="0" err="1"/>
              <a:t>protection</a:t>
            </a:r>
            <a:r>
              <a:rPr lang="hu-HU" dirty="0"/>
              <a:t> Reform 2017-2019) projekt keretében, az Európai Unió Jogok, Egyenlőség és Polgárság 2014-2020 programjának (REC-RDAT-TRAI-AG-2016 ) társfinanszírozásában, a 76913 számú Grant </a:t>
            </a:r>
            <a:r>
              <a:rPr lang="hu-HU" dirty="0" err="1"/>
              <a:t>Agreement</a:t>
            </a:r>
            <a:r>
              <a:rPr lang="hu-HU" dirty="0"/>
              <a:t> alatt készült. </a:t>
            </a:r>
          </a:p>
          <a:p>
            <a:pPr algn="just"/>
            <a:endParaRPr lang="hu-HU" dirty="0"/>
          </a:p>
          <a:p>
            <a:pPr algn="just"/>
            <a:r>
              <a:rPr lang="hu-HU" dirty="0"/>
              <a:t>További információk, valamint az eredeti angol nyelvű  képzési anyagok megtalálhatóak a projekt honlapján (www.project-star.eu)</a:t>
            </a:r>
          </a:p>
          <a:p>
            <a:pPr algn="just"/>
            <a:r>
              <a:rPr lang="hu-HU" dirty="0"/>
              <a:t>---</a:t>
            </a:r>
          </a:p>
          <a:p>
            <a:pPr algn="just"/>
            <a:r>
              <a:rPr lang="hu-HU" dirty="0"/>
              <a:t>Mellékelt formanyomtatványok:</a:t>
            </a:r>
          </a:p>
          <a:p>
            <a:pPr algn="just"/>
            <a:endParaRPr lang="hu-HU" dirty="0"/>
          </a:p>
          <a:p>
            <a:pPr marL="171450" indent="-171450" algn="just">
              <a:buFont typeface="Arial" panose="020B0604020202020204" pitchFamily="34" charset="0"/>
              <a:buChar char="•"/>
            </a:pPr>
            <a:r>
              <a:rPr lang="hu-HU" sz="1200" kern="1200" dirty="0">
                <a:effectLst/>
                <a:latin typeface="+mn-lt"/>
                <a:ea typeface="+mn-ea"/>
                <a:cs typeface="+mn-cs"/>
              </a:rPr>
              <a:t>meghívó – a képzés tartalmának, céljának</a:t>
            </a:r>
            <a:r>
              <a:rPr lang="hu-HU" sz="1200" kern="1200" baseline="0" dirty="0">
                <a:effectLst/>
                <a:latin typeface="+mn-lt"/>
                <a:ea typeface="+mn-ea"/>
                <a:cs typeface="+mn-cs"/>
              </a:rPr>
              <a:t> és tervezett tanulási eredményeinek leírása,</a:t>
            </a:r>
          </a:p>
          <a:p>
            <a:pPr marL="171450" indent="-171450" algn="just">
              <a:buFont typeface="Arial" panose="020B0604020202020204" pitchFamily="34" charset="0"/>
              <a:buChar char="•"/>
            </a:pPr>
            <a:r>
              <a:rPr lang="hu-HU" dirty="0"/>
              <a:t>r</a:t>
            </a:r>
            <a:r>
              <a:rPr lang="hu-HU" sz="1200" kern="1200" dirty="0">
                <a:effectLst/>
                <a:latin typeface="+mn-lt"/>
                <a:ea typeface="+mn-ea"/>
                <a:cs typeface="+mn-cs"/>
              </a:rPr>
              <a:t>észtvevők listája, mely tartalmazza az adatvédelmi hozzájárulási formanyomtatványt is,</a:t>
            </a:r>
          </a:p>
          <a:p>
            <a:pPr marL="171450" indent="-171450" algn="just">
              <a:buFont typeface="Arial" panose="020B0604020202020204" pitchFamily="34" charset="0"/>
              <a:buChar char="•"/>
            </a:pPr>
            <a:r>
              <a:rPr lang="hu-HU" dirty="0"/>
              <a:t>értékelőlap </a:t>
            </a:r>
            <a:r>
              <a:rPr lang="hu-HU" sz="1200" kern="1200" dirty="0">
                <a:effectLst/>
                <a:latin typeface="+mn-lt"/>
                <a:ea typeface="+mn-ea"/>
                <a:cs typeface="+mn-cs"/>
              </a:rPr>
              <a:t>oktatók számára,</a:t>
            </a:r>
          </a:p>
          <a:p>
            <a:pPr marL="171450" indent="-171450" algn="just">
              <a:buFont typeface="Arial" panose="020B0604020202020204" pitchFamily="34" charset="0"/>
              <a:buChar char="•"/>
            </a:pPr>
            <a:r>
              <a:rPr lang="hu-HU" dirty="0"/>
              <a:t>p</a:t>
            </a:r>
            <a:r>
              <a:rPr lang="hu-HU" sz="1200" kern="1200" noProof="0" dirty="0" err="1">
                <a:effectLst/>
                <a:latin typeface="+mn-lt"/>
                <a:ea typeface="+mn-ea"/>
                <a:cs typeface="+mn-cs"/>
              </a:rPr>
              <a:t>lakát</a:t>
            </a:r>
            <a:r>
              <a:rPr lang="hu-HU" sz="1200" kern="1200" noProof="0" dirty="0">
                <a:effectLst/>
                <a:latin typeface="+mn-lt"/>
                <a:ea typeface="+mn-ea"/>
                <a:cs typeface="+mn-cs"/>
              </a:rPr>
              <a:t>/ </a:t>
            </a:r>
            <a:r>
              <a:rPr lang="hu-HU" dirty="0"/>
              <a:t>online felhívás</a:t>
            </a:r>
            <a:r>
              <a:rPr lang="hu-HU" sz="1200" kern="1200" noProof="0" dirty="0">
                <a:effectLst/>
                <a:latin typeface="+mn-lt"/>
                <a:ea typeface="+mn-ea"/>
                <a:cs typeface="+mn-cs"/>
              </a:rPr>
              <a:t>– a képzés tartalmának, céljának és a tervezett tanulási eredmények</a:t>
            </a:r>
            <a:r>
              <a:rPr lang="hu-HU" sz="1200" kern="1200" baseline="0" noProof="0" dirty="0">
                <a:effectLst/>
                <a:latin typeface="+mn-lt"/>
                <a:ea typeface="+mn-ea"/>
                <a:cs typeface="+mn-cs"/>
              </a:rPr>
              <a:t> </a:t>
            </a:r>
            <a:r>
              <a:rPr lang="hu-HU" sz="1200" kern="1200" noProof="0" dirty="0">
                <a:effectLst/>
                <a:latin typeface="+mn-lt"/>
                <a:ea typeface="+mn-ea"/>
                <a:cs typeface="+mn-cs"/>
              </a:rPr>
              <a:t>leírása</a:t>
            </a:r>
          </a:p>
          <a:p>
            <a:pPr algn="just"/>
            <a:endParaRPr lang="hu-HU" dirty="0"/>
          </a:p>
          <a:p>
            <a:pPr lvl="0" algn="just"/>
            <a:r>
              <a:rPr lang="hu-HU" b="1" dirty="0"/>
              <a:t>Javasolt szakirodalom</a:t>
            </a:r>
          </a:p>
          <a:p>
            <a:pPr marL="628650" lvl="1" indent="-171450">
              <a:buFont typeface="Arial" panose="020B0604020202020204" pitchFamily="34" charset="0"/>
              <a:buChar char="•"/>
            </a:pPr>
            <a:r>
              <a:rPr lang="hu-HU" sz="1200" i="0" kern="1200" noProof="0" dirty="0">
                <a:solidFill>
                  <a:schemeClr val="tx1"/>
                </a:solidFill>
                <a:effectLst/>
                <a:latin typeface="+mn-lt"/>
                <a:ea typeface="+mn-ea"/>
                <a:cs typeface="+mn-cs"/>
              </a:rPr>
              <a:t>A 29. cikk szerinti munkacsoport 15/2011. számú véleménye a hozzájárulás fogalmáról (WP 187), Brüsszel, 2011. július 13.</a:t>
            </a:r>
          </a:p>
          <a:p>
            <a:pPr marL="628650" lvl="1" indent="-171450">
              <a:buFont typeface="Arial" panose="020B0604020202020204" pitchFamily="34" charset="0"/>
              <a:buChar char="•"/>
            </a:pPr>
            <a:r>
              <a:rPr lang="hu-HU" sz="1200" kern="1200" noProof="0" dirty="0">
                <a:solidFill>
                  <a:schemeClr val="tx1"/>
                </a:solidFill>
                <a:effectLst/>
                <a:latin typeface="+mn-lt"/>
                <a:ea typeface="+mn-ea"/>
                <a:cs typeface="+mn-cs"/>
              </a:rPr>
              <a:t>A 29. cikk szerinti munkacsoport 3/2013 számú véleménye a célhoz kötöttségről (WP 203), Brüsszel, 2013. április 2.</a:t>
            </a:r>
          </a:p>
          <a:p>
            <a:pPr marL="628650" lvl="1" indent="-171450">
              <a:buFont typeface="Arial" panose="020B0604020202020204" pitchFamily="34" charset="0"/>
              <a:buChar char="•"/>
            </a:pPr>
            <a:r>
              <a:rPr lang="hu-HU" sz="1200" kern="1200" noProof="0" dirty="0">
                <a:solidFill>
                  <a:schemeClr val="tx1"/>
                </a:solidFill>
                <a:effectLst/>
                <a:latin typeface="+mn-lt"/>
                <a:ea typeface="+mn-ea"/>
                <a:cs typeface="+mn-cs"/>
              </a:rPr>
              <a:t>A 29. cikk szerinti munkacsoport 2/2017. számú véleménye a munkahelyi adatkezelésről (WP 249), Brüsszel, 2017. június 8.</a:t>
            </a:r>
          </a:p>
          <a:p>
            <a:pPr lvl="0" algn="just"/>
            <a:endParaRPr lang="hu-HU" b="1" dirty="0"/>
          </a:p>
          <a:p>
            <a:pPr lvl="0" algn="just"/>
            <a:r>
              <a:rPr lang="hu-HU" b="1" dirty="0"/>
              <a:t>További olvasmányok</a:t>
            </a:r>
            <a:endParaRPr lang="hu-HU" dirty="0"/>
          </a:p>
          <a:p>
            <a:pPr marL="628650" lvl="1" indent="-171450">
              <a:buFont typeface="Arial" panose="020B0604020202020204" pitchFamily="34" charset="0"/>
              <a:buChar char="•"/>
            </a:pPr>
            <a:r>
              <a:rPr lang="hu-HU" sz="1200" kern="1200" noProof="0" dirty="0">
                <a:solidFill>
                  <a:schemeClr val="tx1"/>
                </a:solidFill>
                <a:effectLst/>
                <a:latin typeface="+mn-lt"/>
                <a:ea typeface="+mn-ea"/>
                <a:cs typeface="+mn-cs"/>
              </a:rPr>
              <a:t>A 29. cikk szerinti munkacsoport munkadokumentuma az elektronikus egészségügyi nyilvántartásban tárolt, egészségi állapotra vonatkozó személyes adatok feldolgozásáról (WP 131), Brüsszel, 2007. február 15.</a:t>
            </a:r>
          </a:p>
          <a:p>
            <a:pPr marL="628650" lvl="1" indent="-171450">
              <a:buFont typeface="Arial" panose="020B0604020202020204" pitchFamily="34" charset="0"/>
              <a:buChar char="•"/>
            </a:pPr>
            <a:r>
              <a:rPr lang="hu-HU" sz="1200" kern="1200" noProof="0" dirty="0">
                <a:solidFill>
                  <a:schemeClr val="tx1"/>
                </a:solidFill>
                <a:effectLst/>
                <a:latin typeface="+mn-lt"/>
                <a:ea typeface="+mn-ea"/>
                <a:cs typeface="+mn-cs"/>
              </a:rPr>
              <a:t>A 29. cikk szerinti munkacsoport, (2014), 06/2014. számú véleménye az adatkezelő 95/46/EK irányelv 7. cikke szerinti jogszerű érdekeinek fogalmáról, 2014. április 4.</a:t>
            </a:r>
          </a:p>
          <a:p>
            <a:pPr marL="628650" lvl="1" indent="-171450">
              <a:buFont typeface="Arial" panose="020B0604020202020204" pitchFamily="34" charset="0"/>
              <a:buChar char="•"/>
            </a:pPr>
            <a:endParaRPr lang="hu-HU" sz="1200" kern="1200" noProof="0" dirty="0">
              <a:solidFill>
                <a:schemeClr val="tx1"/>
              </a:solidFill>
              <a:effectLst/>
              <a:latin typeface="+mn-lt"/>
              <a:ea typeface="+mn-ea"/>
              <a:cs typeface="+mn-cs"/>
            </a:endParaRPr>
          </a:p>
          <a:p>
            <a:pPr lvl="0" algn="just"/>
            <a:r>
              <a:rPr lang="hu-HU" b="1" dirty="0"/>
              <a:t>Jogesetek</a:t>
            </a:r>
            <a:endParaRPr lang="hu-HU" dirty="0"/>
          </a:p>
          <a:p>
            <a:pPr marL="628650" lvl="1" indent="-171450">
              <a:buFont typeface="Arial" panose="020B0604020202020204" pitchFamily="34" charset="0"/>
              <a:buChar char="•"/>
            </a:pPr>
            <a:r>
              <a:rPr lang="hu-HU" sz="1200" i="0" kern="1200" noProof="0" dirty="0">
                <a:solidFill>
                  <a:schemeClr val="tx1"/>
                </a:solidFill>
                <a:effectLst/>
                <a:latin typeface="+mn-lt"/>
                <a:ea typeface="+mn-ea"/>
                <a:cs typeface="+mn-cs"/>
              </a:rPr>
              <a:t>EJEB, </a:t>
            </a:r>
            <a:r>
              <a:rPr lang="hu-HU" sz="1200" i="0" kern="1200" noProof="0" dirty="0" err="1">
                <a:solidFill>
                  <a:schemeClr val="tx1"/>
                </a:solidFill>
                <a:effectLst/>
                <a:latin typeface="+mn-lt"/>
                <a:ea typeface="+mn-ea"/>
                <a:cs typeface="+mn-cs"/>
              </a:rPr>
              <a:t>Haralambie</a:t>
            </a:r>
            <a:r>
              <a:rPr lang="hu-HU" sz="1200" i="0" kern="1200" noProof="0" dirty="0">
                <a:solidFill>
                  <a:schemeClr val="tx1"/>
                </a:solidFill>
                <a:effectLst/>
                <a:latin typeface="+mn-lt"/>
                <a:ea typeface="+mn-ea"/>
                <a:cs typeface="+mn-cs"/>
              </a:rPr>
              <a:t> kontra Románia, 21737/03 sz. ügy, 2009. október 27.</a:t>
            </a:r>
          </a:p>
          <a:p>
            <a:pPr marL="628650" lvl="1" indent="-171450">
              <a:buFont typeface="Arial" panose="020B0604020202020204" pitchFamily="34" charset="0"/>
              <a:buChar char="•"/>
            </a:pPr>
            <a:r>
              <a:rPr lang="hu-HU" sz="1200" i="0" kern="1200" noProof="0" dirty="0">
                <a:solidFill>
                  <a:schemeClr val="tx1"/>
                </a:solidFill>
                <a:effectLst/>
                <a:latin typeface="+mn-lt"/>
                <a:ea typeface="+mn-ea"/>
                <a:cs typeface="+mn-cs"/>
              </a:rPr>
              <a:t>EUB, C-293/12 és C-594/12 sz. egyesített ügyek, Digital </a:t>
            </a:r>
            <a:r>
              <a:rPr lang="hu-HU" sz="1200" i="0" kern="1200" noProof="0" dirty="0" err="1">
                <a:solidFill>
                  <a:schemeClr val="tx1"/>
                </a:solidFill>
                <a:effectLst/>
                <a:latin typeface="+mn-lt"/>
                <a:ea typeface="+mn-ea"/>
                <a:cs typeface="+mn-cs"/>
              </a:rPr>
              <a:t>Rights</a:t>
            </a:r>
            <a:r>
              <a:rPr lang="hu-HU" sz="1200" i="0" kern="1200" noProof="0" dirty="0">
                <a:solidFill>
                  <a:schemeClr val="tx1"/>
                </a:solidFill>
                <a:effectLst/>
                <a:latin typeface="+mn-lt"/>
                <a:ea typeface="+mn-ea"/>
                <a:cs typeface="+mn-cs"/>
              </a:rPr>
              <a:t> </a:t>
            </a:r>
            <a:r>
              <a:rPr lang="hu-HU" sz="1200" i="0" kern="1200" noProof="0" dirty="0" err="1">
                <a:solidFill>
                  <a:schemeClr val="tx1"/>
                </a:solidFill>
                <a:effectLst/>
                <a:latin typeface="+mn-lt"/>
                <a:ea typeface="+mn-ea"/>
                <a:cs typeface="+mn-cs"/>
              </a:rPr>
              <a:t>Ireland</a:t>
            </a:r>
            <a:r>
              <a:rPr lang="hu-HU" sz="1200" i="0" kern="1200" noProof="0" dirty="0">
                <a:solidFill>
                  <a:schemeClr val="tx1"/>
                </a:solidFill>
                <a:effectLst/>
                <a:latin typeface="+mn-lt"/>
                <a:ea typeface="+mn-ea"/>
                <a:cs typeface="+mn-cs"/>
              </a:rPr>
              <a:t> </a:t>
            </a:r>
            <a:r>
              <a:rPr lang="hu-HU" sz="1200" i="0" kern="1200" noProof="0" dirty="0" err="1">
                <a:solidFill>
                  <a:schemeClr val="tx1"/>
                </a:solidFill>
                <a:effectLst/>
                <a:latin typeface="+mn-lt"/>
                <a:ea typeface="+mn-ea"/>
                <a:cs typeface="+mn-cs"/>
              </a:rPr>
              <a:t>Ltd</a:t>
            </a:r>
            <a:r>
              <a:rPr lang="hu-HU" sz="1200" i="0" kern="1200" noProof="0" dirty="0">
                <a:solidFill>
                  <a:schemeClr val="tx1"/>
                </a:solidFill>
                <a:effectLst/>
                <a:latin typeface="+mn-lt"/>
                <a:ea typeface="+mn-ea"/>
                <a:cs typeface="+mn-cs"/>
              </a:rPr>
              <a:t> kontra </a:t>
            </a:r>
            <a:r>
              <a:rPr lang="hu-HU" sz="1200" i="0" kern="1200" noProof="0" dirty="0" err="1">
                <a:solidFill>
                  <a:schemeClr val="tx1"/>
                </a:solidFill>
                <a:effectLst/>
                <a:latin typeface="+mn-lt"/>
                <a:ea typeface="+mn-ea"/>
                <a:cs typeface="+mn-cs"/>
              </a:rPr>
              <a:t>Minister</a:t>
            </a:r>
            <a:r>
              <a:rPr lang="hu-HU" sz="1200" i="0" kern="1200" noProof="0" dirty="0">
                <a:solidFill>
                  <a:schemeClr val="tx1"/>
                </a:solidFill>
                <a:effectLst/>
                <a:latin typeface="+mn-lt"/>
                <a:ea typeface="+mn-ea"/>
                <a:cs typeface="+mn-cs"/>
              </a:rPr>
              <a:t> </a:t>
            </a:r>
            <a:r>
              <a:rPr lang="hu-HU" sz="1200" i="0" kern="1200" noProof="0" dirty="0" err="1">
                <a:solidFill>
                  <a:schemeClr val="tx1"/>
                </a:solidFill>
                <a:effectLst/>
                <a:latin typeface="+mn-lt"/>
                <a:ea typeface="+mn-ea"/>
                <a:cs typeface="+mn-cs"/>
              </a:rPr>
              <a:t>for</a:t>
            </a:r>
            <a:r>
              <a:rPr lang="hu-HU" sz="1200" i="0" kern="1200" noProof="0" dirty="0">
                <a:solidFill>
                  <a:schemeClr val="tx1"/>
                </a:solidFill>
                <a:effectLst/>
                <a:latin typeface="+mn-lt"/>
                <a:ea typeface="+mn-ea"/>
                <a:cs typeface="+mn-cs"/>
              </a:rPr>
              <a:t> </a:t>
            </a:r>
            <a:r>
              <a:rPr lang="hu-HU" sz="1200" i="0" kern="1200" noProof="0" dirty="0" err="1">
                <a:solidFill>
                  <a:schemeClr val="tx1"/>
                </a:solidFill>
                <a:effectLst/>
                <a:latin typeface="+mn-lt"/>
                <a:ea typeface="+mn-ea"/>
                <a:cs typeface="+mn-cs"/>
              </a:rPr>
              <a:t>Communications</a:t>
            </a:r>
            <a:r>
              <a:rPr lang="hu-HU" sz="1200" i="0" kern="1200" noProof="0" dirty="0">
                <a:solidFill>
                  <a:schemeClr val="tx1"/>
                </a:solidFill>
                <a:effectLst/>
                <a:latin typeface="+mn-lt"/>
                <a:ea typeface="+mn-ea"/>
                <a:cs typeface="+mn-cs"/>
              </a:rPr>
              <a:t>, </a:t>
            </a:r>
            <a:r>
              <a:rPr lang="hu-HU" sz="1200" i="0" kern="1200" noProof="0" dirty="0" err="1">
                <a:solidFill>
                  <a:schemeClr val="tx1"/>
                </a:solidFill>
                <a:effectLst/>
                <a:latin typeface="+mn-lt"/>
                <a:ea typeface="+mn-ea"/>
                <a:cs typeface="+mn-cs"/>
              </a:rPr>
              <a:t>Marine</a:t>
            </a:r>
            <a:r>
              <a:rPr lang="hu-HU" sz="1200" i="0" kern="1200" noProof="0" dirty="0">
                <a:solidFill>
                  <a:schemeClr val="tx1"/>
                </a:solidFill>
                <a:effectLst/>
                <a:latin typeface="+mn-lt"/>
                <a:ea typeface="+mn-ea"/>
                <a:cs typeface="+mn-cs"/>
              </a:rPr>
              <a:t> and </a:t>
            </a:r>
            <a:r>
              <a:rPr lang="hu-HU" sz="1200" i="0" kern="1200" noProof="0" dirty="0" err="1">
                <a:solidFill>
                  <a:schemeClr val="tx1"/>
                </a:solidFill>
                <a:effectLst/>
                <a:latin typeface="+mn-lt"/>
                <a:ea typeface="+mn-ea"/>
                <a:cs typeface="+mn-cs"/>
              </a:rPr>
              <a:t>Natural</a:t>
            </a:r>
            <a:r>
              <a:rPr lang="hu-HU" sz="1200" i="0" kern="1200" noProof="0" dirty="0">
                <a:solidFill>
                  <a:schemeClr val="tx1"/>
                </a:solidFill>
                <a:effectLst/>
                <a:latin typeface="+mn-lt"/>
                <a:ea typeface="+mn-ea"/>
                <a:cs typeface="+mn-cs"/>
              </a:rPr>
              <a:t> </a:t>
            </a:r>
            <a:r>
              <a:rPr lang="hu-HU" sz="1200" i="0" kern="1200" noProof="0" dirty="0" err="1">
                <a:solidFill>
                  <a:schemeClr val="tx1"/>
                </a:solidFill>
                <a:effectLst/>
                <a:latin typeface="+mn-lt"/>
                <a:ea typeface="+mn-ea"/>
                <a:cs typeface="+mn-cs"/>
              </a:rPr>
              <a:t>Resources</a:t>
            </a:r>
            <a:r>
              <a:rPr lang="hu-HU" sz="1200" i="0" kern="1200" noProof="0" dirty="0">
                <a:solidFill>
                  <a:schemeClr val="tx1"/>
                </a:solidFill>
                <a:effectLst/>
                <a:latin typeface="+mn-lt"/>
                <a:ea typeface="+mn-ea"/>
                <a:cs typeface="+mn-cs"/>
              </a:rPr>
              <a:t> és társai, valamint </a:t>
            </a:r>
            <a:r>
              <a:rPr lang="hu-HU" sz="1200" i="0" kern="1200" noProof="0" dirty="0" err="1">
                <a:solidFill>
                  <a:schemeClr val="tx1"/>
                </a:solidFill>
                <a:effectLst/>
                <a:latin typeface="+mn-lt"/>
                <a:ea typeface="+mn-ea"/>
                <a:cs typeface="+mn-cs"/>
              </a:rPr>
              <a:t>Kärntner</a:t>
            </a:r>
            <a:r>
              <a:rPr lang="hu-HU" sz="1200" i="0" kern="1200" noProof="0" dirty="0">
                <a:solidFill>
                  <a:schemeClr val="tx1"/>
                </a:solidFill>
                <a:effectLst/>
                <a:latin typeface="+mn-lt"/>
                <a:ea typeface="+mn-ea"/>
                <a:cs typeface="+mn-cs"/>
              </a:rPr>
              <a:t> </a:t>
            </a:r>
            <a:r>
              <a:rPr lang="hu-HU" sz="1200" i="0" kern="1200" noProof="0" dirty="0" err="1">
                <a:solidFill>
                  <a:schemeClr val="tx1"/>
                </a:solidFill>
                <a:effectLst/>
                <a:latin typeface="+mn-lt"/>
                <a:ea typeface="+mn-ea"/>
                <a:cs typeface="+mn-cs"/>
              </a:rPr>
              <a:t>Landesregierung</a:t>
            </a:r>
            <a:r>
              <a:rPr lang="hu-HU" sz="1200" i="0" kern="1200" noProof="0" dirty="0">
                <a:solidFill>
                  <a:schemeClr val="tx1"/>
                </a:solidFill>
                <a:effectLst/>
                <a:latin typeface="+mn-lt"/>
                <a:ea typeface="+mn-ea"/>
                <a:cs typeface="+mn-cs"/>
              </a:rPr>
              <a:t> és társai [nagytanács], 2014. április 8.</a:t>
            </a:r>
          </a:p>
          <a:p>
            <a:pPr marL="628650" lvl="1" indent="-171450">
              <a:buFont typeface="Arial" panose="020B0604020202020204" pitchFamily="34" charset="0"/>
              <a:buChar char="•"/>
            </a:pPr>
            <a:r>
              <a:rPr lang="hu-HU" sz="1200" i="0" kern="1200" noProof="0" dirty="0">
                <a:solidFill>
                  <a:schemeClr val="tx1"/>
                </a:solidFill>
                <a:effectLst/>
                <a:latin typeface="+mn-lt"/>
                <a:ea typeface="+mn-ea"/>
                <a:cs typeface="+mn-cs"/>
              </a:rPr>
              <a:t>EUB, S. és Marper kontra Egyesült Királyság [nagytanács], 30562/04 és 30566/04 ügyek, 2008. december 4.</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u-HU" sz="1200" i="0" kern="1200" noProof="0" dirty="0">
                <a:solidFill>
                  <a:schemeClr val="tx1"/>
                </a:solidFill>
                <a:effectLst/>
                <a:latin typeface="+mn-lt"/>
                <a:ea typeface="+mn-ea"/>
                <a:cs typeface="+mn-cs"/>
              </a:rPr>
              <a:t>EUB, C-293/12 és C-594/12 sz. egyesített ügyek, Digital </a:t>
            </a:r>
            <a:r>
              <a:rPr lang="hu-HU" sz="1200" i="0" kern="1200" noProof="0" dirty="0" err="1">
                <a:solidFill>
                  <a:schemeClr val="tx1"/>
                </a:solidFill>
                <a:effectLst/>
                <a:latin typeface="+mn-lt"/>
                <a:ea typeface="+mn-ea"/>
                <a:cs typeface="+mn-cs"/>
              </a:rPr>
              <a:t>Rights</a:t>
            </a:r>
            <a:r>
              <a:rPr lang="hu-HU" sz="1200" i="0" kern="1200" noProof="0" dirty="0">
                <a:solidFill>
                  <a:schemeClr val="tx1"/>
                </a:solidFill>
                <a:effectLst/>
                <a:latin typeface="+mn-lt"/>
                <a:ea typeface="+mn-ea"/>
                <a:cs typeface="+mn-cs"/>
              </a:rPr>
              <a:t> </a:t>
            </a:r>
            <a:r>
              <a:rPr lang="hu-HU" sz="1200" i="0" kern="1200" noProof="0" dirty="0" err="1">
                <a:solidFill>
                  <a:schemeClr val="tx1"/>
                </a:solidFill>
                <a:effectLst/>
                <a:latin typeface="+mn-lt"/>
                <a:ea typeface="+mn-ea"/>
                <a:cs typeface="+mn-cs"/>
              </a:rPr>
              <a:t>Ireland</a:t>
            </a:r>
            <a:r>
              <a:rPr lang="hu-HU" sz="1200" i="0" kern="1200" noProof="0" dirty="0">
                <a:solidFill>
                  <a:schemeClr val="tx1"/>
                </a:solidFill>
                <a:effectLst/>
                <a:latin typeface="+mn-lt"/>
                <a:ea typeface="+mn-ea"/>
                <a:cs typeface="+mn-cs"/>
              </a:rPr>
              <a:t> </a:t>
            </a:r>
            <a:r>
              <a:rPr lang="hu-HU" sz="1200" i="0" kern="1200" noProof="0" dirty="0" err="1">
                <a:solidFill>
                  <a:schemeClr val="tx1"/>
                </a:solidFill>
                <a:effectLst/>
                <a:latin typeface="+mn-lt"/>
                <a:ea typeface="+mn-ea"/>
                <a:cs typeface="+mn-cs"/>
              </a:rPr>
              <a:t>Ltd</a:t>
            </a:r>
            <a:r>
              <a:rPr lang="hu-HU" sz="1200" i="0" kern="1200" noProof="0" dirty="0">
                <a:solidFill>
                  <a:schemeClr val="tx1"/>
                </a:solidFill>
                <a:effectLst/>
                <a:latin typeface="+mn-lt"/>
                <a:ea typeface="+mn-ea"/>
                <a:cs typeface="+mn-cs"/>
              </a:rPr>
              <a:t> kontra </a:t>
            </a:r>
            <a:r>
              <a:rPr lang="hu-HU" sz="1200" i="0" kern="1200" noProof="0" dirty="0" err="1">
                <a:solidFill>
                  <a:schemeClr val="tx1"/>
                </a:solidFill>
                <a:effectLst/>
                <a:latin typeface="+mn-lt"/>
                <a:ea typeface="+mn-ea"/>
                <a:cs typeface="+mn-cs"/>
              </a:rPr>
              <a:t>Minister</a:t>
            </a:r>
            <a:r>
              <a:rPr lang="hu-HU" sz="1200" i="0" kern="1200" noProof="0" dirty="0">
                <a:solidFill>
                  <a:schemeClr val="tx1"/>
                </a:solidFill>
                <a:effectLst/>
                <a:latin typeface="+mn-lt"/>
                <a:ea typeface="+mn-ea"/>
                <a:cs typeface="+mn-cs"/>
              </a:rPr>
              <a:t> </a:t>
            </a:r>
            <a:r>
              <a:rPr lang="hu-HU" sz="1200" i="0" kern="1200" noProof="0" dirty="0" err="1">
                <a:solidFill>
                  <a:schemeClr val="tx1"/>
                </a:solidFill>
                <a:effectLst/>
                <a:latin typeface="+mn-lt"/>
                <a:ea typeface="+mn-ea"/>
                <a:cs typeface="+mn-cs"/>
              </a:rPr>
              <a:t>for</a:t>
            </a:r>
            <a:r>
              <a:rPr lang="hu-HU" sz="1200" i="0" kern="1200" noProof="0" dirty="0">
                <a:solidFill>
                  <a:schemeClr val="tx1"/>
                </a:solidFill>
                <a:effectLst/>
                <a:latin typeface="+mn-lt"/>
                <a:ea typeface="+mn-ea"/>
                <a:cs typeface="+mn-cs"/>
              </a:rPr>
              <a:t> </a:t>
            </a:r>
            <a:r>
              <a:rPr lang="hu-HU" sz="1200" i="0" kern="1200" noProof="0" dirty="0" err="1">
                <a:solidFill>
                  <a:schemeClr val="tx1"/>
                </a:solidFill>
                <a:effectLst/>
                <a:latin typeface="+mn-lt"/>
                <a:ea typeface="+mn-ea"/>
                <a:cs typeface="+mn-cs"/>
              </a:rPr>
              <a:t>Communications</a:t>
            </a:r>
            <a:r>
              <a:rPr lang="hu-HU" sz="1200" i="0" kern="1200" noProof="0" dirty="0">
                <a:solidFill>
                  <a:schemeClr val="tx1"/>
                </a:solidFill>
                <a:effectLst/>
                <a:latin typeface="+mn-lt"/>
                <a:ea typeface="+mn-ea"/>
                <a:cs typeface="+mn-cs"/>
              </a:rPr>
              <a:t>, </a:t>
            </a:r>
            <a:r>
              <a:rPr lang="hu-HU" sz="1200" i="0" kern="1200" noProof="0" dirty="0" err="1">
                <a:solidFill>
                  <a:schemeClr val="tx1"/>
                </a:solidFill>
                <a:effectLst/>
                <a:latin typeface="+mn-lt"/>
                <a:ea typeface="+mn-ea"/>
                <a:cs typeface="+mn-cs"/>
              </a:rPr>
              <a:t>Marine</a:t>
            </a:r>
            <a:r>
              <a:rPr lang="hu-HU" sz="1200" i="0" kern="1200" noProof="0" dirty="0">
                <a:solidFill>
                  <a:schemeClr val="tx1"/>
                </a:solidFill>
                <a:effectLst/>
                <a:latin typeface="+mn-lt"/>
                <a:ea typeface="+mn-ea"/>
                <a:cs typeface="+mn-cs"/>
              </a:rPr>
              <a:t> and </a:t>
            </a:r>
            <a:r>
              <a:rPr lang="hu-HU" sz="1200" i="0" kern="1200" noProof="0" dirty="0" err="1">
                <a:solidFill>
                  <a:schemeClr val="tx1"/>
                </a:solidFill>
                <a:effectLst/>
                <a:latin typeface="+mn-lt"/>
                <a:ea typeface="+mn-ea"/>
                <a:cs typeface="+mn-cs"/>
              </a:rPr>
              <a:t>Natural</a:t>
            </a:r>
            <a:r>
              <a:rPr lang="hu-HU" sz="1200" i="0" kern="1200" noProof="0" dirty="0">
                <a:solidFill>
                  <a:schemeClr val="tx1"/>
                </a:solidFill>
                <a:effectLst/>
                <a:latin typeface="+mn-lt"/>
                <a:ea typeface="+mn-ea"/>
                <a:cs typeface="+mn-cs"/>
              </a:rPr>
              <a:t> </a:t>
            </a:r>
            <a:r>
              <a:rPr lang="hu-HU" sz="1200" i="0" kern="1200" noProof="0" dirty="0" err="1">
                <a:solidFill>
                  <a:schemeClr val="tx1"/>
                </a:solidFill>
                <a:effectLst/>
                <a:latin typeface="+mn-lt"/>
                <a:ea typeface="+mn-ea"/>
                <a:cs typeface="+mn-cs"/>
              </a:rPr>
              <a:t>Resources</a:t>
            </a:r>
            <a:r>
              <a:rPr lang="hu-HU" sz="1200" i="0" kern="1200" noProof="0" dirty="0">
                <a:solidFill>
                  <a:schemeClr val="tx1"/>
                </a:solidFill>
                <a:effectLst/>
                <a:latin typeface="+mn-lt"/>
                <a:ea typeface="+mn-ea"/>
                <a:cs typeface="+mn-cs"/>
              </a:rPr>
              <a:t> és társai, valamint </a:t>
            </a:r>
            <a:r>
              <a:rPr lang="hu-HU" sz="1200" i="0" kern="1200" noProof="0" dirty="0" err="1">
                <a:solidFill>
                  <a:schemeClr val="tx1"/>
                </a:solidFill>
                <a:effectLst/>
                <a:latin typeface="+mn-lt"/>
                <a:ea typeface="+mn-ea"/>
                <a:cs typeface="+mn-cs"/>
              </a:rPr>
              <a:t>Kärntner</a:t>
            </a:r>
            <a:r>
              <a:rPr lang="hu-HU" sz="1200" i="0" kern="1200" noProof="0" dirty="0">
                <a:solidFill>
                  <a:schemeClr val="tx1"/>
                </a:solidFill>
                <a:effectLst/>
                <a:latin typeface="+mn-lt"/>
                <a:ea typeface="+mn-ea"/>
                <a:cs typeface="+mn-cs"/>
              </a:rPr>
              <a:t> </a:t>
            </a:r>
            <a:r>
              <a:rPr lang="hu-HU" sz="1200" i="0" kern="1200" noProof="0" dirty="0" err="1">
                <a:solidFill>
                  <a:schemeClr val="tx1"/>
                </a:solidFill>
                <a:effectLst/>
                <a:latin typeface="+mn-lt"/>
                <a:ea typeface="+mn-ea"/>
                <a:cs typeface="+mn-cs"/>
              </a:rPr>
              <a:t>Landesregierung</a:t>
            </a:r>
            <a:r>
              <a:rPr lang="hu-HU" sz="1200" i="0" kern="1200" noProof="0" dirty="0">
                <a:solidFill>
                  <a:schemeClr val="tx1"/>
                </a:solidFill>
                <a:effectLst/>
                <a:latin typeface="+mn-lt"/>
                <a:ea typeface="+mn-ea"/>
                <a:cs typeface="+mn-cs"/>
              </a:rPr>
              <a:t> és társai [nagytanács], 2014. április 8.</a:t>
            </a:r>
          </a:p>
          <a:p>
            <a:pPr algn="just"/>
            <a:endParaRPr lang="hu-HU" dirty="0"/>
          </a:p>
        </p:txBody>
      </p:sp>
    </p:spTree>
    <p:extLst>
      <p:ext uri="{BB962C8B-B14F-4D97-AF65-F5344CB8AC3E}">
        <p14:creationId xmlns:p14="http://schemas.microsoft.com/office/powerpoint/2010/main" val="1025336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a:xfrm>
            <a:off x="673577" y="4748162"/>
            <a:ext cx="5388610" cy="10265009"/>
          </a:xfrm>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A dia célja és tárgya: </a:t>
            </a:r>
            <a:r>
              <a:rPr lang="hu-HU" dirty="0"/>
              <a:t>A dia részletesen bemutatja a </a:t>
            </a:r>
            <a:r>
              <a:rPr lang="hu-HU" b="1" dirty="0"/>
              <a:t>j</a:t>
            </a:r>
            <a:r>
              <a:rPr lang="hu-HU" dirty="0"/>
              <a:t>ogszerűség, tisztességes eljárás és átláthatóság elvét.</a:t>
            </a:r>
            <a:endParaRPr lang="hu-HU" baseline="0" dirty="0"/>
          </a:p>
          <a:p>
            <a:pPr algn="just"/>
            <a:r>
              <a:rPr lang="hu-HU" b="1" dirty="0"/>
              <a:t>Pedagógiai stratégia és útmutatás:</a:t>
            </a:r>
            <a:r>
              <a:rPr lang="hu-HU" dirty="0"/>
              <a:t> Az előadás legyen közérthető és szemléletes, tartalmazzon változatos és egyszerű példákat! Javasoljuk további ábrák és képek hozzáadását.</a:t>
            </a:r>
          </a:p>
          <a:p>
            <a:pPr lvl="0" algn="just">
              <a:defRPr/>
            </a:pPr>
            <a:r>
              <a:rPr lang="hu-HU" b="1" dirty="0"/>
              <a:t>Időterv </a:t>
            </a:r>
            <a:r>
              <a:rPr lang="hu-HU" sz="1200" b="1" kern="1200" dirty="0">
                <a:solidFill>
                  <a:schemeClr val="tx1"/>
                </a:solidFill>
                <a:effectLst/>
                <a:latin typeface="+mn-lt"/>
                <a:ea typeface="+mn-ea"/>
                <a:cs typeface="+mn-cs"/>
              </a:rPr>
              <a:t>(fontosság): </a:t>
            </a:r>
            <a:r>
              <a:rPr lang="hu-HU" sz="1200" b="0" kern="1200" dirty="0">
                <a:solidFill>
                  <a:schemeClr val="tx1"/>
                </a:solidFill>
                <a:effectLst/>
                <a:latin typeface="+mn-lt"/>
                <a:ea typeface="+mn-ea"/>
                <a:cs typeface="+mn-cs"/>
              </a:rPr>
              <a:t>magas</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b="0" kern="1200" dirty="0">
                <a:solidFill>
                  <a:schemeClr val="tx1"/>
                </a:solidFill>
                <a:effectLst/>
                <a:latin typeface="+mn-lt"/>
                <a:ea typeface="+mn-ea"/>
                <a:cs typeface="+mn-cs"/>
              </a:rPr>
              <a:t>5. cikk</a:t>
            </a:r>
            <a:r>
              <a:rPr lang="hu-HU" sz="1200" b="0" kern="1200" baseline="0" dirty="0">
                <a:solidFill>
                  <a:schemeClr val="tx1"/>
                </a:solidFill>
                <a:effectLst/>
                <a:latin typeface="+mn-lt"/>
                <a:ea typeface="+mn-ea"/>
                <a:cs typeface="+mn-cs"/>
              </a:rPr>
              <a:t> (1) bekezdés a); Preambulum (39)</a:t>
            </a:r>
          </a:p>
          <a:p>
            <a:pPr algn="just"/>
            <a:r>
              <a:rPr lang="hu-HU" sz="1200" b="1" kern="1200" dirty="0">
                <a:solidFill>
                  <a:schemeClr val="tx1"/>
                </a:solidFill>
                <a:effectLst/>
                <a:latin typeface="+mn-lt"/>
                <a:ea typeface="+mn-ea"/>
                <a:cs typeface="+mn-cs"/>
              </a:rPr>
              <a:t>Jogeset: </a:t>
            </a:r>
            <a:endParaRPr lang="hu-HU" sz="1200" b="0" kern="1200" dirty="0">
              <a:solidFill>
                <a:schemeClr val="tx1"/>
              </a:solidFill>
              <a:effectLst/>
              <a:latin typeface="+mn-lt"/>
              <a:ea typeface="+mn-ea"/>
              <a:cs typeface="+mn-cs"/>
            </a:endParaRPr>
          </a:p>
          <a:p>
            <a:pPr algn="just"/>
            <a:endParaRPr lang="hu-HU" sz="1200" kern="1200" dirty="0">
              <a:solidFill>
                <a:schemeClr val="tx1"/>
              </a:solidFill>
              <a:effectLst/>
              <a:latin typeface="+mn-lt"/>
              <a:ea typeface="+mn-ea"/>
              <a:cs typeface="+mn-cs"/>
            </a:endParaRPr>
          </a:p>
          <a:p>
            <a:pPr algn="just"/>
            <a:r>
              <a:rPr lang="hu-HU" sz="1200" i="0" kern="1200" dirty="0">
                <a:solidFill>
                  <a:schemeClr val="tx1"/>
                </a:solidFill>
                <a:effectLst/>
                <a:latin typeface="+mn-lt"/>
                <a:ea typeface="+mn-ea"/>
                <a:cs typeface="+mn-cs"/>
              </a:rPr>
              <a:t>EJEB, K.H. és társai kontra Szlovákia, 32881/04. sz. ügy, 2009.  április 28.</a:t>
            </a:r>
          </a:p>
          <a:p>
            <a:pPr algn="just"/>
            <a:r>
              <a:rPr lang="hu-HU" i="0" dirty="0"/>
              <a:t> </a:t>
            </a:r>
          </a:p>
          <a:p>
            <a:pPr algn="just"/>
            <a:r>
              <a:rPr lang="hu-HU" i="0" dirty="0"/>
              <a:t>A kérelmezők – nyolc roma származású nő – két különböző korház nőgyógyászati osztályán</a:t>
            </a:r>
            <a:r>
              <a:rPr lang="hu-HU" i="0" baseline="0" dirty="0"/>
              <a:t> történő kezelést követően nem tudtak többé teherbe esni, mely következtében felmerült a gyanú, hogy a kórházban való tartózkodásuk alatt sterilizálták őket. </a:t>
            </a:r>
            <a:r>
              <a:rPr lang="hu-HU" sz="1200" kern="1200" dirty="0">
                <a:effectLst/>
                <a:latin typeface="+mn-lt"/>
                <a:ea typeface="+mn-ea"/>
                <a:cs typeface="+mn-cs"/>
              </a:rPr>
              <a:t>Sérelmezték</a:t>
            </a:r>
            <a:r>
              <a:rPr lang="hu-HU" sz="1200" kern="1200" dirty="0">
                <a:solidFill>
                  <a:schemeClr val="tx1"/>
                </a:solidFill>
                <a:effectLst/>
                <a:latin typeface="+mn-lt"/>
                <a:ea typeface="+mn-ea"/>
                <a:cs typeface="+mn-cs"/>
              </a:rPr>
              <a:t>, hogy nem készíthettek fénymásolatot a kórlapjaikról. A Bíróság úgy ítélte meg, hogy megsértették az Egyezmény 8. cikkét, mivel </a:t>
            </a:r>
            <a:r>
              <a:rPr lang="hu-HU" sz="1200" b="1" kern="1200" dirty="0">
                <a:solidFill>
                  <a:schemeClr val="tx1"/>
                </a:solidFill>
                <a:effectLst/>
                <a:latin typeface="+mn-lt"/>
                <a:ea typeface="+mn-ea"/>
                <a:cs typeface="+mn-cs"/>
              </a:rPr>
              <a:t>nem engedélyezték a kérelmezőknek az egészségügyi kórlapjuk fénymásolatát</a:t>
            </a:r>
            <a:r>
              <a:rPr lang="hu-HU" sz="1200" kern="1200" dirty="0">
                <a:solidFill>
                  <a:schemeClr val="tx1"/>
                </a:solidFill>
                <a:effectLst/>
                <a:latin typeface="+mn-lt"/>
                <a:ea typeface="+mn-ea"/>
                <a:cs typeface="+mn-cs"/>
              </a:rPr>
              <a:t>. Különösen azt mérlegelte, hogy azoknak a személyeknek, akiknek a kérelmezőkhöz hasonlóan személyes adataikat tartalmazó dokumentumok fénymásolatához kívánnak hozzáférni, nem kell indoklással élniük arra tekintettel, hogy miért van szükségük a másolatokra. Az adatok birtokában lévő hatóságnak kellett volna azt bizonyítania, hogy melyek azok a kényszerítő körülmények melyek következtében nem tudták ezt a lehetőséget biztosítani. Tekintettel arra, hogy a kérelmezők bírósági végzésekkel rendelkeztek, amelyek lehetővé tették számukra a kórlapjaikba történő betekintést, a hatóságok nem támasztották alá kellőképpen azt, hogy miért tagadták meg nekik a fénymásolat készítésének a lehetőségét. Az egészségügyi adatokkal való visszaélés kockázatának elkerülése érdekében elegendő lett volna olyan jogi biztosítékok bevezetése, mely szigorúan korlátozza ezen adatok nyilvánosságra hozatalának körülményeit, valamint azon személyek körét, akik jogosultak az adatokhoz való hozzáférésre. A Bíróság megjegyezte, hogy a 2004-ben elfogadott új egészségügyi ellátásról szóló törvény összeegyeztethető volt e követelménnyel, de későn alkották meg ahhoz, hogy befolyásolja a kérelmezők helyzetét.</a:t>
            </a:r>
          </a:p>
          <a:p>
            <a:pPr algn="just"/>
            <a:endParaRPr lang="hu-HU" dirty="0"/>
          </a:p>
          <a:p>
            <a:pPr algn="just"/>
            <a:r>
              <a:rPr lang="hu-HU" sz="1200" i="0" kern="1200" dirty="0">
                <a:solidFill>
                  <a:schemeClr val="tx1"/>
                </a:solidFill>
                <a:effectLst/>
                <a:latin typeface="+mn-lt"/>
                <a:ea typeface="+mn-ea"/>
                <a:cs typeface="+mn-cs"/>
              </a:rPr>
              <a:t>EJEB, </a:t>
            </a:r>
            <a:r>
              <a:rPr lang="hu-HU" sz="1200" i="0" kern="1200" dirty="0" err="1">
                <a:solidFill>
                  <a:schemeClr val="tx1"/>
                </a:solidFill>
                <a:effectLst/>
                <a:latin typeface="+mn-lt"/>
                <a:ea typeface="+mn-ea"/>
                <a:cs typeface="+mn-cs"/>
              </a:rPr>
              <a:t>Haralambie</a:t>
            </a:r>
            <a:r>
              <a:rPr lang="hu-HU" sz="1200" i="0" kern="1200" dirty="0">
                <a:solidFill>
                  <a:schemeClr val="tx1"/>
                </a:solidFill>
                <a:effectLst/>
                <a:latin typeface="+mn-lt"/>
                <a:ea typeface="+mn-ea"/>
                <a:cs typeface="+mn-cs"/>
              </a:rPr>
              <a:t> kontra Románia, 21737/03 sz. ügy, 2009. október 27.</a:t>
            </a:r>
          </a:p>
          <a:p>
            <a:pPr algn="just"/>
            <a:endParaRPr lang="hu-HU" dirty="0"/>
          </a:p>
          <a:p>
            <a:pPr algn="just"/>
            <a:r>
              <a:rPr lang="hu-HU" sz="1200" kern="1200" dirty="0">
                <a:solidFill>
                  <a:schemeClr val="tx1"/>
                </a:solidFill>
                <a:effectLst/>
                <a:latin typeface="+mn-lt"/>
                <a:ea typeface="+mn-ea"/>
                <a:cs typeface="+mn-cs"/>
              </a:rPr>
              <a:t>A kérelmező különösen a titkosszolgálatok által a kommunista rezsim alatt létrehozott személyes aktáihoz való hozzáférési jogának akadályozását sérelmezte. A Bíróság úgy ítélte meg, hogy megsértették az egyezmény 8. cikkét, mivel </a:t>
            </a:r>
            <a:r>
              <a:rPr lang="hu-HU" sz="1200" b="1" kern="1200" dirty="0">
                <a:solidFill>
                  <a:schemeClr val="tx1"/>
                </a:solidFill>
                <a:effectLst/>
                <a:latin typeface="+mn-lt"/>
                <a:ea typeface="+mn-ea"/>
                <a:cs typeface="+mn-cs"/>
              </a:rPr>
              <a:t>akadályozták a kérelmezőt a titkosszolgálat által a kommunista rezsim alatt létrehozott személyes aktáinak megismerésében</a:t>
            </a:r>
            <a:r>
              <a:rPr lang="hu-HU" sz="1200" kern="1200" dirty="0">
                <a:solidFill>
                  <a:schemeClr val="tx1"/>
                </a:solidFill>
                <a:effectLst/>
                <a:latin typeface="+mn-lt"/>
                <a:ea typeface="+mn-ea"/>
                <a:cs typeface="+mn-cs"/>
              </a:rPr>
              <a:t>. Megállapította, hogy sem az átadott dokumentumok száma, sem az archívumrendszer hiányosságai nem indokolják a kérelem kielégítésének </a:t>
            </a:r>
            <a:r>
              <a:rPr lang="hu-HU" sz="1200" b="1" kern="1200" dirty="0">
                <a:solidFill>
                  <a:schemeClr val="tx1"/>
                </a:solidFill>
                <a:effectLst/>
                <a:latin typeface="+mn-lt"/>
                <a:ea typeface="+mn-ea"/>
                <a:cs typeface="+mn-cs"/>
              </a:rPr>
              <a:t>hatéves késedelmét</a:t>
            </a:r>
            <a:r>
              <a:rPr lang="hu-HU" sz="1200" kern="1200" dirty="0">
                <a:solidFill>
                  <a:schemeClr val="tx1"/>
                </a:solidFill>
                <a:effectLst/>
                <a:latin typeface="+mn-lt"/>
                <a:ea typeface="+mn-ea"/>
                <a:cs typeface="+mn-cs"/>
              </a:rPr>
              <a:t>. A Bíróság kiemelte az állami hatóságok által birtokolt személyes akták tárgyát képező személyek létfontosságú érdekét ahhoz, hogy hozzáférjenek ezen aktákhoz, és hangsúlyozta, hogy a hatóságok kötelesek hatékony eljárást biztosítani az ilyen információkhoz való hozzáféréshez. Lásd továbbá:</a:t>
            </a:r>
            <a:r>
              <a:rPr lang="hu-HU" dirty="0"/>
              <a:t> </a:t>
            </a:r>
            <a:r>
              <a:rPr lang="hu-HU" dirty="0" err="1"/>
              <a:t>Jarnea</a:t>
            </a:r>
            <a:r>
              <a:rPr lang="hu-HU" dirty="0"/>
              <a:t> kontra</a:t>
            </a:r>
            <a:r>
              <a:rPr lang="hu-HU" baseline="0" dirty="0"/>
              <a:t> </a:t>
            </a:r>
            <a:r>
              <a:rPr lang="hu-HU" dirty="0"/>
              <a:t>Románia, 2011. július 19-ei határozat ; </a:t>
            </a:r>
            <a:r>
              <a:rPr lang="hu-HU" dirty="0" err="1"/>
              <a:t>Antoneta</a:t>
            </a:r>
            <a:r>
              <a:rPr lang="hu-HU" dirty="0"/>
              <a:t> Tudor kontra Románia, 2013. szeptember 24-ei határozat</a:t>
            </a:r>
          </a:p>
          <a:p>
            <a:pPr algn="just"/>
            <a:endParaRPr lang="hu-HU" b="1" dirty="0"/>
          </a:p>
          <a:p>
            <a:pPr algn="just"/>
            <a:r>
              <a:rPr lang="hu-HU" sz="1200" b="1" kern="1200" dirty="0">
                <a:solidFill>
                  <a:schemeClr val="tx1"/>
                </a:solidFill>
                <a:effectLst/>
                <a:latin typeface="+mn-lt"/>
                <a:ea typeface="+mn-ea"/>
                <a:cs typeface="+mn-cs"/>
              </a:rPr>
              <a:t>További olvasmányok:</a:t>
            </a:r>
            <a:endParaRPr lang="hu-HU" dirty="0"/>
          </a:p>
        </p:txBody>
      </p:sp>
      <p:sp>
        <p:nvSpPr>
          <p:cNvPr id="4" name="Dia számának helye 3"/>
          <p:cNvSpPr>
            <a:spLocks noGrp="1"/>
          </p:cNvSpPr>
          <p:nvPr>
            <p:ph type="sldNum" sz="quarter" idx="10"/>
          </p:nvPr>
        </p:nvSpPr>
        <p:spPr/>
        <p:txBody>
          <a:bodyPr/>
          <a:lstStyle/>
          <a:p>
            <a:fld id="{6D0DB4E7-D023-9747-91D4-B0DA999C2A88}" type="slidenum">
              <a:rPr lang="en-US" smtClean="0"/>
              <a:t>10</a:t>
            </a:fld>
            <a:endParaRPr lang="en-US"/>
          </a:p>
        </p:txBody>
      </p:sp>
    </p:spTree>
    <p:extLst>
      <p:ext uri="{BB962C8B-B14F-4D97-AF65-F5344CB8AC3E}">
        <p14:creationId xmlns:p14="http://schemas.microsoft.com/office/powerpoint/2010/main" val="22291846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dirty="0"/>
              <a:t>Megjegyzés:</a:t>
            </a:r>
          </a:p>
          <a:p>
            <a:pPr algn="just"/>
            <a:r>
              <a:rPr lang="hu-HU" dirty="0"/>
              <a:t>A korábban említett jogesetek vagy további, a hallgatóság számára ismert nemzeti példa megvitatására van lehetőség.</a:t>
            </a:r>
          </a:p>
          <a:p>
            <a:endParaRPr lang="en-GB" dirty="0"/>
          </a:p>
        </p:txBody>
      </p:sp>
      <p:sp>
        <p:nvSpPr>
          <p:cNvPr id="4" name="Dia számának helye 3"/>
          <p:cNvSpPr>
            <a:spLocks noGrp="1"/>
          </p:cNvSpPr>
          <p:nvPr>
            <p:ph type="sldNum" sz="quarter" idx="5"/>
          </p:nvPr>
        </p:nvSpPr>
        <p:spPr/>
        <p:txBody>
          <a:bodyPr/>
          <a:lstStyle/>
          <a:p>
            <a:fld id="{6D0DB4E7-D023-9747-91D4-B0DA999C2A88}" type="slidenum">
              <a:rPr lang="en-US" smtClean="0"/>
              <a:t>11</a:t>
            </a:fld>
            <a:endParaRPr lang="en-US"/>
          </a:p>
        </p:txBody>
      </p:sp>
    </p:spTree>
    <p:extLst>
      <p:ext uri="{BB962C8B-B14F-4D97-AF65-F5344CB8AC3E}">
        <p14:creationId xmlns:p14="http://schemas.microsoft.com/office/powerpoint/2010/main" val="9549459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a:xfrm>
            <a:off x="673577" y="4748163"/>
            <a:ext cx="5388610" cy="10009828"/>
          </a:xfrm>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A dia célja és tárgya:  </a:t>
            </a:r>
            <a:r>
              <a:rPr lang="hu-HU" dirty="0"/>
              <a:t>A dia bemutatja a célhoz kötöttség elvét, továbbá, tisztázza és részletesen elmagyarázza az adatvédelem ezen pillérét. </a:t>
            </a:r>
          </a:p>
          <a:p>
            <a:pPr algn="just"/>
            <a:r>
              <a:rPr lang="hu-HU" b="1" dirty="0"/>
              <a:t>Pedagógiai stratégia és útmutatás:</a:t>
            </a:r>
            <a:r>
              <a:rPr lang="hu-HU" dirty="0"/>
              <a:t> Az előadás legyen közérthető és szemléletes, tartalmazzon változatos és egyszerű példákat! Javasoljuk további ábrák és képek hozzáadását.</a:t>
            </a:r>
          </a:p>
          <a:p>
            <a:pPr algn="just"/>
            <a:r>
              <a:rPr lang="hu-HU" b="1" dirty="0"/>
              <a:t>Időterv </a:t>
            </a:r>
            <a:r>
              <a:rPr lang="hu-HU" sz="1200" b="1" kern="1200" dirty="0">
                <a:solidFill>
                  <a:schemeClr val="tx1"/>
                </a:solidFill>
                <a:effectLst/>
                <a:latin typeface="+mn-lt"/>
                <a:ea typeface="+mn-ea"/>
                <a:cs typeface="+mn-cs"/>
              </a:rPr>
              <a:t>(fontosság): </a:t>
            </a:r>
            <a:r>
              <a:rPr lang="hu-HU" sz="1200" kern="1200" dirty="0">
                <a:solidFill>
                  <a:schemeClr val="tx1"/>
                </a:solidFill>
                <a:effectLst/>
                <a:latin typeface="+mn-lt"/>
                <a:ea typeface="+mn-ea"/>
                <a:cs typeface="+mn-cs"/>
              </a:rPr>
              <a:t>magas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b="0" kern="1200" dirty="0">
                <a:solidFill>
                  <a:schemeClr val="tx1"/>
                </a:solidFill>
                <a:effectLst/>
                <a:latin typeface="+mn-lt"/>
                <a:ea typeface="+mn-ea"/>
                <a:cs typeface="+mn-cs"/>
              </a:rPr>
              <a:t>5. cikk</a:t>
            </a:r>
            <a:r>
              <a:rPr lang="hu-HU" sz="1200" b="0" kern="1200" baseline="0" dirty="0">
                <a:solidFill>
                  <a:schemeClr val="tx1"/>
                </a:solidFill>
                <a:effectLst/>
                <a:latin typeface="+mn-lt"/>
                <a:ea typeface="+mn-ea"/>
                <a:cs typeface="+mn-cs"/>
              </a:rPr>
              <a:t> (1) bekezdés b)</a:t>
            </a:r>
          </a:p>
          <a:p>
            <a:pPr algn="just"/>
            <a:r>
              <a:rPr lang="hu-HU" sz="1200" b="0" kern="1200" baseline="0" dirty="0">
                <a:solidFill>
                  <a:schemeClr val="tx1"/>
                </a:solidFill>
                <a:effectLst/>
                <a:latin typeface="+mn-lt"/>
                <a:ea typeface="+mn-ea"/>
                <a:cs typeface="+mn-cs"/>
              </a:rPr>
              <a:t>Preambulum (50)</a:t>
            </a:r>
          </a:p>
          <a:p>
            <a:pPr algn="just"/>
            <a:endParaRPr lang="hu-HU" b="0" dirty="0"/>
          </a:p>
          <a:p>
            <a:pPr algn="just"/>
            <a:r>
              <a:rPr lang="hu-HU" sz="1200" kern="1200" dirty="0">
                <a:solidFill>
                  <a:schemeClr val="tx1"/>
                </a:solidFill>
                <a:effectLst/>
                <a:latin typeface="+mn-lt"/>
                <a:ea typeface="+mn-ea"/>
                <a:cs typeface="+mn-cs"/>
              </a:rPr>
              <a:t>A személyes adatoknak a gyűjtésük eredeti céljától eltérő egyéb célból történő kezelése csak akkor megengedett, ha az adatkezelés összeegyeztethető az adatkezelés eredeti céljaival, amelyekre a személyes adatokat eredetileg gyűjtötték. Ebben az esetben nincs szükség attól a jogalaptól eltérő, külön jogalapra, mint amely lehetővé tette a személyes adatok gyűjtését. Ha az adatkezelés közérdekből elvégzendő feladat végrehajtása vagy az adatkezelőre ruházott közhatalmi jogosítvány gyakorlása érdekében szükséges, uniós vagy tagállami jog meghatározhatja és pontosan leírhatja azokat a feladatokat és célokat, amelyek tekintetében a további adatkezelés jogszerűnek és összeegyeztethetőnek tekintendő. A közérdekű archiválás céljából, tudományos és történelmi kutatási célból vagy statisztikai célból folytatott további adatkezelést összeegyeztethető, jogszerű adatkezelési műveleteknek kell tekinteni. Az uniós vagy tagállami jogban foglalt, a személyes adatok kezelésére vonatkozó jogalap a további adatkezeléshez is jogalapul szolgálhat. Annak megállapításához, hogy a további adatkezelés célja összeegyeztethető-e a személyes adatok gyűjtésének eredeti céljával, az adatkezelő – az eredeti adatkezelés jogszerűségére vonatkozó valamennyi előírás teljesítését követően – figyelembe veszi többek között minden, az említett eredeti célok és a tervezett további adatkezelési célok között fennálló összefüggést, az adatgyűjtés körülményeit, ideértve különösen az érintettnek a további adatfelhasználásra vonatkozó, az adatkezelővel fennálló kapcsolatán alapuló észszerű elvárásait is, továbbá a személyes adatok jellegét, a tervezett további adatkezelés következményeit az érintettekre nézve, valamint a megfelelő garanciák meglétét mind az eredeti, mind a tervezett további személyesadat-kezelési műveletek során.</a:t>
            </a:r>
          </a:p>
          <a:p>
            <a:pPr algn="just"/>
            <a:r>
              <a:rPr lang="hu-HU" sz="1200" kern="1200" dirty="0">
                <a:solidFill>
                  <a:schemeClr val="tx1"/>
                </a:solidFill>
                <a:effectLst/>
                <a:latin typeface="+mn-lt"/>
                <a:ea typeface="+mn-ea"/>
                <a:cs typeface="+mn-cs"/>
              </a:rPr>
              <a:t>Ha az érintett hozzájárulását adta, illetve ha az adatkezelés uniós vagy tagállami jogon alapul, és egy demokratikus társadalomban szükséges és arányos intézkedésnek minősül bizonyos fontos közérdekek védelme szempontjából, a célok összeegyeztethetőségétől függetlenül az adatkezelő jogosult a szóban forgó adatokon további adatkezelést végezni. Minden esetben biztosítani kell az e rendeletben rögzített elvek érvényesülését, valamint különösen az érintett tájékoztatását ezen egyéb célokról és a jogairól, ideértve a tiltakozáshoz való jogról. Az adatkezelő jogos érdekének tekintendő, ha jelzi a lehetséges bűncselekményeket vagy a közbiztonságot fenyegető veszélyeket, és az ugyanazon bűncselekményhez vagy közbiztonságot fenyegető veszélyhez kapcsolódó releváns személyes adatokat egyedi esetekben vagy több különálló esetben továbbítja az illetékes hatóságnak. Ha azonban az adatkezelés nem egyeztethető össze valamely jogi, szakmai vagy egyéb titoktartási kötelezettséggel, az adatkezelő jogos érdekében álló ilyen adattovábbítást, illetve a személyes adatok további kezelését meg kell tiltani.</a:t>
            </a:r>
          </a:p>
          <a:p>
            <a:pPr algn="just"/>
            <a:endParaRPr lang="hu-HU" b="0" dirty="0"/>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algn="just"/>
            <a:r>
              <a:rPr lang="hu-HU" dirty="0"/>
              <a:t>A 29. cikk szerinti munkacsoport, 3/2013 számú véleménye a célok korlátozásáról (WP 203), 2013. április 2.</a:t>
            </a:r>
          </a:p>
        </p:txBody>
      </p:sp>
      <p:sp>
        <p:nvSpPr>
          <p:cNvPr id="4" name="Dia számának helye 3"/>
          <p:cNvSpPr>
            <a:spLocks noGrp="1"/>
          </p:cNvSpPr>
          <p:nvPr>
            <p:ph type="sldNum" sz="quarter" idx="10"/>
          </p:nvPr>
        </p:nvSpPr>
        <p:spPr/>
        <p:txBody>
          <a:bodyPr/>
          <a:lstStyle/>
          <a:p>
            <a:fld id="{6D0DB4E7-D023-9747-91D4-B0DA999C2A88}" type="slidenum">
              <a:rPr lang="en-US" smtClean="0"/>
              <a:t>12</a:t>
            </a:fld>
            <a:endParaRPr lang="en-US"/>
          </a:p>
        </p:txBody>
      </p:sp>
    </p:spTree>
    <p:extLst>
      <p:ext uri="{BB962C8B-B14F-4D97-AF65-F5344CB8AC3E}">
        <p14:creationId xmlns:p14="http://schemas.microsoft.com/office/powerpoint/2010/main" val="9915334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en-GB"/>
          </a:p>
        </p:txBody>
      </p:sp>
      <p:sp>
        <p:nvSpPr>
          <p:cNvPr id="4" name="Dia számának helye 3"/>
          <p:cNvSpPr>
            <a:spLocks noGrp="1"/>
          </p:cNvSpPr>
          <p:nvPr>
            <p:ph type="sldNum" sz="quarter" idx="5"/>
          </p:nvPr>
        </p:nvSpPr>
        <p:spPr/>
        <p:txBody>
          <a:bodyPr/>
          <a:lstStyle/>
          <a:p>
            <a:fld id="{6D0DB4E7-D023-9747-91D4-B0DA999C2A88}" type="slidenum">
              <a:rPr lang="en-US" smtClean="0"/>
              <a:t>13</a:t>
            </a:fld>
            <a:endParaRPr lang="en-US"/>
          </a:p>
        </p:txBody>
      </p:sp>
    </p:spTree>
    <p:extLst>
      <p:ext uri="{BB962C8B-B14F-4D97-AF65-F5344CB8AC3E}">
        <p14:creationId xmlns:p14="http://schemas.microsoft.com/office/powerpoint/2010/main" val="22657667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a:xfrm>
            <a:off x="673577" y="4748163"/>
            <a:ext cx="5388610" cy="5512256"/>
          </a:xfrm>
        </p:spPr>
        <p:txBody>
          <a:bodyPr/>
          <a:lstStyle/>
          <a:p>
            <a:pPr algn="just"/>
            <a:r>
              <a:rPr lang="hu-HU" sz="1200" b="1" kern="1200" dirty="0">
                <a:solidFill>
                  <a:schemeClr val="tx1"/>
                </a:solidFill>
                <a:effectLst/>
                <a:latin typeface="+mn-lt"/>
                <a:ea typeface="+mn-ea"/>
                <a:cs typeface="+mn-cs"/>
              </a:rPr>
              <a:t>A dia célja és tárgya</a:t>
            </a:r>
            <a:r>
              <a:rPr lang="hu-HU" sz="1200" b="1" kern="1200" dirty="0">
                <a:effectLst/>
                <a:latin typeface="+mn-lt"/>
                <a:ea typeface="+mn-ea"/>
                <a:cs typeface="+mn-cs"/>
              </a:rPr>
              <a:t>: </a:t>
            </a:r>
            <a:r>
              <a:rPr lang="hu-HU" dirty="0"/>
              <a:t>A dia célja, hogy bemutassa az adattakarékosság elvét, továbbá, hogy tisztázza és részletesen bemutassa az adatvédelem ezen pillérét. </a:t>
            </a:r>
          </a:p>
          <a:p>
            <a:pPr algn="just"/>
            <a:r>
              <a:rPr lang="hu-HU" b="1" dirty="0"/>
              <a:t>Pedagógiai stratégia és útmutatás:</a:t>
            </a:r>
            <a:r>
              <a:rPr lang="hu-HU" dirty="0"/>
              <a:t> Az előadás legyen közérthető és szemléletes, tartalmazzon változatos és egyszerű példákat! Javasoljuk további ábrák és képek hozzáadását.</a:t>
            </a:r>
          </a:p>
          <a:p>
            <a:pPr algn="just"/>
            <a:r>
              <a:rPr lang="hu-HU" b="1" dirty="0"/>
              <a:t>Időterv </a:t>
            </a:r>
            <a:r>
              <a:rPr lang="hu-HU" sz="1200" b="1" kern="1200" dirty="0">
                <a:solidFill>
                  <a:schemeClr val="tx1"/>
                </a:solidFill>
                <a:effectLst/>
                <a:latin typeface="+mn-lt"/>
                <a:ea typeface="+mn-ea"/>
                <a:cs typeface="+mn-cs"/>
              </a:rPr>
              <a:t>(fontosság): </a:t>
            </a:r>
            <a:r>
              <a:rPr lang="hu-HU" sz="1200" kern="1200" dirty="0">
                <a:solidFill>
                  <a:schemeClr val="tx1"/>
                </a:solidFill>
                <a:effectLst/>
                <a:latin typeface="+mn-lt"/>
                <a:ea typeface="+mn-ea"/>
                <a:cs typeface="+mn-cs"/>
              </a:rPr>
              <a:t>magas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b="0" kern="1200" dirty="0">
                <a:solidFill>
                  <a:schemeClr val="tx1"/>
                </a:solidFill>
                <a:effectLst/>
                <a:latin typeface="+mn-lt"/>
                <a:ea typeface="+mn-ea"/>
                <a:cs typeface="+mn-cs"/>
              </a:rPr>
              <a:t>5. cikk</a:t>
            </a:r>
            <a:r>
              <a:rPr lang="hu-HU" sz="1200" b="0" kern="1200" baseline="0" dirty="0">
                <a:solidFill>
                  <a:schemeClr val="tx1"/>
                </a:solidFill>
                <a:effectLst/>
                <a:latin typeface="+mn-lt"/>
                <a:ea typeface="+mn-ea"/>
                <a:cs typeface="+mn-cs"/>
              </a:rPr>
              <a:t> (1) bekezdés c)</a:t>
            </a:r>
            <a:endParaRPr lang="hu-HU" b="1" dirty="0"/>
          </a:p>
          <a:p>
            <a:pPr algn="just"/>
            <a:r>
              <a:rPr lang="hu-HU" sz="1200" b="1" kern="1200" dirty="0">
                <a:solidFill>
                  <a:schemeClr val="tx1"/>
                </a:solidFill>
                <a:effectLst/>
                <a:latin typeface="+mn-lt"/>
                <a:ea typeface="+mn-ea"/>
                <a:cs typeface="+mn-cs"/>
              </a:rPr>
              <a:t>Jogeset: </a:t>
            </a:r>
            <a:endParaRPr lang="hu-HU" sz="1200" kern="1200" dirty="0">
              <a:solidFill>
                <a:schemeClr val="tx1"/>
              </a:solidFill>
              <a:effectLst/>
              <a:latin typeface="+mn-lt"/>
              <a:ea typeface="+mn-ea"/>
              <a:cs typeface="+mn-cs"/>
            </a:endParaRPr>
          </a:p>
          <a:p>
            <a:pPr algn="just"/>
            <a:r>
              <a:rPr lang="hu-HU" dirty="0"/>
              <a:t>EUB, Digital </a:t>
            </a:r>
            <a:r>
              <a:rPr lang="hu-HU" dirty="0" err="1"/>
              <a:t>Rights</a:t>
            </a:r>
            <a:r>
              <a:rPr lang="hu-HU" dirty="0"/>
              <a:t> </a:t>
            </a:r>
            <a:r>
              <a:rPr lang="hu-HU" dirty="0" err="1"/>
              <a:t>Ireland</a:t>
            </a:r>
            <a:r>
              <a:rPr lang="hu-HU" dirty="0"/>
              <a:t> </a:t>
            </a:r>
            <a:r>
              <a:rPr lang="hu-HU" dirty="0" err="1"/>
              <a:t>Ltd</a:t>
            </a:r>
            <a:r>
              <a:rPr lang="hu-HU" dirty="0"/>
              <a:t> kontra </a:t>
            </a:r>
            <a:r>
              <a:rPr lang="hu-HU" dirty="0" err="1"/>
              <a:t>Minister</a:t>
            </a:r>
            <a:r>
              <a:rPr lang="hu-HU" dirty="0"/>
              <a:t> </a:t>
            </a:r>
            <a:r>
              <a:rPr lang="hu-HU" dirty="0" err="1"/>
              <a:t>for</a:t>
            </a:r>
            <a:r>
              <a:rPr lang="hu-HU" dirty="0"/>
              <a:t> </a:t>
            </a:r>
            <a:r>
              <a:rPr lang="hu-HU" dirty="0" err="1"/>
              <a:t>Communications</a:t>
            </a:r>
            <a:r>
              <a:rPr lang="hu-HU" dirty="0"/>
              <a:t>, </a:t>
            </a:r>
            <a:r>
              <a:rPr lang="hu-HU" dirty="0" err="1"/>
              <a:t>Marine</a:t>
            </a:r>
            <a:r>
              <a:rPr lang="hu-HU" dirty="0"/>
              <a:t> and </a:t>
            </a:r>
            <a:r>
              <a:rPr lang="hu-HU" dirty="0" err="1"/>
              <a:t>Natural</a:t>
            </a:r>
            <a:r>
              <a:rPr lang="hu-HU" dirty="0"/>
              <a:t> </a:t>
            </a:r>
            <a:r>
              <a:rPr lang="hu-HU" dirty="0" err="1"/>
              <a:t>Resources</a:t>
            </a:r>
            <a:r>
              <a:rPr lang="hu-HU" dirty="0"/>
              <a:t> és társai, valamint </a:t>
            </a:r>
            <a:r>
              <a:rPr lang="hu-HU" dirty="0" err="1"/>
              <a:t>Kärntner</a:t>
            </a:r>
            <a:r>
              <a:rPr lang="hu-HU" dirty="0"/>
              <a:t> </a:t>
            </a:r>
            <a:r>
              <a:rPr lang="hu-HU" dirty="0" err="1"/>
              <a:t>Landesregierung</a:t>
            </a:r>
            <a:r>
              <a:rPr lang="hu-HU" dirty="0"/>
              <a:t> és társai [nagytanács], C-293/12 és C-594/12 sz. egyesített ügyek, 2014. április 8.</a:t>
            </a:r>
          </a:p>
          <a:p>
            <a:pPr algn="just"/>
            <a:endParaRPr lang="hu-HU" b="0" dirty="0"/>
          </a:p>
          <a:p>
            <a:pPr algn="just"/>
            <a:r>
              <a:rPr lang="hu-HU" i="1" dirty="0"/>
              <a:t>A Digital </a:t>
            </a:r>
            <a:r>
              <a:rPr lang="hu-HU" i="1" dirty="0" err="1"/>
              <a:t>Rights</a:t>
            </a:r>
            <a:r>
              <a:rPr lang="hu-HU" i="1" dirty="0"/>
              <a:t> </a:t>
            </a:r>
            <a:r>
              <a:rPr lang="hu-HU" i="1" dirty="0" err="1"/>
              <a:t>Ireland</a:t>
            </a:r>
            <a:r>
              <a:rPr lang="hu-HU" i="1" dirty="0"/>
              <a:t> ügyben  az EUB az adatmegőrzési irányelv érvényességét vizsgálta, amelynek célja, hogy harmonizálja a nyilvánosan elérhető elektronikus hírközlési szolgáltatások vagy hálózatok által létrehozott vagy kezelt személyes adatoknak az illetékes hatóságok számára súlyos bűncselekmények, például szervezett bűnözés vagy terrorizmus leküzdése érdekében történő esetleges továbbítása céljából való megőrzésére vonatkozó nemzeti rendelkezéseket. Annak ellenére, hogy ezt olyan célnak minősítette, amely ténylegesen közérdekű célt szolgál, problematikusnak találta azt, hogy az irányelv általános jelleggel vonatkozik „valamennyi személyre és valamennyi elektronikus hírközlési eszközre, valamint az adatforgalommal kapcsolatos adatok összességére, anélkül hogy a súlyos bűncselekmények elleni küzdelem célja alapján bármilyen megkülönböztetést, korlátozást vagy kivételt alkalmazna”. </a:t>
            </a:r>
          </a:p>
          <a:p>
            <a:pPr algn="just"/>
            <a:endParaRPr lang="hu-HU" sz="1200" b="1"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algn="just"/>
            <a:endParaRPr lang="hu-HU" dirty="0"/>
          </a:p>
        </p:txBody>
      </p:sp>
      <p:sp>
        <p:nvSpPr>
          <p:cNvPr id="4" name="Dia számának helye 3"/>
          <p:cNvSpPr>
            <a:spLocks noGrp="1"/>
          </p:cNvSpPr>
          <p:nvPr>
            <p:ph type="sldNum" sz="quarter" idx="10"/>
          </p:nvPr>
        </p:nvSpPr>
        <p:spPr/>
        <p:txBody>
          <a:bodyPr/>
          <a:lstStyle/>
          <a:p>
            <a:fld id="{6D0DB4E7-D023-9747-91D4-B0DA999C2A88}" type="slidenum">
              <a:rPr lang="en-US" smtClean="0"/>
              <a:t>14</a:t>
            </a:fld>
            <a:endParaRPr lang="en-US"/>
          </a:p>
        </p:txBody>
      </p:sp>
    </p:spTree>
    <p:extLst>
      <p:ext uri="{BB962C8B-B14F-4D97-AF65-F5344CB8AC3E}">
        <p14:creationId xmlns:p14="http://schemas.microsoft.com/office/powerpoint/2010/main" val="26014019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en-GB"/>
          </a:p>
        </p:txBody>
      </p:sp>
      <p:sp>
        <p:nvSpPr>
          <p:cNvPr id="4" name="Dia számának helye 3"/>
          <p:cNvSpPr>
            <a:spLocks noGrp="1"/>
          </p:cNvSpPr>
          <p:nvPr>
            <p:ph type="sldNum" sz="quarter" idx="5"/>
          </p:nvPr>
        </p:nvSpPr>
        <p:spPr/>
        <p:txBody>
          <a:bodyPr/>
          <a:lstStyle/>
          <a:p>
            <a:fld id="{6D0DB4E7-D023-9747-91D4-B0DA999C2A88}" type="slidenum">
              <a:rPr lang="en-US" smtClean="0"/>
              <a:t>15</a:t>
            </a:fld>
            <a:endParaRPr lang="en-US"/>
          </a:p>
        </p:txBody>
      </p:sp>
    </p:spTree>
    <p:extLst>
      <p:ext uri="{BB962C8B-B14F-4D97-AF65-F5344CB8AC3E}">
        <p14:creationId xmlns:p14="http://schemas.microsoft.com/office/powerpoint/2010/main" val="24750855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a:xfrm>
            <a:off x="673577" y="4748163"/>
            <a:ext cx="5388610" cy="6735000"/>
          </a:xfrm>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A dia célja és tárgya:  </a:t>
            </a:r>
            <a:r>
              <a:rPr lang="hu-HU" dirty="0"/>
              <a:t>A dia ismerteti a célhoz kötöttség elvét, továbbá tisztázza és részletesen bemutatja az adatvédelem ezen pillérét. </a:t>
            </a:r>
          </a:p>
          <a:p>
            <a:pPr algn="just"/>
            <a:r>
              <a:rPr lang="hu-HU" b="1" dirty="0"/>
              <a:t>Pedagógiai stratégia és útmutatás:</a:t>
            </a:r>
            <a:r>
              <a:rPr lang="hu-HU" dirty="0"/>
              <a:t> Az előadás legyen közérthető és szemléletes, tartalmazzon változatos és egyszerű példákat! Javasoljuk további ábrák és képek hozzáadását.</a:t>
            </a:r>
          </a:p>
          <a:p>
            <a:pPr algn="just"/>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magas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b="0" kern="1200" dirty="0">
                <a:solidFill>
                  <a:schemeClr val="tx1"/>
                </a:solidFill>
                <a:effectLst/>
                <a:latin typeface="+mn-lt"/>
                <a:ea typeface="+mn-ea"/>
                <a:cs typeface="+mn-cs"/>
              </a:rPr>
              <a:t>5. cikk</a:t>
            </a:r>
            <a:r>
              <a:rPr lang="hu-HU" sz="1200" b="0" kern="1200" baseline="0" dirty="0">
                <a:solidFill>
                  <a:schemeClr val="tx1"/>
                </a:solidFill>
                <a:effectLst/>
                <a:latin typeface="+mn-lt"/>
                <a:ea typeface="+mn-ea"/>
                <a:cs typeface="+mn-cs"/>
              </a:rPr>
              <a:t> (1) bekezdés d)</a:t>
            </a:r>
            <a:endParaRPr lang="hu-HU" b="1" dirty="0"/>
          </a:p>
          <a:p>
            <a:pPr algn="just"/>
            <a:r>
              <a:rPr lang="hu-HU" sz="1200" b="1" kern="1200" dirty="0">
                <a:solidFill>
                  <a:schemeClr val="tx1"/>
                </a:solidFill>
                <a:effectLst/>
                <a:latin typeface="+mn-lt"/>
                <a:ea typeface="+mn-ea"/>
                <a:cs typeface="+mn-cs"/>
              </a:rPr>
              <a:t>Jogeset: </a:t>
            </a:r>
          </a:p>
          <a:p>
            <a:pPr algn="just"/>
            <a:r>
              <a:rPr lang="hu-HU" dirty="0"/>
              <a:t>EUB, College van </a:t>
            </a:r>
            <a:r>
              <a:rPr lang="hu-HU" dirty="0" err="1"/>
              <a:t>burgemeester</a:t>
            </a:r>
            <a:r>
              <a:rPr lang="hu-HU" dirty="0"/>
              <a:t> </a:t>
            </a:r>
            <a:r>
              <a:rPr lang="hu-HU" dirty="0" err="1"/>
              <a:t>en</a:t>
            </a:r>
            <a:r>
              <a:rPr lang="hu-HU" dirty="0"/>
              <a:t> </a:t>
            </a:r>
            <a:r>
              <a:rPr lang="hu-HU" dirty="0" err="1"/>
              <a:t>wethouders</a:t>
            </a:r>
            <a:r>
              <a:rPr lang="hu-HU" dirty="0"/>
              <a:t> van Rotterdam kontra M.E.E. </a:t>
            </a:r>
            <a:r>
              <a:rPr lang="hu-HU" dirty="0" err="1"/>
              <a:t>Rijkeboer</a:t>
            </a:r>
            <a:r>
              <a:rPr lang="hu-HU" dirty="0"/>
              <a:t>, C-553/07. sz. ügy, 2009. május 7.</a:t>
            </a:r>
          </a:p>
          <a:p>
            <a:pPr algn="just"/>
            <a:endParaRPr lang="hu-HU" b="1"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i="1" kern="1200" dirty="0">
                <a:solidFill>
                  <a:schemeClr val="tx1"/>
                </a:solidFill>
                <a:effectLst/>
                <a:latin typeface="+mn-lt"/>
                <a:ea typeface="+mn-ea"/>
                <a:cs typeface="+mn-cs"/>
              </a:rPr>
              <a:t>Az EUB-ot annak megállapítására kérték, hogy a </a:t>
            </a:r>
            <a:r>
              <a:rPr lang="hu-HU" sz="1200" b="1" i="1" kern="1200" dirty="0">
                <a:solidFill>
                  <a:schemeClr val="tx1"/>
                </a:solidFill>
                <a:effectLst/>
                <a:latin typeface="+mn-lt"/>
                <a:ea typeface="+mn-ea"/>
                <a:cs typeface="+mn-cs"/>
              </a:rPr>
              <a:t>12. cikk a) pontja</a:t>
            </a:r>
            <a:r>
              <a:rPr lang="hu-HU" sz="1200" i="1" kern="1200" dirty="0">
                <a:solidFill>
                  <a:schemeClr val="tx1"/>
                </a:solidFill>
                <a:effectLst/>
                <a:latin typeface="+mn-lt"/>
                <a:ea typeface="+mn-ea"/>
                <a:cs typeface="+mn-cs"/>
              </a:rPr>
              <a:t> alapján valamely személynek a rá vonatkozó személyes adatok címzettjeire vagy a címzettek kategóriájára vonatkozó információkhoz, illetve az adatok tartalmához való </a:t>
            </a:r>
            <a:r>
              <a:rPr lang="hu-HU" sz="1200" b="1" i="1" kern="1200" dirty="0">
                <a:solidFill>
                  <a:schemeClr val="tx1"/>
                </a:solidFill>
                <a:effectLst/>
                <a:latin typeface="+mn-lt"/>
                <a:ea typeface="+mn-ea"/>
                <a:cs typeface="+mn-cs"/>
              </a:rPr>
              <a:t>hozzáférés joga korlátozható-e az adathozzáférés iránti kérelem benyújtását megelőző egyéves időtartamra.</a:t>
            </a:r>
            <a:r>
              <a:rPr lang="hu-HU" sz="1200" i="1" kern="1200" dirty="0">
                <a:solidFill>
                  <a:schemeClr val="tx1"/>
                </a:solidFill>
                <a:effectLst/>
                <a:latin typeface="+mn-lt"/>
                <a:ea typeface="+mn-ea"/>
                <a:cs typeface="+mn-cs"/>
              </a:rPr>
              <a:t> Annak meghatározásához, hogy az uniós szabályozás lehetővé tesz-e, vagy sem ilyen időbeli korlátozást, </a:t>
            </a:r>
            <a:r>
              <a:rPr lang="hu-HU" sz="1200" b="1" i="1" kern="1200" dirty="0">
                <a:solidFill>
                  <a:schemeClr val="tx1"/>
                </a:solidFill>
                <a:effectLst/>
                <a:latin typeface="+mn-lt"/>
                <a:ea typeface="+mn-ea"/>
                <a:cs typeface="+mn-cs"/>
              </a:rPr>
              <a:t>a Bíróság úgy döntött, hogy a 12. cikket az irányelv célkitűzéseire figyelemmel értelmezi. </a:t>
            </a:r>
            <a:r>
              <a:rPr lang="hu-HU" sz="1200" i="1" kern="1200" dirty="0">
                <a:solidFill>
                  <a:schemeClr val="tx1"/>
                </a:solidFill>
                <a:effectLst/>
                <a:latin typeface="+mn-lt"/>
                <a:ea typeface="+mn-ea"/>
                <a:cs typeface="+mn-cs"/>
              </a:rPr>
              <a:t>A Bíróság először is megállapította, hogy a hozzáféréshez való jog szükséges annak lehetővé tételéhez, hogy az érintett gyakorolja azon jogát, hogy kérelmére az adatkezelő helyesbítse, törölje vagy zárolja az adatait (12. cikk b) pont), vagy kérelmére az adatkezelő értesítse az adatokról tudomást szerző harmadik feleket e helyesbítésről, törlésről vagy zárolásról (12. cikk c) pont. </a:t>
            </a:r>
            <a:r>
              <a:rPr lang="hu-HU" sz="1200" b="1" i="1" kern="1200" dirty="0">
                <a:solidFill>
                  <a:schemeClr val="tx1"/>
                </a:solidFill>
                <a:effectLst/>
                <a:latin typeface="+mn-lt"/>
                <a:ea typeface="+mn-ea"/>
                <a:cs typeface="+mn-cs"/>
              </a:rPr>
              <a:t>Tényleges hozzáférési jog szükséges továbbá azért, hogy az érintettek számára lehetővé tegye az adatkezelés elleni tiltakozáshoz való joguk gyakorlását (14. cikk), vagy azon jogukat, hogy kártérítést követeljenek</a:t>
            </a:r>
            <a:r>
              <a:rPr lang="hu-HU" sz="1200" i="1" kern="1200" dirty="0">
                <a:solidFill>
                  <a:schemeClr val="tx1"/>
                </a:solidFill>
                <a:effectLst/>
                <a:latin typeface="+mn-lt"/>
                <a:ea typeface="+mn-ea"/>
                <a:cs typeface="+mn-cs"/>
              </a:rPr>
              <a:t> (22 -23. cikk). Az érintetteket megillető jogok hatékony érvényesülése érdekében a Bíróság megállapította, hogy </a:t>
            </a:r>
            <a:r>
              <a:rPr lang="hu-HU" sz="1200" b="1" i="1" kern="1200" dirty="0">
                <a:solidFill>
                  <a:schemeClr val="tx1"/>
                </a:solidFill>
                <a:effectLst/>
                <a:latin typeface="+mn-lt"/>
                <a:ea typeface="+mn-ea"/>
                <a:cs typeface="+mn-cs"/>
              </a:rPr>
              <a:t>„e jognak szükségszerűen a múltra is vonatkoznia kell. Ellenkező esetben ugyanis az érintett személy nem gyakorolhatná eredményesen a jogszerűtlennek vagy helytelennek vélt adatok helyesbítéséhez, törléséhez vagy zárolásához fűződő, valamint jogorvoslati és kártérítéshez való jogát.”</a:t>
            </a:r>
            <a:endParaRPr lang="hu-HU" sz="1200" i="1" kern="1200" dirty="0">
              <a:solidFill>
                <a:schemeClr val="tx1"/>
              </a:solidFill>
              <a:effectLst/>
              <a:latin typeface="+mn-lt"/>
              <a:ea typeface="+mn-ea"/>
              <a:cs typeface="+mn-cs"/>
            </a:endParaRPr>
          </a:p>
          <a:p>
            <a:pPr algn="just"/>
            <a:endParaRPr lang="hu-HU" sz="1200" i="1"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algn="just"/>
            <a:endParaRPr lang="hu-HU" dirty="0"/>
          </a:p>
        </p:txBody>
      </p:sp>
      <p:sp>
        <p:nvSpPr>
          <p:cNvPr id="4" name="Dia számának helye 3"/>
          <p:cNvSpPr>
            <a:spLocks noGrp="1"/>
          </p:cNvSpPr>
          <p:nvPr>
            <p:ph type="sldNum" sz="quarter" idx="10"/>
          </p:nvPr>
        </p:nvSpPr>
        <p:spPr/>
        <p:txBody>
          <a:bodyPr/>
          <a:lstStyle/>
          <a:p>
            <a:fld id="{6D0DB4E7-D023-9747-91D4-B0DA999C2A88}" type="slidenum">
              <a:rPr lang="en-US" smtClean="0"/>
              <a:t>16</a:t>
            </a:fld>
            <a:endParaRPr lang="en-US"/>
          </a:p>
        </p:txBody>
      </p:sp>
    </p:spTree>
    <p:extLst>
      <p:ext uri="{BB962C8B-B14F-4D97-AF65-F5344CB8AC3E}">
        <p14:creationId xmlns:p14="http://schemas.microsoft.com/office/powerpoint/2010/main" val="7061267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en-GB"/>
          </a:p>
        </p:txBody>
      </p:sp>
      <p:sp>
        <p:nvSpPr>
          <p:cNvPr id="4" name="Dia számának helye 3"/>
          <p:cNvSpPr>
            <a:spLocks noGrp="1"/>
          </p:cNvSpPr>
          <p:nvPr>
            <p:ph type="sldNum" sz="quarter" idx="5"/>
          </p:nvPr>
        </p:nvSpPr>
        <p:spPr/>
        <p:txBody>
          <a:bodyPr/>
          <a:lstStyle/>
          <a:p>
            <a:fld id="{6D0DB4E7-D023-9747-91D4-B0DA999C2A88}" type="slidenum">
              <a:rPr lang="en-US" smtClean="0"/>
              <a:t>17</a:t>
            </a:fld>
            <a:endParaRPr lang="en-US"/>
          </a:p>
        </p:txBody>
      </p:sp>
    </p:spTree>
    <p:extLst>
      <p:ext uri="{BB962C8B-B14F-4D97-AF65-F5344CB8AC3E}">
        <p14:creationId xmlns:p14="http://schemas.microsoft.com/office/powerpoint/2010/main" val="17708971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a:xfrm>
            <a:off x="673577" y="4748163"/>
            <a:ext cx="5388610" cy="6033251"/>
          </a:xfrm>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A dia célja és tárgya: </a:t>
            </a:r>
            <a:r>
              <a:rPr lang="hu-HU" dirty="0"/>
              <a:t>A dia részletesen bemutatja a korlátozott tárolhatóság elvét. </a:t>
            </a:r>
            <a:endParaRPr lang="hu-HU" sz="1200" kern="1200" dirty="0">
              <a:effectLst/>
            </a:endParaRPr>
          </a:p>
          <a:p>
            <a:pPr algn="just"/>
            <a:r>
              <a:rPr lang="hu-HU" b="1" dirty="0"/>
              <a:t>Pedagógiai stratégia és útmutatás:</a:t>
            </a:r>
            <a:r>
              <a:rPr lang="hu-HU" dirty="0"/>
              <a:t> Az előadás legyen közérthető és szemléletes, tartalmazzon változatos és egyszerű példákat! Javasoljuk további ábrák és képek hozzáadását.</a:t>
            </a:r>
          </a:p>
          <a:p>
            <a:pPr algn="just"/>
            <a:r>
              <a:rPr lang="hu-HU" b="1" dirty="0"/>
              <a:t>Időterv </a:t>
            </a:r>
            <a:r>
              <a:rPr lang="hu-HU" sz="1200" b="1" kern="1200" dirty="0">
                <a:solidFill>
                  <a:schemeClr val="tx1"/>
                </a:solidFill>
                <a:effectLst/>
                <a:latin typeface="+mn-lt"/>
                <a:ea typeface="+mn-ea"/>
                <a:cs typeface="+mn-cs"/>
              </a:rPr>
              <a:t>(fontosság): </a:t>
            </a:r>
            <a:r>
              <a:rPr lang="hu-HU" sz="1200" kern="1200" dirty="0">
                <a:solidFill>
                  <a:schemeClr val="tx1"/>
                </a:solidFill>
                <a:effectLst/>
                <a:latin typeface="+mn-lt"/>
                <a:ea typeface="+mn-ea"/>
                <a:cs typeface="+mn-cs"/>
              </a:rPr>
              <a:t>magas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b="0" kern="1200" dirty="0">
                <a:solidFill>
                  <a:schemeClr val="tx1"/>
                </a:solidFill>
                <a:effectLst/>
                <a:latin typeface="+mn-lt"/>
                <a:ea typeface="+mn-ea"/>
                <a:cs typeface="+mn-cs"/>
              </a:rPr>
              <a:t>5. cikk</a:t>
            </a:r>
            <a:r>
              <a:rPr lang="hu-HU" sz="1200" b="0" kern="1200" baseline="0" dirty="0">
                <a:solidFill>
                  <a:schemeClr val="tx1"/>
                </a:solidFill>
                <a:effectLst/>
                <a:latin typeface="+mn-lt"/>
                <a:ea typeface="+mn-ea"/>
                <a:cs typeface="+mn-cs"/>
              </a:rPr>
              <a:t> (1) bekezdés e); Preambulum (39)</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Jogeset: </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dirty="0"/>
              <a:t>EJEB, S. és Marper kontra Egyesült Királyság [nagytanács], 30562/04 és 30566/04 sz. ügyek, 2008. december 4.</a:t>
            </a:r>
          </a:p>
          <a:p>
            <a:pPr algn="just"/>
            <a:endParaRPr lang="hu-HU" dirty="0"/>
          </a:p>
          <a:p>
            <a:pPr algn="just"/>
            <a:r>
              <a:rPr lang="hu-HU" sz="1200" i="1" kern="1200" dirty="0">
                <a:solidFill>
                  <a:schemeClr val="tx1"/>
                </a:solidFill>
                <a:effectLst/>
                <a:latin typeface="+mn-lt"/>
                <a:ea typeface="+mn-ea"/>
                <a:cs typeface="+mn-cs"/>
              </a:rPr>
              <a:t>Az S. és Marper ügyben az EJEB ítélete szerint a két felperes ujjlenyomatainak, sejtmintáinak és DNS profiljának határozatlan idejű tárolása egy demokratikus társadalomban aránytalan és szükségtelen volt figyelemmel arra, hogy mindkét felperes ellen folyatott büntetőeljárást megszüntették, egyik esetében felmentéssel, míg a másik esetében perbeszüntetéssel. Törvény engedélyezte a fenti biometrikus adatok korlátlan megőrzését, ha valakit bűncselekménnyel gyanúsítottak – még akkor is, ha a gyanúsítottat a későbbiekben felmentették vagy szabadlábra helyezték. Az EJEB megállapította, hogy a személyes adatok válogatás nélküli, általános megőrzése, amely időben nem korlátozott és a felmentett egyénnek csekély lehetősége van arra, hogy kérje az adatok törlését, aránytalan beavatkozásnak minősül a felperesek magánélet tiszteletben tartásához való jogába. A Bíróság arra a következtetésre jutott, hogy megsértették az EJEE 8. cikkét.</a:t>
            </a:r>
          </a:p>
          <a:p>
            <a:pPr algn="just"/>
            <a:endParaRPr lang="hu-HU" dirty="0"/>
          </a:p>
          <a:p>
            <a:pPr algn="just"/>
            <a:r>
              <a:rPr lang="hu-HU" dirty="0"/>
              <a:t>EUB, Digital </a:t>
            </a:r>
            <a:r>
              <a:rPr lang="hu-HU" dirty="0" err="1"/>
              <a:t>Rights</a:t>
            </a:r>
            <a:r>
              <a:rPr lang="hu-HU" dirty="0"/>
              <a:t> </a:t>
            </a:r>
            <a:r>
              <a:rPr lang="hu-HU" dirty="0" err="1"/>
              <a:t>Ireland</a:t>
            </a:r>
            <a:r>
              <a:rPr lang="hu-HU" dirty="0"/>
              <a:t> </a:t>
            </a:r>
            <a:r>
              <a:rPr lang="hu-HU" dirty="0" err="1"/>
              <a:t>Ltd</a:t>
            </a:r>
            <a:r>
              <a:rPr lang="hu-HU" dirty="0"/>
              <a:t> kontra </a:t>
            </a:r>
            <a:r>
              <a:rPr lang="hu-HU" dirty="0" err="1"/>
              <a:t>Minister</a:t>
            </a:r>
            <a:r>
              <a:rPr lang="hu-HU" dirty="0"/>
              <a:t> </a:t>
            </a:r>
            <a:r>
              <a:rPr lang="hu-HU" dirty="0" err="1"/>
              <a:t>for</a:t>
            </a:r>
            <a:r>
              <a:rPr lang="hu-HU" dirty="0"/>
              <a:t> </a:t>
            </a:r>
            <a:r>
              <a:rPr lang="hu-HU" dirty="0" err="1"/>
              <a:t>Communications</a:t>
            </a:r>
            <a:r>
              <a:rPr lang="hu-HU" dirty="0"/>
              <a:t>, </a:t>
            </a:r>
            <a:r>
              <a:rPr lang="hu-HU" dirty="0" err="1"/>
              <a:t>Marine</a:t>
            </a:r>
            <a:r>
              <a:rPr lang="hu-HU" dirty="0"/>
              <a:t> and </a:t>
            </a:r>
            <a:r>
              <a:rPr lang="hu-HU" dirty="0" err="1"/>
              <a:t>Natural</a:t>
            </a:r>
            <a:r>
              <a:rPr lang="hu-HU" dirty="0"/>
              <a:t> </a:t>
            </a:r>
            <a:r>
              <a:rPr lang="hu-HU" dirty="0" err="1"/>
              <a:t>Resources</a:t>
            </a:r>
            <a:r>
              <a:rPr lang="hu-HU" dirty="0"/>
              <a:t> és társai, valamint </a:t>
            </a:r>
            <a:r>
              <a:rPr lang="hu-HU" dirty="0" err="1"/>
              <a:t>Kärntner</a:t>
            </a:r>
            <a:r>
              <a:rPr lang="hu-HU" dirty="0"/>
              <a:t> </a:t>
            </a:r>
            <a:r>
              <a:rPr lang="hu-HU" dirty="0" err="1"/>
              <a:t>Landesregierung</a:t>
            </a:r>
            <a:r>
              <a:rPr lang="hu-HU" dirty="0"/>
              <a:t> és társai [nagytanács], C-293/12 és C-594/12 sz. egyesített ügyek, 2014. április 8.</a:t>
            </a:r>
          </a:p>
          <a:p>
            <a:pPr algn="just"/>
            <a:endParaRPr lang="hu-HU" sz="1200" b="1"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algn="just"/>
            <a:endParaRPr lang="hu-HU" dirty="0"/>
          </a:p>
        </p:txBody>
      </p:sp>
      <p:sp>
        <p:nvSpPr>
          <p:cNvPr id="4" name="Dia számának helye 3"/>
          <p:cNvSpPr>
            <a:spLocks noGrp="1"/>
          </p:cNvSpPr>
          <p:nvPr>
            <p:ph type="sldNum" sz="quarter" idx="10"/>
          </p:nvPr>
        </p:nvSpPr>
        <p:spPr/>
        <p:txBody>
          <a:bodyPr/>
          <a:lstStyle/>
          <a:p>
            <a:fld id="{6D0DB4E7-D023-9747-91D4-B0DA999C2A88}" type="slidenum">
              <a:rPr lang="en-US" smtClean="0"/>
              <a:t>18</a:t>
            </a:fld>
            <a:endParaRPr lang="en-US"/>
          </a:p>
        </p:txBody>
      </p:sp>
    </p:spTree>
    <p:extLst>
      <p:ext uri="{BB962C8B-B14F-4D97-AF65-F5344CB8AC3E}">
        <p14:creationId xmlns:p14="http://schemas.microsoft.com/office/powerpoint/2010/main" val="27293106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en-GB"/>
          </a:p>
        </p:txBody>
      </p:sp>
      <p:sp>
        <p:nvSpPr>
          <p:cNvPr id="4" name="Dia számának helye 3"/>
          <p:cNvSpPr>
            <a:spLocks noGrp="1"/>
          </p:cNvSpPr>
          <p:nvPr>
            <p:ph type="sldNum" sz="quarter" idx="5"/>
          </p:nvPr>
        </p:nvSpPr>
        <p:spPr/>
        <p:txBody>
          <a:bodyPr/>
          <a:lstStyle/>
          <a:p>
            <a:fld id="{6D0DB4E7-D023-9747-91D4-B0DA999C2A88}" type="slidenum">
              <a:rPr lang="en-US" smtClean="0"/>
              <a:t>19</a:t>
            </a:fld>
            <a:endParaRPr lang="en-US"/>
          </a:p>
        </p:txBody>
      </p:sp>
    </p:spTree>
    <p:extLst>
      <p:ext uri="{BB962C8B-B14F-4D97-AF65-F5344CB8AC3E}">
        <p14:creationId xmlns:p14="http://schemas.microsoft.com/office/powerpoint/2010/main" val="18661363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hu-HU" dirty="0"/>
              <a:t>A jegyzetekben további információk találhatóak  a STAR diasorok használatára vonatkozóan az alábbi formában:</a:t>
            </a:r>
            <a:endParaRPr lang="hu-HU" noProof="0" dirty="0"/>
          </a:p>
          <a:p>
            <a:pPr algn="just"/>
            <a:endParaRPr lang="hu-HU" noProof="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Időterv (fontosság):</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A képzésben</a:t>
            </a:r>
            <a:r>
              <a:rPr lang="hu-HU" sz="1200" b="1" kern="1200" baseline="0" noProof="0" dirty="0">
                <a:effectLst/>
                <a:latin typeface="+mn-lt"/>
                <a:ea typeface="+mn-ea"/>
                <a:cs typeface="+mn-cs"/>
              </a:rPr>
              <a:t> résztvevők szükséges tapasztalata:</a:t>
            </a:r>
            <a:endParaRPr lang="hu-HU" sz="1200" b="1" kern="1200" noProof="0" dirty="0">
              <a:effectLst/>
              <a:latin typeface="+mn-lt"/>
              <a:ea typeface="+mn-ea"/>
              <a:cs typeface="+mn-cs"/>
            </a:endParaRPr>
          </a:p>
          <a:p>
            <a:pPr algn="just"/>
            <a:r>
              <a:rPr lang="hu-HU" b="1" noProof="0" dirty="0"/>
              <a:t>Kinek releváns:</a:t>
            </a:r>
          </a:p>
          <a:p>
            <a:pPr algn="just"/>
            <a:r>
              <a:rPr lang="hu-HU" b="1" noProof="0" dirty="0"/>
              <a:t>Jogszabályi rendelkezések:</a:t>
            </a:r>
          </a:p>
          <a:p>
            <a:pPr algn="just"/>
            <a:r>
              <a:rPr lang="hu-HU" b="1" noProof="0" dirty="0"/>
              <a:t>Jogeset:</a:t>
            </a:r>
          </a:p>
          <a:p>
            <a:pPr algn="just"/>
            <a:r>
              <a:rPr lang="hu-HU" b="1" noProof="0" dirty="0"/>
              <a:t>További olvasmányok:</a:t>
            </a:r>
          </a:p>
          <a:p>
            <a:pPr algn="just"/>
            <a:r>
              <a:rPr lang="hu-HU" b="1" noProof="0" dirty="0"/>
              <a:t>Megjegyzések:</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0" i="0" kern="1200" dirty="0">
                <a:solidFill>
                  <a:schemeClr val="tx1"/>
                </a:solidFill>
                <a:effectLst/>
                <a:latin typeface="+mn-lt"/>
                <a:ea typeface="+mn-ea"/>
                <a:cs typeface="+mn-cs"/>
              </a:rPr>
              <a:t>A jogesetek az alábbi</a:t>
            </a:r>
            <a:r>
              <a:rPr lang="hu-HU" sz="1200" b="0" i="0" kern="1200" baseline="0" dirty="0">
                <a:solidFill>
                  <a:schemeClr val="tx1"/>
                </a:solidFill>
                <a:effectLst/>
                <a:latin typeface="+mn-lt"/>
                <a:ea typeface="+mn-ea"/>
                <a:cs typeface="+mn-cs"/>
              </a:rPr>
              <a:t> forrásokból származnak:</a:t>
            </a:r>
          </a:p>
          <a:p>
            <a:pPr marL="0" marR="0" lvl="0" indent="0" algn="just" defTabSz="914400" rtl="0" eaLnBrk="1" fontAlgn="auto" latinLnBrk="0" hangingPunct="1">
              <a:lnSpc>
                <a:spcPct val="100000"/>
              </a:lnSpc>
              <a:spcBef>
                <a:spcPts val="0"/>
              </a:spcBef>
              <a:spcAft>
                <a:spcPts val="0"/>
              </a:spcAft>
              <a:buClrTx/>
              <a:buSzTx/>
              <a:buFontTx/>
              <a:buNone/>
              <a:tabLst/>
              <a:defRPr/>
            </a:pPr>
            <a:r>
              <a:rPr lang="en-GB" sz="1200" b="1" kern="1200" dirty="0" err="1">
                <a:solidFill>
                  <a:schemeClr val="tx1"/>
                </a:solidFill>
                <a:effectLst/>
                <a:latin typeface="+mn-lt"/>
                <a:ea typeface="+mn-ea"/>
                <a:cs typeface="+mn-cs"/>
              </a:rPr>
              <a:t>Európai</a:t>
            </a:r>
            <a:r>
              <a:rPr lang="en-GB" sz="1200" b="1" kern="1200" dirty="0">
                <a:solidFill>
                  <a:schemeClr val="tx1"/>
                </a:solidFill>
                <a:effectLst/>
                <a:latin typeface="+mn-lt"/>
                <a:ea typeface="+mn-ea"/>
                <a:cs typeface="+mn-cs"/>
              </a:rPr>
              <a:t> </a:t>
            </a:r>
            <a:r>
              <a:rPr lang="en-GB" sz="1200" b="1" kern="1200" dirty="0" err="1">
                <a:solidFill>
                  <a:schemeClr val="tx1"/>
                </a:solidFill>
                <a:effectLst/>
                <a:latin typeface="+mn-lt"/>
                <a:ea typeface="+mn-ea"/>
                <a:cs typeface="+mn-cs"/>
              </a:rPr>
              <a:t>adatvédelmi</a:t>
            </a:r>
            <a:r>
              <a:rPr lang="en-GB" sz="1200" b="1" kern="1200" dirty="0">
                <a:solidFill>
                  <a:schemeClr val="tx1"/>
                </a:solidFill>
                <a:effectLst/>
                <a:latin typeface="+mn-lt"/>
                <a:ea typeface="+mn-ea"/>
                <a:cs typeface="+mn-cs"/>
              </a:rPr>
              <a:t> </a:t>
            </a:r>
            <a:r>
              <a:rPr lang="en-GB" sz="1200" b="1" kern="1200" dirty="0" err="1">
                <a:solidFill>
                  <a:schemeClr val="tx1"/>
                </a:solidFill>
                <a:effectLst/>
                <a:latin typeface="+mn-lt"/>
                <a:ea typeface="+mn-ea"/>
                <a:cs typeface="+mn-cs"/>
              </a:rPr>
              <a:t>jogi</a:t>
            </a:r>
            <a:r>
              <a:rPr lang="en-GB" sz="1200" b="1" kern="1200" dirty="0">
                <a:solidFill>
                  <a:schemeClr val="tx1"/>
                </a:solidFill>
                <a:effectLst/>
                <a:latin typeface="+mn-lt"/>
                <a:ea typeface="+mn-ea"/>
                <a:cs typeface="+mn-cs"/>
              </a:rPr>
              <a:t> </a:t>
            </a:r>
            <a:r>
              <a:rPr lang="en-GB" sz="1200" b="1" kern="1200" dirty="0" err="1">
                <a:solidFill>
                  <a:schemeClr val="tx1"/>
                </a:solidFill>
                <a:effectLst/>
                <a:latin typeface="+mn-lt"/>
                <a:ea typeface="+mn-ea"/>
                <a:cs typeface="+mn-cs"/>
              </a:rPr>
              <a:t>kézikönyv</a:t>
            </a:r>
            <a:r>
              <a:rPr lang="hu-HU" sz="1200" b="1" kern="1200" baseline="0" dirty="0">
                <a:solidFill>
                  <a:schemeClr val="tx1"/>
                </a:solidFill>
                <a:effectLst/>
                <a:latin typeface="+mn-lt"/>
                <a:ea typeface="+mn-ea"/>
                <a:cs typeface="+mn-cs"/>
              </a:rPr>
              <a:t> </a:t>
            </a:r>
            <a:r>
              <a:rPr lang="en-US" sz="1200" b="1" i="0" kern="1200" dirty="0">
                <a:solidFill>
                  <a:schemeClr val="tx1"/>
                </a:solidFill>
                <a:effectLst/>
                <a:latin typeface="+mn-lt"/>
                <a:ea typeface="+mn-ea"/>
                <a:cs typeface="+mn-cs"/>
              </a:rPr>
              <a:t>– 2018</a:t>
            </a:r>
            <a:r>
              <a:rPr lang="hu-HU" sz="1200" b="1" i="0" kern="1200" dirty="0">
                <a:solidFill>
                  <a:schemeClr val="tx1"/>
                </a:solidFill>
                <a:effectLst/>
                <a:latin typeface="+mn-lt"/>
                <a:ea typeface="+mn-ea"/>
                <a:cs typeface="+mn-cs"/>
              </a:rPr>
              <a:t>. évi kiadás </a:t>
            </a:r>
            <a:r>
              <a:rPr lang="en-GB" b="0" dirty="0"/>
              <a:t>http://fra.europa.eu/en/publication/2018/handbook-european-data-protection-law</a:t>
            </a:r>
            <a:r>
              <a:rPr lang="hu-HU" b="0" dirty="0"/>
              <a:t> </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Emberi Jogok Európai Bírósága, Press Unit (2018), </a:t>
            </a:r>
            <a:r>
              <a:rPr lang="hu-HU" sz="1200" b="1" i="1" kern="1200" dirty="0" err="1">
                <a:solidFill>
                  <a:schemeClr val="tx1"/>
                </a:solidFill>
                <a:effectLst/>
                <a:latin typeface="+mn-lt"/>
                <a:ea typeface="+mn-ea"/>
                <a:cs typeface="+mn-cs"/>
              </a:rPr>
              <a:t>Factsheet</a:t>
            </a:r>
            <a:r>
              <a:rPr lang="hu-HU" sz="1200" b="1" i="1" kern="1200" dirty="0">
                <a:solidFill>
                  <a:schemeClr val="tx1"/>
                </a:solidFill>
                <a:effectLst/>
                <a:latin typeface="+mn-lt"/>
                <a:ea typeface="+mn-ea"/>
                <a:cs typeface="+mn-cs"/>
              </a:rPr>
              <a:t> – </a:t>
            </a:r>
            <a:r>
              <a:rPr lang="hu-HU" sz="1200" b="1" i="1" kern="1200" dirty="0" err="1">
                <a:solidFill>
                  <a:schemeClr val="tx1"/>
                </a:solidFill>
                <a:effectLst/>
                <a:latin typeface="+mn-lt"/>
                <a:ea typeface="+mn-ea"/>
                <a:cs typeface="+mn-cs"/>
              </a:rPr>
              <a:t>Personal</a:t>
            </a:r>
            <a:r>
              <a:rPr lang="hu-HU" sz="1200" b="1" i="1" kern="1200" dirty="0">
                <a:solidFill>
                  <a:schemeClr val="tx1"/>
                </a:solidFill>
                <a:effectLst/>
                <a:latin typeface="+mn-lt"/>
                <a:ea typeface="+mn-ea"/>
                <a:cs typeface="+mn-cs"/>
              </a:rPr>
              <a:t> Data </a:t>
            </a:r>
            <a:r>
              <a:rPr lang="hu-HU" sz="1200" b="1" i="1" kern="1200" dirty="0" err="1">
                <a:solidFill>
                  <a:schemeClr val="tx1"/>
                </a:solidFill>
                <a:effectLst/>
                <a:latin typeface="+mn-lt"/>
                <a:ea typeface="+mn-ea"/>
                <a:cs typeface="+mn-cs"/>
              </a:rPr>
              <a:t>Protection</a:t>
            </a:r>
            <a:r>
              <a:rPr lang="hu-HU" sz="1200" kern="1200" dirty="0">
                <a:solidFill>
                  <a:schemeClr val="tx1"/>
                </a:solidFill>
                <a:effectLst/>
                <a:latin typeface="+mn-lt"/>
                <a:ea typeface="+mn-ea"/>
                <a:cs typeface="+mn-cs"/>
              </a:rPr>
              <a:t>,</a:t>
            </a:r>
            <a:r>
              <a:rPr lang="hu-HU" sz="1200" b="0" i="0" kern="1200" dirty="0">
                <a:solidFill>
                  <a:schemeClr val="tx1"/>
                </a:solidFill>
                <a:effectLst/>
                <a:latin typeface="+mn-lt"/>
                <a:ea typeface="+mn-ea"/>
                <a:cs typeface="+mn-cs"/>
              </a:rPr>
              <a:t> Európa Tanács</a:t>
            </a:r>
            <a:r>
              <a:rPr lang="hu-HU" sz="1200" kern="1200" dirty="0">
                <a:solidFill>
                  <a:schemeClr val="tx1"/>
                </a:solidFill>
                <a:effectLst/>
                <a:latin typeface="+mn-lt"/>
                <a:ea typeface="+mn-ea"/>
                <a:cs typeface="+mn-cs"/>
              </a:rPr>
              <a:t>, Strasbourg; </a:t>
            </a:r>
            <a:r>
              <a:rPr lang="hu-HU" sz="1200" u="sng" kern="1200" dirty="0">
                <a:solidFill>
                  <a:schemeClr val="tx1"/>
                </a:solidFill>
                <a:effectLst/>
                <a:latin typeface="+mn-lt"/>
                <a:ea typeface="+mn-ea"/>
                <a:cs typeface="+mn-cs"/>
                <a:hlinkClick r:id="rId3"/>
              </a:rPr>
              <a:t>http://echr.coe.int/Documents/FS_Data_ENG.pdf</a:t>
            </a:r>
            <a:endParaRPr lang="en-GB" sz="1200" kern="1200" dirty="0">
              <a:solidFill>
                <a:schemeClr val="tx1"/>
              </a:solidFill>
              <a:effectLst/>
              <a:latin typeface="+mn-lt"/>
              <a:ea typeface="+mn-ea"/>
              <a:cs typeface="+mn-cs"/>
            </a:endParaRPr>
          </a:p>
          <a:p>
            <a:pPr algn="just"/>
            <a:endParaRPr lang="en-GB" b="0" dirty="0"/>
          </a:p>
          <a:p>
            <a:pPr algn="just"/>
            <a:r>
              <a:rPr lang="hu-HU" b="1" dirty="0"/>
              <a:t> </a:t>
            </a:r>
            <a:endParaRPr lang="en-GB" b="1" dirty="0"/>
          </a:p>
          <a:p>
            <a:pPr algn="just"/>
            <a:endParaRPr lang="en-GB" dirty="0"/>
          </a:p>
        </p:txBody>
      </p:sp>
      <p:sp>
        <p:nvSpPr>
          <p:cNvPr id="4" name="Slide Number Placeholder 3"/>
          <p:cNvSpPr>
            <a:spLocks noGrp="1"/>
          </p:cNvSpPr>
          <p:nvPr>
            <p:ph type="sldNum" sz="quarter" idx="5"/>
          </p:nvPr>
        </p:nvSpPr>
        <p:spPr/>
        <p:txBody>
          <a:bodyPr/>
          <a:lstStyle/>
          <a:p>
            <a:fld id="{08354DD1-2611-4C94-BF96-173E74F837F6}" type="slidenum">
              <a:rPr lang="en-GB" smtClean="0"/>
              <a:t>2</a:t>
            </a:fld>
            <a:endParaRPr lang="en-GB"/>
          </a:p>
        </p:txBody>
      </p:sp>
    </p:spTree>
    <p:extLst>
      <p:ext uri="{BB962C8B-B14F-4D97-AF65-F5344CB8AC3E}">
        <p14:creationId xmlns:p14="http://schemas.microsoft.com/office/powerpoint/2010/main" val="34307668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a:xfrm>
            <a:off x="673577" y="4748163"/>
            <a:ext cx="5388610" cy="7149670"/>
          </a:xfrm>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a:t>
            </a:r>
            <a:r>
              <a:rPr lang="hu-HU" sz="1200" b="1" kern="1200" dirty="0">
                <a:effectLst/>
                <a:latin typeface="+mn-lt"/>
                <a:ea typeface="+mn-ea"/>
                <a:cs typeface="+mn-cs"/>
              </a:rPr>
              <a:t>célja és tárgya: </a:t>
            </a:r>
            <a:r>
              <a:rPr lang="hu-HU" dirty="0"/>
              <a:t>A dia bemutatja az integritás és a bizalmas jelleg elvét. </a:t>
            </a:r>
          </a:p>
          <a:p>
            <a:pPr algn="just"/>
            <a:r>
              <a:rPr lang="hu-HU" b="1" dirty="0"/>
              <a:t>Pedagógiai stratégia és útmutatás:</a:t>
            </a:r>
            <a:r>
              <a:rPr lang="hu-HU" dirty="0"/>
              <a:t> Az előadás legyen közérthető és szemléletes, tartalmazzon változatos és egyszerű példákat! Javasoljuk további ábrák és képek hozzáadását.</a:t>
            </a:r>
          </a:p>
          <a:p>
            <a:pPr algn="just"/>
            <a:r>
              <a:rPr lang="hu-HU" b="1" dirty="0"/>
              <a:t>Időterv </a:t>
            </a:r>
            <a:r>
              <a:rPr lang="hu-HU" sz="1200" b="1" kern="1200" dirty="0">
                <a:solidFill>
                  <a:schemeClr val="tx1"/>
                </a:solidFill>
                <a:effectLst/>
                <a:latin typeface="+mn-lt"/>
                <a:ea typeface="+mn-ea"/>
                <a:cs typeface="+mn-cs"/>
              </a:rPr>
              <a:t>(fontosság): </a:t>
            </a:r>
            <a:r>
              <a:rPr lang="hu-HU" sz="1200" kern="1200" dirty="0">
                <a:solidFill>
                  <a:schemeClr val="tx1"/>
                </a:solidFill>
                <a:effectLst/>
                <a:latin typeface="+mn-lt"/>
                <a:ea typeface="+mn-ea"/>
                <a:cs typeface="+mn-cs"/>
              </a:rPr>
              <a:t>magas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b="0" kern="1200" dirty="0">
                <a:solidFill>
                  <a:schemeClr val="tx1"/>
                </a:solidFill>
                <a:effectLst/>
                <a:latin typeface="+mn-lt"/>
                <a:ea typeface="+mn-ea"/>
                <a:cs typeface="+mn-cs"/>
              </a:rPr>
              <a:t>5. cikk</a:t>
            </a:r>
            <a:r>
              <a:rPr lang="hu-HU" sz="1200" b="0" kern="1200" baseline="0" dirty="0">
                <a:solidFill>
                  <a:schemeClr val="tx1"/>
                </a:solidFill>
                <a:effectLst/>
                <a:latin typeface="+mn-lt"/>
                <a:ea typeface="+mn-ea"/>
                <a:cs typeface="+mn-cs"/>
              </a:rPr>
              <a:t> (1) bekezdés f)</a:t>
            </a:r>
          </a:p>
          <a:p>
            <a:pPr algn="just"/>
            <a:endParaRPr lang="hu-HU" sz="1200" b="0" kern="1200" baseline="0" dirty="0">
              <a:solidFill>
                <a:schemeClr val="tx1"/>
              </a:solidFill>
              <a:effectLst/>
              <a:latin typeface="+mn-lt"/>
              <a:ea typeface="+mn-ea"/>
              <a:cs typeface="+mn-cs"/>
            </a:endParaRPr>
          </a:p>
          <a:p>
            <a:pPr algn="just"/>
            <a:r>
              <a:rPr lang="hu-HU" b="1" dirty="0"/>
              <a:t>Preambulum (26)</a:t>
            </a:r>
          </a:p>
          <a:p>
            <a:pPr algn="just"/>
            <a:r>
              <a:rPr lang="hu-HU" dirty="0"/>
              <a:t>Az adatvédelem elveit minden azonosított vagy azonosítható természetes személyre vonatkozó információ esetében alkalmazni kell. Az álnevesített személyes adatok, amelyeket további információ felhasználásával valamely természetes személlyel kapcsolatba lehet hozni, azonosítható természetes személyre vonatkozó adatnak kell tekinteni. Valamely természetes személy azonosíthatóságának meghatározásakor minden olyan módszert figyelembe kell venni – ideértve például a megjelölést –, amelyről észszerűen feltételezhető, hogy az adatkezelő vagy más személy a természetes személy közvetlen vagy közvetett azonosítására felhasználhatja. Annak meghatározásakor, hogy mely eszközökről feltételezhető észszerűen, hogy egy adott természetes személy azonosítására fogják felhasználni, az összes objektív tényezőt figyelembe kell venni, így például az azonosítás költségeit és időigényét, számításba véve az adatkezeléskor rendelkezésre álló technológiákat, és a technológia fejlődését. Az adatvédelem elveit ennek megfelelően az anonim információkra nem kell alkalmazni, nevezetesen olyan információkra, amelyek nem azonosított vagy azonosítható természetes személyre vonatkoznak, valamint az olyan személyes adatokra, amelyeket olyan módon </a:t>
            </a:r>
            <a:r>
              <a:rPr lang="hu-HU" dirty="0" err="1"/>
              <a:t>anonimizáltak</a:t>
            </a:r>
            <a:r>
              <a:rPr lang="hu-HU" dirty="0"/>
              <a:t>, amelynek következtében az érintett nem vagy többé nem azonosítható. Ez a rendelet ezért nem vonatkozik az ilyen anonim információk kezelésére, a statisztikai vagy kutatási célú adatkezelést is ideértve.</a:t>
            </a:r>
          </a:p>
          <a:p>
            <a:pPr algn="just"/>
            <a:endParaRPr lang="hu-HU" b="0" dirty="0"/>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 </a:t>
            </a:r>
            <a:r>
              <a:rPr lang="hu-HU" sz="1200" kern="1200" dirty="0">
                <a:solidFill>
                  <a:schemeClr val="tx1"/>
                </a:solidFill>
                <a:effectLst/>
                <a:latin typeface="+mn-lt"/>
                <a:ea typeface="+mn-ea"/>
                <a:cs typeface="+mn-cs"/>
              </a:rPr>
              <a:t>A</a:t>
            </a:r>
            <a:r>
              <a:rPr lang="hu-HU" sz="1200" b="0" kern="1200" baseline="0" dirty="0">
                <a:solidFill>
                  <a:schemeClr val="tx1"/>
                </a:solidFill>
                <a:effectLst/>
                <a:latin typeface="+mn-lt"/>
                <a:ea typeface="+mn-ea"/>
                <a:cs typeface="+mn-cs"/>
              </a:rPr>
              <a:t> </a:t>
            </a:r>
            <a:r>
              <a:rPr lang="hu-HU" dirty="0"/>
              <a:t>technikai és szervezési intézkedésekről</a:t>
            </a:r>
            <a:r>
              <a:rPr lang="hu-HU" baseline="0" dirty="0"/>
              <a:t> a 7. témakörben (Technikai és szervezési intézkedések) talál bővebb információt. </a:t>
            </a:r>
            <a:endParaRPr lang="hu-HU" dirty="0"/>
          </a:p>
        </p:txBody>
      </p:sp>
      <p:sp>
        <p:nvSpPr>
          <p:cNvPr id="4" name="Dia számának helye 3"/>
          <p:cNvSpPr>
            <a:spLocks noGrp="1"/>
          </p:cNvSpPr>
          <p:nvPr>
            <p:ph type="sldNum" sz="quarter" idx="10"/>
          </p:nvPr>
        </p:nvSpPr>
        <p:spPr/>
        <p:txBody>
          <a:bodyPr/>
          <a:lstStyle/>
          <a:p>
            <a:fld id="{6D0DB4E7-D023-9747-91D4-B0DA999C2A88}" type="slidenum">
              <a:rPr lang="en-US" smtClean="0"/>
              <a:t>20</a:t>
            </a:fld>
            <a:endParaRPr lang="en-US"/>
          </a:p>
        </p:txBody>
      </p:sp>
    </p:spTree>
    <p:extLst>
      <p:ext uri="{BB962C8B-B14F-4D97-AF65-F5344CB8AC3E}">
        <p14:creationId xmlns:p14="http://schemas.microsoft.com/office/powerpoint/2010/main" val="5238722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en-GB"/>
          </a:p>
        </p:txBody>
      </p:sp>
      <p:sp>
        <p:nvSpPr>
          <p:cNvPr id="4" name="Dia számának helye 3"/>
          <p:cNvSpPr>
            <a:spLocks noGrp="1"/>
          </p:cNvSpPr>
          <p:nvPr>
            <p:ph type="sldNum" sz="quarter" idx="5"/>
          </p:nvPr>
        </p:nvSpPr>
        <p:spPr/>
        <p:txBody>
          <a:bodyPr/>
          <a:lstStyle/>
          <a:p>
            <a:fld id="{6D0DB4E7-D023-9747-91D4-B0DA999C2A88}" type="slidenum">
              <a:rPr lang="en-US" smtClean="0"/>
              <a:t>21</a:t>
            </a:fld>
            <a:endParaRPr lang="en-US"/>
          </a:p>
        </p:txBody>
      </p:sp>
    </p:spTree>
    <p:extLst>
      <p:ext uri="{BB962C8B-B14F-4D97-AF65-F5344CB8AC3E}">
        <p14:creationId xmlns:p14="http://schemas.microsoft.com/office/powerpoint/2010/main" val="36742263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algn="just"/>
            <a:r>
              <a:rPr lang="hu-HU" sz="1200" b="1" kern="1200" dirty="0">
                <a:effectLst/>
                <a:latin typeface="+mn-lt"/>
                <a:ea typeface="+mn-ea"/>
                <a:cs typeface="+mn-cs"/>
              </a:rPr>
              <a:t>A dia célja és tárgya: </a:t>
            </a:r>
            <a:r>
              <a:rPr lang="hu-HU" dirty="0"/>
              <a:t>A dia részletesen ismerteti az elszámoltathatóság elvét.</a:t>
            </a:r>
          </a:p>
          <a:p>
            <a:pPr algn="just"/>
            <a:r>
              <a:rPr lang="hu-HU" b="1" dirty="0"/>
              <a:t>Pedagógiai stratégia és útmutatás:</a:t>
            </a:r>
            <a:r>
              <a:rPr lang="hu-HU" dirty="0"/>
              <a:t> Az előadás legyen közérthető és szemléletes, tartalmazzon változatos és egyszerű példákat! Javasoljuk további ábrák és képek hozzáadását.</a:t>
            </a:r>
          </a:p>
          <a:p>
            <a:pPr algn="just"/>
            <a:r>
              <a:rPr lang="hu-HU" b="1" dirty="0"/>
              <a:t>Időterv </a:t>
            </a:r>
            <a:r>
              <a:rPr lang="hu-HU" sz="1200" b="1" kern="1200" dirty="0">
                <a:solidFill>
                  <a:schemeClr val="tx1"/>
                </a:solidFill>
                <a:effectLst/>
                <a:latin typeface="+mn-lt"/>
                <a:ea typeface="+mn-ea"/>
                <a:cs typeface="+mn-cs"/>
              </a:rPr>
              <a:t>(fontosság): </a:t>
            </a:r>
            <a:r>
              <a:rPr lang="hu-HU" sz="1200" kern="1200" dirty="0">
                <a:solidFill>
                  <a:schemeClr val="tx1"/>
                </a:solidFill>
                <a:effectLst/>
                <a:latin typeface="+mn-lt"/>
                <a:ea typeface="+mn-ea"/>
                <a:cs typeface="+mn-cs"/>
              </a:rPr>
              <a:t>magas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b="0" kern="1200" dirty="0">
                <a:solidFill>
                  <a:schemeClr val="tx1"/>
                </a:solidFill>
                <a:effectLst/>
                <a:latin typeface="+mn-lt"/>
                <a:ea typeface="+mn-ea"/>
                <a:cs typeface="+mn-cs"/>
              </a:rPr>
              <a:t>5. cikk</a:t>
            </a:r>
            <a:r>
              <a:rPr lang="hu-HU" sz="1200" b="0" kern="1200" baseline="0" dirty="0">
                <a:solidFill>
                  <a:schemeClr val="tx1"/>
                </a:solidFill>
                <a:effectLst/>
                <a:latin typeface="+mn-lt"/>
                <a:ea typeface="+mn-ea"/>
                <a:cs typeface="+mn-cs"/>
              </a:rPr>
              <a:t> (2) bekezdés </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algn="just"/>
            <a:r>
              <a:rPr lang="hu-HU" sz="1200" b="1" kern="1200" dirty="0">
                <a:effectLst/>
                <a:latin typeface="+mn-lt"/>
                <a:ea typeface="+mn-ea"/>
                <a:cs typeface="+mn-cs"/>
              </a:rPr>
              <a:t>Megjegyzések: </a:t>
            </a:r>
            <a:r>
              <a:rPr lang="hu-HU" dirty="0"/>
              <a:t>Az elszámoltathatóságról a 4. témakörben (Adatkezelők és adatfeldolgozók) található bővebb információ.</a:t>
            </a:r>
          </a:p>
        </p:txBody>
      </p:sp>
      <p:sp>
        <p:nvSpPr>
          <p:cNvPr id="4" name="Dia számának helye 3"/>
          <p:cNvSpPr>
            <a:spLocks noGrp="1"/>
          </p:cNvSpPr>
          <p:nvPr>
            <p:ph type="sldNum" sz="quarter" idx="10"/>
          </p:nvPr>
        </p:nvSpPr>
        <p:spPr/>
        <p:txBody>
          <a:bodyPr/>
          <a:lstStyle/>
          <a:p>
            <a:fld id="{6D0DB4E7-D023-9747-91D4-B0DA999C2A88}" type="slidenum">
              <a:rPr lang="en-US" smtClean="0"/>
              <a:t>22</a:t>
            </a:fld>
            <a:endParaRPr lang="en-US"/>
          </a:p>
        </p:txBody>
      </p:sp>
    </p:spTree>
    <p:extLst>
      <p:ext uri="{BB962C8B-B14F-4D97-AF65-F5344CB8AC3E}">
        <p14:creationId xmlns:p14="http://schemas.microsoft.com/office/powerpoint/2010/main" val="19242760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en-GB"/>
          </a:p>
        </p:txBody>
      </p:sp>
      <p:sp>
        <p:nvSpPr>
          <p:cNvPr id="4" name="Dia számának helye 3"/>
          <p:cNvSpPr>
            <a:spLocks noGrp="1"/>
          </p:cNvSpPr>
          <p:nvPr>
            <p:ph type="sldNum" sz="quarter" idx="5"/>
          </p:nvPr>
        </p:nvSpPr>
        <p:spPr/>
        <p:txBody>
          <a:bodyPr/>
          <a:lstStyle/>
          <a:p>
            <a:fld id="{6D0DB4E7-D023-9747-91D4-B0DA999C2A88}" type="slidenum">
              <a:rPr lang="en-US" smtClean="0"/>
              <a:t>23</a:t>
            </a:fld>
            <a:endParaRPr lang="en-US"/>
          </a:p>
        </p:txBody>
      </p:sp>
    </p:spTree>
    <p:extLst>
      <p:ext uri="{BB962C8B-B14F-4D97-AF65-F5344CB8AC3E}">
        <p14:creationId xmlns:p14="http://schemas.microsoft.com/office/powerpoint/2010/main" val="383033155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u-HU" dirty="0" err="1"/>
              <a:t>GyIK</a:t>
            </a:r>
            <a:r>
              <a:rPr lang="en-US" dirty="0"/>
              <a:t>:</a:t>
            </a:r>
          </a:p>
          <a:p>
            <a:endParaRPr lang="en-US" dirty="0"/>
          </a:p>
        </p:txBody>
      </p:sp>
      <p:sp>
        <p:nvSpPr>
          <p:cNvPr id="4" name="Slide Number Placeholder 3"/>
          <p:cNvSpPr>
            <a:spLocks noGrp="1"/>
          </p:cNvSpPr>
          <p:nvPr>
            <p:ph type="sldNum" sz="quarter" idx="5"/>
          </p:nvPr>
        </p:nvSpPr>
        <p:spPr/>
        <p:txBody>
          <a:bodyPr/>
          <a:lstStyle/>
          <a:p>
            <a:fld id="{4614E237-3346-D848-BA28-F053412767AB}" type="slidenum">
              <a:rPr lang="en-US" smtClean="0"/>
              <a:t>24</a:t>
            </a:fld>
            <a:endParaRPr lang="en-US"/>
          </a:p>
        </p:txBody>
      </p:sp>
    </p:spTree>
    <p:extLst>
      <p:ext uri="{BB962C8B-B14F-4D97-AF65-F5344CB8AC3E}">
        <p14:creationId xmlns:p14="http://schemas.microsoft.com/office/powerpoint/2010/main" val="6081608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en-GB"/>
          </a:p>
        </p:txBody>
      </p:sp>
      <p:sp>
        <p:nvSpPr>
          <p:cNvPr id="4" name="Dia számának helye 3"/>
          <p:cNvSpPr>
            <a:spLocks noGrp="1"/>
          </p:cNvSpPr>
          <p:nvPr>
            <p:ph type="sldNum" sz="quarter" idx="5"/>
          </p:nvPr>
        </p:nvSpPr>
        <p:spPr/>
        <p:txBody>
          <a:bodyPr/>
          <a:lstStyle/>
          <a:p>
            <a:fld id="{6D0DB4E7-D023-9747-91D4-B0DA999C2A88}" type="slidenum">
              <a:rPr lang="en-US" smtClean="0"/>
              <a:t>25</a:t>
            </a:fld>
            <a:endParaRPr lang="en-US"/>
          </a:p>
        </p:txBody>
      </p:sp>
    </p:spTree>
    <p:extLst>
      <p:ext uri="{BB962C8B-B14F-4D97-AF65-F5344CB8AC3E}">
        <p14:creationId xmlns:p14="http://schemas.microsoft.com/office/powerpoint/2010/main" val="376759631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A dia célja és tárgya: </a:t>
            </a:r>
            <a:r>
              <a:rPr lang="hu-HU" sz="1200" kern="1200" baseline="0" dirty="0">
                <a:effectLst/>
                <a:latin typeface="+mn-lt"/>
                <a:ea typeface="+mn-ea"/>
                <a:cs typeface="+mn-cs"/>
              </a:rPr>
              <a:t>A t</a:t>
            </a:r>
            <a:r>
              <a:rPr lang="hu-HU" dirty="0"/>
              <a:t>émakör</a:t>
            </a:r>
            <a:r>
              <a:rPr lang="hu-HU" sz="1200" kern="1200" baseline="0" dirty="0">
                <a:effectLst/>
                <a:latin typeface="+mn-lt"/>
                <a:ea typeface="+mn-ea"/>
                <a:cs typeface="+mn-cs"/>
              </a:rPr>
              <a:t> célja, hogy megvizsgálja a személyes adatok kezelésének jogszerűségét, továbbá, hogy bemutassa és tisztázza a különféle jogalapok közti különbségeket. </a:t>
            </a:r>
          </a:p>
          <a:p>
            <a:pPr algn="just"/>
            <a:r>
              <a:rPr lang="hu-HU" b="1" dirty="0"/>
              <a:t>Pedagógiai stratégia és útmutatás:</a:t>
            </a:r>
            <a:r>
              <a:rPr lang="hu-HU" dirty="0"/>
              <a:t> Az előadás legyen közérthető és szemléletes, tartalmazzon változatos és egyszerű példákat! Javasoljuk további ábrák és képek hozzáadását.</a:t>
            </a:r>
          </a:p>
          <a:p>
            <a:pPr algn="just"/>
            <a:r>
              <a:rPr lang="hu-HU" b="1" dirty="0"/>
              <a:t>Időterv </a:t>
            </a:r>
            <a:r>
              <a:rPr lang="hu-HU" sz="1200" b="1" kern="1200" dirty="0">
                <a:solidFill>
                  <a:schemeClr val="tx1"/>
                </a:solidFill>
                <a:effectLst/>
                <a:latin typeface="+mn-lt"/>
                <a:ea typeface="+mn-ea"/>
                <a:cs typeface="+mn-cs"/>
              </a:rPr>
              <a:t>(fontosság): </a:t>
            </a:r>
            <a:r>
              <a:rPr lang="hu-HU" sz="1200" kern="1200" dirty="0">
                <a:solidFill>
                  <a:schemeClr val="tx1"/>
                </a:solidFill>
                <a:effectLst/>
                <a:latin typeface="+mn-lt"/>
                <a:ea typeface="+mn-ea"/>
                <a:cs typeface="+mn-cs"/>
              </a:rPr>
              <a:t>alacsony</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6. cikk </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algn="just"/>
            <a:endParaRPr lang="hu-HU" dirty="0"/>
          </a:p>
        </p:txBody>
      </p:sp>
      <p:sp>
        <p:nvSpPr>
          <p:cNvPr id="4" name="Dia számának helye 3"/>
          <p:cNvSpPr>
            <a:spLocks noGrp="1"/>
          </p:cNvSpPr>
          <p:nvPr>
            <p:ph type="sldNum" sz="quarter" idx="10"/>
          </p:nvPr>
        </p:nvSpPr>
        <p:spPr/>
        <p:txBody>
          <a:bodyPr/>
          <a:lstStyle/>
          <a:p>
            <a:fld id="{6D0DB4E7-D023-9747-91D4-B0DA999C2A88}" type="slidenum">
              <a:rPr lang="en-US" smtClean="0"/>
              <a:t>26</a:t>
            </a:fld>
            <a:endParaRPr lang="en-US"/>
          </a:p>
        </p:txBody>
      </p:sp>
    </p:spTree>
    <p:extLst>
      <p:ext uri="{BB962C8B-B14F-4D97-AF65-F5344CB8AC3E}">
        <p14:creationId xmlns:p14="http://schemas.microsoft.com/office/powerpoint/2010/main" val="217769139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a:xfrm>
            <a:off x="420688" y="1233488"/>
            <a:ext cx="5916612" cy="3328987"/>
          </a:xfrm>
        </p:spPr>
      </p:sp>
      <p:sp>
        <p:nvSpPr>
          <p:cNvPr id="3" name="Jegyzetek helye 2"/>
          <p:cNvSpPr>
            <a:spLocks noGrp="1"/>
          </p:cNvSpPr>
          <p:nvPr>
            <p:ph type="body" idx="1"/>
          </p:nvPr>
        </p:nvSpPr>
        <p:spPr/>
        <p:txBody>
          <a:bodyPr/>
          <a:lstStyle/>
          <a:p>
            <a:pPr lvl="0" algn="just">
              <a:defRPr/>
            </a:pPr>
            <a:r>
              <a:rPr lang="hu-HU" b="1" dirty="0"/>
              <a:t>A dia célja és tárgya: </a:t>
            </a:r>
            <a:r>
              <a:rPr lang="hu-HU" dirty="0"/>
              <a:t>A dia célja, hogy megvizsgálja a személyes adatok kezelésének jogszerűségét, továbbá, hogy bemutassa és tisztázza a különféle jogalapok közti különbségeket. </a:t>
            </a:r>
          </a:p>
          <a:p>
            <a:pPr algn="just"/>
            <a:r>
              <a:rPr lang="hu-HU" b="1" dirty="0"/>
              <a:t>Pedagógiai stratégia és útmutatás:</a:t>
            </a:r>
            <a:r>
              <a:rPr lang="hu-HU" dirty="0"/>
              <a:t> Az előadás legyen közérthető és szemléletes, tartalmazzon változatos és egyszerű példákat! Javasoljuk további ábrák és képek hozzáadását.</a:t>
            </a:r>
          </a:p>
          <a:p>
            <a:pPr algn="just"/>
            <a:r>
              <a:rPr lang="hu-HU" b="1" dirty="0"/>
              <a:t>Időterv</a:t>
            </a:r>
            <a:r>
              <a:rPr lang="hu-HU" sz="1200" b="1" kern="1200" dirty="0">
                <a:solidFill>
                  <a:schemeClr val="tx1"/>
                </a:solidFill>
                <a:effectLst/>
                <a:latin typeface="+mn-lt"/>
                <a:ea typeface="+mn-ea"/>
                <a:cs typeface="+mn-cs"/>
              </a:rPr>
              <a:t>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6. cikk </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endParaRPr lang="en-GB" dirty="0"/>
          </a:p>
        </p:txBody>
      </p:sp>
      <p:sp>
        <p:nvSpPr>
          <p:cNvPr id="4" name="Dia számának helye 3"/>
          <p:cNvSpPr>
            <a:spLocks noGrp="1"/>
          </p:cNvSpPr>
          <p:nvPr>
            <p:ph type="sldNum" sz="quarter" idx="10"/>
          </p:nvPr>
        </p:nvSpPr>
        <p:spPr/>
        <p:txBody>
          <a:bodyPr/>
          <a:lstStyle/>
          <a:p>
            <a:fld id="{6D0DB4E7-D023-9747-91D4-B0DA999C2A88}" type="slidenum">
              <a:rPr lang="en-US" smtClean="0"/>
              <a:t>27</a:t>
            </a:fld>
            <a:endParaRPr lang="en-US"/>
          </a:p>
        </p:txBody>
      </p:sp>
    </p:spTree>
    <p:extLst>
      <p:ext uri="{BB962C8B-B14F-4D97-AF65-F5344CB8AC3E}">
        <p14:creationId xmlns:p14="http://schemas.microsoft.com/office/powerpoint/2010/main" val="368202049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a:xfrm>
            <a:off x="673577" y="4748163"/>
            <a:ext cx="5388610" cy="8616963"/>
          </a:xfrm>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A dia célja és tárgya: </a:t>
            </a:r>
            <a:r>
              <a:rPr lang="hu-HU" dirty="0"/>
              <a:t>A dia ismerteti a hozzájárulás fogalmát, és tisztázza a különféle jogalapok közti különbségeket. </a:t>
            </a:r>
          </a:p>
          <a:p>
            <a:pPr algn="just"/>
            <a:r>
              <a:rPr lang="hu-HU" b="1" dirty="0"/>
              <a:t>Pedagógiai stratégia és útmutatás:</a:t>
            </a:r>
            <a:r>
              <a:rPr lang="hu-HU" dirty="0"/>
              <a:t> Az előadás legyen közérthető és szemléletes, tartalmazzon változatos és egyszerű példákat! Javasoljuk további ábrák és képek hozzáadását.</a:t>
            </a:r>
          </a:p>
          <a:p>
            <a:pPr algn="just"/>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magas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b="0" dirty="0"/>
              <a:t>6-8. cikk; 13. cikk; </a:t>
            </a:r>
            <a:r>
              <a:rPr lang="hu-HU" sz="1200" kern="1200" dirty="0">
                <a:solidFill>
                  <a:schemeClr val="tx1"/>
                </a:solidFill>
                <a:effectLst/>
                <a:latin typeface="+mn-lt"/>
                <a:ea typeface="+mn-ea"/>
                <a:cs typeface="+mn-cs"/>
              </a:rPr>
              <a:t>Preambulum (32); Preambulum (42)</a:t>
            </a:r>
          </a:p>
          <a:p>
            <a:pPr algn="just"/>
            <a:r>
              <a:rPr lang="hu-HU" sz="1200" b="1" kern="1200" dirty="0">
                <a:solidFill>
                  <a:schemeClr val="tx1"/>
                </a:solidFill>
                <a:effectLst/>
                <a:latin typeface="+mn-lt"/>
                <a:ea typeface="+mn-ea"/>
                <a:cs typeface="+mn-cs"/>
              </a:rPr>
              <a:t>Jogeset: </a:t>
            </a:r>
            <a:endParaRPr lang="hu-HU" sz="1200" kern="1200" dirty="0">
              <a:solidFill>
                <a:schemeClr val="tx1"/>
              </a:solidFill>
              <a:effectLst/>
              <a:latin typeface="+mn-lt"/>
              <a:ea typeface="+mn-ea"/>
              <a:cs typeface="+mn-cs"/>
            </a:endParaRPr>
          </a:p>
          <a:p>
            <a:pPr algn="just"/>
            <a:r>
              <a:rPr lang="hu-HU" dirty="0"/>
              <a:t>EUB, Deutsche Telekom AG kontra </a:t>
            </a:r>
            <a:r>
              <a:rPr lang="hu-HU" dirty="0" err="1"/>
              <a:t>Bundesrepublik</a:t>
            </a:r>
            <a:r>
              <a:rPr lang="hu-HU" dirty="0"/>
              <a:t> </a:t>
            </a:r>
            <a:r>
              <a:rPr lang="hu-HU" dirty="0" err="1"/>
              <a:t>Deutschland</a:t>
            </a:r>
            <a:r>
              <a:rPr lang="hu-HU" dirty="0"/>
              <a:t>, C-543/09 sz. ügy, 2011. május 5. Lásd különösen az 53.,</a:t>
            </a:r>
            <a:r>
              <a:rPr lang="hu-HU" baseline="0" dirty="0"/>
              <a:t> </a:t>
            </a:r>
            <a:r>
              <a:rPr lang="hu-HU" dirty="0"/>
              <a:t>54. és 61. pontot</a:t>
            </a:r>
          </a:p>
          <a:p>
            <a:pPr algn="just"/>
            <a:endParaRPr lang="hu-HU" dirty="0"/>
          </a:p>
          <a:p>
            <a:pPr algn="just"/>
            <a:r>
              <a:rPr lang="hu-HU" sz="1200" b="0" i="0" kern="1200" noProof="0" dirty="0">
                <a:solidFill>
                  <a:schemeClr val="tx1"/>
                </a:solidFill>
                <a:effectLst/>
                <a:latin typeface="+mn-lt"/>
                <a:ea typeface="+mn-ea"/>
                <a:cs typeface="+mn-cs"/>
              </a:rPr>
              <a:t>53.</a:t>
            </a:r>
            <a:r>
              <a:rPr lang="hu-HU" sz="1200" b="0" i="0" kern="1200" baseline="0" noProof="0" dirty="0">
                <a:solidFill>
                  <a:schemeClr val="tx1"/>
                </a:solidFill>
                <a:effectLst/>
                <a:latin typeface="+mn-lt"/>
                <a:ea typeface="+mn-ea"/>
                <a:cs typeface="+mn-cs"/>
              </a:rPr>
              <a:t> </a:t>
            </a:r>
            <a:r>
              <a:rPr lang="hu-HU" sz="1200" b="0" i="0" kern="1200" noProof="0" dirty="0">
                <a:solidFill>
                  <a:schemeClr val="tx1"/>
                </a:solidFill>
                <a:effectLst/>
                <a:latin typeface="+mn-lt"/>
                <a:ea typeface="+mn-ea"/>
                <a:cs typeface="+mn-cs"/>
              </a:rPr>
              <a:t>Az előfizetők személyes adatainak a nyilvánosan elérhető tudakozó‑ és </a:t>
            </a:r>
            <a:r>
              <a:rPr lang="hu-HU" sz="1200" b="0" i="0" kern="1200" noProof="0" dirty="0" err="1">
                <a:solidFill>
                  <a:schemeClr val="tx1"/>
                </a:solidFill>
                <a:effectLst/>
                <a:latin typeface="+mn-lt"/>
                <a:ea typeface="+mn-ea"/>
                <a:cs typeface="+mn-cs"/>
              </a:rPr>
              <a:t>telefonköny‑szolgáltatást</a:t>
            </a:r>
            <a:r>
              <a:rPr lang="hu-HU" sz="1200" b="0" i="0" kern="1200" noProof="0" dirty="0">
                <a:solidFill>
                  <a:schemeClr val="tx1"/>
                </a:solidFill>
                <a:effectLst/>
                <a:latin typeface="+mn-lt"/>
                <a:ea typeface="+mn-ea"/>
                <a:cs typeface="+mn-cs"/>
              </a:rPr>
              <a:t> nyújtani szándékozó harmadik vállalkozás számára való továbbítása a Charta 8. cikke (2) bekezdésének értelmében vett személyes adatkezelésnek minősül, amelyet csak „tisztességesen és jóhiszeműen, meghatározott célokra, az érintett személy hozzájárulása alapján vagy valamilyen más, a törvényben rögzített jogos okból” lehet végezni. </a:t>
            </a:r>
          </a:p>
          <a:p>
            <a:pPr algn="just"/>
            <a:r>
              <a:rPr lang="hu-HU" sz="1200" b="0" i="0" u="none" strike="noStrike" kern="1200" noProof="0" dirty="0">
                <a:solidFill>
                  <a:schemeClr val="tx1"/>
                </a:solidFill>
                <a:effectLst/>
                <a:latin typeface="+mn-lt"/>
                <a:ea typeface="+mn-ea"/>
                <a:cs typeface="+mn-cs"/>
              </a:rPr>
              <a:t>54. </a:t>
            </a:r>
            <a:r>
              <a:rPr lang="hu-HU" sz="1200" b="0" i="0" kern="1200" noProof="0" dirty="0">
                <a:solidFill>
                  <a:schemeClr val="tx1"/>
                </a:solidFill>
                <a:effectLst/>
                <a:latin typeface="+mn-lt"/>
                <a:ea typeface="+mn-ea"/>
                <a:cs typeface="+mn-cs"/>
              </a:rPr>
              <a:t>Márpedig az elektronikus hírközlési adatvédelmi irányelvből kitűnik, hogy az az előfizetőkre vonatkozó személyes adatok nyomtatott vagy elektronikus telefonkönyvben való megjelentetését az említett előfizetők hozzájárulásától teszi függővé. </a:t>
            </a:r>
          </a:p>
          <a:p>
            <a:pPr algn="just"/>
            <a:r>
              <a:rPr lang="hu-HU" sz="1200" b="0" i="0" kern="1200" noProof="0" dirty="0">
                <a:solidFill>
                  <a:schemeClr val="tx1"/>
                </a:solidFill>
                <a:effectLst/>
                <a:latin typeface="+mn-lt"/>
                <a:ea typeface="+mn-ea"/>
                <a:cs typeface="+mn-cs"/>
              </a:rPr>
              <a:t>Ahogyan arra a főtanácsnok az indítványának 122. pontjában rámutatott, az elektronikus hírközlési adatvédelmi irányelv 12. cikkének összefüggés szerinti és rendszertani értelmezéséből az következik, hogy az e cikk (2) bekezdése alapján a hozzájárulás elsődlegesen a személyes adatok nyilvános telefonkönyvben való megjelentetésének céljára, nem pedig e telefonkönyv szolgáltatójára vonatkozik</a:t>
            </a:r>
          </a:p>
          <a:p>
            <a:pPr algn="just"/>
            <a:br>
              <a:rPr lang="hu-HU" dirty="0"/>
            </a:br>
            <a:r>
              <a:rPr lang="hu-HU" dirty="0"/>
              <a:t>EUB, Tele2 (Hollandia) BV és társai kontra </a:t>
            </a:r>
            <a:r>
              <a:rPr lang="hu-HU" dirty="0" err="1"/>
              <a:t>Autoriteit</a:t>
            </a:r>
            <a:r>
              <a:rPr lang="hu-HU" dirty="0"/>
              <a:t> </a:t>
            </a:r>
            <a:r>
              <a:rPr lang="hu-HU" dirty="0" err="1"/>
              <a:t>Consument</a:t>
            </a:r>
            <a:r>
              <a:rPr lang="hu-HU" dirty="0"/>
              <a:t> en </a:t>
            </a:r>
            <a:r>
              <a:rPr lang="hu-HU" dirty="0" err="1"/>
              <a:t>Markt</a:t>
            </a:r>
            <a:r>
              <a:rPr lang="hu-HU" dirty="0"/>
              <a:t> (AMC), C-536/15 sz. ügy, 2017. március 15.</a:t>
            </a:r>
            <a:endParaRPr lang="hu-HU" b="1" dirty="0"/>
          </a:p>
          <a:p>
            <a:pPr algn="just"/>
            <a:endParaRPr lang="hu-HU" b="1" dirty="0"/>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algn="just"/>
            <a:br>
              <a:rPr lang="hu-HU" sz="1200" kern="1200" dirty="0">
                <a:solidFill>
                  <a:schemeClr val="tx1"/>
                </a:solidFill>
                <a:effectLst/>
                <a:latin typeface="+mn-lt"/>
                <a:ea typeface="+mn-ea"/>
                <a:cs typeface="+mn-cs"/>
              </a:rPr>
            </a:br>
            <a:r>
              <a:rPr lang="hu-HU" dirty="0"/>
              <a:t>A 29. cikk szerinti munkacsoport 2/2017. számú véleménye a munkahelyi adatkezelésről (WP 249, Brüsszel, 2017. június 8.)</a:t>
            </a:r>
          </a:p>
          <a:p>
            <a:pPr algn="just"/>
            <a:r>
              <a:rPr lang="hu-HU" sz="1200" kern="1200" dirty="0">
                <a:solidFill>
                  <a:schemeClr val="tx1"/>
                </a:solidFill>
                <a:effectLst/>
                <a:latin typeface="+mn-lt"/>
                <a:ea typeface="+mn-ea"/>
                <a:cs typeface="+mn-cs"/>
              </a:rPr>
              <a:t>A 29. cikk szerinti munkacsoport0 munkadokumentuma az elektronikus egészségügyi nyilvántartásban tárolt, egészségi állapotra vonatkozó személyes adatok feldolgozásáról (WP 131., Brüsszel, 2007. február 15. )</a:t>
            </a:r>
          </a:p>
          <a:p>
            <a:pPr algn="just"/>
            <a:r>
              <a:rPr lang="hu-HU" dirty="0"/>
              <a:t>A</a:t>
            </a:r>
            <a:r>
              <a:rPr lang="hu-HU" baseline="0" dirty="0"/>
              <a:t> </a:t>
            </a:r>
            <a:r>
              <a:rPr lang="hu-HU" dirty="0"/>
              <a:t>29. cikk szerinti munkacsoport 15/2011. számú véleménye a hozzájárulás fogalmáról (WP 187, Brüsszel, 2011. július 13., 19. o. )</a:t>
            </a:r>
          </a:p>
          <a:p>
            <a:pPr algn="just"/>
            <a:endParaRPr lang="hu-HU" dirty="0"/>
          </a:p>
        </p:txBody>
      </p:sp>
      <p:sp>
        <p:nvSpPr>
          <p:cNvPr id="4" name="Dia számának helye 3"/>
          <p:cNvSpPr>
            <a:spLocks noGrp="1"/>
          </p:cNvSpPr>
          <p:nvPr>
            <p:ph type="sldNum" sz="quarter" idx="10"/>
          </p:nvPr>
        </p:nvSpPr>
        <p:spPr/>
        <p:txBody>
          <a:bodyPr/>
          <a:lstStyle/>
          <a:p>
            <a:fld id="{6D0DB4E7-D023-9747-91D4-B0DA999C2A88}" type="slidenum">
              <a:rPr lang="en-US" smtClean="0"/>
              <a:t>28</a:t>
            </a:fld>
            <a:endParaRPr lang="en-US"/>
          </a:p>
        </p:txBody>
      </p:sp>
    </p:spTree>
    <p:extLst>
      <p:ext uri="{BB962C8B-B14F-4D97-AF65-F5344CB8AC3E}">
        <p14:creationId xmlns:p14="http://schemas.microsoft.com/office/powerpoint/2010/main" val="18247125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u-HU" dirty="0"/>
              <a:t>További példák:</a:t>
            </a:r>
            <a:r>
              <a:rPr lang="hu-HU" baseline="0" dirty="0"/>
              <a:t> weboldalon történő regisztráció, applikáció letöltése, stb.</a:t>
            </a:r>
            <a:endParaRPr lang="en-US" dirty="0"/>
          </a:p>
        </p:txBody>
      </p:sp>
      <p:sp>
        <p:nvSpPr>
          <p:cNvPr id="4" name="Slide Number Placeholder 3"/>
          <p:cNvSpPr>
            <a:spLocks noGrp="1"/>
          </p:cNvSpPr>
          <p:nvPr>
            <p:ph type="sldNum" sz="quarter" idx="5"/>
          </p:nvPr>
        </p:nvSpPr>
        <p:spPr/>
        <p:txBody>
          <a:bodyPr/>
          <a:lstStyle/>
          <a:p>
            <a:fld id="{6D0DB4E7-D023-9747-91D4-B0DA999C2A88}" type="slidenum">
              <a:rPr lang="en-US" smtClean="0"/>
              <a:t>29</a:t>
            </a:fld>
            <a:endParaRPr lang="en-US"/>
          </a:p>
        </p:txBody>
      </p:sp>
    </p:spTree>
    <p:extLst>
      <p:ext uri="{BB962C8B-B14F-4D97-AF65-F5344CB8AC3E}">
        <p14:creationId xmlns:p14="http://schemas.microsoft.com/office/powerpoint/2010/main" val="23400405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numero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AE1ED8-A20A-47BF-AD6C-9B601BC3AB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5295779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A dia célja és tárgya: </a:t>
            </a:r>
            <a:r>
              <a:rPr lang="hu-HU" dirty="0"/>
              <a:t>A dia ismerteti a hozzájárulás fogalmát, és tisztázza a különféle jogalapok közti különbségeket. </a:t>
            </a:r>
          </a:p>
          <a:p>
            <a:pPr algn="just"/>
            <a:r>
              <a:rPr lang="hu-HU" b="1" dirty="0"/>
              <a:t>Pedagógiai stratégia és útmutatás:</a:t>
            </a:r>
            <a:r>
              <a:rPr lang="hu-HU" dirty="0"/>
              <a:t> Az előadás legyen közérthető és szemléletes, tartalmazzon változatos és egyszerű példákat! Javasoljuk további ábrák és képek hozzáadását.</a:t>
            </a:r>
          </a:p>
          <a:p>
            <a:pPr algn="just"/>
            <a:r>
              <a:rPr lang="hu-HU" b="1" dirty="0"/>
              <a:t>Időterv </a:t>
            </a:r>
            <a:r>
              <a:rPr lang="hu-HU" sz="1200" b="1" kern="1200" dirty="0">
                <a:solidFill>
                  <a:schemeClr val="tx1"/>
                </a:solidFill>
                <a:effectLst/>
                <a:latin typeface="+mn-lt"/>
                <a:ea typeface="+mn-ea"/>
                <a:cs typeface="+mn-cs"/>
              </a:rPr>
              <a:t>(fontosság): </a:t>
            </a:r>
            <a:r>
              <a:rPr lang="hu-HU" sz="1200" kern="1200" dirty="0">
                <a:solidFill>
                  <a:schemeClr val="tx1"/>
                </a:solidFill>
                <a:effectLst/>
                <a:latin typeface="+mn-lt"/>
                <a:ea typeface="+mn-ea"/>
                <a:cs typeface="+mn-cs"/>
              </a:rPr>
              <a:t>magas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6. cikk (1) bekezdés b)</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p:txBody>
      </p:sp>
      <p:sp>
        <p:nvSpPr>
          <p:cNvPr id="4" name="Dia számának helye 3"/>
          <p:cNvSpPr>
            <a:spLocks noGrp="1"/>
          </p:cNvSpPr>
          <p:nvPr>
            <p:ph type="sldNum" sz="quarter" idx="10"/>
          </p:nvPr>
        </p:nvSpPr>
        <p:spPr/>
        <p:txBody>
          <a:bodyPr/>
          <a:lstStyle/>
          <a:p>
            <a:fld id="{6D0DB4E7-D023-9747-91D4-B0DA999C2A88}" type="slidenum">
              <a:rPr lang="en-US" smtClean="0"/>
              <a:t>30</a:t>
            </a:fld>
            <a:endParaRPr lang="en-US"/>
          </a:p>
        </p:txBody>
      </p:sp>
    </p:spTree>
    <p:extLst>
      <p:ext uri="{BB962C8B-B14F-4D97-AF65-F5344CB8AC3E}">
        <p14:creationId xmlns:p14="http://schemas.microsoft.com/office/powerpoint/2010/main" val="38878518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en-GB"/>
          </a:p>
        </p:txBody>
      </p:sp>
      <p:sp>
        <p:nvSpPr>
          <p:cNvPr id="4" name="Dia számának helye 3"/>
          <p:cNvSpPr>
            <a:spLocks noGrp="1"/>
          </p:cNvSpPr>
          <p:nvPr>
            <p:ph type="sldNum" sz="quarter" idx="5"/>
          </p:nvPr>
        </p:nvSpPr>
        <p:spPr/>
        <p:txBody>
          <a:bodyPr/>
          <a:lstStyle/>
          <a:p>
            <a:fld id="{6D0DB4E7-D023-9747-91D4-B0DA999C2A88}" type="slidenum">
              <a:rPr lang="en-US" smtClean="0"/>
              <a:t>31</a:t>
            </a:fld>
            <a:endParaRPr lang="en-US"/>
          </a:p>
        </p:txBody>
      </p:sp>
    </p:spTree>
    <p:extLst>
      <p:ext uri="{BB962C8B-B14F-4D97-AF65-F5344CB8AC3E}">
        <p14:creationId xmlns:p14="http://schemas.microsoft.com/office/powerpoint/2010/main" val="80940011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a:xfrm>
            <a:off x="673577" y="4748162"/>
            <a:ext cx="5388610" cy="7064609"/>
          </a:xfrm>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A dia célja és tárgya: </a:t>
            </a:r>
            <a:r>
              <a:rPr lang="hu-HU" dirty="0"/>
              <a:t>A dia bemutatja az adatkezelő jogi kötelezettségét mint a személyes adatok kezelésének jogalapját, továbbá tisztázza a különféle jogalapok közti különbségeket. </a:t>
            </a:r>
          </a:p>
          <a:p>
            <a:pPr algn="just"/>
            <a:r>
              <a:rPr lang="hu-HU" b="1" dirty="0"/>
              <a:t>Pedagógiai stratégia és útmutatás:</a:t>
            </a:r>
            <a:r>
              <a:rPr lang="hu-HU" dirty="0"/>
              <a:t> Az előadás legyen közérthető és szemléletes, tartalmazzon változatos és egyszerű példákat! Javasoljuk további ábrák és képek hozzáadását.</a:t>
            </a:r>
          </a:p>
          <a:p>
            <a:pPr algn="just"/>
            <a:r>
              <a:rPr lang="hu-HU" b="1" dirty="0"/>
              <a:t>Időterv </a:t>
            </a:r>
            <a:r>
              <a:rPr lang="hu-HU" sz="1200" b="1" kern="1200" dirty="0">
                <a:solidFill>
                  <a:schemeClr val="tx1"/>
                </a:solidFill>
                <a:effectLst/>
                <a:latin typeface="+mn-lt"/>
                <a:ea typeface="+mn-ea"/>
                <a:cs typeface="+mn-cs"/>
              </a:rPr>
              <a:t>(fontosság): </a:t>
            </a:r>
            <a:r>
              <a:rPr lang="hu-HU" sz="1200" kern="1200" dirty="0">
                <a:solidFill>
                  <a:schemeClr val="tx1"/>
                </a:solidFill>
                <a:effectLst/>
                <a:latin typeface="+mn-lt"/>
                <a:ea typeface="+mn-ea"/>
                <a:cs typeface="+mn-cs"/>
              </a:rPr>
              <a:t>magas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6. cikk (1) bekezdés c)</a:t>
            </a:r>
          </a:p>
          <a:p>
            <a:pPr algn="just"/>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Preambulum (45)</a:t>
            </a:r>
          </a:p>
          <a:p>
            <a:pPr algn="just"/>
            <a:r>
              <a:rPr lang="hu-HU" dirty="0">
                <a:effectLst/>
              </a:rPr>
              <a:t>Ha az adatkezelésre az adatkezelőre vonatkozó jogi kötelezettség teljesítése keretében kerül sor, vagy ha az közérdekű feladat végrehajtásához, illetve közhatalmi jogosítvány gyakorlásához szükséges, az adatkezelésnek az uniós jogban vagy valamely tagállam jogában foglalt jogalappal kell rendelkeznie. Ez a rendelet nem követeli meg, hogy az egyes konkrét adatkezelési műveletekre külön-külön jogszabály vonatkozzon. Elegendő lehet az is, ha egyetlen jogszabály szolgál jogalapul több olyan adatkezelési művelethez is, amely az adatkezelőre vonatkozó jogi kötelezettségen alapul, illetve amelyre közérdekből végzett feladat ellátásához vagy közhatalmi jogosítvány gyakorlásához van szükség. Az adatkezelés célját is uniós vagy tagállami jogban kell meghatározni. E rendeletnek a személyes adatok kezelésének jogszerűségére vonatkozó általános feltételeit ezen túlmenően ezek pontosíthatják, az adatkezelő megjelölésére vonatkozó pontos szabályokat, az adatkezelés tárgyát képező személyes adatok típusát, az érintetteket, azokat a szervezeteket, amelyekkel a személyes adatok közölhetők, az adatkezelés céljára vonatkozó korlátozásokat, az adattárolás időtartamát, valamint egyéb, a jogszerű és tisztességes adatkezelés biztosításához szükséges intézkedéseket is meghatározhatják. Uniós vagy tagállami jog határozza meg továbbá, hogy a közérdekű vagy közhatalmi feladatot teljesítő adatkezelőnek közhatalmi szervnek vagy egyéb, a közjog hatálya alá tartozó természetes vagy jogi személynek, vagy ha ezt a közérdek egészségügyi célok, mint például a népegészségügyi, illetve szociális védelmi és az egészségügyi szolgálatok irányítása miatt indokolttá teszi, a magánjog hatálya alá tartozó szervnek – például szakmai egyesületnek – kell-e lennie.</a:t>
            </a:r>
          </a:p>
          <a:p>
            <a:pPr algn="just"/>
            <a:endParaRPr lang="hu-HU" b="0" dirty="0"/>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algn="just"/>
            <a:endParaRPr lang="hu-HU" dirty="0"/>
          </a:p>
        </p:txBody>
      </p:sp>
      <p:sp>
        <p:nvSpPr>
          <p:cNvPr id="4" name="Dia számának helye 3"/>
          <p:cNvSpPr>
            <a:spLocks noGrp="1"/>
          </p:cNvSpPr>
          <p:nvPr>
            <p:ph type="sldNum" sz="quarter" idx="10"/>
          </p:nvPr>
        </p:nvSpPr>
        <p:spPr/>
        <p:txBody>
          <a:bodyPr/>
          <a:lstStyle/>
          <a:p>
            <a:fld id="{6D0DB4E7-D023-9747-91D4-B0DA999C2A88}" type="slidenum">
              <a:rPr lang="en-US" smtClean="0"/>
              <a:t>32</a:t>
            </a:fld>
            <a:endParaRPr lang="en-US"/>
          </a:p>
        </p:txBody>
      </p:sp>
    </p:spTree>
    <p:extLst>
      <p:ext uri="{BB962C8B-B14F-4D97-AF65-F5344CB8AC3E}">
        <p14:creationId xmlns:p14="http://schemas.microsoft.com/office/powerpoint/2010/main" val="226201406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en-GB"/>
          </a:p>
        </p:txBody>
      </p:sp>
      <p:sp>
        <p:nvSpPr>
          <p:cNvPr id="4" name="Dia számának helye 3"/>
          <p:cNvSpPr>
            <a:spLocks noGrp="1"/>
          </p:cNvSpPr>
          <p:nvPr>
            <p:ph type="sldNum" sz="quarter" idx="5"/>
          </p:nvPr>
        </p:nvSpPr>
        <p:spPr/>
        <p:txBody>
          <a:bodyPr/>
          <a:lstStyle/>
          <a:p>
            <a:fld id="{6D0DB4E7-D023-9747-91D4-B0DA999C2A88}" type="slidenum">
              <a:rPr lang="en-US" smtClean="0"/>
              <a:t>33</a:t>
            </a:fld>
            <a:endParaRPr lang="en-US"/>
          </a:p>
        </p:txBody>
      </p:sp>
    </p:spTree>
    <p:extLst>
      <p:ext uri="{BB962C8B-B14F-4D97-AF65-F5344CB8AC3E}">
        <p14:creationId xmlns:p14="http://schemas.microsoft.com/office/powerpoint/2010/main" val="9252750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a:xfrm>
            <a:off x="673577" y="4748163"/>
            <a:ext cx="5388610" cy="4623123"/>
          </a:xfrm>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A dia célja és tárgya: </a:t>
            </a:r>
            <a:r>
              <a:rPr lang="hu-HU" dirty="0"/>
              <a:t>A dia az érintett vagy egy másik természetes személy létfontosságú érdekét mint jogalapot járja körül, és tisztázza a különféle jogalapok közti különbségeket. </a:t>
            </a:r>
          </a:p>
          <a:p>
            <a:pPr algn="just"/>
            <a:r>
              <a:rPr lang="hu-HU" b="1" dirty="0"/>
              <a:t>Pedagógiai stratégia és útmutatás:</a:t>
            </a:r>
            <a:r>
              <a:rPr lang="hu-HU" dirty="0"/>
              <a:t> Az előadás legyen közérthető és szemléletes, tartalmazzon változatos és egyszerű példákat! Javasoljuk további ábrák és képek hozzáadását.</a:t>
            </a:r>
          </a:p>
          <a:p>
            <a:pPr algn="just"/>
            <a:r>
              <a:rPr lang="hu-HU" b="1" dirty="0"/>
              <a:t>Időterv </a:t>
            </a:r>
            <a:r>
              <a:rPr lang="hu-HU" sz="1200" b="1" kern="1200" dirty="0">
                <a:solidFill>
                  <a:schemeClr val="tx1"/>
                </a:solidFill>
                <a:effectLst/>
                <a:latin typeface="+mn-lt"/>
                <a:ea typeface="+mn-ea"/>
                <a:cs typeface="+mn-cs"/>
              </a:rPr>
              <a:t>(fontosság): </a:t>
            </a:r>
            <a:r>
              <a:rPr lang="hu-HU" sz="1200" kern="1200" dirty="0">
                <a:solidFill>
                  <a:schemeClr val="tx1"/>
                </a:solidFill>
                <a:effectLst/>
                <a:latin typeface="+mn-lt"/>
                <a:ea typeface="+mn-ea"/>
                <a:cs typeface="+mn-cs"/>
              </a:rPr>
              <a:t>magas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6. cikk (1) bekezdés d)</a:t>
            </a:r>
          </a:p>
          <a:p>
            <a:pPr algn="just"/>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Preambulum (46)</a:t>
            </a:r>
          </a:p>
          <a:p>
            <a:pPr algn="just"/>
            <a:r>
              <a:rPr lang="hu-HU" dirty="0">
                <a:effectLst/>
              </a:rPr>
              <a:t>Az adatkezelést szintén jogszerűnek kell tekinteni akkor, amikor az az érintett életének vagy más fent említett természetes személy érdekeinek védelmében történik. Más természetes személy létfontosságú érdekeire hivatkozással személyes adatkezelésre elvben csak akkor kerülhet sor, ha a szóban forgó adatkezelés egyéb jogalapon nem végezhető. A személyes adatkezelés néhány típusa szolgálhat egyszerre fontos közérdeket és az érintett létfontosságú érdekeit is, például olyan esetben, amikor az adatkezelésre humanitárius okokból, ideértve, ha arra a járványok és terjedéseik nyomon követéséhez, vagy humanitárius vészhelyzetben, különösen természeti vagy ember által okozott katasztrófák esetében van szükség.</a:t>
            </a:r>
          </a:p>
          <a:p>
            <a:pPr algn="just"/>
            <a:endParaRPr lang="hu-HU" b="0" dirty="0"/>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algn="just"/>
            <a:endParaRPr lang="hu-HU" dirty="0"/>
          </a:p>
        </p:txBody>
      </p:sp>
      <p:sp>
        <p:nvSpPr>
          <p:cNvPr id="4" name="Dia számának helye 3"/>
          <p:cNvSpPr>
            <a:spLocks noGrp="1"/>
          </p:cNvSpPr>
          <p:nvPr>
            <p:ph type="sldNum" sz="quarter" idx="10"/>
          </p:nvPr>
        </p:nvSpPr>
        <p:spPr/>
        <p:txBody>
          <a:bodyPr/>
          <a:lstStyle/>
          <a:p>
            <a:fld id="{6D0DB4E7-D023-9747-91D4-B0DA999C2A88}" type="slidenum">
              <a:rPr lang="en-US" smtClean="0"/>
              <a:t>34</a:t>
            </a:fld>
            <a:endParaRPr lang="en-US"/>
          </a:p>
        </p:txBody>
      </p:sp>
    </p:spTree>
    <p:extLst>
      <p:ext uri="{BB962C8B-B14F-4D97-AF65-F5344CB8AC3E}">
        <p14:creationId xmlns:p14="http://schemas.microsoft.com/office/powerpoint/2010/main" val="294098581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en-GB"/>
          </a:p>
        </p:txBody>
      </p:sp>
      <p:sp>
        <p:nvSpPr>
          <p:cNvPr id="4" name="Dia számának helye 3"/>
          <p:cNvSpPr>
            <a:spLocks noGrp="1"/>
          </p:cNvSpPr>
          <p:nvPr>
            <p:ph type="sldNum" sz="quarter" idx="5"/>
          </p:nvPr>
        </p:nvSpPr>
        <p:spPr/>
        <p:txBody>
          <a:bodyPr/>
          <a:lstStyle/>
          <a:p>
            <a:fld id="{6D0DB4E7-D023-9747-91D4-B0DA999C2A88}" type="slidenum">
              <a:rPr lang="en-US" smtClean="0"/>
              <a:t>35</a:t>
            </a:fld>
            <a:endParaRPr lang="en-US"/>
          </a:p>
        </p:txBody>
      </p:sp>
    </p:spTree>
    <p:extLst>
      <p:ext uri="{BB962C8B-B14F-4D97-AF65-F5344CB8AC3E}">
        <p14:creationId xmlns:p14="http://schemas.microsoft.com/office/powerpoint/2010/main" val="333794730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A dia célja és tárgya: </a:t>
            </a:r>
            <a:r>
              <a:rPr lang="hu-HU" dirty="0"/>
              <a:t>A dia a közérdekű vagy az adatkezelőre ruházott közhatalmi jogosítvány gyakorlásának keretében végzett feladat végrehajtásához szükséges adatkezelést mutatja be mint az adatkezelés lehetséges jogalapját, továbbá bemutatja és tisztázza a különféle jogalapok közti különbségeket.</a:t>
            </a:r>
          </a:p>
          <a:p>
            <a:pPr algn="just"/>
            <a:r>
              <a:rPr lang="hu-HU" b="1" dirty="0"/>
              <a:t>Pedagógiai stratégia és útmutatás:</a:t>
            </a:r>
            <a:r>
              <a:rPr lang="hu-HU" dirty="0"/>
              <a:t> Az előadás legyen közérthető és szemléletes, tartalmazzon változatos és egyszerű példákat! Javasoljuk további ábrák és képek hozzáadását.</a:t>
            </a:r>
          </a:p>
          <a:p>
            <a:pPr algn="just"/>
            <a:r>
              <a:rPr lang="hu-HU" b="1" dirty="0"/>
              <a:t>Időterv </a:t>
            </a:r>
            <a:r>
              <a:rPr lang="hu-HU" sz="1200" b="1" kern="1200" dirty="0">
                <a:solidFill>
                  <a:schemeClr val="tx1"/>
                </a:solidFill>
                <a:effectLst/>
                <a:latin typeface="+mn-lt"/>
                <a:ea typeface="+mn-ea"/>
                <a:cs typeface="+mn-cs"/>
              </a:rPr>
              <a:t>(fontosság): </a:t>
            </a:r>
            <a:r>
              <a:rPr lang="hu-HU" sz="1200" kern="1200" dirty="0">
                <a:solidFill>
                  <a:schemeClr val="tx1"/>
                </a:solidFill>
                <a:effectLst/>
                <a:latin typeface="+mn-lt"/>
                <a:ea typeface="+mn-ea"/>
                <a:cs typeface="+mn-cs"/>
              </a:rPr>
              <a:t>magas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6. cikk (1) bekezdés e)</a:t>
            </a:r>
          </a:p>
          <a:p>
            <a:pPr algn="just"/>
            <a:r>
              <a:rPr lang="hu-HU" sz="1200" b="1" kern="1200" dirty="0">
                <a:solidFill>
                  <a:schemeClr val="tx1"/>
                </a:solidFill>
                <a:effectLst/>
                <a:latin typeface="+mn-lt"/>
                <a:ea typeface="+mn-ea"/>
                <a:cs typeface="+mn-cs"/>
              </a:rPr>
              <a:t>Jogeset: </a:t>
            </a:r>
            <a:endParaRPr lang="hu-HU" sz="1200" kern="1200" dirty="0">
              <a:solidFill>
                <a:schemeClr val="tx1"/>
              </a:solidFill>
              <a:effectLst/>
              <a:latin typeface="+mn-lt"/>
              <a:ea typeface="+mn-ea"/>
              <a:cs typeface="+mn-cs"/>
            </a:endParaRPr>
          </a:p>
          <a:p>
            <a:pPr algn="just"/>
            <a:r>
              <a:rPr lang="hu-HU" dirty="0"/>
              <a:t>EUB, Huber kontra </a:t>
            </a:r>
            <a:r>
              <a:rPr lang="hu-HU" dirty="0" err="1"/>
              <a:t>Bundesrepublik</a:t>
            </a:r>
            <a:r>
              <a:rPr lang="hu-HU" dirty="0"/>
              <a:t> </a:t>
            </a:r>
            <a:r>
              <a:rPr lang="hu-HU" dirty="0" err="1"/>
              <a:t>Deutschland</a:t>
            </a:r>
            <a:r>
              <a:rPr lang="hu-HU" dirty="0"/>
              <a:t> [nagytanács], C-524/06 számú ügy, 2008. december 16.</a:t>
            </a:r>
            <a:endParaRPr lang="hu-HU" b="1" dirty="0"/>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algn="just"/>
            <a:endParaRPr lang="hu-HU" dirty="0"/>
          </a:p>
        </p:txBody>
      </p:sp>
      <p:sp>
        <p:nvSpPr>
          <p:cNvPr id="4" name="Dia számának helye 3"/>
          <p:cNvSpPr>
            <a:spLocks noGrp="1"/>
          </p:cNvSpPr>
          <p:nvPr>
            <p:ph type="sldNum" sz="quarter" idx="10"/>
          </p:nvPr>
        </p:nvSpPr>
        <p:spPr/>
        <p:txBody>
          <a:bodyPr/>
          <a:lstStyle/>
          <a:p>
            <a:fld id="{6D0DB4E7-D023-9747-91D4-B0DA999C2A88}" type="slidenum">
              <a:rPr lang="en-US" smtClean="0"/>
              <a:t>36</a:t>
            </a:fld>
            <a:endParaRPr lang="en-US"/>
          </a:p>
        </p:txBody>
      </p:sp>
    </p:spTree>
    <p:extLst>
      <p:ext uri="{BB962C8B-B14F-4D97-AF65-F5344CB8AC3E}">
        <p14:creationId xmlns:p14="http://schemas.microsoft.com/office/powerpoint/2010/main" val="121373601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en-GB"/>
          </a:p>
        </p:txBody>
      </p:sp>
      <p:sp>
        <p:nvSpPr>
          <p:cNvPr id="4" name="Dia számának helye 3"/>
          <p:cNvSpPr>
            <a:spLocks noGrp="1"/>
          </p:cNvSpPr>
          <p:nvPr>
            <p:ph type="sldNum" sz="quarter" idx="5"/>
          </p:nvPr>
        </p:nvSpPr>
        <p:spPr/>
        <p:txBody>
          <a:bodyPr/>
          <a:lstStyle/>
          <a:p>
            <a:fld id="{6D0DB4E7-D023-9747-91D4-B0DA999C2A88}" type="slidenum">
              <a:rPr lang="en-US" smtClean="0"/>
              <a:t>37</a:t>
            </a:fld>
            <a:endParaRPr lang="en-US"/>
          </a:p>
        </p:txBody>
      </p:sp>
    </p:spTree>
    <p:extLst>
      <p:ext uri="{BB962C8B-B14F-4D97-AF65-F5344CB8AC3E}">
        <p14:creationId xmlns:p14="http://schemas.microsoft.com/office/powerpoint/2010/main" val="60680440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a:xfrm>
            <a:off x="673577" y="4748160"/>
            <a:ext cx="5388610" cy="15326109"/>
          </a:xfrm>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A dia célja és tárgya: </a:t>
            </a:r>
            <a:r>
              <a:rPr lang="hu-HU" dirty="0"/>
              <a:t>A dia a személyes adatok kezelésének jogalapját mutatja be, ha az adatkezelés az adatkezelő vagy egy harmadik fél jogos érdekeinek érvényesítéséhez szükséges, és bemutatja és tisztázza a különféle jogalapok közti különbségeket.</a:t>
            </a:r>
          </a:p>
          <a:p>
            <a:pPr algn="just"/>
            <a:r>
              <a:rPr lang="hu-HU" b="1" dirty="0"/>
              <a:t>Pedagógiai stratégia és útmutatás:</a:t>
            </a:r>
            <a:r>
              <a:rPr lang="hu-HU" dirty="0"/>
              <a:t> Az előadás legyen közérthető és szemléletes, tartalmazzon változatos és egyszerű példákat! Javasoljuk további ábrák és képek hozzáadását.</a:t>
            </a:r>
          </a:p>
          <a:p>
            <a:pPr algn="just"/>
            <a:r>
              <a:rPr lang="hu-HU" b="1" dirty="0"/>
              <a:t>Időterv </a:t>
            </a:r>
            <a:r>
              <a:rPr lang="hu-HU" sz="1200" b="1" kern="1200" dirty="0">
                <a:solidFill>
                  <a:schemeClr val="tx1"/>
                </a:solidFill>
                <a:effectLst/>
                <a:latin typeface="+mn-lt"/>
                <a:ea typeface="+mn-ea"/>
                <a:cs typeface="+mn-cs"/>
              </a:rPr>
              <a:t>(fontosság): </a:t>
            </a:r>
            <a:r>
              <a:rPr lang="hu-HU" sz="1200" kern="1200" dirty="0">
                <a:solidFill>
                  <a:schemeClr val="tx1"/>
                </a:solidFill>
                <a:effectLst/>
                <a:latin typeface="+mn-lt"/>
                <a:ea typeface="+mn-ea"/>
                <a:cs typeface="+mn-cs"/>
              </a:rPr>
              <a:t>magas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6. cikk (1) bekezdés f)</a:t>
            </a:r>
          </a:p>
          <a:p>
            <a:pPr algn="just"/>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Preambulum (47</a:t>
            </a:r>
            <a:r>
              <a:rPr lang="hu-HU" sz="1200" kern="1200" dirty="0">
                <a:solidFill>
                  <a:schemeClr val="tx1"/>
                </a:solidFill>
                <a:effectLst/>
                <a:latin typeface="+mn-lt"/>
                <a:ea typeface="+mn-ea"/>
                <a:cs typeface="+mn-cs"/>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0" i="0" kern="1200" dirty="0">
                <a:solidFill>
                  <a:schemeClr val="tx1"/>
                </a:solidFill>
                <a:effectLst/>
                <a:latin typeface="+mn-lt"/>
                <a:ea typeface="+mn-ea"/>
                <a:cs typeface="+mn-cs"/>
              </a:rPr>
              <a:t>Az adatkezelő – ideértve azt az adatkezelőt is, akivel a személyes adatokat közölhetik – vagy valamely harmadik fél jogos érdeke jogalapot teremthet az adatkezelésre, feltéve hogy az érintett érdekei, alapvető jogai és szabadságai nem élveznek elsőbbséget, figyelembe véve az adatkezelővel való kapcsolata alapján az érintett észszerű elvárásait. Az ilyen jogos érdekről lehet szó például olyankor, amikor releváns és megfelelő kapcsolat áll fenn az érintett és az adatkezelő között, például olyan esetekben, amikor az érintett az adatkezelő ügyfele vagy annak alkalmazásában áll. A jogos érdek fennállásának megállapításához mindenképpen körültekintően meg kell vizsgálni többek között azt, hogy az érintett a személyes adatok gyűjtésének időpontjában és azzal összefüggésben számíthat-e észszerűen arra, hogy adatkezelésre az adott célból kerülhet sor. Az érintett érdekei és alapvető jogai elsőbbséget élvezhetnek az adatkezelő érdekével szemben, ha a személyes adatokat olyan körülmények között kezelik, amelyek közepette az érintettek nem számítanak további adatkezelésre. Mivel a jogalkotó feladata, hogy jogszabályban határozza meg, hogy a közhatalmi szervek milyen jogalapon kezelhetek személyes adatokat, az adatkezelő jogszerű érdekét alátámasztó jogalapot nem lehet alkalmazni, a közhatalmi szervek által feladataik ellátása során végzett adatkezelésre. Személyes adatoknak a csalások megelőzése céljából feltétlenül szükséges kezelése szintén az érintett adatkezelő jogos érdekének minősül. Személyes adatok közvetlen üzletszerzési célú kezelése szintén jogos érdeken alapulónak tekinthető.</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hu-HU" b="0" dirty="0"/>
          </a:p>
          <a:p>
            <a:pPr algn="just"/>
            <a:r>
              <a:rPr lang="hu-HU" sz="1200" b="1" kern="1200" dirty="0">
                <a:solidFill>
                  <a:schemeClr val="tx1"/>
                </a:solidFill>
                <a:effectLst/>
                <a:latin typeface="+mn-lt"/>
                <a:ea typeface="+mn-ea"/>
                <a:cs typeface="+mn-cs"/>
              </a:rPr>
              <a:t>Jogeset: </a:t>
            </a:r>
            <a:r>
              <a:rPr lang="hu-HU" sz="1200" b="0" kern="1200" dirty="0">
                <a:solidFill>
                  <a:schemeClr val="tx1"/>
                </a:solidFill>
                <a:effectLst/>
                <a:latin typeface="+mn-lt"/>
                <a:ea typeface="+mn-ea"/>
                <a:cs typeface="+mn-cs"/>
              </a:rPr>
              <a:t>EUB, </a:t>
            </a:r>
            <a:r>
              <a:rPr lang="hu-HU" sz="1200" b="0" kern="1200" dirty="0" err="1">
                <a:solidFill>
                  <a:schemeClr val="tx1"/>
                </a:solidFill>
                <a:effectLst/>
                <a:latin typeface="+mn-lt"/>
                <a:ea typeface="+mn-ea"/>
                <a:cs typeface="+mn-cs"/>
              </a:rPr>
              <a:t>Valsts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policijas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Rīgas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reģiona</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pārvaldes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Kārtības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policijas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pārvalde</a:t>
            </a:r>
            <a:r>
              <a:rPr lang="hu-HU" sz="1200" b="0" kern="1200" dirty="0">
                <a:solidFill>
                  <a:schemeClr val="tx1"/>
                </a:solidFill>
                <a:effectLst/>
                <a:latin typeface="+mn-lt"/>
                <a:ea typeface="+mn-ea"/>
                <a:cs typeface="+mn-cs"/>
              </a:rPr>
              <a:t> kontra </a:t>
            </a:r>
            <a:r>
              <a:rPr lang="hu-HU" sz="1200" b="0" kern="1200" dirty="0" err="1">
                <a:solidFill>
                  <a:schemeClr val="tx1"/>
                </a:solidFill>
                <a:effectLst/>
                <a:latin typeface="+mn-lt"/>
                <a:ea typeface="+mn-ea"/>
                <a:cs typeface="+mn-cs"/>
              </a:rPr>
              <a:t>Rīgas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pašvaldības</a:t>
            </a:r>
            <a:r>
              <a:rPr lang="hu-HU" sz="1200" b="0" kern="1200" dirty="0">
                <a:solidFill>
                  <a:schemeClr val="tx1"/>
                </a:solidFill>
                <a:effectLst/>
                <a:latin typeface="+mn-lt"/>
                <a:ea typeface="+mn-ea"/>
                <a:cs typeface="+mn-cs"/>
              </a:rPr>
              <a:t> SIA ‘</a:t>
            </a:r>
            <a:r>
              <a:rPr lang="hu-HU" sz="1200" b="0" kern="1200" dirty="0" err="1">
                <a:solidFill>
                  <a:schemeClr val="tx1"/>
                </a:solidFill>
                <a:effectLst/>
                <a:latin typeface="+mn-lt"/>
                <a:ea typeface="+mn-ea"/>
                <a:cs typeface="+mn-cs"/>
              </a:rPr>
              <a:t>Rīgas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satiksme</a:t>
            </a:r>
            <a:r>
              <a:rPr lang="hu-HU" sz="1200" b="0" kern="1200" dirty="0">
                <a:solidFill>
                  <a:schemeClr val="tx1"/>
                </a:solidFill>
                <a:effectLst/>
                <a:latin typeface="+mn-lt"/>
                <a:ea typeface="+mn-ea"/>
                <a:cs typeface="+mn-cs"/>
              </a:rPr>
              <a:t>’,  C-13/16 sz. ügy, 2017. május 4.</a:t>
            </a:r>
          </a:p>
          <a:p>
            <a:pPr algn="just"/>
            <a:endParaRPr lang="hu-HU" i="1" dirty="0"/>
          </a:p>
          <a:p>
            <a:pPr algn="just"/>
            <a:r>
              <a:rPr lang="hu-HU" i="1" dirty="0"/>
              <a:t>A </a:t>
            </a:r>
            <a:r>
              <a:rPr lang="hu-HU" i="1" dirty="0" err="1"/>
              <a:t>Valsts</a:t>
            </a:r>
            <a:r>
              <a:rPr lang="hu-HU" i="1" dirty="0"/>
              <a:t> </a:t>
            </a:r>
            <a:r>
              <a:rPr lang="hu-HU" i="1" dirty="0" err="1"/>
              <a:t>policijas</a:t>
            </a:r>
            <a:r>
              <a:rPr lang="hu-HU" i="1" dirty="0"/>
              <a:t> </a:t>
            </a:r>
            <a:r>
              <a:rPr lang="hu-HU" i="1" dirty="0" err="1"/>
              <a:t>Rīgas</a:t>
            </a:r>
            <a:r>
              <a:rPr lang="hu-HU" i="1" dirty="0"/>
              <a:t> </a:t>
            </a:r>
            <a:r>
              <a:rPr lang="hu-HU" i="1" dirty="0" err="1"/>
              <a:t>reģiona</a:t>
            </a:r>
            <a:r>
              <a:rPr lang="hu-HU" i="1" dirty="0"/>
              <a:t> </a:t>
            </a:r>
            <a:r>
              <a:rPr lang="hu-HU" i="1" dirty="0" err="1"/>
              <a:t>pārvaldes</a:t>
            </a:r>
            <a:r>
              <a:rPr lang="hu-HU" i="1" dirty="0"/>
              <a:t> </a:t>
            </a:r>
            <a:r>
              <a:rPr lang="hu-HU" i="1" dirty="0" err="1"/>
              <a:t>Kārtības</a:t>
            </a:r>
            <a:r>
              <a:rPr lang="hu-HU" i="1" dirty="0"/>
              <a:t> </a:t>
            </a:r>
            <a:r>
              <a:rPr lang="hu-HU" i="1" dirty="0" err="1"/>
              <a:t>policijas</a:t>
            </a:r>
            <a:r>
              <a:rPr lang="hu-HU" i="1" dirty="0"/>
              <a:t> </a:t>
            </a:r>
            <a:r>
              <a:rPr lang="hu-HU" i="1" dirty="0" err="1"/>
              <a:t>pārvalde</a:t>
            </a:r>
            <a:r>
              <a:rPr lang="hu-HU" i="1" dirty="0"/>
              <a:t> ügy  egy rigai tömegközlekedési vállalat trolibuszát ért kárral foglalkozott, amelyet egy taxi ajtajának utas általi hirtelen kinyitása okozott. A </a:t>
            </a:r>
            <a:r>
              <a:rPr lang="hu-HU" i="1" dirty="0" err="1"/>
              <a:t>Rīgas</a:t>
            </a:r>
            <a:r>
              <a:rPr lang="hu-HU" i="1" dirty="0"/>
              <a:t> </a:t>
            </a:r>
            <a:r>
              <a:rPr lang="hu-HU" i="1" dirty="0" err="1"/>
              <a:t>satiksme</a:t>
            </a:r>
            <a:r>
              <a:rPr lang="hu-HU" i="1" dirty="0"/>
              <a:t> be akarta perelni az utast. A rendőrség azonban csak az utas nevét adta ki, és megtagadta az utas személyigazolvány számának és címének kiadását arra hivatkozva, hogy ezen adatok közlése a nemzeti adatvédelmi jogszabályok értelmében törvénytelen lenne. Az eljáró lett bíróság előzetes döntéshozatal iránti kérelmet nyújtott be az EUB-</a:t>
            </a:r>
            <a:r>
              <a:rPr lang="hu-HU" i="1" dirty="0" err="1"/>
              <a:t>nak</a:t>
            </a:r>
            <a:r>
              <a:rPr lang="hu-HU" i="1" dirty="0"/>
              <a:t> arra vonatkozóan, hogy az uniós adatvédelmi jog kötelezővé teszi-e a közigazgatási szabálysértésben feltételezetten felelős személy ellen polgári peres eljárás megindításához szükséges valamennyi személyes adat közlését. Az EUB tisztázta, hogy az uniós adatvédelmi törvény lehetőséget biztosít – nem pedig kötelezettséget ró – valamely harmadik fél jogos érdekének érvényesítéséhez szükséges adatok adott féllel való közlésére.  Az EUB három együttes feltételt határozott meg, amelyeknek teljesülniük kell ahhoz, hogy a személyes adatok kezelése a „jogos érdekek” jogalapján jogszerű legyen.  Először is, annak a harmadik félnek, akivel az adatokat közlik, jogos érdeket kell érvényesítenie. Ebben a konkrét esetben ez azt jelenti, hogy a személyes adatok kiadásának kérelmezése azért, hogy bepereljenek egy vagyoni kárt okozó személyt, harmadik fél jogos érdekének minősül. Másodszor, a személyes adatok kezelése valamely jogos érdek érvényesítéséhez szükségesnek kell lennie. Ebben az esetben az olyan személyes adatok, mint a cím, és/vagy személyi igazolvány szám feltétlenül szükséges az illető személy azonosításához. Harmadszor pedig az adatvédelemmel érintett személy alapvető jogai és szabadságai nem lehetnek magasabb rendűek az adatkezelő vagy harmadik felek jogos érdekénél. Az érdekek közötti megfelelő egyensúlyt eseti alapon kell megteremteni, figyelembe véve az olyan elemeket, mint az érintett jogai megsértésének súlyossága, vagy – egyes esetekben – akár az érintett életkora. Ebben a konkrét ügyben azonban az EUB nem tekintette indokoltnak az adatok közlésének megtagadását pusztán azért, mert az érintett kiskorú volt.</a:t>
            </a:r>
          </a:p>
          <a:p>
            <a:pPr algn="just"/>
            <a:endParaRPr lang="hu-HU" i="1" dirty="0"/>
          </a:p>
          <a:p>
            <a:pPr algn="just"/>
            <a:r>
              <a:rPr lang="hu-HU" dirty="0"/>
              <a:t>EUB, </a:t>
            </a:r>
            <a:r>
              <a:rPr lang="hu-HU" dirty="0" err="1"/>
              <a:t>Asociación</a:t>
            </a:r>
            <a:r>
              <a:rPr lang="hu-HU" dirty="0"/>
              <a:t> </a:t>
            </a:r>
            <a:r>
              <a:rPr lang="hu-HU" dirty="0" err="1"/>
              <a:t>Nacional</a:t>
            </a:r>
            <a:r>
              <a:rPr lang="hu-HU" dirty="0"/>
              <a:t> de </a:t>
            </a:r>
            <a:r>
              <a:rPr lang="hu-HU" dirty="0" err="1"/>
              <a:t>Establecimientos</a:t>
            </a:r>
            <a:r>
              <a:rPr lang="hu-HU" dirty="0"/>
              <a:t> </a:t>
            </a:r>
            <a:r>
              <a:rPr lang="hu-HU" dirty="0" err="1"/>
              <a:t>Financieros</a:t>
            </a:r>
            <a:r>
              <a:rPr lang="hu-HU" dirty="0"/>
              <a:t> de </a:t>
            </a:r>
            <a:r>
              <a:rPr lang="hu-HU" dirty="0" err="1"/>
              <a:t>Crédito</a:t>
            </a:r>
            <a:r>
              <a:rPr lang="hu-HU" dirty="0"/>
              <a:t> (ASNEF) és </a:t>
            </a:r>
            <a:r>
              <a:rPr lang="hu-HU" dirty="0" err="1"/>
              <a:t>Federación</a:t>
            </a:r>
            <a:r>
              <a:rPr lang="hu-HU" dirty="0"/>
              <a:t> de </a:t>
            </a:r>
            <a:r>
              <a:rPr lang="hu-HU" dirty="0" err="1"/>
              <a:t>Comercio</a:t>
            </a:r>
            <a:r>
              <a:rPr lang="hu-HU" dirty="0"/>
              <a:t> </a:t>
            </a:r>
            <a:r>
              <a:rPr lang="hu-HU" dirty="0" err="1"/>
              <a:t>Electrónico</a:t>
            </a:r>
            <a:r>
              <a:rPr lang="hu-HU" dirty="0"/>
              <a:t> y Marketing </a:t>
            </a:r>
            <a:r>
              <a:rPr lang="hu-HU" dirty="0" err="1"/>
              <a:t>Directo</a:t>
            </a:r>
            <a:r>
              <a:rPr lang="hu-HU" dirty="0"/>
              <a:t> (FECEMD) kontra </a:t>
            </a:r>
            <a:r>
              <a:rPr lang="hu-HU" dirty="0" err="1"/>
              <a:t>Administración</a:t>
            </a:r>
            <a:r>
              <a:rPr lang="hu-HU" dirty="0"/>
              <a:t> </a:t>
            </a:r>
            <a:r>
              <a:rPr lang="hu-HU" dirty="0" err="1"/>
              <a:t>del</a:t>
            </a:r>
            <a:r>
              <a:rPr lang="hu-HU" dirty="0"/>
              <a:t> </a:t>
            </a:r>
            <a:r>
              <a:rPr lang="hu-HU" dirty="0" err="1"/>
              <a:t>Estado</a:t>
            </a:r>
            <a:r>
              <a:rPr lang="hu-HU" dirty="0"/>
              <a:t>, C-468/10. és C-469/10. sz.egyesített ügyek, 2011. november 24.</a:t>
            </a:r>
          </a:p>
          <a:p>
            <a:pPr algn="just"/>
            <a:endParaRPr lang="hu-HU" dirty="0"/>
          </a:p>
          <a:p>
            <a:pPr algn="just"/>
            <a:r>
              <a:rPr lang="hu-HU" dirty="0"/>
              <a:t>EUB, </a:t>
            </a:r>
            <a:r>
              <a:rPr lang="hu-HU" dirty="0" err="1"/>
              <a:t>Asociación</a:t>
            </a:r>
            <a:r>
              <a:rPr lang="hu-HU" dirty="0"/>
              <a:t> </a:t>
            </a:r>
            <a:r>
              <a:rPr lang="hu-HU" dirty="0" err="1"/>
              <a:t>Nacional</a:t>
            </a:r>
            <a:r>
              <a:rPr lang="hu-HU" dirty="0"/>
              <a:t> de </a:t>
            </a:r>
            <a:r>
              <a:rPr lang="hu-HU" dirty="0" err="1"/>
              <a:t>Establecimientos</a:t>
            </a:r>
            <a:r>
              <a:rPr lang="hu-HU" dirty="0"/>
              <a:t> </a:t>
            </a:r>
            <a:r>
              <a:rPr lang="hu-HU" dirty="0" err="1"/>
              <a:t>Financieros</a:t>
            </a:r>
            <a:r>
              <a:rPr lang="hu-HU" dirty="0"/>
              <a:t> de </a:t>
            </a:r>
            <a:r>
              <a:rPr lang="hu-HU" dirty="0" err="1"/>
              <a:t>Crédito</a:t>
            </a:r>
            <a:r>
              <a:rPr lang="hu-HU" dirty="0"/>
              <a:t> (ASNEF) és </a:t>
            </a:r>
            <a:r>
              <a:rPr lang="hu-HU" dirty="0" err="1"/>
              <a:t>Federación</a:t>
            </a:r>
            <a:r>
              <a:rPr lang="hu-HU" dirty="0"/>
              <a:t> de </a:t>
            </a:r>
            <a:r>
              <a:rPr lang="hu-HU" dirty="0" err="1"/>
              <a:t>Comercio</a:t>
            </a:r>
            <a:r>
              <a:rPr lang="hu-HU" dirty="0"/>
              <a:t> </a:t>
            </a:r>
            <a:r>
              <a:rPr lang="hu-HU" dirty="0" err="1"/>
              <a:t>Electrónico</a:t>
            </a:r>
            <a:r>
              <a:rPr lang="hu-HU" dirty="0"/>
              <a:t> y Marketing </a:t>
            </a:r>
            <a:r>
              <a:rPr lang="hu-HU" dirty="0" err="1"/>
              <a:t>Directo</a:t>
            </a:r>
            <a:r>
              <a:rPr lang="hu-HU" dirty="0"/>
              <a:t> (FECEMD) kontra </a:t>
            </a:r>
            <a:r>
              <a:rPr lang="hu-HU" dirty="0" err="1"/>
              <a:t>Administración</a:t>
            </a:r>
            <a:r>
              <a:rPr lang="hu-HU" dirty="0"/>
              <a:t> </a:t>
            </a:r>
            <a:r>
              <a:rPr lang="hu-HU" dirty="0" err="1"/>
              <a:t>del</a:t>
            </a:r>
            <a:r>
              <a:rPr lang="hu-HU" dirty="0"/>
              <a:t> </a:t>
            </a:r>
            <a:r>
              <a:rPr lang="hu-HU" dirty="0" err="1"/>
              <a:t>Estado</a:t>
            </a:r>
            <a:r>
              <a:rPr lang="hu-HU" dirty="0"/>
              <a:t>, C-468/10. és C-469/10. sz.egyesített ügyek, 2011. november 24., 28. bekezdés.</a:t>
            </a:r>
            <a:r>
              <a:rPr lang="hu-HU" baseline="0" dirty="0"/>
              <a:t> </a:t>
            </a:r>
            <a:r>
              <a:rPr lang="hu-HU" dirty="0"/>
              <a:t>Lásd továbbá az adatvédelmi</a:t>
            </a:r>
            <a:r>
              <a:rPr lang="hu-HU" baseline="0" dirty="0"/>
              <a:t> irányelv preambulumának 8. és 10. pontja. </a:t>
            </a:r>
          </a:p>
          <a:p>
            <a:pPr algn="just"/>
            <a:endParaRPr lang="hu-HU" b="1" dirty="0"/>
          </a:p>
          <a:p>
            <a:pPr algn="just"/>
            <a:endParaRPr lang="hu-HU" b="1" dirty="0"/>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algn="just"/>
            <a:r>
              <a:rPr lang="hu-HU" dirty="0"/>
              <a:t>A 29. cikk szerinti munkacsoport 06/2014. számú véleménye az adatkezelő 95/46/EK irányelv 7. cikke szerinti jogszerű érdekeinek fogalmáról (WP 217, 2014. április 4.)</a:t>
            </a:r>
          </a:p>
        </p:txBody>
      </p:sp>
      <p:sp>
        <p:nvSpPr>
          <p:cNvPr id="4" name="Dia számának helye 3"/>
          <p:cNvSpPr>
            <a:spLocks noGrp="1"/>
          </p:cNvSpPr>
          <p:nvPr>
            <p:ph type="sldNum" sz="quarter" idx="10"/>
          </p:nvPr>
        </p:nvSpPr>
        <p:spPr/>
        <p:txBody>
          <a:bodyPr/>
          <a:lstStyle/>
          <a:p>
            <a:fld id="{6D0DB4E7-D023-9747-91D4-B0DA999C2A88}" type="slidenum">
              <a:rPr lang="en-US" smtClean="0"/>
              <a:t>38</a:t>
            </a:fld>
            <a:endParaRPr lang="en-US"/>
          </a:p>
        </p:txBody>
      </p:sp>
    </p:spTree>
    <p:extLst>
      <p:ext uri="{BB962C8B-B14F-4D97-AF65-F5344CB8AC3E}">
        <p14:creationId xmlns:p14="http://schemas.microsoft.com/office/powerpoint/2010/main" val="421378184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en-GB"/>
          </a:p>
        </p:txBody>
      </p:sp>
      <p:sp>
        <p:nvSpPr>
          <p:cNvPr id="4" name="Dia számának helye 3"/>
          <p:cNvSpPr>
            <a:spLocks noGrp="1"/>
          </p:cNvSpPr>
          <p:nvPr>
            <p:ph type="sldNum" sz="quarter" idx="5"/>
          </p:nvPr>
        </p:nvSpPr>
        <p:spPr/>
        <p:txBody>
          <a:bodyPr/>
          <a:lstStyle/>
          <a:p>
            <a:fld id="{6D0DB4E7-D023-9747-91D4-B0DA999C2A88}" type="slidenum">
              <a:rPr lang="en-US" smtClean="0"/>
              <a:t>39</a:t>
            </a:fld>
            <a:endParaRPr lang="en-US"/>
          </a:p>
        </p:txBody>
      </p:sp>
    </p:spTree>
    <p:extLst>
      <p:ext uri="{BB962C8B-B14F-4D97-AF65-F5344CB8AC3E}">
        <p14:creationId xmlns:p14="http://schemas.microsoft.com/office/powerpoint/2010/main" val="20844342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Az előadó bemutatása a </a:t>
            </a:r>
            <a:r>
              <a:rPr lang="hu-HU" b="0" noProof="0"/>
              <a:t>közönség számára.</a:t>
            </a:r>
            <a:endParaRPr lang="hu-HU" b="0" noProof="0"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Pedagógiai stratégia és útmutatás:  </a:t>
            </a:r>
            <a:r>
              <a:rPr lang="hu-HU" sz="1200" b="0" kern="1200" noProof="0" dirty="0">
                <a:effectLst/>
                <a:latin typeface="+mn-lt"/>
                <a:ea typeface="+mn-ea"/>
                <a:cs typeface="+mn-cs"/>
              </a:rPr>
              <a:t>Hangsúlyozzuk, hogy az előadó – adatvédelmi tudása okán – a </a:t>
            </a:r>
            <a:r>
              <a:rPr lang="hu-HU" dirty="0"/>
              <a:t>jövőben esetleges kapcsolattartási pont lehet</a:t>
            </a:r>
            <a:r>
              <a:rPr lang="hu-HU" baseline="0" dirty="0"/>
              <a:t> a hallgatók számára!</a:t>
            </a:r>
            <a:endParaRPr lang="hu-HU"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1" dirty="0"/>
              <a:t>Időterv</a:t>
            </a:r>
            <a:r>
              <a:rPr lang="hu-HU" b="1" noProof="0" dirty="0"/>
              <a:t> (fontosság): </a:t>
            </a:r>
            <a:r>
              <a:rPr lang="hu-HU" b="0" noProof="0" dirty="0"/>
              <a:t>közepes</a:t>
            </a:r>
          </a:p>
          <a:p>
            <a:r>
              <a:rPr lang="hu-HU" sz="1200" b="1" kern="1200" noProof="0" dirty="0">
                <a:effectLst/>
                <a:latin typeface="+mn-lt"/>
                <a:ea typeface="+mn-ea"/>
                <a:cs typeface="+mn-cs"/>
              </a:rPr>
              <a:t>A képzésben résztvevők szükséges tapasztalata: </a:t>
            </a:r>
            <a:r>
              <a:rPr lang="hu-HU" sz="1200" b="0" kern="1200" noProof="0" dirty="0">
                <a:effectLst/>
              </a:rPr>
              <a:t>nincs</a:t>
            </a:r>
            <a:endParaRPr lang="hu-HU" b="0" noProof="0" dirty="0"/>
          </a:p>
          <a:p>
            <a:r>
              <a:rPr lang="hu-HU" b="1" noProof="0" dirty="0"/>
              <a:t>Kinek releváns: </a:t>
            </a:r>
            <a:r>
              <a:rPr lang="hu-HU" b="0" noProof="0" dirty="0"/>
              <a:t>mindenkinek</a:t>
            </a:r>
          </a:p>
          <a:p>
            <a:r>
              <a:rPr lang="hu-HU" b="1" noProof="0" dirty="0"/>
              <a:t>Jogszabályi rendelkezések: - </a:t>
            </a:r>
            <a:endParaRPr lang="hu-HU" b="0" noProof="0" dirty="0"/>
          </a:p>
          <a:p>
            <a:r>
              <a:rPr lang="hu-HU" b="1" noProof="0" dirty="0"/>
              <a:t>Jogeset: -</a:t>
            </a:r>
          </a:p>
          <a:p>
            <a:r>
              <a:rPr lang="hu-HU" b="1" noProof="0" dirty="0"/>
              <a:t>További olvasmányok: -</a:t>
            </a:r>
          </a:p>
          <a:p>
            <a:r>
              <a:rPr lang="hu-HU" b="1" noProof="0" dirty="0"/>
              <a:t>Megjegyzések: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AE1ED8-A20A-47BF-AD6C-9B601BC3AB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9341163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a:xfrm>
            <a:off x="673577" y="4748163"/>
            <a:ext cx="5388610" cy="4927465"/>
          </a:xfrm>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A dia célja és tárgya: </a:t>
            </a:r>
            <a:r>
              <a:rPr lang="hu-HU" dirty="0"/>
              <a:t>A dia összefoglalja a személyes adatok különleges kategóriáinak jogszerű kezelésére vonatkozó szabályokat, és elmagyarázza, hogy miért tilos ezen személyes adatok kezelése. </a:t>
            </a:r>
          </a:p>
          <a:p>
            <a:pPr algn="just">
              <a:defRPr/>
            </a:pPr>
            <a:r>
              <a:rPr lang="hu-HU" b="1" dirty="0"/>
              <a:t>Pedagógiai stratégia és útmutatás:</a:t>
            </a:r>
            <a:r>
              <a:rPr lang="hu-HU" dirty="0"/>
              <a:t> Az előadás legyen közérthető és szemléletes, tartalmazzon változatos és egyszerű példákat! Javasoljuk további ábrák és képek hozzáadását.</a:t>
            </a:r>
          </a:p>
          <a:p>
            <a:pPr lvl="0" algn="just">
              <a:defRPr/>
            </a:pPr>
            <a:r>
              <a:rPr lang="hu-HU" b="1" dirty="0"/>
              <a:t>Időterv </a:t>
            </a:r>
            <a:r>
              <a:rPr lang="hu-HU" sz="1200" b="1" kern="1200" dirty="0">
                <a:solidFill>
                  <a:schemeClr val="tx1"/>
                </a:solidFill>
                <a:effectLst/>
                <a:latin typeface="+mn-lt"/>
                <a:ea typeface="+mn-ea"/>
                <a:cs typeface="+mn-cs"/>
              </a:rPr>
              <a:t>(fontosság): </a:t>
            </a:r>
            <a:r>
              <a:rPr lang="hu-HU" sz="1200" kern="1200" dirty="0">
                <a:solidFill>
                  <a:schemeClr val="tx1"/>
                </a:solidFill>
                <a:effectLst/>
                <a:latin typeface="+mn-lt"/>
                <a:ea typeface="+mn-ea"/>
                <a:cs typeface="+mn-cs"/>
              </a:rPr>
              <a:t>magas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b="0" dirty="0"/>
              <a:t>9. cikk (1)</a:t>
            </a:r>
            <a:r>
              <a:rPr lang="hu-HU" b="0" baseline="0" dirty="0"/>
              <a:t> bekezdés</a:t>
            </a:r>
            <a:endParaRPr lang="hu-HU" b="0" dirty="0"/>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 </a:t>
            </a:r>
          </a:p>
          <a:p>
            <a:pPr marL="171450" indent="-171450" algn="just">
              <a:buFont typeface="Arial" panose="020B0604020202020204" pitchFamily="34" charset="0"/>
              <a:buChar char="•"/>
            </a:pPr>
            <a:r>
              <a:rPr lang="hu-HU" dirty="0"/>
              <a:t>Jogi fogalom, mely az egyes adatkategóriák által támasztott veszélyre reflektál</a:t>
            </a:r>
          </a:p>
          <a:p>
            <a:pPr marL="171450" indent="-171450" algn="just">
              <a:buFont typeface="Arial" panose="020B0604020202020204" pitchFamily="34" charset="0"/>
              <a:buChar char="•"/>
            </a:pPr>
            <a:r>
              <a:rPr lang="hu-HU" dirty="0"/>
              <a:t>A különleges adat személyes adat is egyben, de többletjelentéssel bír.</a:t>
            </a:r>
          </a:p>
          <a:p>
            <a:pPr marL="171450" indent="-171450" algn="just">
              <a:buFont typeface="Arial" panose="020B0604020202020204" pitchFamily="34" charset="0"/>
              <a:buChar char="•"/>
            </a:pPr>
            <a:r>
              <a:rPr lang="hu-HU" dirty="0"/>
              <a:t>A különleges adatnak személyes adatnak kell lennie. Nem személyes adat nem lehet különleges személyes adat.</a:t>
            </a:r>
          </a:p>
          <a:p>
            <a:pPr marL="171450" indent="-171450" algn="just">
              <a:buFont typeface="Arial" panose="020B0604020202020204" pitchFamily="34" charset="0"/>
              <a:buChar char="•"/>
            </a:pPr>
            <a:r>
              <a:rPr lang="hu-HU" dirty="0"/>
              <a:t>A különleges adatok fogalma annak felismerését jelenti, hogy egyes adatkategóriák több kockázatot hordoznak, mint mások.</a:t>
            </a:r>
          </a:p>
          <a:p>
            <a:pPr marL="171450" indent="-171450" algn="just">
              <a:buFont typeface="Arial" panose="020B0604020202020204" pitchFamily="34" charset="0"/>
              <a:buChar char="•"/>
            </a:pPr>
            <a:r>
              <a:rPr lang="hu-HU" dirty="0"/>
              <a:t>A történeti tapasztalatok megtanították, hogy az ilyen kategóriájú személyes adattal való visszaélés valószínűleg hátrányos következményekkel jár. </a:t>
            </a:r>
          </a:p>
          <a:p>
            <a:pPr marL="171450" indent="-171450" algn="just">
              <a:buFont typeface="Arial" panose="020B0604020202020204" pitchFamily="34" charset="0"/>
              <a:buChar char="•"/>
            </a:pPr>
            <a:r>
              <a:rPr lang="hu-HU" dirty="0"/>
              <a:t>Ilyen következmény lehet a diszkrimináció, a megbélyegzés és akár a fizikai erőszak is.</a:t>
            </a:r>
          </a:p>
          <a:p>
            <a:pPr marL="171450" indent="-171450" algn="just">
              <a:buFont typeface="Arial" panose="020B0604020202020204" pitchFamily="34" charset="0"/>
              <a:buChar char="•"/>
            </a:pPr>
            <a:r>
              <a:rPr lang="hu-HU" dirty="0"/>
              <a:t>Ha megvizsgáljuk a diszkriminációellenes törvényeket, akkor gyakran ugyanezeket a kategóriákat találjuk.</a:t>
            </a:r>
          </a:p>
          <a:p>
            <a:pPr marL="171450" indent="-171450">
              <a:buFont typeface="Arial" panose="020B0604020202020204" pitchFamily="34" charset="0"/>
              <a:buChar char="•"/>
            </a:pPr>
            <a:endParaRPr lang="hu-HU" dirty="0"/>
          </a:p>
          <a:p>
            <a:endParaRPr lang="en-GB" b="1" dirty="0"/>
          </a:p>
          <a:p>
            <a:endParaRPr lang="en-GB" dirty="0"/>
          </a:p>
        </p:txBody>
      </p:sp>
      <p:sp>
        <p:nvSpPr>
          <p:cNvPr id="4" name="Dia számának helye 3"/>
          <p:cNvSpPr>
            <a:spLocks noGrp="1"/>
          </p:cNvSpPr>
          <p:nvPr>
            <p:ph type="sldNum" sz="quarter" idx="10"/>
          </p:nvPr>
        </p:nvSpPr>
        <p:spPr/>
        <p:txBody>
          <a:bodyPr/>
          <a:lstStyle/>
          <a:p>
            <a:fld id="{6D0DB4E7-D023-9747-91D4-B0DA999C2A88}" type="slidenum">
              <a:rPr lang="en-US" smtClean="0"/>
              <a:t>40</a:t>
            </a:fld>
            <a:endParaRPr lang="en-US"/>
          </a:p>
        </p:txBody>
      </p:sp>
    </p:spTree>
    <p:extLst>
      <p:ext uri="{BB962C8B-B14F-4D97-AF65-F5344CB8AC3E}">
        <p14:creationId xmlns:p14="http://schemas.microsoft.com/office/powerpoint/2010/main" val="387259982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A dia célja és tárgya: </a:t>
            </a:r>
            <a:r>
              <a:rPr lang="hu-HU" dirty="0"/>
              <a:t>A dia összefoglalja a személyes adatok különleges kategóriáinak jogszerű kezelésére vonatkozó szabályokat, és elmagyarázza, hogy miért tilos ezen személyes adatok kezelése. A dia továbbá bemutatja és tisztázza a különféle jogalapok közti különbségeket.</a:t>
            </a:r>
          </a:p>
          <a:p>
            <a:pPr algn="just"/>
            <a:r>
              <a:rPr lang="hu-HU" b="1" dirty="0"/>
              <a:t>Pedagógiai stratégia és útmutatás:</a:t>
            </a:r>
            <a:r>
              <a:rPr lang="hu-HU" dirty="0"/>
              <a:t> Az előadás legyen közérthető és szemléletes, tartalmazzon változatos és egyszerű példákat! Javasoljuk további ábrák és képek hozzáadását.</a:t>
            </a:r>
          </a:p>
          <a:p>
            <a:pPr algn="just"/>
            <a:r>
              <a:rPr lang="hu-HU" b="1" dirty="0"/>
              <a:t>Időterv </a:t>
            </a:r>
            <a:r>
              <a:rPr lang="hu-HU" sz="1200" b="1" kern="1200" dirty="0">
                <a:solidFill>
                  <a:schemeClr val="tx1"/>
                </a:solidFill>
                <a:effectLst/>
                <a:latin typeface="+mn-lt"/>
                <a:ea typeface="+mn-ea"/>
                <a:cs typeface="+mn-cs"/>
              </a:rPr>
              <a:t>(fontosság): </a:t>
            </a:r>
            <a:r>
              <a:rPr lang="hu-HU" sz="1200" kern="1200" dirty="0">
                <a:solidFill>
                  <a:schemeClr val="tx1"/>
                </a:solidFill>
                <a:effectLst/>
                <a:latin typeface="+mn-lt"/>
                <a:ea typeface="+mn-ea"/>
                <a:cs typeface="+mn-cs"/>
              </a:rPr>
              <a:t>magas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b="0" dirty="0"/>
              <a:t>9. cikk (2)</a:t>
            </a:r>
            <a:r>
              <a:rPr lang="hu-HU" b="0" baseline="0" dirty="0"/>
              <a:t> bekezdés</a:t>
            </a:r>
            <a:endParaRPr lang="hu-HU" b="0" dirty="0"/>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algn="just"/>
            <a:r>
              <a:rPr lang="hu-HU" sz="1200" b="1" kern="1200" dirty="0">
                <a:effectLst/>
                <a:latin typeface="+mn-lt"/>
                <a:ea typeface="+mn-ea"/>
                <a:cs typeface="+mn-cs"/>
              </a:rPr>
              <a:t>Megjegyzések: </a:t>
            </a:r>
          </a:p>
          <a:p>
            <a:pPr marL="171450" indent="-171450" algn="just">
              <a:buFont typeface="Arial" panose="020B0604020202020204" pitchFamily="34" charset="0"/>
              <a:buChar char="•"/>
            </a:pPr>
            <a:r>
              <a:rPr lang="hu-HU" dirty="0"/>
              <a:t>Nagyobb szabályozási teher teremtése azok számára, akik ilyen adatokat kezelnek.</a:t>
            </a:r>
          </a:p>
          <a:p>
            <a:pPr marL="171450" indent="-171450" algn="just">
              <a:buFont typeface="Arial" panose="020B0604020202020204" pitchFamily="34" charset="0"/>
              <a:buChar char="•"/>
            </a:pPr>
            <a:r>
              <a:rPr lang="hu-HU" dirty="0"/>
              <a:t>További korlátozás a különleges adatok kezelésére vonatkozóan.</a:t>
            </a:r>
          </a:p>
          <a:p>
            <a:pPr marL="171450" indent="-171450" algn="just">
              <a:buFont typeface="Arial" panose="020B0604020202020204" pitchFamily="34" charset="0"/>
              <a:buChar char="•"/>
            </a:pPr>
            <a:r>
              <a:rPr lang="hu-HU" dirty="0"/>
              <a:t>A különleges adatok kezelése által okozott esetleges károk felmérését elősegítő eljárások kidolgozása.</a:t>
            </a:r>
          </a:p>
        </p:txBody>
      </p:sp>
      <p:sp>
        <p:nvSpPr>
          <p:cNvPr id="4" name="Dia számának helye 3"/>
          <p:cNvSpPr>
            <a:spLocks noGrp="1"/>
          </p:cNvSpPr>
          <p:nvPr>
            <p:ph type="sldNum" sz="quarter" idx="10"/>
          </p:nvPr>
        </p:nvSpPr>
        <p:spPr/>
        <p:txBody>
          <a:bodyPr/>
          <a:lstStyle/>
          <a:p>
            <a:fld id="{6D0DB4E7-D023-9747-91D4-B0DA999C2A88}" type="slidenum">
              <a:rPr lang="en-US" smtClean="0"/>
              <a:t>41</a:t>
            </a:fld>
            <a:endParaRPr lang="en-US"/>
          </a:p>
        </p:txBody>
      </p:sp>
    </p:spTree>
    <p:extLst>
      <p:ext uri="{BB962C8B-B14F-4D97-AF65-F5344CB8AC3E}">
        <p14:creationId xmlns:p14="http://schemas.microsoft.com/office/powerpoint/2010/main" val="45707569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A dia célja és tárgya:  </a:t>
            </a:r>
            <a:r>
              <a:rPr lang="hu-HU" dirty="0"/>
              <a:t>A dia ismerteti a hozzájárulást mint az adatkezelés jogalapját, és tisztázza a különféle jogalapok közti különbségeket. </a:t>
            </a:r>
          </a:p>
          <a:p>
            <a:pPr algn="just"/>
            <a:r>
              <a:rPr lang="hu-HU" b="1" dirty="0"/>
              <a:t>Pedagógiai stratégia és útmutatás:</a:t>
            </a:r>
            <a:r>
              <a:rPr lang="hu-HU" dirty="0"/>
              <a:t> Az előadás legyen közérthető és szemléletes, tartalmazzon változatos és egyszerű példákat! Javasoljuk további ábrák és képek hozzáadását.</a:t>
            </a:r>
          </a:p>
          <a:p>
            <a:pPr algn="just"/>
            <a:r>
              <a:rPr lang="hu-HU" b="1" dirty="0"/>
              <a:t>Időterv </a:t>
            </a:r>
            <a:r>
              <a:rPr lang="hu-HU" sz="1200" b="1" kern="1200" dirty="0">
                <a:solidFill>
                  <a:schemeClr val="tx1"/>
                </a:solidFill>
                <a:effectLst/>
                <a:latin typeface="+mn-lt"/>
                <a:ea typeface="+mn-ea"/>
                <a:cs typeface="+mn-cs"/>
              </a:rPr>
              <a:t>(fontosság): </a:t>
            </a:r>
            <a:r>
              <a:rPr lang="hu-HU" sz="1200" kern="1200" dirty="0">
                <a:solidFill>
                  <a:schemeClr val="tx1"/>
                </a:solidFill>
                <a:effectLst/>
                <a:latin typeface="+mn-lt"/>
                <a:ea typeface="+mn-ea"/>
                <a:cs typeface="+mn-cs"/>
              </a:rPr>
              <a:t>magas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b="0" dirty="0"/>
              <a:t> 9. cikk (2)</a:t>
            </a:r>
            <a:r>
              <a:rPr lang="hu-HU" b="0" baseline="0" dirty="0"/>
              <a:t> bekezdés a)</a:t>
            </a:r>
            <a:endParaRPr lang="hu-HU" b="0" dirty="0"/>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p:txBody>
      </p:sp>
      <p:sp>
        <p:nvSpPr>
          <p:cNvPr id="4" name="Dia számának helye 3"/>
          <p:cNvSpPr>
            <a:spLocks noGrp="1"/>
          </p:cNvSpPr>
          <p:nvPr>
            <p:ph type="sldNum" sz="quarter" idx="10"/>
          </p:nvPr>
        </p:nvSpPr>
        <p:spPr/>
        <p:txBody>
          <a:bodyPr/>
          <a:lstStyle/>
          <a:p>
            <a:fld id="{6D0DB4E7-D023-9747-91D4-B0DA999C2A88}" type="slidenum">
              <a:rPr lang="en-US" smtClean="0"/>
              <a:t>42</a:t>
            </a:fld>
            <a:endParaRPr lang="en-US"/>
          </a:p>
        </p:txBody>
      </p:sp>
    </p:spTree>
    <p:extLst>
      <p:ext uri="{BB962C8B-B14F-4D97-AF65-F5344CB8AC3E}">
        <p14:creationId xmlns:p14="http://schemas.microsoft.com/office/powerpoint/2010/main" val="45285562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en-GB"/>
          </a:p>
        </p:txBody>
      </p:sp>
      <p:sp>
        <p:nvSpPr>
          <p:cNvPr id="4" name="Dia számának helye 3"/>
          <p:cNvSpPr>
            <a:spLocks noGrp="1"/>
          </p:cNvSpPr>
          <p:nvPr>
            <p:ph type="sldNum" sz="quarter" idx="5"/>
          </p:nvPr>
        </p:nvSpPr>
        <p:spPr/>
        <p:txBody>
          <a:bodyPr/>
          <a:lstStyle/>
          <a:p>
            <a:fld id="{6D0DB4E7-D023-9747-91D4-B0DA999C2A88}" type="slidenum">
              <a:rPr lang="en-US" smtClean="0"/>
              <a:t>43</a:t>
            </a:fld>
            <a:endParaRPr lang="en-US"/>
          </a:p>
        </p:txBody>
      </p:sp>
    </p:spTree>
    <p:extLst>
      <p:ext uri="{BB962C8B-B14F-4D97-AF65-F5344CB8AC3E}">
        <p14:creationId xmlns:p14="http://schemas.microsoft.com/office/powerpoint/2010/main" val="387376614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A dia célja és tárgya: </a:t>
            </a:r>
            <a:r>
              <a:rPr lang="hu-HU" dirty="0"/>
              <a:t>A dia a közérdekű vagy az adatkezelőre ruházott közhatalmi jogosítvány gyakorlásának keretében végzett feladat végrehajtásához szükséges adatkezelést mutatja be mint az adatkezelés lehetséges jogalapját, továbbá bemutatja és tisztázza a különféle jogalapok közti különbségeket.</a:t>
            </a:r>
          </a:p>
          <a:p>
            <a:pPr algn="just"/>
            <a:r>
              <a:rPr lang="hu-HU" b="1" dirty="0"/>
              <a:t>Pedagógiai stratégia és útmutatás:</a:t>
            </a:r>
            <a:r>
              <a:rPr lang="hu-HU" dirty="0"/>
              <a:t> Az előadás legyen közérthető és szemléletes, tartalmazzon változatos és egyszerű példákat! Javasoljuk további ábrák és képek hozzáadását.</a:t>
            </a:r>
          </a:p>
          <a:p>
            <a:pPr algn="just"/>
            <a:r>
              <a:rPr lang="hu-HU" b="1" dirty="0"/>
              <a:t>Időterv </a:t>
            </a:r>
            <a:r>
              <a:rPr lang="hu-HU" sz="1200" b="1" kern="1200" dirty="0">
                <a:solidFill>
                  <a:schemeClr val="tx1"/>
                </a:solidFill>
                <a:effectLst/>
                <a:latin typeface="+mn-lt"/>
                <a:ea typeface="+mn-ea"/>
                <a:cs typeface="+mn-cs"/>
              </a:rPr>
              <a:t>(fontosság):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b="0" dirty="0"/>
              <a:t>9. cikk (2)</a:t>
            </a:r>
            <a:r>
              <a:rPr lang="hu-HU" b="0" baseline="0" dirty="0"/>
              <a:t> bekezdés b)</a:t>
            </a:r>
            <a:endParaRPr lang="hu-HU" b="0" dirty="0"/>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algn="just"/>
            <a:endParaRPr lang="hu-HU" dirty="0"/>
          </a:p>
        </p:txBody>
      </p:sp>
      <p:sp>
        <p:nvSpPr>
          <p:cNvPr id="4" name="Dia számának helye 3"/>
          <p:cNvSpPr>
            <a:spLocks noGrp="1"/>
          </p:cNvSpPr>
          <p:nvPr>
            <p:ph type="sldNum" sz="quarter" idx="10"/>
          </p:nvPr>
        </p:nvSpPr>
        <p:spPr/>
        <p:txBody>
          <a:bodyPr/>
          <a:lstStyle/>
          <a:p>
            <a:fld id="{6D0DB4E7-D023-9747-91D4-B0DA999C2A88}" type="slidenum">
              <a:rPr lang="en-US" smtClean="0"/>
              <a:t>44</a:t>
            </a:fld>
            <a:endParaRPr lang="en-US"/>
          </a:p>
        </p:txBody>
      </p:sp>
    </p:spTree>
    <p:extLst>
      <p:ext uri="{BB962C8B-B14F-4D97-AF65-F5344CB8AC3E}">
        <p14:creationId xmlns:p14="http://schemas.microsoft.com/office/powerpoint/2010/main" val="41170066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u-HU" dirty="0"/>
              <a:t>Megjegyzés:</a:t>
            </a:r>
          </a:p>
          <a:p>
            <a:r>
              <a:rPr lang="hu-HU" dirty="0"/>
              <a:t>Mutasson be példákat a vonatkozó</a:t>
            </a:r>
            <a:r>
              <a:rPr lang="hu-HU" baseline="0" dirty="0"/>
              <a:t> nemzeti szabályozásból!</a:t>
            </a:r>
            <a:endParaRPr lang="en-US" dirty="0"/>
          </a:p>
        </p:txBody>
      </p:sp>
      <p:sp>
        <p:nvSpPr>
          <p:cNvPr id="4" name="Slide Number Placeholder 3"/>
          <p:cNvSpPr>
            <a:spLocks noGrp="1"/>
          </p:cNvSpPr>
          <p:nvPr>
            <p:ph type="sldNum" sz="quarter" idx="5"/>
          </p:nvPr>
        </p:nvSpPr>
        <p:spPr/>
        <p:txBody>
          <a:bodyPr/>
          <a:lstStyle/>
          <a:p>
            <a:fld id="{6D0DB4E7-D023-9747-91D4-B0DA999C2A88}" type="slidenum">
              <a:rPr lang="en-US" smtClean="0"/>
              <a:t>45</a:t>
            </a:fld>
            <a:endParaRPr lang="en-US"/>
          </a:p>
        </p:txBody>
      </p:sp>
    </p:spTree>
    <p:extLst>
      <p:ext uri="{BB962C8B-B14F-4D97-AF65-F5344CB8AC3E}">
        <p14:creationId xmlns:p14="http://schemas.microsoft.com/office/powerpoint/2010/main" val="402954355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 </a:t>
            </a:r>
            <a:r>
              <a:rPr lang="hu-HU" dirty="0"/>
              <a:t>A dia az érintett vagy egy másik természetes személy létfontosságú érdekét mint jogalapot járja körül, és tisztázza a különféle jogalapok közti különbségeket. </a:t>
            </a:r>
          </a:p>
          <a:p>
            <a:pPr algn="just"/>
            <a:r>
              <a:rPr lang="hu-HU" b="1" dirty="0"/>
              <a:t>Pedagógiai stratégia és útmutatás:</a:t>
            </a:r>
            <a:r>
              <a:rPr lang="hu-HU" dirty="0"/>
              <a:t> Az előadás legyen közérthető és szemléletes, tartalmazzon változatos és egyszerű példákat! Javasoljuk további ábrák és képek hozzáadását.</a:t>
            </a:r>
          </a:p>
          <a:p>
            <a:pPr algn="just"/>
            <a:r>
              <a:rPr lang="hu-HU" b="1" dirty="0"/>
              <a:t>Időterv </a:t>
            </a:r>
            <a:r>
              <a:rPr lang="hu-HU" sz="1200" b="1" kern="1200" dirty="0">
                <a:solidFill>
                  <a:schemeClr val="tx1"/>
                </a:solidFill>
                <a:effectLst/>
                <a:latin typeface="+mn-lt"/>
                <a:ea typeface="+mn-ea"/>
                <a:cs typeface="+mn-cs"/>
              </a:rPr>
              <a:t>(fontosság):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adatvédelmi hatóságok és bírák</a:t>
            </a:r>
          </a:p>
          <a:p>
            <a:pPr algn="just"/>
            <a:r>
              <a:rPr lang="hu-HU" sz="1200" b="1" kern="1200" dirty="0">
                <a:solidFill>
                  <a:schemeClr val="tx1"/>
                </a:solidFill>
                <a:effectLst/>
                <a:latin typeface="+mn-lt"/>
                <a:ea typeface="+mn-ea"/>
                <a:cs typeface="+mn-cs"/>
              </a:rPr>
              <a:t>Jogszabályi rendelkezések: </a:t>
            </a:r>
            <a:r>
              <a:rPr lang="hu-HU" b="0" dirty="0"/>
              <a:t>9. cikk (2)</a:t>
            </a:r>
            <a:r>
              <a:rPr lang="hu-HU" b="0" baseline="0" dirty="0"/>
              <a:t> bekezdés c)</a:t>
            </a:r>
            <a:endParaRPr lang="hu-HU" b="0" dirty="0"/>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algn="just"/>
            <a:endParaRPr lang="hu-HU" dirty="0"/>
          </a:p>
        </p:txBody>
      </p:sp>
      <p:sp>
        <p:nvSpPr>
          <p:cNvPr id="4" name="Dia számának helye 3"/>
          <p:cNvSpPr>
            <a:spLocks noGrp="1"/>
          </p:cNvSpPr>
          <p:nvPr>
            <p:ph type="sldNum" sz="quarter" idx="10"/>
          </p:nvPr>
        </p:nvSpPr>
        <p:spPr/>
        <p:txBody>
          <a:bodyPr/>
          <a:lstStyle/>
          <a:p>
            <a:fld id="{6D0DB4E7-D023-9747-91D4-B0DA999C2A88}" type="slidenum">
              <a:rPr lang="en-US" smtClean="0"/>
              <a:t>46</a:t>
            </a:fld>
            <a:endParaRPr lang="en-US" dirty="0"/>
          </a:p>
        </p:txBody>
      </p:sp>
    </p:spTree>
    <p:extLst>
      <p:ext uri="{BB962C8B-B14F-4D97-AF65-F5344CB8AC3E}">
        <p14:creationId xmlns:p14="http://schemas.microsoft.com/office/powerpoint/2010/main" val="215569768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en-GB"/>
          </a:p>
        </p:txBody>
      </p:sp>
      <p:sp>
        <p:nvSpPr>
          <p:cNvPr id="4" name="Dia számának helye 3"/>
          <p:cNvSpPr>
            <a:spLocks noGrp="1"/>
          </p:cNvSpPr>
          <p:nvPr>
            <p:ph type="sldNum" sz="quarter" idx="5"/>
          </p:nvPr>
        </p:nvSpPr>
        <p:spPr/>
        <p:txBody>
          <a:bodyPr/>
          <a:lstStyle/>
          <a:p>
            <a:fld id="{6D0DB4E7-D023-9747-91D4-B0DA999C2A88}" type="slidenum">
              <a:rPr lang="en-US" smtClean="0"/>
              <a:t>47</a:t>
            </a:fld>
            <a:endParaRPr lang="en-US"/>
          </a:p>
        </p:txBody>
      </p:sp>
    </p:spTree>
    <p:extLst>
      <p:ext uri="{BB962C8B-B14F-4D97-AF65-F5344CB8AC3E}">
        <p14:creationId xmlns:p14="http://schemas.microsoft.com/office/powerpoint/2010/main" val="278783381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A dia célja és tárgya: </a:t>
            </a:r>
            <a:r>
              <a:rPr lang="hu-HU" dirty="0"/>
              <a:t>A dia bemutatja a nonprofit szervezetek jogszerű tevékenysége keretében történő adatkezeléseket mint az adatkezelés lehetséges jogalapját, és tisztázza a különféle jogalapok közti különbségeket.</a:t>
            </a:r>
          </a:p>
          <a:p>
            <a:pPr algn="just"/>
            <a:r>
              <a:rPr lang="hu-HU" b="1" dirty="0"/>
              <a:t>Pedagógiai stratégia és útmutatás:</a:t>
            </a:r>
            <a:r>
              <a:rPr lang="hu-HU" dirty="0"/>
              <a:t> Az előadás legyen közérthető és szemléletes, tartalmazzon változatos és egyszerű példákat! Javasoljuk további ábrák és képek hozzáadását.</a:t>
            </a:r>
          </a:p>
          <a:p>
            <a:pPr algn="just"/>
            <a:r>
              <a:rPr lang="hu-HU" b="1" dirty="0"/>
              <a:t>Időterv </a:t>
            </a:r>
            <a:r>
              <a:rPr lang="hu-HU" sz="1200" b="1" kern="1200" dirty="0">
                <a:solidFill>
                  <a:schemeClr val="tx1"/>
                </a:solidFill>
                <a:effectLst/>
                <a:latin typeface="+mn-lt"/>
                <a:ea typeface="+mn-ea"/>
                <a:cs typeface="+mn-cs"/>
              </a:rPr>
              <a:t>(fontosság):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adatvédelmi hatóságok és bírák</a:t>
            </a:r>
          </a:p>
          <a:p>
            <a:pPr algn="just"/>
            <a:r>
              <a:rPr lang="hu-HU" sz="1200" b="1" kern="1200" dirty="0">
                <a:solidFill>
                  <a:schemeClr val="tx1"/>
                </a:solidFill>
                <a:effectLst/>
                <a:latin typeface="+mn-lt"/>
                <a:ea typeface="+mn-ea"/>
                <a:cs typeface="+mn-cs"/>
              </a:rPr>
              <a:t>Jogszabályi rendelkezések: </a:t>
            </a:r>
            <a:r>
              <a:rPr lang="hu-HU" b="0" dirty="0"/>
              <a:t>9. cikk (2)</a:t>
            </a:r>
            <a:r>
              <a:rPr lang="hu-HU" b="0" baseline="0" dirty="0"/>
              <a:t> bekezdés </a:t>
            </a:r>
            <a:r>
              <a:rPr lang="hu-HU" b="0" dirty="0"/>
              <a:t>d)</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algn="just"/>
            <a:endParaRPr lang="hu-HU" dirty="0"/>
          </a:p>
        </p:txBody>
      </p:sp>
      <p:sp>
        <p:nvSpPr>
          <p:cNvPr id="4" name="Dia számának helye 3"/>
          <p:cNvSpPr>
            <a:spLocks noGrp="1"/>
          </p:cNvSpPr>
          <p:nvPr>
            <p:ph type="sldNum" sz="quarter" idx="10"/>
          </p:nvPr>
        </p:nvSpPr>
        <p:spPr/>
        <p:txBody>
          <a:bodyPr/>
          <a:lstStyle/>
          <a:p>
            <a:fld id="{6D0DB4E7-D023-9747-91D4-B0DA999C2A88}" type="slidenum">
              <a:rPr lang="en-US" smtClean="0"/>
              <a:t>48</a:t>
            </a:fld>
            <a:endParaRPr lang="en-US"/>
          </a:p>
        </p:txBody>
      </p:sp>
    </p:spTree>
    <p:extLst>
      <p:ext uri="{BB962C8B-B14F-4D97-AF65-F5344CB8AC3E}">
        <p14:creationId xmlns:p14="http://schemas.microsoft.com/office/powerpoint/2010/main" val="228663051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en-GB"/>
          </a:p>
        </p:txBody>
      </p:sp>
      <p:sp>
        <p:nvSpPr>
          <p:cNvPr id="4" name="Dia számának helye 3"/>
          <p:cNvSpPr>
            <a:spLocks noGrp="1"/>
          </p:cNvSpPr>
          <p:nvPr>
            <p:ph type="sldNum" sz="quarter" idx="5"/>
          </p:nvPr>
        </p:nvSpPr>
        <p:spPr/>
        <p:txBody>
          <a:bodyPr/>
          <a:lstStyle/>
          <a:p>
            <a:fld id="{6D0DB4E7-D023-9747-91D4-B0DA999C2A88}" type="slidenum">
              <a:rPr lang="en-US" smtClean="0"/>
              <a:t>49</a:t>
            </a:fld>
            <a:endParaRPr lang="en-US"/>
          </a:p>
        </p:txBody>
      </p:sp>
    </p:spTree>
    <p:extLst>
      <p:ext uri="{BB962C8B-B14F-4D97-AF65-F5344CB8AC3E}">
        <p14:creationId xmlns:p14="http://schemas.microsoft.com/office/powerpoint/2010/main" val="12473968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dirty="0"/>
              <a:t>A GDPR releváns rendelkezései:</a:t>
            </a:r>
          </a:p>
          <a:p>
            <a:pPr marL="171450" indent="-171450">
              <a:buFont typeface="Arial" panose="020B0604020202020204" pitchFamily="34" charset="0"/>
              <a:buChar char="•"/>
            </a:pPr>
            <a:r>
              <a:rPr lang="hu-HU" dirty="0"/>
              <a:t>5-9. cikk</a:t>
            </a:r>
          </a:p>
          <a:p>
            <a:pPr marL="171450" indent="-171450">
              <a:buFont typeface="Arial" panose="020B0604020202020204" pitchFamily="34" charset="0"/>
              <a:buChar char="•"/>
            </a:pPr>
            <a:r>
              <a:rPr lang="hu-HU" dirty="0"/>
              <a:t>23. cikk</a:t>
            </a:r>
          </a:p>
          <a:p>
            <a:pPr marL="171450" indent="-171450">
              <a:buFont typeface="Arial" panose="020B0604020202020204" pitchFamily="34" charset="0"/>
              <a:buChar char="•"/>
            </a:pPr>
            <a:r>
              <a:rPr lang="hu-HU" dirty="0"/>
              <a:t>24. cikk</a:t>
            </a:r>
          </a:p>
          <a:p>
            <a:endParaRPr lang="en-GB" dirty="0"/>
          </a:p>
          <a:p>
            <a:r>
              <a:rPr lang="hu-HU" dirty="0"/>
              <a:t>Egyéb dokumentumok releváns rendelkezései:</a:t>
            </a:r>
          </a:p>
          <a:p>
            <a:pPr marL="171450" indent="-171450">
              <a:buFont typeface="Arial" panose="020B0604020202020204" pitchFamily="34" charset="0"/>
              <a:buChar char="•"/>
            </a:pPr>
            <a:r>
              <a:rPr lang="hu-HU" dirty="0"/>
              <a:t>EJENY 12. cikk</a:t>
            </a:r>
          </a:p>
          <a:p>
            <a:pPr marL="171450" indent="-171450">
              <a:buFont typeface="Arial" panose="020B0604020202020204" pitchFamily="34" charset="0"/>
              <a:buChar char="•"/>
            </a:pPr>
            <a:r>
              <a:rPr lang="hu-HU" dirty="0"/>
              <a:t>EJE</a:t>
            </a:r>
            <a:r>
              <a:rPr lang="hu-HU" noProof="0" dirty="0"/>
              <a:t>E 8. </a:t>
            </a:r>
            <a:r>
              <a:rPr lang="hu-HU" noProof="0"/>
              <a:t>és 10. </a:t>
            </a:r>
            <a:r>
              <a:rPr lang="hu-HU" noProof="0" dirty="0"/>
              <a:t>cikk</a:t>
            </a:r>
          </a:p>
          <a:p>
            <a:pPr marL="171450" indent="-171450">
              <a:buFont typeface="Arial" panose="020B0604020202020204" pitchFamily="34" charset="0"/>
              <a:buChar char="•"/>
            </a:pPr>
            <a:r>
              <a:rPr lang="hu-HU" noProof="0" dirty="0"/>
              <a:t>Charta 7-8.</a:t>
            </a:r>
            <a:r>
              <a:rPr lang="hu-HU" baseline="0" noProof="0" dirty="0"/>
              <a:t> cikk</a:t>
            </a:r>
            <a:r>
              <a:rPr lang="hu-HU" noProof="0" dirty="0"/>
              <a:t>, 11. cikk</a:t>
            </a:r>
          </a:p>
          <a:p>
            <a:pPr marL="171450" indent="-171450">
              <a:buFont typeface="Arial" panose="020B0604020202020204" pitchFamily="34" charset="0"/>
              <a:buChar char="•"/>
            </a:pPr>
            <a:endParaRPr lang="hu-HU"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hu-HU" dirty="0"/>
              <a:t>További bemutatandó témakörök:</a:t>
            </a:r>
          </a:p>
          <a:p>
            <a:pPr marL="171450" indent="-171450">
              <a:buFont typeface="Arial" panose="020B0604020202020204" pitchFamily="34" charset="0"/>
              <a:buChar char="•"/>
            </a:pPr>
            <a:r>
              <a:rPr lang="hu-HU" baseline="0" dirty="0"/>
              <a:t>a személyes adatok kezelésére vonatkozó elvek</a:t>
            </a:r>
          </a:p>
          <a:p>
            <a:pPr marL="171450" indent="-171450">
              <a:buFont typeface="Arial" panose="020B0604020202020204" pitchFamily="34" charset="0"/>
              <a:buChar char="•"/>
            </a:pPr>
            <a:r>
              <a:rPr lang="hu-HU" baseline="0" dirty="0"/>
              <a:t>az adatkezelés jogszerűsége</a:t>
            </a:r>
          </a:p>
          <a:p>
            <a:pPr marL="171450" indent="-171450">
              <a:buFont typeface="Arial" panose="020B0604020202020204" pitchFamily="34" charset="0"/>
              <a:buChar char="•"/>
            </a:pPr>
            <a:r>
              <a:rPr lang="hu-HU" dirty="0"/>
              <a:t>személyes</a:t>
            </a:r>
            <a:r>
              <a:rPr lang="hu-HU" baseline="0" dirty="0"/>
              <a:t> adatok különleges kategóriáinak kezelése, kiskorúakra vonatkozó személyes adatok</a:t>
            </a:r>
            <a:endParaRPr lang="hu-HU" dirty="0"/>
          </a:p>
        </p:txBody>
      </p:sp>
      <p:sp>
        <p:nvSpPr>
          <p:cNvPr id="4" name="Dia számának helye 3"/>
          <p:cNvSpPr>
            <a:spLocks noGrp="1"/>
          </p:cNvSpPr>
          <p:nvPr>
            <p:ph type="sldNum" sz="quarter" idx="10"/>
          </p:nvPr>
        </p:nvSpPr>
        <p:spPr/>
        <p:txBody>
          <a:bodyPr/>
          <a:lstStyle/>
          <a:p>
            <a:fld id="{6D0DB4E7-D023-9747-91D4-B0DA999C2A88}" type="slidenum">
              <a:rPr lang="en-US" smtClean="0"/>
              <a:t>5</a:t>
            </a:fld>
            <a:endParaRPr lang="en-US"/>
          </a:p>
        </p:txBody>
      </p:sp>
    </p:spTree>
    <p:extLst>
      <p:ext uri="{BB962C8B-B14F-4D97-AF65-F5344CB8AC3E}">
        <p14:creationId xmlns:p14="http://schemas.microsoft.com/office/powerpoint/2010/main" val="81308265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A dia célja és tárgya: </a:t>
            </a:r>
            <a:r>
              <a:rPr lang="hu-HU" dirty="0"/>
              <a:t>A dia ismerteti az érintett által kifejezetten nyilvánosságra hozott személyes adatok kezelését, továbbá tisztázza a különféle jogalapok közti különbségeket. </a:t>
            </a:r>
            <a:endParaRPr lang="hu-HU" sz="1200" kern="1200" baseline="0" dirty="0">
              <a:effectLst/>
            </a:endParaRPr>
          </a:p>
          <a:p>
            <a:pPr algn="just"/>
            <a:r>
              <a:rPr lang="hu-HU" b="1" dirty="0"/>
              <a:t>Pedagógiai stratégia és útmutatás:</a:t>
            </a:r>
            <a:r>
              <a:rPr lang="hu-HU" dirty="0"/>
              <a:t> Az előadás legyen közérthető és szemléletes, tartalmazzon változatos és egyszerű példákat! Javasoljuk további ábrák és képek hozzáadását.</a:t>
            </a:r>
          </a:p>
          <a:p>
            <a:pPr algn="just"/>
            <a:r>
              <a:rPr lang="hu-HU" b="1" dirty="0"/>
              <a:t>Időterv </a:t>
            </a:r>
            <a:r>
              <a:rPr lang="hu-HU" sz="1200" b="1" kern="1200" dirty="0">
                <a:solidFill>
                  <a:schemeClr val="tx1"/>
                </a:solidFill>
                <a:effectLst/>
                <a:latin typeface="+mn-lt"/>
                <a:ea typeface="+mn-ea"/>
                <a:cs typeface="+mn-cs"/>
              </a:rPr>
              <a:t>(fontosság):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adatvédelmi hatóságok és bírák</a:t>
            </a:r>
          </a:p>
          <a:p>
            <a:pPr algn="just"/>
            <a:r>
              <a:rPr lang="hu-HU" sz="1200" b="1" kern="1200" dirty="0">
                <a:solidFill>
                  <a:schemeClr val="tx1"/>
                </a:solidFill>
                <a:effectLst/>
                <a:latin typeface="+mn-lt"/>
                <a:ea typeface="+mn-ea"/>
                <a:cs typeface="+mn-cs"/>
              </a:rPr>
              <a:t>Jogszabályi rendelkezések: </a:t>
            </a:r>
            <a:r>
              <a:rPr lang="hu-HU" b="0" dirty="0"/>
              <a:t>9. cikk (2)</a:t>
            </a:r>
            <a:r>
              <a:rPr lang="hu-HU" b="0" baseline="0" dirty="0"/>
              <a:t> bekezdés </a:t>
            </a:r>
            <a:r>
              <a:rPr lang="hu-HU" b="0" dirty="0"/>
              <a:t>e)</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algn="just"/>
            <a:endParaRPr lang="hu-HU" dirty="0"/>
          </a:p>
        </p:txBody>
      </p:sp>
      <p:sp>
        <p:nvSpPr>
          <p:cNvPr id="4" name="Dia számának helye 3"/>
          <p:cNvSpPr>
            <a:spLocks noGrp="1"/>
          </p:cNvSpPr>
          <p:nvPr>
            <p:ph type="sldNum" sz="quarter" idx="10"/>
          </p:nvPr>
        </p:nvSpPr>
        <p:spPr/>
        <p:txBody>
          <a:bodyPr/>
          <a:lstStyle/>
          <a:p>
            <a:fld id="{6D0DB4E7-D023-9747-91D4-B0DA999C2A88}" type="slidenum">
              <a:rPr lang="en-US" smtClean="0"/>
              <a:t>50</a:t>
            </a:fld>
            <a:endParaRPr lang="en-US"/>
          </a:p>
        </p:txBody>
      </p:sp>
    </p:spTree>
    <p:extLst>
      <p:ext uri="{BB962C8B-B14F-4D97-AF65-F5344CB8AC3E}">
        <p14:creationId xmlns:p14="http://schemas.microsoft.com/office/powerpoint/2010/main" val="266321409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en-GB"/>
          </a:p>
        </p:txBody>
      </p:sp>
      <p:sp>
        <p:nvSpPr>
          <p:cNvPr id="4" name="Dia számának helye 3"/>
          <p:cNvSpPr>
            <a:spLocks noGrp="1"/>
          </p:cNvSpPr>
          <p:nvPr>
            <p:ph type="sldNum" sz="quarter" idx="5"/>
          </p:nvPr>
        </p:nvSpPr>
        <p:spPr/>
        <p:txBody>
          <a:bodyPr/>
          <a:lstStyle/>
          <a:p>
            <a:fld id="{6D0DB4E7-D023-9747-91D4-B0DA999C2A88}" type="slidenum">
              <a:rPr lang="en-US" smtClean="0"/>
              <a:t>51</a:t>
            </a:fld>
            <a:endParaRPr lang="en-US"/>
          </a:p>
        </p:txBody>
      </p:sp>
    </p:spTree>
    <p:extLst>
      <p:ext uri="{BB962C8B-B14F-4D97-AF65-F5344CB8AC3E}">
        <p14:creationId xmlns:p14="http://schemas.microsoft.com/office/powerpoint/2010/main" val="291948988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A dia célja és tárgya: </a:t>
            </a:r>
            <a:r>
              <a:rPr lang="hu-HU" dirty="0"/>
              <a:t>A dia ismerteti a jogi igények előterjesztéséhez, érvényesítéséhez, illetve védelméhez szükséges adatkezeléseket, továbbá tisztázza a különféle jogalapok közti különbségeket.</a:t>
            </a:r>
            <a:endParaRPr lang="hu-HU" sz="1200" kern="1200" baseline="0" dirty="0">
              <a:effectLst/>
            </a:endParaRPr>
          </a:p>
          <a:p>
            <a:pPr algn="just"/>
            <a:r>
              <a:rPr lang="hu-HU" b="1" dirty="0"/>
              <a:t>Pedagógiai stratégia és útmutatás:</a:t>
            </a:r>
            <a:r>
              <a:rPr lang="hu-HU" dirty="0"/>
              <a:t> Az előadás legyen közérthető és szemléletes, tartalmazzon változatos és egyszerű példákat! Javasoljuk további ábrák és képek hozzáadását.</a:t>
            </a:r>
          </a:p>
          <a:p>
            <a:pPr algn="just"/>
            <a:r>
              <a:rPr lang="hu-HU" b="1" dirty="0"/>
              <a:t>Időterv </a:t>
            </a:r>
            <a:r>
              <a:rPr lang="hu-HU" sz="1200" b="1" kern="1200" dirty="0">
                <a:solidFill>
                  <a:schemeClr val="tx1"/>
                </a:solidFill>
                <a:effectLst/>
                <a:latin typeface="+mn-lt"/>
                <a:ea typeface="+mn-ea"/>
                <a:cs typeface="+mn-cs"/>
              </a:rPr>
              <a:t>(fontosság):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adatvédelmi hatóságok és bírák</a:t>
            </a:r>
          </a:p>
          <a:p>
            <a:pPr algn="just"/>
            <a:r>
              <a:rPr lang="hu-HU" sz="1200" b="1" kern="1200" dirty="0">
                <a:solidFill>
                  <a:schemeClr val="tx1"/>
                </a:solidFill>
                <a:effectLst/>
                <a:latin typeface="+mn-lt"/>
                <a:ea typeface="+mn-ea"/>
                <a:cs typeface="+mn-cs"/>
              </a:rPr>
              <a:t>Jogszabályi rendelkezések: </a:t>
            </a:r>
            <a:r>
              <a:rPr lang="hu-HU" b="0" dirty="0"/>
              <a:t>9. cikk (2)</a:t>
            </a:r>
            <a:r>
              <a:rPr lang="hu-HU" b="0" baseline="0" dirty="0"/>
              <a:t> bekezdés f)</a:t>
            </a:r>
          </a:p>
          <a:p>
            <a:pPr algn="just"/>
            <a:endParaRPr lang="hu-HU" b="1"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Preambulum</a:t>
            </a:r>
            <a:r>
              <a:rPr lang="hu-HU" b="1" dirty="0"/>
              <a:t> (52)</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0" i="0" kern="1200" dirty="0">
                <a:solidFill>
                  <a:schemeClr val="tx1"/>
                </a:solidFill>
                <a:effectLst/>
                <a:latin typeface="+mn-lt"/>
                <a:ea typeface="+mn-ea"/>
                <a:cs typeface="+mn-cs"/>
              </a:rPr>
              <a:t>A személyes adatok különleges kategóriáira vonatkozó adatkezelési tilalomtól való eltérés szintén megengedhető, ha erről az uniós vagy tagállami jog rendelkezik, és ha arra megfelelő garanciák mellett kerül sor a személyes adatok és más alapvető jogok védelme érdekében, ha ez valamely közérdeken alapul, így különösen a foglalkoztatási jog és a szociális védelmi jog területén, a nyugdíjakat is beleértve, valamint a népegészség-védelem, a </a:t>
            </a:r>
            <a:r>
              <a:rPr lang="hu-HU" sz="1200" b="0" i="0" kern="1200" dirty="0" err="1">
                <a:solidFill>
                  <a:schemeClr val="tx1"/>
                </a:solidFill>
                <a:effectLst/>
                <a:latin typeface="+mn-lt"/>
                <a:ea typeface="+mn-ea"/>
                <a:cs typeface="+mn-cs"/>
              </a:rPr>
              <a:t>nyomonkövetési</a:t>
            </a:r>
            <a:r>
              <a:rPr lang="hu-HU" sz="1200" b="0" i="0" kern="1200" dirty="0">
                <a:solidFill>
                  <a:schemeClr val="tx1"/>
                </a:solidFill>
                <a:effectLst/>
                <a:latin typeface="+mn-lt"/>
                <a:ea typeface="+mn-ea"/>
                <a:cs typeface="+mn-cs"/>
              </a:rPr>
              <a:t> és riasztási célok, a fertőző betegségek és más súlyos egészségügyi veszélyek megelőzése, valamint az ellenük való védekezés érdekében végzett személyesadat-kezelés esetében. Ezekre az eltérésekre egészségügyi célokból – köztük a népegészségüggyel és az egészségügyi szolgáltatások irányításával kapcsolatos célokból – kerülhet sor, különösen annak biztosítása érdekében, hogy az egészségbiztosítási rendszer szolgáltatásaival és juttatásaival kapcsolatos igények rendezésére szolgáló eljárások magas szintűek és költséghatékonyak legyenek, továbbá a közérdekű archiválás céljából, tudományos és történelmi kutatási célból vagy statisztikai célból. Eltérés alapján az ilyen személyes adatok kezelése olyan esetekben lehetséges, amikor az jogi igények előterjesztése, érvényesítése, illetve védelme céljából szükséges, függetlenül attól, hogy erre bírósági eljárás, közigazgatási, vagy egyéb, nem bírósági útra </a:t>
            </a:r>
            <a:r>
              <a:rPr lang="hu-HU" sz="1200" b="0" i="0" kern="1200" dirty="0" err="1">
                <a:solidFill>
                  <a:schemeClr val="tx1"/>
                </a:solidFill>
                <a:effectLst/>
                <a:latin typeface="+mn-lt"/>
                <a:ea typeface="+mn-ea"/>
                <a:cs typeface="+mn-cs"/>
              </a:rPr>
              <a:t>tatozó</a:t>
            </a:r>
            <a:r>
              <a:rPr lang="hu-HU" sz="1200" b="0" i="0" kern="1200" dirty="0">
                <a:solidFill>
                  <a:schemeClr val="tx1"/>
                </a:solidFill>
                <a:effectLst/>
                <a:latin typeface="+mn-lt"/>
                <a:ea typeface="+mn-ea"/>
                <a:cs typeface="+mn-cs"/>
              </a:rPr>
              <a:t> eljárás keretében kerül-e sor.</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hu-HU" sz="1200" b="1"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algn="just"/>
            <a:endParaRPr lang="hu-HU" dirty="0"/>
          </a:p>
        </p:txBody>
      </p:sp>
      <p:sp>
        <p:nvSpPr>
          <p:cNvPr id="4" name="Dia számának helye 3"/>
          <p:cNvSpPr>
            <a:spLocks noGrp="1"/>
          </p:cNvSpPr>
          <p:nvPr>
            <p:ph type="sldNum" sz="quarter" idx="10"/>
          </p:nvPr>
        </p:nvSpPr>
        <p:spPr/>
        <p:txBody>
          <a:bodyPr/>
          <a:lstStyle/>
          <a:p>
            <a:fld id="{6D0DB4E7-D023-9747-91D4-B0DA999C2A88}" type="slidenum">
              <a:rPr lang="en-US" smtClean="0"/>
              <a:t>52</a:t>
            </a:fld>
            <a:endParaRPr lang="en-US"/>
          </a:p>
        </p:txBody>
      </p:sp>
    </p:spTree>
    <p:extLst>
      <p:ext uri="{BB962C8B-B14F-4D97-AF65-F5344CB8AC3E}">
        <p14:creationId xmlns:p14="http://schemas.microsoft.com/office/powerpoint/2010/main" val="172354601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en-GB"/>
          </a:p>
        </p:txBody>
      </p:sp>
      <p:sp>
        <p:nvSpPr>
          <p:cNvPr id="4" name="Dia számának helye 3"/>
          <p:cNvSpPr>
            <a:spLocks noGrp="1"/>
          </p:cNvSpPr>
          <p:nvPr>
            <p:ph type="sldNum" sz="quarter" idx="5"/>
          </p:nvPr>
        </p:nvSpPr>
        <p:spPr/>
        <p:txBody>
          <a:bodyPr/>
          <a:lstStyle/>
          <a:p>
            <a:fld id="{6D0DB4E7-D023-9747-91D4-B0DA999C2A88}" type="slidenum">
              <a:rPr lang="en-US" smtClean="0"/>
              <a:t>53</a:t>
            </a:fld>
            <a:endParaRPr lang="en-US"/>
          </a:p>
        </p:txBody>
      </p:sp>
    </p:spTree>
    <p:extLst>
      <p:ext uri="{BB962C8B-B14F-4D97-AF65-F5344CB8AC3E}">
        <p14:creationId xmlns:p14="http://schemas.microsoft.com/office/powerpoint/2010/main" val="225422613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A dia célja és tárgya: </a:t>
            </a:r>
            <a:r>
              <a:rPr lang="hu-HU" dirty="0"/>
              <a:t>A dia bemutatja a jelentős közérdeket mint az adatkezelés jogalapját, és tisztázza a különféle jogalapok közti különbségeket.</a:t>
            </a:r>
          </a:p>
          <a:p>
            <a:pPr algn="just"/>
            <a:r>
              <a:rPr lang="hu-HU" b="1" dirty="0"/>
              <a:t>Pedagógiai stratégia és útmutatás:</a:t>
            </a:r>
            <a:r>
              <a:rPr lang="hu-HU" dirty="0"/>
              <a:t> Az előadás legyen közérthető és szemléletes, tartalmazzon változatos és egyszerű példákat! Javasoljuk további ábrák és képek hozzáadását.</a:t>
            </a:r>
          </a:p>
          <a:p>
            <a:pPr algn="just"/>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adatvédelmi hatóságok és bírák</a:t>
            </a:r>
          </a:p>
          <a:p>
            <a:pPr algn="just"/>
            <a:r>
              <a:rPr lang="hu-HU" sz="1200" b="1" kern="1200" dirty="0">
                <a:solidFill>
                  <a:schemeClr val="tx1"/>
                </a:solidFill>
                <a:effectLst/>
                <a:latin typeface="+mn-lt"/>
                <a:ea typeface="+mn-ea"/>
                <a:cs typeface="+mn-cs"/>
              </a:rPr>
              <a:t>Jogszabályi rendelkezések: </a:t>
            </a:r>
            <a:r>
              <a:rPr lang="hu-HU" b="0" dirty="0"/>
              <a:t>9. cikk (2)</a:t>
            </a:r>
            <a:r>
              <a:rPr lang="hu-HU" b="0" baseline="0" dirty="0"/>
              <a:t> bekezdés </a:t>
            </a:r>
            <a:r>
              <a:rPr lang="hu-HU" b="0" dirty="0"/>
              <a:t>g)</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effectLst/>
                <a:latin typeface="+mn-lt"/>
                <a:ea typeface="+mn-ea"/>
                <a:cs typeface="+mn-cs"/>
              </a:rPr>
              <a:t>További olvasmányok:</a:t>
            </a:r>
            <a:endParaRPr lang="hu-HU" sz="1200" kern="1200" dirty="0">
              <a:effectLst/>
              <a:latin typeface="+mn-lt"/>
              <a:ea typeface="+mn-ea"/>
              <a:cs typeface="+mn-cs"/>
            </a:endParaRPr>
          </a:p>
          <a:p>
            <a:pPr marL="171450" indent="-171450" algn="just">
              <a:buFont typeface="Arial" panose="020B0604020202020204" pitchFamily="34" charset="0"/>
              <a:buChar char="•"/>
            </a:pPr>
            <a:r>
              <a:rPr lang="hu-HU" dirty="0"/>
              <a:t>A WP29 munkacsoport munkadokumentuma az elektronikus egészségügyi nyilvántartásban (EHR) tárolt,  egészségi állapotra vonatkozó személyes adatok feldolgozásáról (WP131, 2007. február 15.)</a:t>
            </a:r>
          </a:p>
          <a:p>
            <a:pPr marL="171450" indent="-171450" algn="just">
              <a:buFont typeface="Arial" panose="020B0604020202020204" pitchFamily="34" charset="0"/>
              <a:buChar char="•"/>
            </a:pPr>
            <a:r>
              <a:rPr lang="hu-HU" dirty="0"/>
              <a:t>GDPR  9. cikk (3) bekezdés</a:t>
            </a:r>
          </a:p>
          <a:p>
            <a:pPr algn="just"/>
            <a:endParaRPr lang="hu-HU" dirty="0"/>
          </a:p>
        </p:txBody>
      </p:sp>
      <p:sp>
        <p:nvSpPr>
          <p:cNvPr id="4" name="Dia számának helye 3"/>
          <p:cNvSpPr>
            <a:spLocks noGrp="1"/>
          </p:cNvSpPr>
          <p:nvPr>
            <p:ph type="sldNum" sz="quarter" idx="10"/>
          </p:nvPr>
        </p:nvSpPr>
        <p:spPr/>
        <p:txBody>
          <a:bodyPr/>
          <a:lstStyle/>
          <a:p>
            <a:fld id="{6D0DB4E7-D023-9747-91D4-B0DA999C2A88}" type="slidenum">
              <a:rPr lang="en-US" smtClean="0"/>
              <a:t>54</a:t>
            </a:fld>
            <a:endParaRPr lang="en-US"/>
          </a:p>
        </p:txBody>
      </p:sp>
    </p:spTree>
    <p:extLst>
      <p:ext uri="{BB962C8B-B14F-4D97-AF65-F5344CB8AC3E}">
        <p14:creationId xmlns:p14="http://schemas.microsoft.com/office/powerpoint/2010/main" val="112485061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en-GB"/>
          </a:p>
        </p:txBody>
      </p:sp>
      <p:sp>
        <p:nvSpPr>
          <p:cNvPr id="4" name="Dia számának helye 3"/>
          <p:cNvSpPr>
            <a:spLocks noGrp="1"/>
          </p:cNvSpPr>
          <p:nvPr>
            <p:ph type="sldNum" sz="quarter" idx="5"/>
          </p:nvPr>
        </p:nvSpPr>
        <p:spPr/>
        <p:txBody>
          <a:bodyPr/>
          <a:lstStyle/>
          <a:p>
            <a:fld id="{6D0DB4E7-D023-9747-91D4-B0DA999C2A88}" type="slidenum">
              <a:rPr lang="en-US" smtClean="0"/>
              <a:t>55</a:t>
            </a:fld>
            <a:endParaRPr lang="en-US"/>
          </a:p>
        </p:txBody>
      </p:sp>
    </p:spTree>
    <p:extLst>
      <p:ext uri="{BB962C8B-B14F-4D97-AF65-F5344CB8AC3E}">
        <p14:creationId xmlns:p14="http://schemas.microsoft.com/office/powerpoint/2010/main" val="11228543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A dia célja és tárgya: </a:t>
            </a:r>
            <a:r>
              <a:rPr lang="hu-HU" dirty="0"/>
              <a:t>A dia ismerteti a megelőző egészségügyi vagy munkahelyi egészségügyi célokból történő adatkezeléseket, és tisztázza a különféle jogalapok közti különbségeket.</a:t>
            </a:r>
            <a:endParaRPr lang="hu-HU" sz="1200" kern="1200" baseline="0" dirty="0">
              <a:effectLst/>
            </a:endParaRPr>
          </a:p>
          <a:p>
            <a:pPr algn="just"/>
            <a:r>
              <a:rPr lang="hu-HU" b="1" dirty="0"/>
              <a:t>Pedagógiai stratégia és útmutatás:</a:t>
            </a:r>
            <a:r>
              <a:rPr lang="hu-HU" dirty="0"/>
              <a:t> Az előadás legyen közérthető és szemléletes, tartalmazzon változatos és egyszerű példákat! Javasoljuk további ábrák és képek hozzáadását.</a:t>
            </a:r>
          </a:p>
          <a:p>
            <a:pPr algn="just"/>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adatvédelmi hatóságok és bírák</a:t>
            </a:r>
          </a:p>
          <a:p>
            <a:pPr algn="just"/>
            <a:r>
              <a:rPr lang="hu-HU" sz="1200" b="1" kern="1200" dirty="0">
                <a:solidFill>
                  <a:schemeClr val="tx1"/>
                </a:solidFill>
                <a:effectLst/>
                <a:latin typeface="+mn-lt"/>
                <a:ea typeface="+mn-ea"/>
                <a:cs typeface="+mn-cs"/>
              </a:rPr>
              <a:t>Jogszabályi rendelkezések: </a:t>
            </a:r>
            <a:endParaRPr lang="hu-HU" sz="1200"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hu-HU" b="0" dirty="0"/>
              <a:t>9.Cikk (2)</a:t>
            </a:r>
            <a:r>
              <a:rPr lang="hu-HU" b="0" baseline="0" dirty="0"/>
              <a:t> bekezdés </a:t>
            </a:r>
            <a:r>
              <a:rPr lang="hu-HU" b="0" dirty="0"/>
              <a:t>h)</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algn="just"/>
            <a:endParaRPr lang="hu-HU" dirty="0"/>
          </a:p>
        </p:txBody>
      </p:sp>
      <p:sp>
        <p:nvSpPr>
          <p:cNvPr id="4" name="Dia számának helye 3"/>
          <p:cNvSpPr>
            <a:spLocks noGrp="1"/>
          </p:cNvSpPr>
          <p:nvPr>
            <p:ph type="sldNum" sz="quarter" idx="10"/>
          </p:nvPr>
        </p:nvSpPr>
        <p:spPr/>
        <p:txBody>
          <a:bodyPr/>
          <a:lstStyle/>
          <a:p>
            <a:fld id="{6D0DB4E7-D023-9747-91D4-B0DA999C2A88}" type="slidenum">
              <a:rPr lang="en-US" smtClean="0"/>
              <a:t>56</a:t>
            </a:fld>
            <a:endParaRPr lang="en-US"/>
          </a:p>
        </p:txBody>
      </p:sp>
    </p:spTree>
    <p:extLst>
      <p:ext uri="{BB962C8B-B14F-4D97-AF65-F5344CB8AC3E}">
        <p14:creationId xmlns:p14="http://schemas.microsoft.com/office/powerpoint/2010/main" val="377253125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en-GB"/>
          </a:p>
        </p:txBody>
      </p:sp>
      <p:sp>
        <p:nvSpPr>
          <p:cNvPr id="4" name="Dia számának helye 3"/>
          <p:cNvSpPr>
            <a:spLocks noGrp="1"/>
          </p:cNvSpPr>
          <p:nvPr>
            <p:ph type="sldNum" sz="quarter" idx="5"/>
          </p:nvPr>
        </p:nvSpPr>
        <p:spPr/>
        <p:txBody>
          <a:bodyPr/>
          <a:lstStyle/>
          <a:p>
            <a:fld id="{6D0DB4E7-D023-9747-91D4-B0DA999C2A88}" type="slidenum">
              <a:rPr lang="en-US" smtClean="0"/>
              <a:t>57</a:t>
            </a:fld>
            <a:endParaRPr lang="en-US"/>
          </a:p>
        </p:txBody>
      </p:sp>
    </p:spTree>
    <p:extLst>
      <p:ext uri="{BB962C8B-B14F-4D97-AF65-F5344CB8AC3E}">
        <p14:creationId xmlns:p14="http://schemas.microsoft.com/office/powerpoint/2010/main" val="36614497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A dia célja és tárgya: </a:t>
            </a:r>
            <a:r>
              <a:rPr lang="hu-HU" dirty="0"/>
              <a:t>A dia ismerteti a népegészségügy területét érintő közérdekből szükséges </a:t>
            </a:r>
            <a:r>
              <a:rPr lang="hu-HU" dirty="0" err="1"/>
              <a:t>adatkezeléseeket</a:t>
            </a:r>
            <a:r>
              <a:rPr lang="hu-HU" dirty="0"/>
              <a:t>, és tisztázza a különféle jogalapok közti különbségeket.</a:t>
            </a:r>
            <a:endParaRPr lang="hu-HU" sz="1200" kern="1200" baseline="0" dirty="0">
              <a:effectLst/>
            </a:endParaRPr>
          </a:p>
          <a:p>
            <a:pPr algn="just"/>
            <a:r>
              <a:rPr lang="hu-HU" b="1" dirty="0"/>
              <a:t>Pedagógiai stratégia és útmutatás:</a:t>
            </a:r>
            <a:r>
              <a:rPr lang="hu-HU" dirty="0"/>
              <a:t> Az előadás legyen közérthető és szemléletes, tartalmazzon változatos és egyszerű példákat! Javasoljuk további ábrák és képek hozzáadását.</a:t>
            </a:r>
          </a:p>
          <a:p>
            <a:pPr algn="just"/>
            <a:r>
              <a:rPr lang="hu-HU" sz="1200" b="1" kern="1200" dirty="0">
                <a:solidFill>
                  <a:schemeClr val="tx1"/>
                </a:solidFill>
                <a:effectLst/>
                <a:latin typeface="+mn-lt"/>
                <a:ea typeface="+mn-ea"/>
                <a:cs typeface="+mn-cs"/>
              </a:rPr>
              <a:t>Időzítés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adatvédelmi hatóságok és bírák</a:t>
            </a:r>
          </a:p>
          <a:p>
            <a:pPr algn="just"/>
            <a:r>
              <a:rPr lang="hu-HU" sz="1200" b="1" kern="1200" dirty="0">
                <a:solidFill>
                  <a:schemeClr val="tx1"/>
                </a:solidFill>
                <a:effectLst/>
                <a:latin typeface="+mn-lt"/>
                <a:ea typeface="+mn-ea"/>
                <a:cs typeface="+mn-cs"/>
              </a:rPr>
              <a:t>Jogszabályi rendelkezések</a:t>
            </a:r>
            <a:r>
              <a:rPr lang="hu-HU" b="1" dirty="0"/>
              <a:t>: </a:t>
            </a:r>
            <a:r>
              <a:rPr lang="hu-HU" b="0" dirty="0"/>
              <a:t>9. cikk (2)</a:t>
            </a:r>
            <a:r>
              <a:rPr lang="hu-HU" b="0" baseline="0" dirty="0"/>
              <a:t> bekezdés </a:t>
            </a:r>
            <a:r>
              <a:rPr lang="hu-HU" b="0" dirty="0"/>
              <a:t>i)</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algn="just"/>
            <a:endParaRPr lang="hu-HU" dirty="0"/>
          </a:p>
        </p:txBody>
      </p:sp>
      <p:sp>
        <p:nvSpPr>
          <p:cNvPr id="4" name="Dia számának helye 3"/>
          <p:cNvSpPr>
            <a:spLocks noGrp="1"/>
          </p:cNvSpPr>
          <p:nvPr>
            <p:ph type="sldNum" sz="quarter" idx="10"/>
          </p:nvPr>
        </p:nvSpPr>
        <p:spPr/>
        <p:txBody>
          <a:bodyPr/>
          <a:lstStyle/>
          <a:p>
            <a:fld id="{6D0DB4E7-D023-9747-91D4-B0DA999C2A88}" type="slidenum">
              <a:rPr lang="en-US" smtClean="0"/>
              <a:t>58</a:t>
            </a:fld>
            <a:endParaRPr lang="en-US"/>
          </a:p>
        </p:txBody>
      </p:sp>
    </p:spTree>
    <p:extLst>
      <p:ext uri="{BB962C8B-B14F-4D97-AF65-F5344CB8AC3E}">
        <p14:creationId xmlns:p14="http://schemas.microsoft.com/office/powerpoint/2010/main" val="1091446000"/>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en-GB"/>
          </a:p>
        </p:txBody>
      </p:sp>
      <p:sp>
        <p:nvSpPr>
          <p:cNvPr id="4" name="Dia számának helye 3"/>
          <p:cNvSpPr>
            <a:spLocks noGrp="1"/>
          </p:cNvSpPr>
          <p:nvPr>
            <p:ph type="sldNum" sz="quarter" idx="5"/>
          </p:nvPr>
        </p:nvSpPr>
        <p:spPr/>
        <p:txBody>
          <a:bodyPr/>
          <a:lstStyle/>
          <a:p>
            <a:fld id="{6D0DB4E7-D023-9747-91D4-B0DA999C2A88}" type="slidenum">
              <a:rPr lang="en-US" smtClean="0"/>
              <a:t>59</a:t>
            </a:fld>
            <a:endParaRPr lang="en-US"/>
          </a:p>
        </p:txBody>
      </p:sp>
    </p:spTree>
    <p:extLst>
      <p:ext uri="{BB962C8B-B14F-4D97-AF65-F5344CB8AC3E}">
        <p14:creationId xmlns:p14="http://schemas.microsoft.com/office/powerpoint/2010/main" val="30447918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en-GB"/>
          </a:p>
        </p:txBody>
      </p:sp>
      <p:sp>
        <p:nvSpPr>
          <p:cNvPr id="4" name="Dia számának helye 3"/>
          <p:cNvSpPr>
            <a:spLocks noGrp="1"/>
          </p:cNvSpPr>
          <p:nvPr>
            <p:ph type="sldNum" sz="quarter" idx="5"/>
          </p:nvPr>
        </p:nvSpPr>
        <p:spPr/>
        <p:txBody>
          <a:bodyPr/>
          <a:lstStyle/>
          <a:p>
            <a:fld id="{6D0DB4E7-D023-9747-91D4-B0DA999C2A88}" type="slidenum">
              <a:rPr lang="en-US" smtClean="0"/>
              <a:t>6</a:t>
            </a:fld>
            <a:endParaRPr lang="en-US"/>
          </a:p>
        </p:txBody>
      </p:sp>
    </p:spTree>
    <p:extLst>
      <p:ext uri="{BB962C8B-B14F-4D97-AF65-F5344CB8AC3E}">
        <p14:creationId xmlns:p14="http://schemas.microsoft.com/office/powerpoint/2010/main" val="658640755"/>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A dia célja és tárgya: </a:t>
            </a:r>
            <a:r>
              <a:rPr lang="hu-HU" dirty="0"/>
              <a:t>A dia bemutatja a közérdekű archiválás céljából, tudományos és történelmi kutatási célból vagy statisztikai célból szükséges adatkezeléseket mint az adatkezelés jogalapját, és tisztázza a különféle jogalapok közti különbségeket.</a:t>
            </a:r>
          </a:p>
          <a:p>
            <a:pPr algn="just"/>
            <a:r>
              <a:rPr lang="hu-HU" b="1" dirty="0"/>
              <a:t>Pedagógiai stratégia és útmutatás:</a:t>
            </a:r>
            <a:r>
              <a:rPr lang="hu-HU" dirty="0"/>
              <a:t> Az előadás legyen közérthető és szemléletes, tartalmazzon változatos és egyszerű példákat! Javasoljuk további ábrák és képek hozzáadását.</a:t>
            </a:r>
          </a:p>
          <a:p>
            <a:pPr algn="just"/>
            <a:r>
              <a:rPr lang="hu-HU" sz="1200" b="1" kern="1200" dirty="0">
                <a:solidFill>
                  <a:schemeClr val="tx1"/>
                </a:solidFill>
                <a:effectLst/>
                <a:latin typeface="+mn-lt"/>
                <a:ea typeface="+mn-ea"/>
                <a:cs typeface="+mn-cs"/>
              </a:rPr>
              <a:t>Időzítés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adatvédelmi hatóságok és bírák</a:t>
            </a:r>
          </a:p>
          <a:p>
            <a:pPr algn="just"/>
            <a:r>
              <a:rPr lang="hu-HU" sz="1200" b="1" kern="1200" dirty="0">
                <a:solidFill>
                  <a:schemeClr val="tx1"/>
                </a:solidFill>
                <a:effectLst/>
                <a:latin typeface="+mn-lt"/>
                <a:ea typeface="+mn-ea"/>
                <a:cs typeface="+mn-cs"/>
              </a:rPr>
              <a:t>Jogszabályi rendelkezések: </a:t>
            </a:r>
            <a:r>
              <a:rPr lang="hu-HU" b="0" dirty="0"/>
              <a:t>9. cikk (2)</a:t>
            </a:r>
            <a:r>
              <a:rPr lang="hu-HU" b="0" baseline="0" dirty="0"/>
              <a:t> bekezdés </a:t>
            </a:r>
            <a:r>
              <a:rPr lang="hu-HU" b="0" dirty="0"/>
              <a:t>h)</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 </a:t>
            </a:r>
            <a:r>
              <a:rPr lang="hu-HU" b="0" dirty="0"/>
              <a:t>9. cikk (2)</a:t>
            </a:r>
            <a:r>
              <a:rPr lang="hu-HU" b="0" baseline="0" dirty="0"/>
              <a:t> bekezdés </a:t>
            </a:r>
            <a:r>
              <a:rPr lang="hu-HU" b="0" dirty="0"/>
              <a:t>j)</a:t>
            </a:r>
          </a:p>
          <a:p>
            <a:pPr algn="just"/>
            <a:endParaRPr lang="hu-HU" dirty="0"/>
          </a:p>
        </p:txBody>
      </p:sp>
      <p:sp>
        <p:nvSpPr>
          <p:cNvPr id="4" name="Dia számának helye 3"/>
          <p:cNvSpPr>
            <a:spLocks noGrp="1"/>
          </p:cNvSpPr>
          <p:nvPr>
            <p:ph type="sldNum" sz="quarter" idx="10"/>
          </p:nvPr>
        </p:nvSpPr>
        <p:spPr/>
        <p:txBody>
          <a:bodyPr/>
          <a:lstStyle/>
          <a:p>
            <a:fld id="{6D0DB4E7-D023-9747-91D4-B0DA999C2A88}" type="slidenum">
              <a:rPr lang="en-US" smtClean="0"/>
              <a:t>60</a:t>
            </a:fld>
            <a:endParaRPr lang="en-US"/>
          </a:p>
        </p:txBody>
      </p:sp>
    </p:spTree>
    <p:extLst>
      <p:ext uri="{BB962C8B-B14F-4D97-AF65-F5344CB8AC3E}">
        <p14:creationId xmlns:p14="http://schemas.microsoft.com/office/powerpoint/2010/main" val="4004244114"/>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en-GB"/>
          </a:p>
        </p:txBody>
      </p:sp>
      <p:sp>
        <p:nvSpPr>
          <p:cNvPr id="4" name="Dia számának helye 3"/>
          <p:cNvSpPr>
            <a:spLocks noGrp="1"/>
          </p:cNvSpPr>
          <p:nvPr>
            <p:ph type="sldNum" sz="quarter" idx="5"/>
          </p:nvPr>
        </p:nvSpPr>
        <p:spPr/>
        <p:txBody>
          <a:bodyPr/>
          <a:lstStyle/>
          <a:p>
            <a:fld id="{6D0DB4E7-D023-9747-91D4-B0DA999C2A88}" type="slidenum">
              <a:rPr lang="en-US" smtClean="0"/>
              <a:t>61</a:t>
            </a:fld>
            <a:endParaRPr lang="en-US"/>
          </a:p>
        </p:txBody>
      </p:sp>
    </p:spTree>
    <p:extLst>
      <p:ext uri="{BB962C8B-B14F-4D97-AF65-F5344CB8AC3E}">
        <p14:creationId xmlns:p14="http://schemas.microsoft.com/office/powerpoint/2010/main" val="817821061"/>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A dia célja és tárgya: </a:t>
            </a:r>
            <a:r>
              <a:rPr lang="hu-HU" dirty="0"/>
              <a:t>A dia a személyes adatok kezelésének jogalapját mutatja be, ha az adatkezelés az adatkezelő vagy egy harmadik fél jogos érdekeinek érvényesítéséhez szükséges, és bemutatja és tisztázza a különféle jogalapok közti különbségeket.</a:t>
            </a:r>
            <a:endParaRPr lang="hu-HU" sz="1200" kern="1200" baseline="0" dirty="0">
              <a:effectLst/>
            </a:endParaRPr>
          </a:p>
          <a:p>
            <a:pPr algn="just"/>
            <a:r>
              <a:rPr lang="hu-HU" b="1" dirty="0"/>
              <a:t>Pedagógiai stratégia és útmutatás:</a:t>
            </a:r>
            <a:r>
              <a:rPr lang="hu-HU" dirty="0"/>
              <a:t> Az előadás legyen közérthető és szemléletes, tartalmazzon változatos és egyszerű példákat! Javasoljuk további ábrák és képek hozzáadását.</a:t>
            </a:r>
          </a:p>
          <a:p>
            <a:pPr algn="just"/>
            <a:r>
              <a:rPr lang="hu-HU" sz="1200" b="1" kern="1200" dirty="0">
                <a:solidFill>
                  <a:schemeClr val="tx1"/>
                </a:solidFill>
                <a:effectLst/>
                <a:latin typeface="+mn-lt"/>
                <a:ea typeface="+mn-ea"/>
                <a:cs typeface="+mn-cs"/>
              </a:rPr>
              <a:t>Időzítés (fontosság): </a:t>
            </a:r>
            <a:r>
              <a:rPr lang="hu-HU" sz="1200" kern="1200" dirty="0">
                <a:solidFill>
                  <a:schemeClr val="tx1"/>
                </a:solidFill>
                <a:effectLst/>
                <a:latin typeface="+mn-lt"/>
                <a:ea typeface="+mn-ea"/>
                <a:cs typeface="+mn-cs"/>
              </a:rPr>
              <a:t>magas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b="0" dirty="0"/>
              <a:t>8. cikk</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p:txBody>
      </p:sp>
      <p:sp>
        <p:nvSpPr>
          <p:cNvPr id="4" name="Dia számának helye 3"/>
          <p:cNvSpPr>
            <a:spLocks noGrp="1"/>
          </p:cNvSpPr>
          <p:nvPr>
            <p:ph type="sldNum" sz="quarter" idx="10"/>
          </p:nvPr>
        </p:nvSpPr>
        <p:spPr/>
        <p:txBody>
          <a:bodyPr/>
          <a:lstStyle/>
          <a:p>
            <a:fld id="{6D0DB4E7-D023-9747-91D4-B0DA999C2A88}" type="slidenum">
              <a:rPr lang="en-US" smtClean="0"/>
              <a:t>62</a:t>
            </a:fld>
            <a:endParaRPr lang="en-US"/>
          </a:p>
        </p:txBody>
      </p:sp>
    </p:spTree>
    <p:extLst>
      <p:ext uri="{BB962C8B-B14F-4D97-AF65-F5344CB8AC3E}">
        <p14:creationId xmlns:p14="http://schemas.microsoft.com/office/powerpoint/2010/main" val="1503469314"/>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u-HU" dirty="0" err="1"/>
              <a:t>GyIK</a:t>
            </a:r>
            <a:r>
              <a:rPr lang="hu-HU" dirty="0"/>
              <a:t>:</a:t>
            </a:r>
            <a:endParaRPr lang="en-US" dirty="0"/>
          </a:p>
        </p:txBody>
      </p:sp>
      <p:sp>
        <p:nvSpPr>
          <p:cNvPr id="4" name="Slide Number Placeholder 3"/>
          <p:cNvSpPr>
            <a:spLocks noGrp="1"/>
          </p:cNvSpPr>
          <p:nvPr>
            <p:ph type="sldNum" sz="quarter" idx="5"/>
          </p:nvPr>
        </p:nvSpPr>
        <p:spPr/>
        <p:txBody>
          <a:bodyPr/>
          <a:lstStyle/>
          <a:p>
            <a:fld id="{4614E237-3346-D848-BA28-F053412767AB}" type="slidenum">
              <a:rPr lang="en-US" smtClean="0"/>
              <a:t>63</a:t>
            </a:fld>
            <a:endParaRPr lang="en-US"/>
          </a:p>
        </p:txBody>
      </p:sp>
    </p:spTree>
    <p:extLst>
      <p:ext uri="{BB962C8B-B14F-4D97-AF65-F5344CB8AC3E}">
        <p14:creationId xmlns:p14="http://schemas.microsoft.com/office/powerpoint/2010/main" val="124226514"/>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Pedagógiai stratégia és útmutatás:</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Időzítés (fontosság):</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A képzésben</a:t>
            </a:r>
            <a:r>
              <a:rPr lang="hu-HU" sz="1200" b="1" kern="1200" baseline="0" noProof="0" dirty="0">
                <a:effectLst/>
                <a:latin typeface="+mn-lt"/>
                <a:ea typeface="+mn-ea"/>
                <a:cs typeface="+mn-cs"/>
              </a:rPr>
              <a:t> résztvevők szükséges tapasztalata:</a:t>
            </a:r>
            <a:endParaRPr lang="hu-HU" sz="1200" b="1" kern="1200" noProof="0" dirty="0">
              <a:effectLst/>
              <a:latin typeface="+mn-lt"/>
              <a:ea typeface="+mn-ea"/>
              <a:cs typeface="+mn-cs"/>
            </a:endParaRPr>
          </a:p>
          <a:p>
            <a:r>
              <a:rPr lang="hu-HU" b="1" noProof="0" dirty="0"/>
              <a:t>Kinek releváns:</a:t>
            </a:r>
          </a:p>
          <a:p>
            <a:r>
              <a:rPr lang="hu-HU" b="1" noProof="0" dirty="0"/>
              <a:t>Jogszabályi rendelkezések:</a:t>
            </a:r>
          </a:p>
          <a:p>
            <a:r>
              <a:rPr lang="hu-HU" b="1" noProof="0" dirty="0"/>
              <a:t>Jogeset:</a:t>
            </a:r>
          </a:p>
          <a:p>
            <a:r>
              <a:rPr lang="hu-HU" b="1" noProof="0" dirty="0"/>
              <a:t>További olvasmányok:</a:t>
            </a:r>
          </a:p>
          <a:p>
            <a:r>
              <a:rPr lang="hu-HU" b="1" noProof="0" dirty="0"/>
              <a:t>Megjegyzések:</a:t>
            </a:r>
          </a:p>
          <a:p>
            <a:endParaRPr lang="en-GB" dirty="0"/>
          </a:p>
        </p:txBody>
      </p:sp>
      <p:sp>
        <p:nvSpPr>
          <p:cNvPr id="4" name="Slide Number Placeholder 3"/>
          <p:cNvSpPr>
            <a:spLocks noGrp="1"/>
          </p:cNvSpPr>
          <p:nvPr>
            <p:ph type="sldNum" sz="quarter" idx="5"/>
          </p:nvPr>
        </p:nvSpPr>
        <p:spPr/>
        <p:txBody>
          <a:bodyPr/>
          <a:lstStyle/>
          <a:p>
            <a:fld id="{EEAE1ED8-A20A-47BF-AD6C-9B601BC3AB8D}" type="slidenum">
              <a:rPr lang="en-GB" smtClean="0"/>
              <a:t>64</a:t>
            </a:fld>
            <a:endParaRPr lang="en-GB"/>
          </a:p>
        </p:txBody>
      </p:sp>
    </p:spTree>
    <p:extLst>
      <p:ext uri="{BB962C8B-B14F-4D97-AF65-F5344CB8AC3E}">
        <p14:creationId xmlns:p14="http://schemas.microsoft.com/office/powerpoint/2010/main" val="3321512689"/>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numero diapositiva 3"/>
          <p:cNvSpPr>
            <a:spLocks noGrp="1"/>
          </p:cNvSpPr>
          <p:nvPr>
            <p:ph type="sldNum" sz="quarter" idx="5"/>
          </p:nvPr>
        </p:nvSpPr>
        <p:spPr/>
        <p:txBody>
          <a:bodyPr/>
          <a:lstStyle/>
          <a:p>
            <a:fld id="{EEAE1ED8-A20A-47BF-AD6C-9B601BC3AB8D}" type="slidenum">
              <a:rPr lang="en-GB" smtClean="0"/>
              <a:t>65</a:t>
            </a:fld>
            <a:endParaRPr lang="en-GB"/>
          </a:p>
        </p:txBody>
      </p:sp>
    </p:spTree>
    <p:extLst>
      <p:ext uri="{BB962C8B-B14F-4D97-AF65-F5344CB8AC3E}">
        <p14:creationId xmlns:p14="http://schemas.microsoft.com/office/powerpoint/2010/main" val="11463403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a:t>
            </a:r>
            <a:r>
              <a:rPr lang="hu-HU" sz="1200" b="0" kern="1200" baseline="0" dirty="0">
                <a:solidFill>
                  <a:schemeClr val="tx1"/>
                </a:solidFill>
                <a:effectLst/>
                <a:latin typeface="+mn-lt"/>
                <a:ea typeface="+mn-ea"/>
                <a:cs typeface="+mn-cs"/>
              </a:rPr>
              <a:t> </a:t>
            </a:r>
            <a:r>
              <a:rPr lang="hu-HU" sz="1200" kern="1200" noProof="0" dirty="0">
                <a:solidFill>
                  <a:schemeClr val="tx1"/>
                </a:solidFill>
                <a:effectLst/>
                <a:latin typeface="+mn-lt"/>
                <a:ea typeface="+mn-ea"/>
                <a:cs typeface="+mn-cs"/>
              </a:rPr>
              <a:t>a témakör </a:t>
            </a:r>
            <a:r>
              <a:rPr lang="hu-HU" dirty="0"/>
              <a:t>áttekintést nyújt </a:t>
            </a:r>
            <a:r>
              <a:rPr lang="hu-HU" sz="1200" b="0" kern="1200" noProof="0" dirty="0">
                <a:solidFill>
                  <a:schemeClr val="tx1"/>
                </a:solidFill>
                <a:effectLst/>
                <a:latin typeface="+mn-lt"/>
                <a:ea typeface="+mn-ea"/>
                <a:cs typeface="+mn-cs"/>
              </a:rPr>
              <a:t>a személyes adatok kezelésére vonatkozó alapelvekről</a:t>
            </a:r>
            <a:r>
              <a:rPr lang="hu-HU" dirty="0"/>
              <a:t>, és bemutatja az adatvédelem</a:t>
            </a:r>
            <a:r>
              <a:rPr lang="hu-HU" sz="1200" b="0" kern="1200" noProof="0" dirty="0">
                <a:solidFill>
                  <a:schemeClr val="tx1"/>
                </a:solidFill>
                <a:effectLst/>
                <a:latin typeface="+mn-lt"/>
                <a:ea typeface="+mn-ea"/>
                <a:cs typeface="+mn-cs"/>
              </a:rPr>
              <a:t> fő </a:t>
            </a:r>
            <a:r>
              <a:rPr lang="hu-HU" sz="1200" b="0" kern="1200" noProof="0" dirty="0" err="1">
                <a:solidFill>
                  <a:schemeClr val="tx1"/>
                </a:solidFill>
                <a:effectLst/>
                <a:latin typeface="+mn-lt"/>
                <a:ea typeface="+mn-ea"/>
                <a:cs typeface="+mn-cs"/>
              </a:rPr>
              <a:t>piléreit</a:t>
            </a:r>
            <a:r>
              <a:rPr lang="hu-HU" dirty="0"/>
              <a:t>. </a:t>
            </a:r>
            <a:r>
              <a:rPr lang="hu-HU" sz="1200" b="0" kern="1200" noProof="0" dirty="0">
                <a:solidFill>
                  <a:schemeClr val="tx1"/>
                </a:solidFill>
                <a:effectLst/>
                <a:latin typeface="+mn-lt"/>
                <a:ea typeface="+mn-ea"/>
                <a:cs typeface="+mn-cs"/>
              </a:rPr>
              <a:t>Az alapelvek az összes adatkezelési műveletre vonatkoznak, ezeket az adatkezelés során figyelembe kell venni / </a:t>
            </a:r>
            <a:r>
              <a:rPr lang="hu-HU" sz="1200" b="0" kern="1200" baseline="0" noProof="0" dirty="0">
                <a:solidFill>
                  <a:schemeClr val="tx1"/>
                </a:solidFill>
                <a:effectLst/>
                <a:latin typeface="+mn-lt"/>
                <a:ea typeface="+mn-ea"/>
                <a:cs typeface="+mn-cs"/>
              </a:rPr>
              <a:t>meg kell felelni nekik</a:t>
            </a:r>
            <a:r>
              <a:rPr lang="hu-HU" sz="1200" b="0" kern="1200" noProof="0" dirty="0">
                <a:solidFill>
                  <a:schemeClr val="tx1"/>
                </a:solidFill>
                <a:effectLst/>
                <a:latin typeface="+mn-lt"/>
                <a:ea typeface="+mn-ea"/>
                <a:cs typeface="+mn-cs"/>
              </a:rPr>
              <a:t>.</a:t>
            </a:r>
          </a:p>
          <a:p>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a:t>
            </a:r>
            <a:r>
              <a:rPr lang="hu-HU" dirty="0"/>
              <a:t>Az előadás legyen közérthető és szemléletes, tartalmazzon változatos és egyszerű példákat! Javasoljuk további ábrák és képek hozzáadását.</a:t>
            </a:r>
            <a:endParaRPr lang="hu-HU" sz="1200" kern="1200" dirty="0">
              <a:effectLst/>
            </a:endParaRPr>
          </a:p>
          <a:p>
            <a:pPr lvl="0">
              <a:defRPr/>
            </a:pPr>
            <a:r>
              <a:rPr lang="hu-HU" b="1" dirty="0"/>
              <a:t>Időterv </a:t>
            </a:r>
            <a:r>
              <a:rPr lang="hu-HU" sz="1200" b="1" kern="1200" dirty="0">
                <a:solidFill>
                  <a:schemeClr val="tx1"/>
                </a:solidFill>
                <a:effectLst/>
                <a:latin typeface="+mn-lt"/>
                <a:ea typeface="+mn-ea"/>
                <a:cs typeface="+mn-cs"/>
              </a:rPr>
              <a:t>(fontosság): </a:t>
            </a:r>
            <a:r>
              <a:rPr lang="hu-HU" sz="1200" b="0" kern="1200" dirty="0">
                <a:solidFill>
                  <a:schemeClr val="tx1"/>
                </a:solidFill>
                <a:effectLst/>
                <a:latin typeface="+mn-lt"/>
                <a:ea typeface="+mn-ea"/>
                <a:cs typeface="+mn-cs"/>
              </a:rPr>
              <a:t>magas</a:t>
            </a:r>
          </a:p>
          <a:p>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r>
              <a:rPr lang="hu-HU" sz="1200" b="1" kern="1200" dirty="0">
                <a:solidFill>
                  <a:schemeClr val="tx1"/>
                </a:solidFill>
                <a:effectLst/>
                <a:latin typeface="+mn-lt"/>
                <a:ea typeface="+mn-ea"/>
                <a:cs typeface="+mn-cs"/>
              </a:rPr>
              <a:t>Jogszabályi rendelkezések: </a:t>
            </a:r>
            <a:r>
              <a:rPr lang="hu-HU" sz="1200" b="0" kern="1200" dirty="0">
                <a:solidFill>
                  <a:schemeClr val="tx1"/>
                </a:solidFill>
                <a:effectLst/>
                <a:latin typeface="+mn-lt"/>
                <a:ea typeface="+mn-ea"/>
                <a:cs typeface="+mn-cs"/>
              </a:rPr>
              <a:t>-</a:t>
            </a:r>
          </a:p>
          <a:p>
            <a:r>
              <a:rPr lang="hu-HU" sz="1200" b="1" kern="1200" dirty="0">
                <a:solidFill>
                  <a:schemeClr val="tx1"/>
                </a:solidFill>
                <a:effectLst/>
                <a:latin typeface="+mn-lt"/>
                <a:ea typeface="+mn-ea"/>
                <a:cs typeface="+mn-cs"/>
              </a:rPr>
              <a:t>Jogeset: </a:t>
            </a:r>
            <a:r>
              <a:rPr lang="hu-HU" sz="1200" b="0" kern="1200" dirty="0">
                <a:solidFill>
                  <a:schemeClr val="tx1"/>
                </a:solidFill>
                <a:effectLst/>
                <a:latin typeface="+mn-lt"/>
                <a:ea typeface="+mn-ea"/>
                <a:cs typeface="+mn-cs"/>
              </a:rPr>
              <a:t>-</a:t>
            </a:r>
          </a:p>
          <a:p>
            <a:r>
              <a:rPr lang="hu-HU" sz="1200" b="1" kern="1200" dirty="0">
                <a:solidFill>
                  <a:schemeClr val="tx1"/>
                </a:solidFill>
                <a:effectLst/>
                <a:latin typeface="+mn-lt"/>
                <a:ea typeface="+mn-ea"/>
                <a:cs typeface="+mn-cs"/>
              </a:rPr>
              <a:t>További olvasmányok:</a:t>
            </a:r>
          </a:p>
          <a:p>
            <a:endParaRPr lang="en-GB" b="1" dirty="0"/>
          </a:p>
          <a:p>
            <a:endParaRPr lang="en-GB" dirty="0"/>
          </a:p>
        </p:txBody>
      </p:sp>
      <p:sp>
        <p:nvSpPr>
          <p:cNvPr id="4" name="Dia számának helye 3"/>
          <p:cNvSpPr>
            <a:spLocks noGrp="1"/>
          </p:cNvSpPr>
          <p:nvPr>
            <p:ph type="sldNum" sz="quarter" idx="10"/>
          </p:nvPr>
        </p:nvSpPr>
        <p:spPr/>
        <p:txBody>
          <a:bodyPr/>
          <a:lstStyle/>
          <a:p>
            <a:fld id="{6D0DB4E7-D023-9747-91D4-B0DA999C2A88}" type="slidenum">
              <a:rPr lang="en-US" smtClean="0"/>
              <a:t>7</a:t>
            </a:fld>
            <a:endParaRPr lang="en-US"/>
          </a:p>
        </p:txBody>
      </p:sp>
    </p:spTree>
    <p:extLst>
      <p:ext uri="{BB962C8B-B14F-4D97-AF65-F5344CB8AC3E}">
        <p14:creationId xmlns:p14="http://schemas.microsoft.com/office/powerpoint/2010/main" val="12290818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A dia célja és tárgya:</a:t>
            </a:r>
            <a:r>
              <a:rPr lang="hu-HU" sz="1200" b="0" kern="1200" baseline="0" dirty="0">
                <a:effectLst/>
                <a:latin typeface="+mn-lt"/>
                <a:ea typeface="+mn-ea"/>
                <a:cs typeface="+mn-cs"/>
              </a:rPr>
              <a:t> </a:t>
            </a:r>
            <a:r>
              <a:rPr lang="hu-HU" dirty="0"/>
              <a:t>A dia ismerteti a személyes adatok kezelésére vonatkozó követelményeket, továbbá részletesen bemutatja az adatvédelem fő pilléreit.  Az alapelvek az összes adatkezelési műveletre vonatkoznak, ezeket az adatkezelés során figyelembe kell venni / meg kell felelni nekik.</a:t>
            </a:r>
          </a:p>
          <a:p>
            <a:pPr algn="just"/>
            <a:r>
              <a:rPr lang="hu-HU" b="1" dirty="0"/>
              <a:t>Pedagógiai stratégia és útmutatás:</a:t>
            </a:r>
            <a:r>
              <a:rPr lang="hu-HU" dirty="0"/>
              <a:t> Az előadás legyen közérthető és szemléletes, tartalmazzon változatos és egyszerű példákat! Javasoljuk további ábrák és képek hozzáadását.</a:t>
            </a:r>
          </a:p>
          <a:p>
            <a:pPr lvl="0" algn="just">
              <a:defRPr/>
            </a:pPr>
            <a:r>
              <a:rPr lang="hu-HU" b="1" dirty="0"/>
              <a:t>Időterv </a:t>
            </a:r>
            <a:r>
              <a:rPr lang="hu-HU" sz="1200" b="1" kern="1200" dirty="0">
                <a:solidFill>
                  <a:schemeClr val="tx1"/>
                </a:solidFill>
                <a:effectLst/>
                <a:latin typeface="+mn-lt"/>
                <a:ea typeface="+mn-ea"/>
                <a:cs typeface="+mn-cs"/>
              </a:rPr>
              <a:t>(fontosság): </a:t>
            </a:r>
            <a:r>
              <a:rPr lang="hu-HU" sz="1200" b="0" kern="1200" dirty="0">
                <a:solidFill>
                  <a:schemeClr val="tx1"/>
                </a:solidFill>
                <a:effectLst/>
                <a:latin typeface="+mn-lt"/>
                <a:ea typeface="+mn-ea"/>
                <a:cs typeface="+mn-cs"/>
              </a:rPr>
              <a:t>magas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b="0" kern="1200" dirty="0">
                <a:solidFill>
                  <a:schemeClr val="tx1"/>
                </a:solidFill>
                <a:effectLst/>
                <a:latin typeface="+mn-lt"/>
                <a:ea typeface="+mn-ea"/>
                <a:cs typeface="+mn-cs"/>
              </a:rPr>
              <a:t>GDPR 5. cikk</a:t>
            </a:r>
          </a:p>
          <a:p>
            <a:pPr algn="just"/>
            <a:r>
              <a:rPr lang="hu-HU" sz="1200" b="1" kern="1200" dirty="0">
                <a:solidFill>
                  <a:schemeClr val="tx1"/>
                </a:solidFill>
                <a:effectLst/>
                <a:latin typeface="+mn-lt"/>
                <a:ea typeface="+mn-ea"/>
                <a:cs typeface="+mn-cs"/>
              </a:rPr>
              <a:t>Jogeset: </a:t>
            </a:r>
            <a:r>
              <a:rPr lang="hu-HU" sz="1200" b="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p>
          <a:p>
            <a:endParaRPr lang="en-GB" dirty="0"/>
          </a:p>
        </p:txBody>
      </p:sp>
      <p:sp>
        <p:nvSpPr>
          <p:cNvPr id="4" name="Dia számának helye 3"/>
          <p:cNvSpPr>
            <a:spLocks noGrp="1"/>
          </p:cNvSpPr>
          <p:nvPr>
            <p:ph type="sldNum" sz="quarter" idx="10"/>
          </p:nvPr>
        </p:nvSpPr>
        <p:spPr/>
        <p:txBody>
          <a:bodyPr/>
          <a:lstStyle/>
          <a:p>
            <a:fld id="{6D0DB4E7-D023-9747-91D4-B0DA999C2A88}" type="slidenum">
              <a:rPr lang="en-US" smtClean="0"/>
              <a:t>8</a:t>
            </a:fld>
            <a:endParaRPr lang="en-US"/>
          </a:p>
        </p:txBody>
      </p:sp>
    </p:spTree>
    <p:extLst>
      <p:ext uri="{BB962C8B-B14F-4D97-AF65-F5344CB8AC3E}">
        <p14:creationId xmlns:p14="http://schemas.microsoft.com/office/powerpoint/2010/main" val="5887816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a:xfrm>
            <a:off x="673577" y="4748163"/>
            <a:ext cx="5388610" cy="4623122"/>
          </a:xfrm>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A dia célja és tárgya: </a:t>
            </a:r>
            <a:r>
              <a:rPr lang="hu-HU" dirty="0"/>
              <a:t>A dia bemutatja az adatkezelési alapelvek alóli kivételeket és az alapelvek alkalmazhatóságának korlátait. </a:t>
            </a:r>
            <a:r>
              <a:rPr lang="hu-HU" sz="1200" b="0" kern="1200" dirty="0">
                <a:solidFill>
                  <a:schemeClr val="tx1"/>
                </a:solidFill>
                <a:effectLst/>
                <a:latin typeface="+mn-lt"/>
                <a:ea typeface="+mn-ea"/>
                <a:cs typeface="+mn-cs"/>
              </a:rPr>
              <a:t>A cél annak tisztázása, hogy az alapelvek nem </a:t>
            </a:r>
            <a:r>
              <a:rPr lang="hu-HU" sz="1200" b="0" kern="1200" dirty="0">
                <a:effectLst/>
                <a:latin typeface="+mn-lt"/>
                <a:ea typeface="+mn-ea"/>
                <a:cs typeface="+mn-cs"/>
              </a:rPr>
              <a:t>kizárólagosak</a:t>
            </a:r>
            <a:r>
              <a:rPr lang="hu-HU" sz="1200" b="0" kern="1200" dirty="0">
                <a:solidFill>
                  <a:schemeClr val="tx1"/>
                </a:solidFill>
                <a:effectLst/>
                <a:latin typeface="+mn-lt"/>
                <a:ea typeface="+mn-ea"/>
                <a:cs typeface="+mn-cs"/>
              </a:rPr>
              <a:t>, adott körülmények között korlátozhatók.</a:t>
            </a:r>
          </a:p>
          <a:p>
            <a:pPr algn="just"/>
            <a:r>
              <a:rPr lang="hu-HU" b="1" dirty="0"/>
              <a:t>Pedagógiai stratégia és útmutatás:</a:t>
            </a:r>
            <a:r>
              <a:rPr lang="hu-HU" dirty="0"/>
              <a:t> Az előadás legyen közérthető és szemléletes, tartalmazzon változatos és egyszerű példákat! Javasoljuk további ábrák és képek hozzáadását.</a:t>
            </a:r>
          </a:p>
          <a:p>
            <a:pPr algn="just"/>
            <a:r>
              <a:rPr lang="hu-HU" sz="1200" b="1" kern="1200" dirty="0">
                <a:solidFill>
                  <a:schemeClr val="tx1"/>
                </a:solidFill>
                <a:effectLst/>
                <a:latin typeface="+mn-lt"/>
                <a:ea typeface="+mn-ea"/>
                <a:cs typeface="+mn-cs"/>
              </a:rPr>
              <a:t>Időterv (fontosság): </a:t>
            </a:r>
            <a:r>
              <a:rPr lang="hu-HU" sz="1200" b="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b="0" kern="1200" dirty="0">
                <a:solidFill>
                  <a:schemeClr val="tx1"/>
                </a:solidFill>
                <a:effectLst/>
                <a:latin typeface="+mn-lt"/>
                <a:ea typeface="+mn-ea"/>
                <a:cs typeface="+mn-cs"/>
              </a:rPr>
              <a:t>GDPR 23. cikk</a:t>
            </a:r>
          </a:p>
          <a:p>
            <a:pPr algn="just"/>
            <a:r>
              <a:rPr lang="hu-HU" sz="1200" b="1" kern="1200" dirty="0">
                <a:solidFill>
                  <a:schemeClr val="tx1"/>
                </a:solidFill>
                <a:effectLst/>
                <a:latin typeface="+mn-lt"/>
                <a:ea typeface="+mn-ea"/>
                <a:cs typeface="+mn-cs"/>
              </a:rPr>
              <a:t>Jogeset: </a:t>
            </a:r>
            <a:r>
              <a:rPr lang="hu-HU" sz="1200" b="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Megjegyzések: </a:t>
            </a:r>
            <a:r>
              <a:rPr lang="hu-HU" b="0" dirty="0"/>
              <a:t>Tekintve, hogy ezen korlátozásokat rendszerint a nemzeti jog írja elő, a nemzeti jogrendszer vonatkozó példáit is javasolt bemutatni.</a:t>
            </a:r>
          </a:p>
          <a:p>
            <a:endParaRPr lang="en-GB" b="0" dirty="0"/>
          </a:p>
        </p:txBody>
      </p:sp>
      <p:sp>
        <p:nvSpPr>
          <p:cNvPr id="4" name="Dia számának helye 3"/>
          <p:cNvSpPr>
            <a:spLocks noGrp="1"/>
          </p:cNvSpPr>
          <p:nvPr>
            <p:ph type="sldNum" sz="quarter" idx="10"/>
          </p:nvPr>
        </p:nvSpPr>
        <p:spPr/>
        <p:txBody>
          <a:bodyPr/>
          <a:lstStyle/>
          <a:p>
            <a:fld id="{6D0DB4E7-D023-9747-91D4-B0DA999C2A88}" type="slidenum">
              <a:rPr lang="en-US" smtClean="0"/>
              <a:t>9</a:t>
            </a:fld>
            <a:endParaRPr lang="en-US"/>
          </a:p>
        </p:txBody>
      </p:sp>
    </p:spTree>
    <p:extLst>
      <p:ext uri="{BB962C8B-B14F-4D97-AF65-F5344CB8AC3E}">
        <p14:creationId xmlns:p14="http://schemas.microsoft.com/office/powerpoint/2010/main" val="31820731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www.project-star.eu/" TargetMode="Externa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hu-HU"/>
              <a:t>Mintacím szerkesztése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ct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a:t>Kattintson ide az alcím mintájának szerkesztéséhez</a:t>
            </a:r>
            <a:endParaRPr lang="en-US" dirty="0"/>
          </a:p>
        </p:txBody>
      </p:sp>
      <p:sp>
        <p:nvSpPr>
          <p:cNvPr id="22" name="Footer Placeholder 8">
            <a:extLst>
              <a:ext uri="{FF2B5EF4-FFF2-40B4-BE49-F238E27FC236}">
                <a16:creationId xmlns:a16="http://schemas.microsoft.com/office/drawing/2014/main" id="{2188554F-6D1A-1D49-A0B0-3AE6B8EC456E}"/>
              </a:ext>
            </a:extLst>
          </p:cNvPr>
          <p:cNvSpPr txBox="1">
            <a:spLocks/>
          </p:cNvSpPr>
          <p:nvPr userDrawn="1"/>
        </p:nvSpPr>
        <p:spPr bwMode="auto">
          <a:xfrm>
            <a:off x="2455193" y="6120292"/>
            <a:ext cx="6610068"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eaLnBrk="0" fontAlgn="base" hangingPunct="0">
              <a:spcBef>
                <a:spcPct val="0"/>
              </a:spcBef>
              <a:spcAft>
                <a:spcPct val="0"/>
              </a:spcAft>
            </a:pPr>
            <a:r>
              <a:rPr lang="en-GB" altLang="en-US" sz="1000" dirty="0">
                <a:latin typeface="Cambria" panose="02040503050406030204" pitchFamily="18" charset="0"/>
                <a:ea typeface="Cambria" panose="02040503050406030204" pitchFamily="18" charset="0"/>
                <a:cs typeface="Times New Roman" panose="02020603050405020304" pitchFamily="18" charset="0"/>
              </a:rPr>
              <a:t>This guide was produced by the STAR project</a:t>
            </a:r>
            <a:r>
              <a:rPr lang="en-GB" altLang="en-US" sz="1000" u="sng" dirty="0">
                <a:solidFill>
                  <a:srgbClr val="008080"/>
                </a:solidFill>
                <a:latin typeface="Cambria" panose="02040503050406030204" pitchFamily="18" charset="0"/>
                <a:ea typeface="Cambria" panose="02040503050406030204" pitchFamily="18" charset="0"/>
                <a:cs typeface="Times New Roman" panose="02020603050405020304" pitchFamily="18" charset="0"/>
              </a:rPr>
              <a:t> </a:t>
            </a:r>
            <a:r>
              <a:rPr lang="en-GB" altLang="en-US" sz="1000" dirty="0">
                <a:latin typeface="Cambria" panose="02040503050406030204" pitchFamily="18" charset="0"/>
                <a:ea typeface="Cambria" panose="02040503050406030204" pitchFamily="18" charset="0"/>
                <a:cs typeface="Times New Roman" panose="02020603050405020304" pitchFamily="18" charset="0"/>
              </a:rPr>
              <a:t>(</a:t>
            </a:r>
            <a:r>
              <a:rPr lang="en-GB" altLang="en-US" sz="1000" i="1" dirty="0">
                <a:latin typeface="Cambria" panose="02040503050406030204" pitchFamily="18" charset="0"/>
                <a:ea typeface="Cambria" panose="02040503050406030204" pitchFamily="18" charset="0"/>
                <a:cs typeface="Times New Roman" panose="02020603050405020304" pitchFamily="18" charset="0"/>
              </a:rPr>
              <a:t>Support Training Activities on the data protection Reform</a:t>
            </a:r>
            <a:r>
              <a:rPr lang="en-GB" altLang="en-US" sz="1000" dirty="0">
                <a:latin typeface="Cambria" panose="02040503050406030204" pitchFamily="18" charset="0"/>
                <a:ea typeface="Cambria" panose="02040503050406030204" pitchFamily="18" charset="0"/>
                <a:cs typeface="Times New Roman" panose="02020603050405020304" pitchFamily="18" charset="0"/>
              </a:rPr>
              <a:t>; 2017-2019), which is co-funded by the European Union under the Rights, Equality and Citizenship Programme 2014-2020 (REC-RDAT-TRAI-AG-2016) under Grant Agreement No. 769138.</a:t>
            </a:r>
          </a:p>
          <a:p>
            <a:pPr algn="just" eaLnBrk="0" fontAlgn="base" hangingPunct="0">
              <a:spcBef>
                <a:spcPct val="0"/>
              </a:spcBef>
              <a:spcAft>
                <a:spcPct val="0"/>
              </a:spcAft>
            </a:pPr>
            <a:r>
              <a:rPr lang="en-GB" altLang="en-US" sz="1000" dirty="0">
                <a:latin typeface="Cambria" panose="02040503050406030204" pitchFamily="18" charset="0"/>
                <a:ea typeface="Cambria" panose="02040503050406030204" pitchFamily="18" charset="0"/>
                <a:cs typeface="Times New Roman" panose="02020603050405020304" pitchFamily="18" charset="0"/>
              </a:rPr>
              <a:t>More information, and other GDPR training resources can be found at: </a:t>
            </a:r>
            <a:r>
              <a:rPr lang="en-GB" altLang="en-US" sz="1000" b="1" dirty="0" err="1">
                <a:latin typeface="Cambria" panose="02040503050406030204" pitchFamily="18" charset="0"/>
                <a:ea typeface="Cambria" panose="02040503050406030204" pitchFamily="18" charset="0"/>
                <a:cs typeface="Times New Roman" panose="02020603050405020304" pitchFamily="18" charset="0"/>
              </a:rPr>
              <a:t>www.project-star.eu</a:t>
            </a:r>
            <a:endParaRPr lang="en-GB" altLang="en-US" sz="1800" dirty="0">
              <a:latin typeface="Arial" panose="020B0604020202020204" pitchFamily="34" charset="0"/>
            </a:endParaRPr>
          </a:p>
        </p:txBody>
      </p:sp>
      <p:pic>
        <p:nvPicPr>
          <p:cNvPr id="14" name="Picture 13">
            <a:extLst>
              <a:ext uri="{FF2B5EF4-FFF2-40B4-BE49-F238E27FC236}">
                <a16:creationId xmlns:a16="http://schemas.microsoft.com/office/drawing/2014/main" id="{B543CA8B-5BDA-7544-9E48-FACCF7AF24C7}"/>
              </a:ext>
            </a:extLst>
          </p:cNvPr>
          <p:cNvPicPr>
            <a:picLocks noChangeAspect="1"/>
          </p:cNvPicPr>
          <p:nvPr userDrawn="1"/>
        </p:nvPicPr>
        <p:blipFill>
          <a:blip r:embed="rId2"/>
          <a:stretch>
            <a:fillRect/>
          </a:stretch>
        </p:blipFill>
        <p:spPr>
          <a:xfrm>
            <a:off x="1573165" y="597485"/>
            <a:ext cx="7634739" cy="3170358"/>
          </a:xfrm>
          <a:prstGeom prst="rect">
            <a:avLst/>
          </a:prstGeom>
        </p:spPr>
      </p:pic>
    </p:spTree>
    <p:extLst>
      <p:ext uri="{BB962C8B-B14F-4D97-AF65-F5344CB8AC3E}">
        <p14:creationId xmlns:p14="http://schemas.microsoft.com/office/powerpoint/2010/main" val="3221482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ím és képaláírá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hu-HU"/>
              <a:t>Mintacím szerkesztése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0" name="Slide Number Placeholder 5">
            <a:extLst>
              <a:ext uri="{FF2B5EF4-FFF2-40B4-BE49-F238E27FC236}">
                <a16:creationId xmlns:a16="http://schemas.microsoft.com/office/drawing/2014/main" id="{689C5C6C-2A5B-DD45-94A7-7BA2F214E57D}"/>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Date Placeholder 3">
            <a:extLst>
              <a:ext uri="{FF2B5EF4-FFF2-40B4-BE49-F238E27FC236}">
                <a16:creationId xmlns:a16="http://schemas.microsoft.com/office/drawing/2014/main" id="{519967AF-5D93-704B-A1E4-23EF0A64EA2F}"/>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2652355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Idézet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
        <p:nvSpPr>
          <p:cNvPr id="13" name="Slide Number Placeholder 5">
            <a:extLst>
              <a:ext uri="{FF2B5EF4-FFF2-40B4-BE49-F238E27FC236}">
                <a16:creationId xmlns:a16="http://schemas.microsoft.com/office/drawing/2014/main" id="{C3D02B16-B45C-8048-816A-20819E04FA41}"/>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4" name="Date Placeholder 3">
            <a:extLst>
              <a:ext uri="{FF2B5EF4-FFF2-40B4-BE49-F238E27FC236}">
                <a16:creationId xmlns:a16="http://schemas.microsoft.com/office/drawing/2014/main" id="{62A0EF36-4CF1-7C48-AF31-D4A9BAF2211C}"/>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63982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évkárty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hu-HU"/>
              <a:t>Mintacím szerkesztése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0" name="Slide Number Placeholder 5">
            <a:extLst>
              <a:ext uri="{FF2B5EF4-FFF2-40B4-BE49-F238E27FC236}">
                <a16:creationId xmlns:a16="http://schemas.microsoft.com/office/drawing/2014/main" id="{04E22C51-6886-F449-98D7-2A62D2C3CB51}"/>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Date Placeholder 3">
            <a:extLst>
              <a:ext uri="{FF2B5EF4-FFF2-40B4-BE49-F238E27FC236}">
                <a16:creationId xmlns:a16="http://schemas.microsoft.com/office/drawing/2014/main" id="{ACAC1253-255F-F645-A028-50F6C7B23C83}"/>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20446441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évkártya idézettel">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13" name="Slide Number Placeholder 5">
            <a:extLst>
              <a:ext uri="{FF2B5EF4-FFF2-40B4-BE49-F238E27FC236}">
                <a16:creationId xmlns:a16="http://schemas.microsoft.com/office/drawing/2014/main" id="{9349A0A6-8F5D-D347-A3C4-E5D35A550FF9}"/>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4" name="Date Placeholder 3">
            <a:extLst>
              <a:ext uri="{FF2B5EF4-FFF2-40B4-BE49-F238E27FC236}">
                <a16:creationId xmlns:a16="http://schemas.microsoft.com/office/drawing/2014/main" id="{5B1C6966-9A92-064A-AC0D-48D7FA0A979F}"/>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8978788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Igaz vagy hamis">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1" name="Slide Number Placeholder 5">
            <a:extLst>
              <a:ext uri="{FF2B5EF4-FFF2-40B4-BE49-F238E27FC236}">
                <a16:creationId xmlns:a16="http://schemas.microsoft.com/office/drawing/2014/main" id="{9A9B6215-BF4F-DD44-BDF8-16457060E80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D1266839-6CEF-2743-91EE-62A423EEA803}"/>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37353818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Vertical Text Placeholder 2"/>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1" name="Slide Number Placeholder 5">
            <a:extLst>
              <a:ext uri="{FF2B5EF4-FFF2-40B4-BE49-F238E27FC236}">
                <a16:creationId xmlns:a16="http://schemas.microsoft.com/office/drawing/2014/main" id="{7D012C9C-36AF-6947-9AA6-230F1F06B39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A8D172DA-0831-544E-AC7B-9C959A93A011}"/>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18732300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hu-HU"/>
              <a:t>Mintacím szerkesztése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9" name="Date Placeholder 18">
            <a:extLst>
              <a:ext uri="{FF2B5EF4-FFF2-40B4-BE49-F238E27FC236}">
                <a16:creationId xmlns:a16="http://schemas.microsoft.com/office/drawing/2014/main" id="{78BB51ED-C799-7749-8F90-67E5C0E9059C}"/>
              </a:ext>
            </a:extLst>
          </p:cNvPr>
          <p:cNvSpPr>
            <a:spLocks noGrp="1"/>
          </p:cNvSpPr>
          <p:nvPr>
            <p:ph type="dt" sz="half" idx="10"/>
          </p:nvPr>
        </p:nvSpPr>
        <p:spPr/>
        <p:txBody>
          <a:bodyPr/>
          <a:lstStyle/>
          <a:p>
            <a:fld id="{5B52FFB4-0626-D14E-A3AC-858E7FDB9B78}" type="datetimeFigureOut">
              <a:rPr lang="en-US" smtClean="0"/>
              <a:t>1/23/2020</a:t>
            </a:fld>
            <a:endParaRPr lang="en-US"/>
          </a:p>
        </p:txBody>
      </p:sp>
      <p:sp>
        <p:nvSpPr>
          <p:cNvPr id="20" name="Footer Placeholder 19">
            <a:extLst>
              <a:ext uri="{FF2B5EF4-FFF2-40B4-BE49-F238E27FC236}">
                <a16:creationId xmlns:a16="http://schemas.microsoft.com/office/drawing/2014/main" id="{8F5528E0-AF36-7E4C-9B7F-1DA729C1CC01}"/>
              </a:ext>
            </a:extLst>
          </p:cNvPr>
          <p:cNvSpPr>
            <a:spLocks noGrp="1"/>
          </p:cNvSpPr>
          <p:nvPr>
            <p:ph type="ftr" sz="quarter" idx="11"/>
          </p:nvPr>
        </p:nvSpPr>
        <p:spPr>
          <a:xfrm>
            <a:off x="2132880" y="6206354"/>
            <a:ext cx="4598662" cy="584775"/>
          </a:xfrm>
          <a:prstGeom prst="rect">
            <a:avLst/>
          </a:prstGeom>
        </p:spPr>
        <p:txBody>
          <a:bodyPr/>
          <a:lstStyle/>
          <a:p>
            <a:pPr eaLnBrk="0" fontAlgn="base" hangingPunct="0">
              <a:spcBef>
                <a:spcPct val="0"/>
              </a:spcBef>
              <a:spcAft>
                <a:spcPct val="0"/>
              </a:spcAft>
            </a:pPr>
            <a:r>
              <a:rPr lang="en-GB" altLang="en-US">
                <a:latin typeface="Cambria" panose="02040503050406030204" pitchFamily="18" charset="0"/>
                <a:ea typeface="Cambria" panose="02040503050406030204" pitchFamily="18" charset="0"/>
                <a:cs typeface="Times New Roman" panose="02020603050405020304" pitchFamily="18" charset="0"/>
              </a:rPr>
              <a:t>This guide was produced by the STAR project</a:t>
            </a:r>
            <a:r>
              <a:rPr lang="en-GB" altLang="en-US" u="sng">
                <a:solidFill>
                  <a:srgbClr val="008080"/>
                </a:solidFill>
                <a:latin typeface="Cambria" panose="02040503050406030204" pitchFamily="18" charset="0"/>
                <a:ea typeface="Cambria" panose="02040503050406030204" pitchFamily="18" charset="0"/>
                <a:cs typeface="Times New Roman" panose="02020603050405020304" pitchFamily="18" charset="0"/>
              </a:rPr>
              <a:t> </a:t>
            </a:r>
            <a:r>
              <a:rPr lang="en-GB" altLang="en-US">
                <a:latin typeface="Cambria" panose="02040503050406030204" pitchFamily="18" charset="0"/>
                <a:ea typeface="Cambria" panose="02040503050406030204" pitchFamily="18" charset="0"/>
                <a:cs typeface="Times New Roman" panose="02020603050405020304" pitchFamily="18" charset="0"/>
              </a:rPr>
              <a:t>(</a:t>
            </a:r>
            <a:r>
              <a:rPr lang="en-GB" altLang="en-US" i="1">
                <a:latin typeface="Cambria" panose="02040503050406030204" pitchFamily="18" charset="0"/>
                <a:ea typeface="Cambria" panose="02040503050406030204" pitchFamily="18" charset="0"/>
                <a:cs typeface="Times New Roman" panose="02020603050405020304" pitchFamily="18" charset="0"/>
              </a:rPr>
              <a:t>Support Training Activities on the data protection Reform</a:t>
            </a:r>
            <a:r>
              <a:rPr lang="en-GB" altLang="en-US">
                <a:latin typeface="Cambria" panose="02040503050406030204" pitchFamily="18" charset="0"/>
                <a:ea typeface="Cambria" panose="02040503050406030204" pitchFamily="18" charset="0"/>
                <a:cs typeface="Times New Roman" panose="02020603050405020304" pitchFamily="18" charset="0"/>
              </a:rPr>
              <a:t>; 2017-2019), which is co-funded by the European Union under the Rights, Equality and Citizenship Programme 2014-2020 (REC-RDAT-TRAI-AG-2016) under Grant Agreement No. 769138. More information, and other GDPR training resources can be found at: </a:t>
            </a:r>
            <a:r>
              <a:rPr lang="en-GB" altLang="en-US" b="1">
                <a:latin typeface="Cambria" panose="02040503050406030204" pitchFamily="18" charset="0"/>
                <a:ea typeface="Cambria" panose="02040503050406030204" pitchFamily="18" charset="0"/>
                <a:cs typeface="Times New Roman" panose="02020603050405020304" pitchFamily="18" charset="0"/>
              </a:rPr>
              <a:t>www.project-star.eu</a:t>
            </a:r>
            <a:endParaRPr lang="en-GB" altLang="en-US" sz="1400" dirty="0">
              <a:latin typeface="Arial" panose="020B0604020202020204" pitchFamily="34" charset="0"/>
            </a:endParaRPr>
          </a:p>
        </p:txBody>
      </p:sp>
      <p:sp>
        <p:nvSpPr>
          <p:cNvPr id="21" name="Slide Number Placeholder 20">
            <a:extLst>
              <a:ext uri="{FF2B5EF4-FFF2-40B4-BE49-F238E27FC236}">
                <a16:creationId xmlns:a16="http://schemas.microsoft.com/office/drawing/2014/main" id="{B7E95907-7B8F-884B-AF77-BCD8C331BD2C}"/>
              </a:ext>
            </a:extLst>
          </p:cNvPr>
          <p:cNvSpPr>
            <a:spLocks noGrp="1"/>
          </p:cNvSpPr>
          <p:nvPr>
            <p:ph type="sldNum" sz="quarter" idx="12"/>
          </p:nvPr>
        </p:nvSpPr>
        <p:spPr/>
        <p:txBody>
          <a:bodyPr/>
          <a:lstStyle/>
          <a:p>
            <a:fld id="{65F0A310-DF0E-6745-8572-F40CB56C6BD2}" type="slidenum">
              <a:rPr lang="en-US" smtClean="0"/>
              <a:t>‹#›</a:t>
            </a:fld>
            <a:endParaRPr lang="en-US"/>
          </a:p>
        </p:txBody>
      </p:sp>
    </p:spTree>
    <p:extLst>
      <p:ext uri="{BB962C8B-B14F-4D97-AF65-F5344CB8AC3E}">
        <p14:creationId xmlns:p14="http://schemas.microsoft.com/office/powerpoint/2010/main" val="42082079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Egyéni elrendezés">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3884CC60-28C1-400C-8CB7-6AE5A6DD957C}"/>
              </a:ext>
            </a:extLst>
          </p:cNvPr>
          <p:cNvSpPr>
            <a:spLocks noGrp="1"/>
          </p:cNvSpPr>
          <p:nvPr>
            <p:ph type="title"/>
          </p:nvPr>
        </p:nvSpPr>
        <p:spPr/>
        <p:txBody>
          <a:bodyPr/>
          <a:lstStyle/>
          <a:p>
            <a:r>
              <a:rPr lang="hu-HU"/>
              <a:t>Mintacím szerkesztése</a:t>
            </a:r>
            <a:endParaRPr lang="en-GB"/>
          </a:p>
        </p:txBody>
      </p:sp>
      <p:sp>
        <p:nvSpPr>
          <p:cNvPr id="3" name="Dátum helye 2">
            <a:extLst>
              <a:ext uri="{FF2B5EF4-FFF2-40B4-BE49-F238E27FC236}">
                <a16:creationId xmlns:a16="http://schemas.microsoft.com/office/drawing/2014/main" id="{7AD38D33-A010-4CF9-9D3F-1130AEA2DB08}"/>
              </a:ext>
            </a:extLst>
          </p:cNvPr>
          <p:cNvSpPr>
            <a:spLocks noGrp="1"/>
          </p:cNvSpPr>
          <p:nvPr>
            <p:ph type="dt" sz="half" idx="10"/>
          </p:nvPr>
        </p:nvSpPr>
        <p:spPr/>
        <p:txBody>
          <a:bodyPr/>
          <a:lstStyle/>
          <a:p>
            <a:fld id="{5B52FFB4-0626-D14E-A3AC-858E7FDB9B78}" type="datetimeFigureOut">
              <a:rPr lang="en-US" smtClean="0"/>
              <a:t>1/23/2020</a:t>
            </a:fld>
            <a:endParaRPr lang="en-US" dirty="0"/>
          </a:p>
        </p:txBody>
      </p:sp>
      <p:sp>
        <p:nvSpPr>
          <p:cNvPr id="4" name="Dia számának helye 3">
            <a:extLst>
              <a:ext uri="{FF2B5EF4-FFF2-40B4-BE49-F238E27FC236}">
                <a16:creationId xmlns:a16="http://schemas.microsoft.com/office/drawing/2014/main" id="{9CDD0320-EA2F-48F3-A162-E227FE1F7C29}"/>
              </a:ext>
            </a:extLst>
          </p:cNvPr>
          <p:cNvSpPr>
            <a:spLocks noGrp="1"/>
          </p:cNvSpPr>
          <p:nvPr>
            <p:ph type="sldNum" sz="quarter" idx="11"/>
          </p:nvPr>
        </p:nvSpPr>
        <p:spPr/>
        <p:txBody>
          <a:bodyPr/>
          <a:lstStyle/>
          <a:p>
            <a:fld id="{65F0A310-DF0E-6745-8572-F40CB56C6BD2}" type="slidenum">
              <a:rPr lang="en-US" smtClean="0"/>
              <a:t>‹#›</a:t>
            </a:fld>
            <a:endParaRPr lang="en-US" dirty="0"/>
          </a:p>
        </p:txBody>
      </p:sp>
      <p:sp>
        <p:nvSpPr>
          <p:cNvPr id="5" name="Élőláb helye 4">
            <a:extLst>
              <a:ext uri="{FF2B5EF4-FFF2-40B4-BE49-F238E27FC236}">
                <a16:creationId xmlns:a16="http://schemas.microsoft.com/office/drawing/2014/main" id="{8FA86056-009B-437B-B779-2A149BFB10B1}"/>
              </a:ext>
            </a:extLst>
          </p:cNvPr>
          <p:cNvSpPr>
            <a:spLocks noGrp="1"/>
          </p:cNvSpPr>
          <p:nvPr>
            <p:ph type="ftr" sz="quarter" idx="12"/>
          </p:nvPr>
        </p:nvSpPr>
        <p:spPr>
          <a:xfrm>
            <a:off x="4038600" y="6356350"/>
            <a:ext cx="4114800" cy="365125"/>
          </a:xfrm>
          <a:prstGeom prst="rect">
            <a:avLst/>
          </a:prstGeom>
        </p:spPr>
        <p:txBody>
          <a:bodyPr/>
          <a:lstStyle/>
          <a:p>
            <a:endParaRPr lang="en-US"/>
          </a:p>
        </p:txBody>
      </p:sp>
    </p:spTree>
    <p:extLst>
      <p:ext uri="{BB962C8B-B14F-4D97-AF65-F5344CB8AC3E}">
        <p14:creationId xmlns:p14="http://schemas.microsoft.com/office/powerpoint/2010/main" val="28077372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hu-HU"/>
              <a:t>Mintacím szerkesztése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ct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a:t>Kattintson ide az alcím mintájának szerkesztéséhez</a:t>
            </a:r>
            <a:endParaRPr lang="en-US" dirty="0"/>
          </a:p>
        </p:txBody>
      </p:sp>
      <p:sp>
        <p:nvSpPr>
          <p:cNvPr id="22" name="Footer Placeholder 8">
            <a:extLst>
              <a:ext uri="{FF2B5EF4-FFF2-40B4-BE49-F238E27FC236}">
                <a16:creationId xmlns:a16="http://schemas.microsoft.com/office/drawing/2014/main" id="{2188554F-6D1A-1D49-A0B0-3AE6B8EC456E}"/>
              </a:ext>
            </a:extLst>
          </p:cNvPr>
          <p:cNvSpPr txBox="1">
            <a:spLocks/>
          </p:cNvSpPr>
          <p:nvPr userDrawn="1"/>
        </p:nvSpPr>
        <p:spPr bwMode="auto">
          <a:xfrm>
            <a:off x="2440789" y="5857885"/>
            <a:ext cx="6461295"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hu-HU" sz="1000" b="0" dirty="0"/>
              <a:t>Jelen képzési anyag a STAR </a:t>
            </a:r>
            <a:r>
              <a:rPr lang="hu-HU" sz="1000" b="0" i="1" dirty="0"/>
              <a:t>(</a:t>
            </a:r>
            <a:r>
              <a:rPr lang="hu-HU" sz="1000" b="0" i="1" dirty="0" err="1"/>
              <a:t>Support</a:t>
            </a:r>
            <a:r>
              <a:rPr lang="hu-HU" sz="1000" b="0" i="1" dirty="0"/>
              <a:t> </a:t>
            </a:r>
            <a:r>
              <a:rPr lang="hu-HU" sz="1000" b="0" i="1" dirty="0" err="1"/>
              <a:t>Training</a:t>
            </a:r>
            <a:r>
              <a:rPr lang="hu-HU" sz="1000" b="0" i="1" dirty="0"/>
              <a:t> </a:t>
            </a:r>
            <a:r>
              <a:rPr lang="hu-HU" sz="1000" b="0" i="1" dirty="0" err="1"/>
              <a:t>Activities</a:t>
            </a:r>
            <a:r>
              <a:rPr lang="hu-HU" sz="1000" b="0" i="1" dirty="0"/>
              <a:t> </a:t>
            </a:r>
            <a:r>
              <a:rPr lang="hu-HU" sz="1000" b="0" i="1" dirty="0" err="1"/>
              <a:t>on</a:t>
            </a:r>
            <a:r>
              <a:rPr lang="hu-HU" sz="1000" b="0" i="1" dirty="0"/>
              <a:t> </a:t>
            </a:r>
            <a:r>
              <a:rPr lang="hu-HU" sz="1000" b="0" i="1" dirty="0" err="1"/>
              <a:t>the</a:t>
            </a:r>
            <a:r>
              <a:rPr lang="hu-HU" sz="1000" b="0" i="1" dirty="0"/>
              <a:t> </a:t>
            </a:r>
            <a:r>
              <a:rPr lang="hu-HU" sz="1000" b="0" i="1" dirty="0" err="1"/>
              <a:t>data</a:t>
            </a:r>
            <a:r>
              <a:rPr lang="hu-HU" sz="1000" b="0" i="1" dirty="0"/>
              <a:t> </a:t>
            </a:r>
            <a:r>
              <a:rPr lang="hu-HU" sz="1000" b="0" i="1" dirty="0" err="1"/>
              <a:t>protection</a:t>
            </a:r>
            <a:r>
              <a:rPr lang="hu-HU" sz="1000" b="0" i="1" dirty="0"/>
              <a:t> Reform) </a:t>
            </a:r>
            <a:r>
              <a:rPr lang="hu-HU" sz="1000" b="0" dirty="0"/>
              <a:t>projekt keretében kidolgozott egységes képzési anyagokon alapul. A projekt az Európai Unió Jogok, Egyenlőség és Polgárság 2014-2020 programjának (REC-RDAT-TRAI-AG-2016 ) társfinanszírozásában, a 769138 számú Grant </a:t>
            </a:r>
            <a:r>
              <a:rPr lang="hu-HU" sz="1000" b="0" dirty="0" err="1"/>
              <a:t>Agreement</a:t>
            </a:r>
            <a:r>
              <a:rPr lang="hu-HU" sz="1000" b="0" dirty="0"/>
              <a:t> alatt futott. A képzési anyagok elérhetőek angol nyelven a STAR projekt honlapján (</a:t>
            </a:r>
            <a:r>
              <a:rPr lang="hu-HU" sz="1000" b="0" dirty="0">
                <a:hlinkClick r:id="rId2"/>
              </a:rPr>
              <a:t>http://www.project-star.eu/</a:t>
            </a:r>
            <a:r>
              <a:rPr lang="hu-HU" sz="1000" b="0" dirty="0"/>
              <a:t>). A projekt tartalma kizárólag a szerzők álláspontját tükrözi, az Európai Bizottság semmilyen felelősséget nem vállal a képzési anyagokban szereplő információk felhasználását illetően.</a:t>
            </a:r>
          </a:p>
        </p:txBody>
      </p:sp>
      <p:pic>
        <p:nvPicPr>
          <p:cNvPr id="14" name="Picture 13">
            <a:extLst>
              <a:ext uri="{FF2B5EF4-FFF2-40B4-BE49-F238E27FC236}">
                <a16:creationId xmlns:a16="http://schemas.microsoft.com/office/drawing/2014/main" id="{B543CA8B-5BDA-7544-9E48-FACCF7AF24C7}"/>
              </a:ext>
            </a:extLst>
          </p:cNvPr>
          <p:cNvPicPr>
            <a:picLocks noChangeAspect="1"/>
          </p:cNvPicPr>
          <p:nvPr userDrawn="1"/>
        </p:nvPicPr>
        <p:blipFill>
          <a:blip r:embed="rId3"/>
          <a:stretch>
            <a:fillRect/>
          </a:stretch>
        </p:blipFill>
        <p:spPr>
          <a:xfrm>
            <a:off x="1573165" y="597485"/>
            <a:ext cx="7634739" cy="3170358"/>
          </a:xfrm>
          <a:prstGeom prst="rect">
            <a:avLst/>
          </a:prstGeom>
        </p:spPr>
      </p:pic>
    </p:spTree>
    <p:extLst>
      <p:ext uri="{BB962C8B-B14F-4D97-AF65-F5344CB8AC3E}">
        <p14:creationId xmlns:p14="http://schemas.microsoft.com/office/powerpoint/2010/main" val="26807879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hu-HU"/>
              <a:t>Mintacím szerkesztése</a:t>
            </a:r>
            <a:endParaRPr lang="en-US" dirty="0"/>
          </a:p>
        </p:txBody>
      </p:sp>
      <p:sp>
        <p:nvSpPr>
          <p:cNvPr id="3" name="Content Placeholder 2"/>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0" name="Date Placeholder 3">
            <a:extLst>
              <a:ext uri="{FF2B5EF4-FFF2-40B4-BE49-F238E27FC236}">
                <a16:creationId xmlns:a16="http://schemas.microsoft.com/office/drawing/2014/main" id="{84292A73-1DA6-E241-AC98-DEED05C10B2D}"/>
              </a:ext>
            </a:extLst>
          </p:cNvPr>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
        <p:nvSpPr>
          <p:cNvPr id="11" name="Slide Number Placeholder 5">
            <a:extLst>
              <a:ext uri="{FF2B5EF4-FFF2-40B4-BE49-F238E27FC236}">
                <a16:creationId xmlns:a16="http://schemas.microsoft.com/office/drawing/2014/main" id="{3E7AB952-3591-AD48-AC06-DFB83A072AFD}"/>
              </a:ext>
            </a:extLst>
          </p:cNvPr>
          <p:cNvSpPr>
            <a:spLocks noGrp="1"/>
          </p:cNvSpPr>
          <p:nvPr>
            <p:ph type="sldNum" sz="quarter" idx="4"/>
          </p:nvPr>
        </p:nvSpPr>
        <p:spPr>
          <a:xfrm>
            <a:off x="8590663" y="6049383"/>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Tree>
    <p:extLst>
      <p:ext uri="{BB962C8B-B14F-4D97-AF65-F5344CB8AC3E}">
        <p14:creationId xmlns:p14="http://schemas.microsoft.com/office/powerpoint/2010/main" val="51473677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hu-HU"/>
              <a:t>Mintacím szerkesztése</a:t>
            </a:r>
            <a:endParaRPr lang="en-US" dirty="0"/>
          </a:p>
        </p:txBody>
      </p:sp>
      <p:sp>
        <p:nvSpPr>
          <p:cNvPr id="3" name="Content Placeholder 2"/>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0" name="Date Placeholder 3">
            <a:extLst>
              <a:ext uri="{FF2B5EF4-FFF2-40B4-BE49-F238E27FC236}">
                <a16:creationId xmlns:a16="http://schemas.microsoft.com/office/drawing/2014/main" id="{84292A73-1DA6-E241-AC98-DEED05C10B2D}"/>
              </a:ext>
            </a:extLst>
          </p:cNvPr>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
        <p:nvSpPr>
          <p:cNvPr id="11" name="Slide Number Placeholder 5">
            <a:extLst>
              <a:ext uri="{FF2B5EF4-FFF2-40B4-BE49-F238E27FC236}">
                <a16:creationId xmlns:a16="http://schemas.microsoft.com/office/drawing/2014/main" id="{3E7AB952-3591-AD48-AC06-DFB83A072AFD}"/>
              </a:ext>
            </a:extLst>
          </p:cNvPr>
          <p:cNvSpPr>
            <a:spLocks noGrp="1"/>
          </p:cNvSpPr>
          <p:nvPr>
            <p:ph type="sldNum" sz="quarter" idx="4"/>
          </p:nvPr>
        </p:nvSpPr>
        <p:spPr>
          <a:xfrm>
            <a:off x="8590663" y="6049383"/>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Tree>
    <p:extLst>
      <p:ext uri="{BB962C8B-B14F-4D97-AF65-F5344CB8AC3E}">
        <p14:creationId xmlns:p14="http://schemas.microsoft.com/office/powerpoint/2010/main" val="310207858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hu-HU"/>
              <a:t>Mintacím szerkesztése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0" name="Slide Number Placeholder 5">
            <a:extLst>
              <a:ext uri="{FF2B5EF4-FFF2-40B4-BE49-F238E27FC236}">
                <a16:creationId xmlns:a16="http://schemas.microsoft.com/office/drawing/2014/main" id="{80C9EC62-20C1-F74D-9F15-0E3FD8D36BEA}"/>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Date Placeholder 3">
            <a:extLst>
              <a:ext uri="{FF2B5EF4-FFF2-40B4-BE49-F238E27FC236}">
                <a16:creationId xmlns:a16="http://schemas.microsoft.com/office/drawing/2014/main" id="{AF896EFB-05C0-AD49-B2F2-0C953E47E1A7}"/>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5067309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1" name="Slide Number Placeholder 5">
            <a:extLst>
              <a:ext uri="{FF2B5EF4-FFF2-40B4-BE49-F238E27FC236}">
                <a16:creationId xmlns:a16="http://schemas.microsoft.com/office/drawing/2014/main" id="{917F3CF5-E7A7-6B4E-9AC9-644C0BF6B194}"/>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B243A035-BB6C-5E47-B9B5-A85119AB0B2A}"/>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20346731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u-HU"/>
              <a:t>Mintacím szerkesztése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3" name="Slide Number Placeholder 5">
            <a:extLst>
              <a:ext uri="{FF2B5EF4-FFF2-40B4-BE49-F238E27FC236}">
                <a16:creationId xmlns:a16="http://schemas.microsoft.com/office/drawing/2014/main" id="{E7F16133-F9CC-B84D-ADE9-FDD4C8216F50}"/>
              </a:ext>
            </a:extLst>
          </p:cNvPr>
          <p:cNvSpPr>
            <a:spLocks noGrp="1"/>
          </p:cNvSpPr>
          <p:nvPr>
            <p:ph type="sldNum" sz="quarter" idx="10"/>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4" name="Date Placeholder 3">
            <a:extLst>
              <a:ext uri="{FF2B5EF4-FFF2-40B4-BE49-F238E27FC236}">
                <a16:creationId xmlns:a16="http://schemas.microsoft.com/office/drawing/2014/main" id="{D587F17F-DEA8-2C40-B572-E0D0040E33B4}"/>
              </a:ext>
            </a:extLst>
          </p:cNvPr>
          <p:cNvSpPr>
            <a:spLocks noGrp="1"/>
          </p:cNvSpPr>
          <p:nvPr>
            <p:ph type="dt" sz="half" idx="11"/>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6178405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hu-HU"/>
              <a:t>Mintacím szerkesztése</a:t>
            </a:r>
            <a:endParaRPr lang="en-US" dirty="0"/>
          </a:p>
        </p:txBody>
      </p:sp>
      <p:sp>
        <p:nvSpPr>
          <p:cNvPr id="9" name="Slide Number Placeholder 5">
            <a:extLst>
              <a:ext uri="{FF2B5EF4-FFF2-40B4-BE49-F238E27FC236}">
                <a16:creationId xmlns:a16="http://schemas.microsoft.com/office/drawing/2014/main" id="{B57E7767-2AA7-8844-8172-68C326517EC7}"/>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0" name="Date Placeholder 3">
            <a:extLst>
              <a:ext uri="{FF2B5EF4-FFF2-40B4-BE49-F238E27FC236}">
                <a16:creationId xmlns:a16="http://schemas.microsoft.com/office/drawing/2014/main" id="{1C4AACD6-9373-4445-9A6B-B0F09AEDE5DB}"/>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180748199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8" name="Slide Number Placeholder 5">
            <a:extLst>
              <a:ext uri="{FF2B5EF4-FFF2-40B4-BE49-F238E27FC236}">
                <a16:creationId xmlns:a16="http://schemas.microsoft.com/office/drawing/2014/main" id="{8B68C918-F9E8-2441-8937-71D029D43F85}"/>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9" name="Date Placeholder 3">
            <a:extLst>
              <a:ext uri="{FF2B5EF4-FFF2-40B4-BE49-F238E27FC236}">
                <a16:creationId xmlns:a16="http://schemas.microsoft.com/office/drawing/2014/main" id="{592FE213-8D2B-4E4D-A4D1-037729B6EA65}"/>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142960076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hu-HU"/>
              <a:t>Mintacím szerkesztése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hu-HU"/>
              <a:t>Mintaszöveg szerkesztése</a:t>
            </a:r>
          </a:p>
        </p:txBody>
      </p:sp>
      <p:sp>
        <p:nvSpPr>
          <p:cNvPr id="11" name="Slide Number Placeholder 5">
            <a:extLst>
              <a:ext uri="{FF2B5EF4-FFF2-40B4-BE49-F238E27FC236}">
                <a16:creationId xmlns:a16="http://schemas.microsoft.com/office/drawing/2014/main" id="{B5E88C49-8638-1540-B66F-7B158A00FAD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E1CF150E-E405-A245-9B2D-E5A9A25A037B}"/>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291911978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hu-HU"/>
              <a:t>Mintacím szerkesztése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u-HU"/>
              <a:t>Kép beszúrásához kattintson az ikonra</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11" name="Slide Number Placeholder 5">
            <a:extLst>
              <a:ext uri="{FF2B5EF4-FFF2-40B4-BE49-F238E27FC236}">
                <a16:creationId xmlns:a16="http://schemas.microsoft.com/office/drawing/2014/main" id="{E6FF6662-250A-0945-9FF6-BC099F788769}"/>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BAD4F148-88E2-504E-A24A-E24736152951}"/>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19574812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ím és képaláírá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hu-HU"/>
              <a:t>Mintacím szerkesztése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0" name="Slide Number Placeholder 5">
            <a:extLst>
              <a:ext uri="{FF2B5EF4-FFF2-40B4-BE49-F238E27FC236}">
                <a16:creationId xmlns:a16="http://schemas.microsoft.com/office/drawing/2014/main" id="{689C5C6C-2A5B-DD45-94A7-7BA2F214E57D}"/>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Date Placeholder 3">
            <a:extLst>
              <a:ext uri="{FF2B5EF4-FFF2-40B4-BE49-F238E27FC236}">
                <a16:creationId xmlns:a16="http://schemas.microsoft.com/office/drawing/2014/main" id="{519967AF-5D93-704B-A1E4-23EF0A64EA2F}"/>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187280648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Idézet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
        <p:nvSpPr>
          <p:cNvPr id="13" name="Slide Number Placeholder 5">
            <a:extLst>
              <a:ext uri="{FF2B5EF4-FFF2-40B4-BE49-F238E27FC236}">
                <a16:creationId xmlns:a16="http://schemas.microsoft.com/office/drawing/2014/main" id="{C3D02B16-B45C-8048-816A-20819E04FA41}"/>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4" name="Date Placeholder 3">
            <a:extLst>
              <a:ext uri="{FF2B5EF4-FFF2-40B4-BE49-F238E27FC236}">
                <a16:creationId xmlns:a16="http://schemas.microsoft.com/office/drawing/2014/main" id="{62A0EF36-4CF1-7C48-AF31-D4A9BAF2211C}"/>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215631412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Névkárty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hu-HU"/>
              <a:t>Mintacím szerkesztése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0" name="Slide Number Placeholder 5">
            <a:extLst>
              <a:ext uri="{FF2B5EF4-FFF2-40B4-BE49-F238E27FC236}">
                <a16:creationId xmlns:a16="http://schemas.microsoft.com/office/drawing/2014/main" id="{04E22C51-6886-F449-98D7-2A62D2C3CB51}"/>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Date Placeholder 3">
            <a:extLst>
              <a:ext uri="{FF2B5EF4-FFF2-40B4-BE49-F238E27FC236}">
                <a16:creationId xmlns:a16="http://schemas.microsoft.com/office/drawing/2014/main" id="{ACAC1253-255F-F645-A028-50F6C7B23C83}"/>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2382461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hu-HU"/>
              <a:t>Mintacím szerkesztése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0" name="Slide Number Placeholder 5">
            <a:extLst>
              <a:ext uri="{FF2B5EF4-FFF2-40B4-BE49-F238E27FC236}">
                <a16:creationId xmlns:a16="http://schemas.microsoft.com/office/drawing/2014/main" id="{80C9EC62-20C1-F74D-9F15-0E3FD8D36BEA}"/>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Date Placeholder 3">
            <a:extLst>
              <a:ext uri="{FF2B5EF4-FFF2-40B4-BE49-F238E27FC236}">
                <a16:creationId xmlns:a16="http://schemas.microsoft.com/office/drawing/2014/main" id="{AF896EFB-05C0-AD49-B2F2-0C953E47E1A7}"/>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234791214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Névkártya idézettel">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13" name="Slide Number Placeholder 5">
            <a:extLst>
              <a:ext uri="{FF2B5EF4-FFF2-40B4-BE49-F238E27FC236}">
                <a16:creationId xmlns:a16="http://schemas.microsoft.com/office/drawing/2014/main" id="{9349A0A6-8F5D-D347-A3C4-E5D35A550FF9}"/>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4" name="Date Placeholder 3">
            <a:extLst>
              <a:ext uri="{FF2B5EF4-FFF2-40B4-BE49-F238E27FC236}">
                <a16:creationId xmlns:a16="http://schemas.microsoft.com/office/drawing/2014/main" id="{5B1C6966-9A92-064A-AC0D-48D7FA0A979F}"/>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306903612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Igaz vagy hamis">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1" name="Slide Number Placeholder 5">
            <a:extLst>
              <a:ext uri="{FF2B5EF4-FFF2-40B4-BE49-F238E27FC236}">
                <a16:creationId xmlns:a16="http://schemas.microsoft.com/office/drawing/2014/main" id="{9A9B6215-BF4F-DD44-BDF8-16457060E80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D1266839-6CEF-2743-91EE-62A423EEA803}"/>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13833734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Vertical Text Placeholder 2"/>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1" name="Slide Number Placeholder 5">
            <a:extLst>
              <a:ext uri="{FF2B5EF4-FFF2-40B4-BE49-F238E27FC236}">
                <a16:creationId xmlns:a16="http://schemas.microsoft.com/office/drawing/2014/main" id="{7D012C9C-36AF-6947-9AA6-230F1F06B39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A8D172DA-0831-544E-AC7B-9C959A93A011}"/>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327945435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hu-HU"/>
              <a:t>Mintacím szerkesztése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9" name="Date Placeholder 18">
            <a:extLst>
              <a:ext uri="{FF2B5EF4-FFF2-40B4-BE49-F238E27FC236}">
                <a16:creationId xmlns:a16="http://schemas.microsoft.com/office/drawing/2014/main" id="{78BB51ED-C799-7749-8F90-67E5C0E9059C}"/>
              </a:ext>
            </a:extLst>
          </p:cNvPr>
          <p:cNvSpPr>
            <a:spLocks noGrp="1"/>
          </p:cNvSpPr>
          <p:nvPr>
            <p:ph type="dt" sz="half" idx="10"/>
          </p:nvPr>
        </p:nvSpPr>
        <p:spPr/>
        <p:txBody>
          <a:bodyPr/>
          <a:lstStyle/>
          <a:p>
            <a:fld id="{5B52FFB4-0626-D14E-A3AC-858E7FDB9B78}" type="datetimeFigureOut">
              <a:rPr lang="en-US" smtClean="0"/>
              <a:t>1/23/2020</a:t>
            </a:fld>
            <a:endParaRPr lang="en-US"/>
          </a:p>
        </p:txBody>
      </p:sp>
      <p:sp>
        <p:nvSpPr>
          <p:cNvPr id="20" name="Footer Placeholder 19">
            <a:extLst>
              <a:ext uri="{FF2B5EF4-FFF2-40B4-BE49-F238E27FC236}">
                <a16:creationId xmlns:a16="http://schemas.microsoft.com/office/drawing/2014/main" id="{8F5528E0-AF36-7E4C-9B7F-1DA729C1CC01}"/>
              </a:ext>
            </a:extLst>
          </p:cNvPr>
          <p:cNvSpPr>
            <a:spLocks noGrp="1"/>
          </p:cNvSpPr>
          <p:nvPr>
            <p:ph type="ftr" sz="quarter" idx="11"/>
          </p:nvPr>
        </p:nvSpPr>
        <p:spPr>
          <a:xfrm>
            <a:off x="2132880" y="6206354"/>
            <a:ext cx="4598662" cy="584775"/>
          </a:xfrm>
          <a:prstGeom prst="rect">
            <a:avLst/>
          </a:prstGeom>
        </p:spPr>
        <p:txBody>
          <a:bodyPr/>
          <a:lstStyle/>
          <a:p>
            <a:pPr eaLnBrk="0" fontAlgn="base" hangingPunct="0">
              <a:spcBef>
                <a:spcPct val="0"/>
              </a:spcBef>
              <a:spcAft>
                <a:spcPct val="0"/>
              </a:spcAft>
            </a:pPr>
            <a:r>
              <a:rPr lang="en-GB" altLang="en-US">
                <a:latin typeface="Cambria" panose="02040503050406030204" pitchFamily="18" charset="0"/>
                <a:ea typeface="Cambria" panose="02040503050406030204" pitchFamily="18" charset="0"/>
                <a:cs typeface="Times New Roman" panose="02020603050405020304" pitchFamily="18" charset="0"/>
              </a:rPr>
              <a:t>This guide was produced by the STAR project</a:t>
            </a:r>
            <a:r>
              <a:rPr lang="en-GB" altLang="en-US" u="sng">
                <a:solidFill>
                  <a:srgbClr val="008080"/>
                </a:solidFill>
                <a:latin typeface="Cambria" panose="02040503050406030204" pitchFamily="18" charset="0"/>
                <a:ea typeface="Cambria" panose="02040503050406030204" pitchFamily="18" charset="0"/>
                <a:cs typeface="Times New Roman" panose="02020603050405020304" pitchFamily="18" charset="0"/>
              </a:rPr>
              <a:t> </a:t>
            </a:r>
            <a:r>
              <a:rPr lang="en-GB" altLang="en-US">
                <a:latin typeface="Cambria" panose="02040503050406030204" pitchFamily="18" charset="0"/>
                <a:ea typeface="Cambria" panose="02040503050406030204" pitchFamily="18" charset="0"/>
                <a:cs typeface="Times New Roman" panose="02020603050405020304" pitchFamily="18" charset="0"/>
              </a:rPr>
              <a:t>(</a:t>
            </a:r>
            <a:r>
              <a:rPr lang="en-GB" altLang="en-US" i="1">
                <a:latin typeface="Cambria" panose="02040503050406030204" pitchFamily="18" charset="0"/>
                <a:ea typeface="Cambria" panose="02040503050406030204" pitchFamily="18" charset="0"/>
                <a:cs typeface="Times New Roman" panose="02020603050405020304" pitchFamily="18" charset="0"/>
              </a:rPr>
              <a:t>Support Training Activities on the data protection Reform</a:t>
            </a:r>
            <a:r>
              <a:rPr lang="en-GB" altLang="en-US">
                <a:latin typeface="Cambria" panose="02040503050406030204" pitchFamily="18" charset="0"/>
                <a:ea typeface="Cambria" panose="02040503050406030204" pitchFamily="18" charset="0"/>
                <a:cs typeface="Times New Roman" panose="02020603050405020304" pitchFamily="18" charset="0"/>
              </a:rPr>
              <a:t>; 2017-2019), which is co-funded by the European Union under the Rights, Equality and Citizenship Programme 2014-2020 (REC-RDAT-TRAI-AG-2016) under Grant Agreement No. 769138. More information, and other GDPR training resources can be found at: </a:t>
            </a:r>
            <a:r>
              <a:rPr lang="en-GB" altLang="en-US" b="1">
                <a:latin typeface="Cambria" panose="02040503050406030204" pitchFamily="18" charset="0"/>
                <a:ea typeface="Cambria" panose="02040503050406030204" pitchFamily="18" charset="0"/>
                <a:cs typeface="Times New Roman" panose="02020603050405020304" pitchFamily="18" charset="0"/>
              </a:rPr>
              <a:t>www.project-star.eu</a:t>
            </a:r>
            <a:endParaRPr lang="en-GB" altLang="en-US" sz="1400" dirty="0">
              <a:latin typeface="Arial" panose="020B0604020202020204" pitchFamily="34" charset="0"/>
            </a:endParaRPr>
          </a:p>
        </p:txBody>
      </p:sp>
      <p:sp>
        <p:nvSpPr>
          <p:cNvPr id="21" name="Slide Number Placeholder 20">
            <a:extLst>
              <a:ext uri="{FF2B5EF4-FFF2-40B4-BE49-F238E27FC236}">
                <a16:creationId xmlns:a16="http://schemas.microsoft.com/office/drawing/2014/main" id="{B7E95907-7B8F-884B-AF77-BCD8C331BD2C}"/>
              </a:ext>
            </a:extLst>
          </p:cNvPr>
          <p:cNvSpPr>
            <a:spLocks noGrp="1"/>
          </p:cNvSpPr>
          <p:nvPr>
            <p:ph type="sldNum" sz="quarter" idx="12"/>
          </p:nvPr>
        </p:nvSpPr>
        <p:spPr/>
        <p:txBody>
          <a:bodyPr/>
          <a:lstStyle/>
          <a:p>
            <a:fld id="{65F0A310-DF0E-6745-8572-F40CB56C6BD2}" type="slidenum">
              <a:rPr lang="en-US" smtClean="0"/>
              <a:t>‹#›</a:t>
            </a:fld>
            <a:endParaRPr lang="en-US"/>
          </a:p>
        </p:txBody>
      </p:sp>
    </p:spTree>
    <p:extLst>
      <p:ext uri="{BB962C8B-B14F-4D97-AF65-F5344CB8AC3E}">
        <p14:creationId xmlns:p14="http://schemas.microsoft.com/office/powerpoint/2010/main" val="3536272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1" name="Slide Number Placeholder 5">
            <a:extLst>
              <a:ext uri="{FF2B5EF4-FFF2-40B4-BE49-F238E27FC236}">
                <a16:creationId xmlns:a16="http://schemas.microsoft.com/office/drawing/2014/main" id="{917F3CF5-E7A7-6B4E-9AC9-644C0BF6B194}"/>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B243A035-BB6C-5E47-B9B5-A85119AB0B2A}"/>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3136252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u-HU"/>
              <a:t>Mintacím szerkesztése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3" name="Slide Number Placeholder 5">
            <a:extLst>
              <a:ext uri="{FF2B5EF4-FFF2-40B4-BE49-F238E27FC236}">
                <a16:creationId xmlns:a16="http://schemas.microsoft.com/office/drawing/2014/main" id="{E7F16133-F9CC-B84D-ADE9-FDD4C8216F50}"/>
              </a:ext>
            </a:extLst>
          </p:cNvPr>
          <p:cNvSpPr>
            <a:spLocks noGrp="1"/>
          </p:cNvSpPr>
          <p:nvPr>
            <p:ph type="sldNum" sz="quarter" idx="10"/>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4" name="Date Placeholder 3">
            <a:extLst>
              <a:ext uri="{FF2B5EF4-FFF2-40B4-BE49-F238E27FC236}">
                <a16:creationId xmlns:a16="http://schemas.microsoft.com/office/drawing/2014/main" id="{D587F17F-DEA8-2C40-B572-E0D0040E33B4}"/>
              </a:ext>
            </a:extLst>
          </p:cNvPr>
          <p:cNvSpPr>
            <a:spLocks noGrp="1"/>
          </p:cNvSpPr>
          <p:nvPr>
            <p:ph type="dt" sz="half" idx="11"/>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4153775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hu-HU"/>
              <a:t>Mintacím szerkesztése</a:t>
            </a:r>
            <a:endParaRPr lang="en-US" dirty="0"/>
          </a:p>
        </p:txBody>
      </p:sp>
      <p:sp>
        <p:nvSpPr>
          <p:cNvPr id="9" name="Slide Number Placeholder 5">
            <a:extLst>
              <a:ext uri="{FF2B5EF4-FFF2-40B4-BE49-F238E27FC236}">
                <a16:creationId xmlns:a16="http://schemas.microsoft.com/office/drawing/2014/main" id="{B57E7767-2AA7-8844-8172-68C326517EC7}"/>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0" name="Date Placeholder 3">
            <a:extLst>
              <a:ext uri="{FF2B5EF4-FFF2-40B4-BE49-F238E27FC236}">
                <a16:creationId xmlns:a16="http://schemas.microsoft.com/office/drawing/2014/main" id="{1C4AACD6-9373-4445-9A6B-B0F09AEDE5DB}"/>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4159168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8" name="Slide Number Placeholder 5">
            <a:extLst>
              <a:ext uri="{FF2B5EF4-FFF2-40B4-BE49-F238E27FC236}">
                <a16:creationId xmlns:a16="http://schemas.microsoft.com/office/drawing/2014/main" id="{8B68C918-F9E8-2441-8937-71D029D43F85}"/>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9" name="Date Placeholder 3">
            <a:extLst>
              <a:ext uri="{FF2B5EF4-FFF2-40B4-BE49-F238E27FC236}">
                <a16:creationId xmlns:a16="http://schemas.microsoft.com/office/drawing/2014/main" id="{592FE213-8D2B-4E4D-A4D1-037729B6EA65}"/>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1304837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hu-HU"/>
              <a:t>Mintacím szerkesztése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hu-HU"/>
              <a:t>Mintaszöveg szerkesztése</a:t>
            </a:r>
          </a:p>
        </p:txBody>
      </p:sp>
      <p:sp>
        <p:nvSpPr>
          <p:cNvPr id="11" name="Slide Number Placeholder 5">
            <a:extLst>
              <a:ext uri="{FF2B5EF4-FFF2-40B4-BE49-F238E27FC236}">
                <a16:creationId xmlns:a16="http://schemas.microsoft.com/office/drawing/2014/main" id="{B5E88C49-8638-1540-B66F-7B158A00FAD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E1CF150E-E405-A245-9B2D-E5A9A25A037B}"/>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1346209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hu-HU"/>
              <a:t>Mintacím szerkesztése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u-HU"/>
              <a:t>Kép beszúrásához kattintson az ikonra</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11" name="Slide Number Placeholder 5">
            <a:extLst>
              <a:ext uri="{FF2B5EF4-FFF2-40B4-BE49-F238E27FC236}">
                <a16:creationId xmlns:a16="http://schemas.microsoft.com/office/drawing/2014/main" id="{E6FF6662-250A-0945-9FF6-BC099F788769}"/>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BAD4F148-88E2-504E-A24A-E24736152951}"/>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1529519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image" Target="../media/image1.emf"/><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theme" Target="../theme/theme2.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hu-HU"/>
              <a:t>Mintacím szerkesztése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Rectangle 3">
            <a:extLst>
              <a:ext uri="{FF2B5EF4-FFF2-40B4-BE49-F238E27FC236}">
                <a16:creationId xmlns:a16="http://schemas.microsoft.com/office/drawing/2014/main" id="{91A4F869-6D94-0245-8B7C-0C84A6D8E2CE}"/>
              </a:ext>
            </a:extLst>
          </p:cNvPr>
          <p:cNvSpPr>
            <a:spLocks noChangeArrowheads="1"/>
          </p:cNvSpPr>
          <p:nvPr userDrawn="1"/>
        </p:nvSpPr>
        <p:spPr bwMode="auto">
          <a:xfrm>
            <a:off x="0" y="1143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7" name="Picture 16">
            <a:extLst>
              <a:ext uri="{FF2B5EF4-FFF2-40B4-BE49-F238E27FC236}">
                <a16:creationId xmlns:a16="http://schemas.microsoft.com/office/drawing/2014/main" id="{CB414861-1E85-474C-9899-99D89BF5A2EC}"/>
              </a:ext>
            </a:extLst>
          </p:cNvPr>
          <p:cNvPicPr>
            <a:picLocks noChangeAspect="1"/>
          </p:cNvPicPr>
          <p:nvPr userDrawn="1"/>
        </p:nvPicPr>
        <p:blipFill>
          <a:blip r:embed="rId19"/>
          <a:stretch>
            <a:fillRect/>
          </a:stretch>
        </p:blipFill>
        <p:spPr>
          <a:xfrm>
            <a:off x="677334" y="6079133"/>
            <a:ext cx="1796383" cy="745956"/>
          </a:xfrm>
          <a:prstGeom prst="rect">
            <a:avLst/>
          </a:prstGeom>
        </p:spPr>
      </p:pic>
    </p:spTree>
    <p:extLst>
      <p:ext uri="{BB962C8B-B14F-4D97-AF65-F5344CB8AC3E}">
        <p14:creationId xmlns:p14="http://schemas.microsoft.com/office/powerpoint/2010/main" val="21076744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hu-HU"/>
              <a:t>Mintacím szerkesztése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Rectangle 3">
            <a:extLst>
              <a:ext uri="{FF2B5EF4-FFF2-40B4-BE49-F238E27FC236}">
                <a16:creationId xmlns:a16="http://schemas.microsoft.com/office/drawing/2014/main" id="{91A4F869-6D94-0245-8B7C-0C84A6D8E2CE}"/>
              </a:ext>
            </a:extLst>
          </p:cNvPr>
          <p:cNvSpPr>
            <a:spLocks noChangeArrowheads="1"/>
          </p:cNvSpPr>
          <p:nvPr userDrawn="1"/>
        </p:nvSpPr>
        <p:spPr bwMode="auto">
          <a:xfrm>
            <a:off x="0" y="1143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7" name="Picture 16">
            <a:extLst>
              <a:ext uri="{FF2B5EF4-FFF2-40B4-BE49-F238E27FC236}">
                <a16:creationId xmlns:a16="http://schemas.microsoft.com/office/drawing/2014/main" id="{CB414861-1E85-474C-9899-99D89BF5A2EC}"/>
              </a:ext>
            </a:extLst>
          </p:cNvPr>
          <p:cNvPicPr>
            <a:picLocks noChangeAspect="1"/>
          </p:cNvPicPr>
          <p:nvPr userDrawn="1"/>
        </p:nvPicPr>
        <p:blipFill>
          <a:blip r:embed="rId18"/>
          <a:stretch>
            <a:fillRect/>
          </a:stretch>
        </p:blipFill>
        <p:spPr>
          <a:xfrm>
            <a:off x="677334" y="6079133"/>
            <a:ext cx="1796383" cy="745956"/>
          </a:xfrm>
          <a:prstGeom prst="rect">
            <a:avLst/>
          </a:prstGeom>
        </p:spPr>
      </p:pic>
      <p:sp>
        <p:nvSpPr>
          <p:cNvPr id="18" name="Footer Placeholder 17">
            <a:extLst>
              <a:ext uri="{FF2B5EF4-FFF2-40B4-BE49-F238E27FC236}">
                <a16:creationId xmlns:a16="http://schemas.microsoft.com/office/drawing/2014/main" id="{C041812E-774C-C240-8F97-68BB2BE0BE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Tree>
    <p:extLst>
      <p:ext uri="{BB962C8B-B14F-4D97-AF65-F5344CB8AC3E}">
        <p14:creationId xmlns:p14="http://schemas.microsoft.com/office/powerpoint/2010/main" val="1449903735"/>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fra.europa.eu/en/publication/2017/mapping-minimum-age-requirements/use-consent" TargetMode="External"/><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www.project-star.eu/" TargetMode="External"/><Relationship Id="rId2" Type="http://schemas.openxmlformats.org/officeDocument/2006/relationships/notesSlide" Target="../notesSlides/notesSlide6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9E06D-94D0-0A4C-BB9B-F35BF4782C06}"/>
              </a:ext>
            </a:extLst>
          </p:cNvPr>
          <p:cNvSpPr>
            <a:spLocks noGrp="1"/>
          </p:cNvSpPr>
          <p:nvPr>
            <p:ph type="ctrTitle"/>
          </p:nvPr>
        </p:nvSpPr>
        <p:spPr>
          <a:xfrm>
            <a:off x="285136" y="3998066"/>
            <a:ext cx="9731785" cy="661481"/>
          </a:xfrm>
        </p:spPr>
        <p:txBody>
          <a:bodyPr/>
          <a:lstStyle/>
          <a:p>
            <a:pPr algn="ctr"/>
            <a:r>
              <a:rPr lang="hu-HU" sz="2400" b="1" dirty="0"/>
              <a:t>2. témakör - A személyes adatok kezelésének céljai és jogalapjai </a:t>
            </a:r>
          </a:p>
        </p:txBody>
      </p:sp>
      <p:sp>
        <p:nvSpPr>
          <p:cNvPr id="4" name="Ellipszis 3">
            <a:extLst>
              <a:ext uri="{FF2B5EF4-FFF2-40B4-BE49-F238E27FC236}">
                <a16:creationId xmlns:a16="http://schemas.microsoft.com/office/drawing/2014/main" id="{D909D330-5BBE-4EAA-B5DD-A5F501E012A7}"/>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pic>
        <p:nvPicPr>
          <p:cNvPr id="5" name="Picture 4">
            <a:extLst>
              <a:ext uri="{FF2B5EF4-FFF2-40B4-BE49-F238E27FC236}">
                <a16:creationId xmlns:a16="http://schemas.microsoft.com/office/drawing/2014/main" id="{B6DD7043-A802-436A-90E8-4EB589A7EACA}"/>
              </a:ext>
            </a:extLst>
          </p:cNvPr>
          <p:cNvPicPr>
            <a:picLocks noChangeAspect="1"/>
          </p:cNvPicPr>
          <p:nvPr/>
        </p:nvPicPr>
        <p:blipFill>
          <a:blip r:embed="rId3"/>
          <a:stretch>
            <a:fillRect/>
          </a:stretch>
        </p:blipFill>
        <p:spPr>
          <a:xfrm>
            <a:off x="11053919" y="6098958"/>
            <a:ext cx="1138081" cy="759042"/>
          </a:xfrm>
          <a:prstGeom prst="rect">
            <a:avLst/>
          </a:prstGeom>
        </p:spPr>
      </p:pic>
    </p:spTree>
    <p:extLst>
      <p:ext uri="{BB962C8B-B14F-4D97-AF65-F5344CB8AC3E}">
        <p14:creationId xmlns:p14="http://schemas.microsoft.com/office/powerpoint/2010/main" val="5490569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9D278-1DAA-C647-85D3-06A90C622AEF}"/>
              </a:ext>
            </a:extLst>
          </p:cNvPr>
          <p:cNvSpPr>
            <a:spLocks noGrp="1"/>
          </p:cNvSpPr>
          <p:nvPr>
            <p:ph type="title"/>
          </p:nvPr>
        </p:nvSpPr>
        <p:spPr>
          <a:xfrm>
            <a:off x="838200" y="273503"/>
            <a:ext cx="8596668" cy="1320800"/>
          </a:xfrm>
        </p:spPr>
        <p:txBody>
          <a:bodyPr>
            <a:normAutofit/>
          </a:bodyPr>
          <a:lstStyle/>
          <a:p>
            <a:r>
              <a:rPr lang="hu-HU" dirty="0"/>
              <a:t>Jogszerűség, tisztességes eljárás és átláthatóság</a:t>
            </a:r>
          </a:p>
        </p:txBody>
      </p:sp>
      <p:sp>
        <p:nvSpPr>
          <p:cNvPr id="3" name="Content Placeholder 2">
            <a:extLst>
              <a:ext uri="{FF2B5EF4-FFF2-40B4-BE49-F238E27FC236}">
                <a16:creationId xmlns:a16="http://schemas.microsoft.com/office/drawing/2014/main" id="{54F8637F-9ECF-F141-A475-6FD6F41161BD}"/>
              </a:ext>
            </a:extLst>
          </p:cNvPr>
          <p:cNvSpPr>
            <a:spLocks noGrp="1"/>
          </p:cNvSpPr>
          <p:nvPr>
            <p:ph idx="1"/>
          </p:nvPr>
        </p:nvSpPr>
        <p:spPr>
          <a:xfrm>
            <a:off x="838200" y="1491449"/>
            <a:ext cx="9066196" cy="4685514"/>
          </a:xfrm>
        </p:spPr>
        <p:txBody>
          <a:bodyPr>
            <a:normAutofit/>
          </a:bodyPr>
          <a:lstStyle/>
          <a:p>
            <a:pPr marL="0" indent="0">
              <a:buNone/>
            </a:pPr>
            <a:r>
              <a:rPr lang="hu-HU" dirty="0">
                <a:solidFill>
                  <a:schemeClr val="tx1"/>
                </a:solidFill>
              </a:rPr>
              <a:t>“A személyes adatok kezelését </a:t>
            </a:r>
            <a:r>
              <a:rPr lang="hu-HU" b="1" dirty="0">
                <a:solidFill>
                  <a:schemeClr val="tx1"/>
                </a:solidFill>
              </a:rPr>
              <a:t>jogszerűen </a:t>
            </a:r>
            <a:r>
              <a:rPr lang="hu-HU" dirty="0">
                <a:solidFill>
                  <a:schemeClr val="tx1"/>
                </a:solidFill>
              </a:rPr>
              <a:t>és </a:t>
            </a:r>
            <a:r>
              <a:rPr lang="hu-HU" b="1" dirty="0">
                <a:solidFill>
                  <a:schemeClr val="tx1"/>
                </a:solidFill>
              </a:rPr>
              <a:t>tisztességesen</a:t>
            </a:r>
            <a:r>
              <a:rPr lang="hu-HU" dirty="0">
                <a:solidFill>
                  <a:schemeClr val="tx1"/>
                </a:solidFill>
              </a:rPr>
              <a:t>, valamint az érintett számára </a:t>
            </a:r>
            <a:r>
              <a:rPr lang="hu-HU" b="1" dirty="0">
                <a:solidFill>
                  <a:schemeClr val="tx1"/>
                </a:solidFill>
              </a:rPr>
              <a:t>átlátható módon </a:t>
            </a:r>
            <a:r>
              <a:rPr lang="hu-HU" dirty="0">
                <a:solidFill>
                  <a:schemeClr val="tx1"/>
                </a:solidFill>
              </a:rPr>
              <a:t>kell végezni” </a:t>
            </a:r>
          </a:p>
          <a:p>
            <a:pPr lvl="1"/>
            <a:r>
              <a:rPr lang="hu-HU" dirty="0">
                <a:solidFill>
                  <a:schemeClr val="tx1"/>
                </a:solidFill>
              </a:rPr>
              <a:t> </a:t>
            </a:r>
            <a:r>
              <a:rPr lang="hu-HU" u="sng" dirty="0">
                <a:solidFill>
                  <a:schemeClr val="tx1"/>
                </a:solidFill>
              </a:rPr>
              <a:t>jogszerűség</a:t>
            </a:r>
          </a:p>
          <a:p>
            <a:pPr lvl="2"/>
            <a:r>
              <a:rPr lang="hu-HU" dirty="0">
                <a:solidFill>
                  <a:schemeClr val="tx1"/>
                </a:solidFill>
              </a:rPr>
              <a:t>6 jogalap – GDPR 6. cikk</a:t>
            </a:r>
          </a:p>
          <a:p>
            <a:pPr lvl="1"/>
            <a:r>
              <a:rPr lang="hu-HU" u="sng" dirty="0">
                <a:solidFill>
                  <a:schemeClr val="tx1"/>
                </a:solidFill>
              </a:rPr>
              <a:t>tisztességes eljárás </a:t>
            </a:r>
          </a:p>
          <a:p>
            <a:pPr lvl="2"/>
            <a:r>
              <a:rPr lang="hu-HU" dirty="0">
                <a:solidFill>
                  <a:schemeClr val="tx1"/>
                </a:solidFill>
              </a:rPr>
              <a:t>az adatkezelő és az érintett közötti kapcsolat</a:t>
            </a:r>
          </a:p>
          <a:p>
            <a:pPr lvl="2"/>
            <a:r>
              <a:rPr lang="hu-HU" dirty="0">
                <a:solidFill>
                  <a:schemeClr val="tx1"/>
                </a:solidFill>
              </a:rPr>
              <a:t>tájékoztatás, megfelelés igazolása, közérthetőség, az érintett kéréseinek teljesítése</a:t>
            </a:r>
          </a:p>
          <a:p>
            <a:pPr lvl="2"/>
            <a:r>
              <a:rPr lang="hu-HU" dirty="0">
                <a:solidFill>
                  <a:schemeClr val="tx1"/>
                </a:solidFill>
              </a:rPr>
              <a:t>a lehetséges kockázatok ismerete</a:t>
            </a:r>
          </a:p>
          <a:p>
            <a:pPr lvl="1"/>
            <a:r>
              <a:rPr lang="hu-HU" u="sng" dirty="0">
                <a:solidFill>
                  <a:schemeClr val="tx1"/>
                </a:solidFill>
              </a:rPr>
              <a:t>átláthatóság</a:t>
            </a:r>
          </a:p>
          <a:p>
            <a:pPr lvl="2"/>
            <a:r>
              <a:rPr lang="hu-HU" dirty="0">
                <a:solidFill>
                  <a:schemeClr val="tx1"/>
                </a:solidFill>
              </a:rPr>
              <a:t>az érintettek tájékoztatása arról, hogy miként kezelik személyes adataikat</a:t>
            </a:r>
          </a:p>
          <a:p>
            <a:pPr lvl="2"/>
            <a:r>
              <a:rPr lang="hu-HU" dirty="0">
                <a:solidFill>
                  <a:schemeClr val="tx1"/>
                </a:solidFill>
              </a:rPr>
              <a:t>folyamatosság (pl. adatkezelési művelet előtt és alatt is meg kell neki felelni)</a:t>
            </a:r>
          </a:p>
          <a:p>
            <a:pPr lvl="2"/>
            <a:r>
              <a:rPr lang="hu-HU" dirty="0">
                <a:solidFill>
                  <a:schemeClr val="tx1"/>
                </a:solidFill>
              </a:rPr>
              <a:t>érintetti jog is</a:t>
            </a:r>
          </a:p>
          <a:p>
            <a:pPr lvl="2"/>
            <a:r>
              <a:rPr lang="hu-HU" dirty="0">
                <a:solidFill>
                  <a:schemeClr val="tx1"/>
                </a:solidFill>
              </a:rPr>
              <a:t>világos és közérthető nyelvezet, amelyen az érintett beszél</a:t>
            </a:r>
          </a:p>
          <a:p>
            <a:endParaRPr lang="hu-HU" dirty="0"/>
          </a:p>
        </p:txBody>
      </p:sp>
      <p:sp>
        <p:nvSpPr>
          <p:cNvPr id="4" name="Ellipszis 3">
            <a:extLst>
              <a:ext uri="{FF2B5EF4-FFF2-40B4-BE49-F238E27FC236}">
                <a16:creationId xmlns:a16="http://schemas.microsoft.com/office/drawing/2014/main" id="{FBCF72CF-A806-4253-B7A7-9113AD086576}"/>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597779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85AF8AFF-2FA9-4313-959D-A4C44E445829}"/>
              </a:ext>
            </a:extLst>
          </p:cNvPr>
          <p:cNvSpPr>
            <a:spLocks noGrp="1"/>
          </p:cNvSpPr>
          <p:nvPr>
            <p:ph type="title"/>
          </p:nvPr>
        </p:nvSpPr>
        <p:spPr/>
        <p:txBody>
          <a:bodyPr>
            <a:normAutofit/>
          </a:bodyPr>
          <a:lstStyle/>
          <a:p>
            <a:r>
              <a:rPr lang="hu-HU" dirty="0"/>
              <a:t>Példák a jogszerűségre, tisztességes eljárásra és átláthatóságra</a:t>
            </a:r>
          </a:p>
        </p:txBody>
      </p:sp>
      <p:sp>
        <p:nvSpPr>
          <p:cNvPr id="3" name="Tartalom helye 2">
            <a:extLst>
              <a:ext uri="{FF2B5EF4-FFF2-40B4-BE49-F238E27FC236}">
                <a16:creationId xmlns:a16="http://schemas.microsoft.com/office/drawing/2014/main" id="{85B83F8C-3504-4F33-BF1F-433A6C69C610}"/>
              </a:ext>
            </a:extLst>
          </p:cNvPr>
          <p:cNvSpPr>
            <a:spLocks noGrp="1"/>
          </p:cNvSpPr>
          <p:nvPr>
            <p:ph idx="1"/>
          </p:nvPr>
        </p:nvSpPr>
        <p:spPr>
          <a:xfrm>
            <a:off x="677334" y="1930401"/>
            <a:ext cx="8596668" cy="4110962"/>
          </a:xfrm>
        </p:spPr>
        <p:txBody>
          <a:bodyPr>
            <a:normAutofit lnSpcReduction="10000"/>
          </a:bodyPr>
          <a:lstStyle/>
          <a:p>
            <a:pPr algn="just">
              <a:spcAft>
                <a:spcPts val="600"/>
              </a:spcAft>
            </a:pPr>
            <a:r>
              <a:rPr lang="hu-HU" sz="2400" dirty="0">
                <a:solidFill>
                  <a:schemeClr val="tx1"/>
                </a:solidFill>
              </a:rPr>
              <a:t>jogszerűség:</a:t>
            </a:r>
          </a:p>
          <a:p>
            <a:pPr marL="0" indent="0" algn="just">
              <a:buNone/>
            </a:pPr>
            <a:r>
              <a:rPr lang="hu-HU" sz="2400" dirty="0">
                <a:solidFill>
                  <a:schemeClr val="tx1"/>
                </a:solidFill>
              </a:rPr>
              <a:t>valakiről engedély nélkül videót készítenek, majd ezt megosztják a közösségi médiában</a:t>
            </a:r>
          </a:p>
          <a:p>
            <a:pPr algn="just">
              <a:spcAft>
                <a:spcPts val="600"/>
              </a:spcAft>
            </a:pPr>
            <a:r>
              <a:rPr lang="hu-HU" sz="2400" dirty="0">
                <a:solidFill>
                  <a:schemeClr val="tx1"/>
                </a:solidFill>
              </a:rPr>
              <a:t>tisztességes eljárás: </a:t>
            </a:r>
          </a:p>
          <a:p>
            <a:pPr marL="0" indent="0" algn="just">
              <a:buNone/>
            </a:pPr>
            <a:r>
              <a:rPr lang="hu-HU" sz="2400" dirty="0" err="1">
                <a:solidFill>
                  <a:schemeClr val="tx1"/>
                </a:solidFill>
              </a:rPr>
              <a:t>Haralambie</a:t>
            </a:r>
            <a:r>
              <a:rPr lang="hu-HU" sz="2400" dirty="0">
                <a:solidFill>
                  <a:schemeClr val="tx1"/>
                </a:solidFill>
              </a:rPr>
              <a:t> kontra Románia, az érintett kérésének 6 év után tettek eleget</a:t>
            </a:r>
          </a:p>
          <a:p>
            <a:pPr algn="just">
              <a:spcAft>
                <a:spcPts val="600"/>
              </a:spcAft>
            </a:pPr>
            <a:r>
              <a:rPr lang="hu-HU" sz="2400" dirty="0">
                <a:solidFill>
                  <a:schemeClr val="tx1"/>
                </a:solidFill>
              </a:rPr>
              <a:t>átláthatóság: </a:t>
            </a:r>
          </a:p>
          <a:p>
            <a:pPr marL="0" indent="0" algn="just">
              <a:buNone/>
            </a:pPr>
            <a:r>
              <a:rPr lang="hu-HU" sz="2400" dirty="0">
                <a:solidFill>
                  <a:schemeClr val="tx1"/>
                </a:solidFill>
              </a:rPr>
              <a:t>K.H. és társai kontra Szlovákia, a kérelmezők nem fénymásolhatták le az egészségügyi leleteiket</a:t>
            </a:r>
          </a:p>
        </p:txBody>
      </p:sp>
      <p:sp>
        <p:nvSpPr>
          <p:cNvPr id="4" name="Ellipszis 3">
            <a:extLst>
              <a:ext uri="{FF2B5EF4-FFF2-40B4-BE49-F238E27FC236}">
                <a16:creationId xmlns:a16="http://schemas.microsoft.com/office/drawing/2014/main" id="{A10A5C20-9654-47C8-8D04-69CEE54AB23F}"/>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851803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71405-D158-0446-86D0-6F00C5572BAD}"/>
              </a:ext>
            </a:extLst>
          </p:cNvPr>
          <p:cNvSpPr>
            <a:spLocks noGrp="1"/>
          </p:cNvSpPr>
          <p:nvPr>
            <p:ph type="title"/>
          </p:nvPr>
        </p:nvSpPr>
        <p:spPr/>
        <p:txBody>
          <a:bodyPr/>
          <a:lstStyle/>
          <a:p>
            <a:r>
              <a:rPr lang="hu-HU" dirty="0"/>
              <a:t>Célhoz kötöttség</a:t>
            </a:r>
          </a:p>
        </p:txBody>
      </p:sp>
      <p:sp>
        <p:nvSpPr>
          <p:cNvPr id="3" name="Content Placeholder 2">
            <a:extLst>
              <a:ext uri="{FF2B5EF4-FFF2-40B4-BE49-F238E27FC236}">
                <a16:creationId xmlns:a16="http://schemas.microsoft.com/office/drawing/2014/main" id="{25006897-5D53-A14F-A711-78434B3E3888}"/>
              </a:ext>
            </a:extLst>
          </p:cNvPr>
          <p:cNvSpPr>
            <a:spLocks noGrp="1"/>
          </p:cNvSpPr>
          <p:nvPr>
            <p:ph idx="1"/>
          </p:nvPr>
        </p:nvSpPr>
        <p:spPr>
          <a:xfrm>
            <a:off x="677334" y="1453415"/>
            <a:ext cx="8596668" cy="4706753"/>
          </a:xfrm>
        </p:spPr>
        <p:txBody>
          <a:bodyPr>
            <a:noAutofit/>
          </a:bodyPr>
          <a:lstStyle/>
          <a:p>
            <a:pPr marL="0" indent="0" algn="just">
              <a:buNone/>
            </a:pPr>
            <a:r>
              <a:rPr lang="hu-HU" sz="2200" dirty="0">
                <a:solidFill>
                  <a:schemeClr val="tx1"/>
                </a:solidFill>
              </a:rPr>
              <a:t>“A személyes adatok gyűjtése csak meghatározott, egyértelmű és jogszerű célból történjen, és azokat ne kezeljék ezekkel a célokkal össze nem egyeztethető módon…”</a:t>
            </a:r>
          </a:p>
          <a:p>
            <a:pPr lvl="1" algn="just"/>
            <a:r>
              <a:rPr lang="hu-HU" sz="2200" dirty="0">
                <a:solidFill>
                  <a:schemeClr val="tx1"/>
                </a:solidFill>
              </a:rPr>
              <a:t>meghatározott, egyértelmű és jogszerű célból gyűjtik</a:t>
            </a:r>
          </a:p>
          <a:p>
            <a:pPr lvl="1" algn="just"/>
            <a:r>
              <a:rPr lang="hu-HU" sz="2200" dirty="0">
                <a:solidFill>
                  <a:schemeClr val="tx1"/>
                </a:solidFill>
              </a:rPr>
              <a:t>az átláthatósághoz, a kiszámíthatósághoz és a felhasználói ellenőrzéshez kapcsolódik</a:t>
            </a:r>
          </a:p>
          <a:p>
            <a:pPr lvl="1" algn="just"/>
            <a:r>
              <a:rPr lang="hu-HU" sz="2200" dirty="0">
                <a:solidFill>
                  <a:schemeClr val="tx1"/>
                </a:solidFill>
              </a:rPr>
              <a:t>minden célnak kell, hogy legyen egy jogalapja (további kezelés)</a:t>
            </a:r>
          </a:p>
          <a:p>
            <a:pPr lvl="1" algn="just"/>
            <a:r>
              <a:rPr lang="hu-HU" sz="2200" dirty="0">
                <a:solidFill>
                  <a:schemeClr val="tx1"/>
                </a:solidFill>
              </a:rPr>
              <a:t>„közérdekű archiválás céljából, tudományos és történelmi kutatási célból vagy statisztikai célból folytatott további adatkezelés” – összeegyeztethető az eredeti céllal</a:t>
            </a:r>
          </a:p>
          <a:p>
            <a:pPr lvl="1" algn="just"/>
            <a:r>
              <a:rPr lang="hu-HU" sz="2200" b="1" u="sng" dirty="0">
                <a:solidFill>
                  <a:schemeClr val="tx1"/>
                </a:solidFill>
              </a:rPr>
              <a:t>kivétel</a:t>
            </a:r>
            <a:r>
              <a:rPr lang="hu-HU" sz="2200" dirty="0">
                <a:solidFill>
                  <a:schemeClr val="tx1"/>
                </a:solidFill>
              </a:rPr>
              <a:t>: általános közérdek</a:t>
            </a:r>
          </a:p>
          <a:p>
            <a:pPr lvl="2" algn="just"/>
            <a:endParaRPr lang="hu-HU" sz="2200" dirty="0"/>
          </a:p>
          <a:p>
            <a:pPr algn="just"/>
            <a:endParaRPr lang="hu-HU" sz="2200" dirty="0"/>
          </a:p>
        </p:txBody>
      </p:sp>
      <p:sp>
        <p:nvSpPr>
          <p:cNvPr id="4" name="Ellipszis 3">
            <a:extLst>
              <a:ext uri="{FF2B5EF4-FFF2-40B4-BE49-F238E27FC236}">
                <a16:creationId xmlns:a16="http://schemas.microsoft.com/office/drawing/2014/main" id="{5B507B4D-DC15-43BD-B63C-B466B28EAFF1}"/>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126079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B4188515-E65C-49E4-93AE-21B5AA8CFEA2}"/>
              </a:ext>
            </a:extLst>
          </p:cNvPr>
          <p:cNvSpPr>
            <a:spLocks noGrp="1"/>
          </p:cNvSpPr>
          <p:nvPr>
            <p:ph type="title"/>
          </p:nvPr>
        </p:nvSpPr>
        <p:spPr/>
        <p:txBody>
          <a:bodyPr/>
          <a:lstStyle/>
          <a:p>
            <a:r>
              <a:rPr lang="hu-HU" dirty="0"/>
              <a:t>Példák a célhoz kötöttségre</a:t>
            </a:r>
          </a:p>
        </p:txBody>
      </p:sp>
      <p:sp>
        <p:nvSpPr>
          <p:cNvPr id="3" name="Tartalom helye 2">
            <a:extLst>
              <a:ext uri="{FF2B5EF4-FFF2-40B4-BE49-F238E27FC236}">
                <a16:creationId xmlns:a16="http://schemas.microsoft.com/office/drawing/2014/main" id="{80824483-4D9B-49F4-82E8-D3AD2FAE11E7}"/>
              </a:ext>
            </a:extLst>
          </p:cNvPr>
          <p:cNvSpPr>
            <a:spLocks noGrp="1"/>
          </p:cNvSpPr>
          <p:nvPr>
            <p:ph idx="1"/>
          </p:nvPr>
        </p:nvSpPr>
        <p:spPr>
          <a:xfrm>
            <a:off x="677334" y="1376413"/>
            <a:ext cx="8861302" cy="4745254"/>
          </a:xfrm>
        </p:spPr>
        <p:txBody>
          <a:bodyPr>
            <a:noAutofit/>
          </a:bodyPr>
          <a:lstStyle/>
          <a:p>
            <a:pPr marL="0" indent="0" algn="just">
              <a:buNone/>
            </a:pPr>
            <a:r>
              <a:rPr lang="hu-HU" sz="2400" dirty="0">
                <a:solidFill>
                  <a:schemeClr val="tx1"/>
                </a:solidFill>
              </a:rPr>
              <a:t>Egy légitársaság a repülőjegyek vásárlása során adatokat gyűjt az utasoktól. A légitársaságnak az alábbi adatokra van szüksége: ülőhely száma; sajátos fizikai igények (például  kerekesszék),  valamint sajátos táplálkozási igények (például kóser vagy halal előírások)</a:t>
            </a:r>
          </a:p>
          <a:p>
            <a:pPr marL="0" indent="0" algn="just">
              <a:buNone/>
            </a:pPr>
            <a:r>
              <a:rPr lang="hu-HU" sz="2400" dirty="0">
                <a:solidFill>
                  <a:schemeClr val="tx1"/>
                </a:solidFill>
              </a:rPr>
              <a:t>Amennyiben a légitársaságokat az érkezési ország bevándorlási hatósága arra kéri, hogy küldje meg az utasnyilvántartásban szereplő adatokat, ezeket az adatokat bevándorlásellenőrzési célokra használhatják, ami nem felel meg az eredetileg megjelölt célnak.</a:t>
            </a:r>
          </a:p>
          <a:p>
            <a:pPr marL="0" indent="0" algn="just">
              <a:buNone/>
            </a:pPr>
            <a:r>
              <a:rPr lang="hu-HU" sz="2400" dirty="0">
                <a:solidFill>
                  <a:schemeClr val="tx1"/>
                </a:solidFill>
              </a:rPr>
              <a:t>Ezen adatok a bevándorlási hatóságok részére történő továbbításához tehát új és külön jogalapra van szükség.</a:t>
            </a:r>
          </a:p>
        </p:txBody>
      </p:sp>
      <p:sp>
        <p:nvSpPr>
          <p:cNvPr id="4" name="Ellipszis 3">
            <a:extLst>
              <a:ext uri="{FF2B5EF4-FFF2-40B4-BE49-F238E27FC236}">
                <a16:creationId xmlns:a16="http://schemas.microsoft.com/office/drawing/2014/main" id="{23089DF4-E827-4059-BA5E-EA8309B9B983}"/>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601420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DF42A-98B9-B147-AED3-F6C905D6E138}"/>
              </a:ext>
            </a:extLst>
          </p:cNvPr>
          <p:cNvSpPr>
            <a:spLocks noGrp="1"/>
          </p:cNvSpPr>
          <p:nvPr>
            <p:ph type="title"/>
          </p:nvPr>
        </p:nvSpPr>
        <p:spPr>
          <a:xfrm>
            <a:off x="677334" y="609600"/>
            <a:ext cx="8596668" cy="805314"/>
          </a:xfrm>
        </p:spPr>
        <p:txBody>
          <a:bodyPr/>
          <a:lstStyle/>
          <a:p>
            <a:r>
              <a:rPr lang="hu-HU" dirty="0"/>
              <a:t>Adattakarékosság</a:t>
            </a:r>
          </a:p>
        </p:txBody>
      </p:sp>
      <p:sp>
        <p:nvSpPr>
          <p:cNvPr id="3" name="Content Placeholder 2">
            <a:extLst>
              <a:ext uri="{FF2B5EF4-FFF2-40B4-BE49-F238E27FC236}">
                <a16:creationId xmlns:a16="http://schemas.microsoft.com/office/drawing/2014/main" id="{05FC65AB-BF80-0B47-B78D-B94BC1EA9CB0}"/>
              </a:ext>
            </a:extLst>
          </p:cNvPr>
          <p:cNvSpPr>
            <a:spLocks noGrp="1"/>
          </p:cNvSpPr>
          <p:nvPr>
            <p:ph idx="1"/>
          </p:nvPr>
        </p:nvSpPr>
        <p:spPr>
          <a:xfrm>
            <a:off x="677334" y="1588169"/>
            <a:ext cx="8596668" cy="4453194"/>
          </a:xfrm>
        </p:spPr>
        <p:txBody>
          <a:bodyPr>
            <a:normAutofit/>
          </a:bodyPr>
          <a:lstStyle/>
          <a:p>
            <a:pPr marL="0" indent="0" algn="just">
              <a:buNone/>
            </a:pPr>
            <a:r>
              <a:rPr lang="hu-HU" sz="2400" dirty="0"/>
              <a:t>“</a:t>
            </a:r>
            <a:r>
              <a:rPr lang="hu-HU" sz="2400" dirty="0">
                <a:solidFill>
                  <a:schemeClr val="tx1"/>
                </a:solidFill>
              </a:rPr>
              <a:t>az adatkezelés céljai szempontjából megfelelőek és relevánsak kell, hogy legyenek, és a szükségesre kell korlátozódniuk”</a:t>
            </a:r>
          </a:p>
          <a:p>
            <a:pPr lvl="1" algn="just"/>
            <a:r>
              <a:rPr lang="hu-HU" sz="2400" dirty="0">
                <a:solidFill>
                  <a:schemeClr val="tx1"/>
                </a:solidFill>
              </a:rPr>
              <a:t>az adatgyűjtés szigorú korlátozása</a:t>
            </a:r>
          </a:p>
          <a:p>
            <a:pPr lvl="1" algn="just"/>
            <a:r>
              <a:rPr lang="hu-HU" sz="2400" dirty="0">
                <a:solidFill>
                  <a:schemeClr val="tx1"/>
                </a:solidFill>
              </a:rPr>
              <a:t>amikor csak lehet el kell kerülni a személyes adatok kezelését</a:t>
            </a:r>
          </a:p>
          <a:p>
            <a:pPr lvl="1" algn="just"/>
            <a:r>
              <a:rPr lang="hu-HU" sz="2400" dirty="0">
                <a:solidFill>
                  <a:schemeClr val="tx1"/>
                </a:solidFill>
              </a:rPr>
              <a:t>(álnevesítés / anonimizálás)</a:t>
            </a:r>
          </a:p>
          <a:p>
            <a:pPr marL="457200" lvl="1" indent="0">
              <a:buNone/>
            </a:pPr>
            <a:endParaRPr lang="hu-HU" sz="2400" dirty="0"/>
          </a:p>
        </p:txBody>
      </p:sp>
      <p:sp>
        <p:nvSpPr>
          <p:cNvPr id="4" name="Ellipszis 3">
            <a:extLst>
              <a:ext uri="{FF2B5EF4-FFF2-40B4-BE49-F238E27FC236}">
                <a16:creationId xmlns:a16="http://schemas.microsoft.com/office/drawing/2014/main" id="{AB3E0110-8BCD-4EC7-B262-36C008A868D0}"/>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689367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56896B5-AFF4-4620-A7B2-C43C737CCCB6}"/>
              </a:ext>
            </a:extLst>
          </p:cNvPr>
          <p:cNvSpPr>
            <a:spLocks noGrp="1"/>
          </p:cNvSpPr>
          <p:nvPr>
            <p:ph type="title"/>
          </p:nvPr>
        </p:nvSpPr>
        <p:spPr>
          <a:xfrm>
            <a:off x="677334" y="609600"/>
            <a:ext cx="8596668" cy="824564"/>
          </a:xfrm>
        </p:spPr>
        <p:txBody>
          <a:bodyPr/>
          <a:lstStyle/>
          <a:p>
            <a:r>
              <a:rPr lang="hu-HU" dirty="0"/>
              <a:t>Példák az adattakarékosságra</a:t>
            </a:r>
          </a:p>
        </p:txBody>
      </p:sp>
      <p:sp>
        <p:nvSpPr>
          <p:cNvPr id="3" name="Tartalom helye 2">
            <a:extLst>
              <a:ext uri="{FF2B5EF4-FFF2-40B4-BE49-F238E27FC236}">
                <a16:creationId xmlns:a16="http://schemas.microsoft.com/office/drawing/2014/main" id="{BE8AC195-28D8-4A82-BFBD-B50B7582DA3F}"/>
              </a:ext>
            </a:extLst>
          </p:cNvPr>
          <p:cNvSpPr>
            <a:spLocks noGrp="1"/>
          </p:cNvSpPr>
          <p:nvPr>
            <p:ph idx="1"/>
          </p:nvPr>
        </p:nvSpPr>
        <p:spPr>
          <a:xfrm>
            <a:off x="677334" y="1434165"/>
            <a:ext cx="8596668" cy="4607198"/>
          </a:xfrm>
        </p:spPr>
        <p:txBody>
          <a:bodyPr>
            <a:normAutofit/>
          </a:bodyPr>
          <a:lstStyle/>
          <a:p>
            <a:pPr algn="just"/>
            <a:r>
              <a:rPr lang="hu-HU" sz="2800" dirty="0" err="1">
                <a:solidFill>
                  <a:schemeClr val="tx1"/>
                </a:solidFill>
              </a:rPr>
              <a:t>big</a:t>
            </a:r>
            <a:r>
              <a:rPr lang="hu-HU" sz="2800" dirty="0">
                <a:solidFill>
                  <a:schemeClr val="tx1"/>
                </a:solidFill>
              </a:rPr>
              <a:t> data elemzése</a:t>
            </a:r>
          </a:p>
          <a:p>
            <a:pPr algn="just"/>
            <a:r>
              <a:rPr lang="hu-HU" sz="2800" dirty="0">
                <a:solidFill>
                  <a:schemeClr val="tx1"/>
                </a:solidFill>
              </a:rPr>
              <a:t>nagy mennyiségű adat kezelésére kerül sor</a:t>
            </a:r>
          </a:p>
          <a:p>
            <a:pPr algn="just"/>
            <a:r>
              <a:rPr lang="hu-HU" sz="2800" dirty="0">
                <a:solidFill>
                  <a:schemeClr val="tx1"/>
                </a:solidFill>
              </a:rPr>
              <a:t>már az adatkezelési cél meghatározása előtt gyűjtik az adatokat („</a:t>
            </a:r>
            <a:r>
              <a:rPr lang="hu-HU" sz="2800" i="1" dirty="0">
                <a:solidFill>
                  <a:schemeClr val="tx1"/>
                </a:solidFill>
              </a:rPr>
              <a:t>jövőbeni adatkezeléshez még szükséges lehet</a:t>
            </a:r>
            <a:r>
              <a:rPr lang="hu-HU" sz="2800" dirty="0">
                <a:solidFill>
                  <a:schemeClr val="tx1"/>
                </a:solidFill>
              </a:rPr>
              <a:t>”) </a:t>
            </a:r>
          </a:p>
          <a:p>
            <a:pPr algn="just"/>
            <a:r>
              <a:rPr lang="hu-HU" sz="2800" dirty="0">
                <a:solidFill>
                  <a:schemeClr val="tx1"/>
                </a:solidFill>
              </a:rPr>
              <a:t>a megfelelőség, relevancia és szükségesség csak az adatkezelés későbbi szakaszában indokolható</a:t>
            </a:r>
          </a:p>
        </p:txBody>
      </p:sp>
      <p:sp>
        <p:nvSpPr>
          <p:cNvPr id="4" name="Ellipszis 3">
            <a:extLst>
              <a:ext uri="{FF2B5EF4-FFF2-40B4-BE49-F238E27FC236}">
                <a16:creationId xmlns:a16="http://schemas.microsoft.com/office/drawing/2014/main" id="{357D8C1E-5443-4769-8F8F-C1C9DC63B0A2}"/>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517620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D0297-3B99-B94E-8223-BB5CF19FCBBE}"/>
              </a:ext>
            </a:extLst>
          </p:cNvPr>
          <p:cNvSpPr>
            <a:spLocks noGrp="1"/>
          </p:cNvSpPr>
          <p:nvPr>
            <p:ph type="title"/>
          </p:nvPr>
        </p:nvSpPr>
        <p:spPr>
          <a:xfrm>
            <a:off x="677334" y="609600"/>
            <a:ext cx="8596668" cy="766813"/>
          </a:xfrm>
        </p:spPr>
        <p:txBody>
          <a:bodyPr/>
          <a:lstStyle/>
          <a:p>
            <a:r>
              <a:rPr lang="hu-HU" dirty="0"/>
              <a:t>Pontosság</a:t>
            </a:r>
          </a:p>
        </p:txBody>
      </p:sp>
      <p:sp>
        <p:nvSpPr>
          <p:cNvPr id="3" name="Content Placeholder 2">
            <a:extLst>
              <a:ext uri="{FF2B5EF4-FFF2-40B4-BE49-F238E27FC236}">
                <a16:creationId xmlns:a16="http://schemas.microsoft.com/office/drawing/2014/main" id="{0B03587C-BF1A-1E4F-8FE1-1C0573400642}"/>
              </a:ext>
            </a:extLst>
          </p:cNvPr>
          <p:cNvSpPr>
            <a:spLocks noGrp="1"/>
          </p:cNvSpPr>
          <p:nvPr>
            <p:ph idx="1"/>
          </p:nvPr>
        </p:nvSpPr>
        <p:spPr>
          <a:xfrm>
            <a:off x="677334" y="1490334"/>
            <a:ext cx="8596668" cy="4891216"/>
          </a:xfrm>
        </p:spPr>
        <p:txBody>
          <a:bodyPr>
            <a:normAutofit/>
          </a:bodyPr>
          <a:lstStyle/>
          <a:p>
            <a:pPr marL="0" indent="0" algn="just">
              <a:buNone/>
            </a:pPr>
            <a:r>
              <a:rPr lang="hu-HU" sz="2200" dirty="0">
                <a:solidFill>
                  <a:schemeClr val="tx1"/>
                </a:solidFill>
              </a:rPr>
              <a:t>“pontosnak és szükség esetén naprakésznek kell lenniük; minden észszerű intézkedést meg kell tenni annak érdekében, hogy az adatkezelés céljai szempontjából pontatlan személyes adatokat haladéktalanul töröljék vagy helyesbítsék”</a:t>
            </a:r>
          </a:p>
          <a:p>
            <a:pPr algn="just"/>
            <a:r>
              <a:rPr lang="hu-HU" sz="2200" dirty="0">
                <a:solidFill>
                  <a:schemeClr val="tx1"/>
                </a:solidFill>
              </a:rPr>
              <a:t>A személyes adat gyűjtése céljából legyen:</a:t>
            </a:r>
          </a:p>
          <a:p>
            <a:pPr lvl="1" algn="just"/>
            <a:r>
              <a:rPr lang="hu-HU" sz="2200" dirty="0">
                <a:solidFill>
                  <a:schemeClr val="tx1"/>
                </a:solidFill>
              </a:rPr>
              <a:t>pontos</a:t>
            </a:r>
          </a:p>
          <a:p>
            <a:pPr lvl="1" algn="just"/>
            <a:r>
              <a:rPr lang="hu-HU" sz="2200" dirty="0">
                <a:solidFill>
                  <a:schemeClr val="tx1"/>
                </a:solidFill>
              </a:rPr>
              <a:t>naprakész</a:t>
            </a:r>
          </a:p>
          <a:p>
            <a:pPr lvl="1" algn="just"/>
            <a:r>
              <a:rPr lang="hu-HU" sz="2200" dirty="0">
                <a:solidFill>
                  <a:schemeClr val="tx1"/>
                </a:solidFill>
              </a:rPr>
              <a:t>szükséges</a:t>
            </a:r>
          </a:p>
          <a:p>
            <a:pPr lvl="1" algn="just"/>
            <a:r>
              <a:rPr lang="hu-HU" sz="2200" dirty="0">
                <a:solidFill>
                  <a:schemeClr val="tx1"/>
                </a:solidFill>
              </a:rPr>
              <a:t>nem túlzott mértékű</a:t>
            </a:r>
          </a:p>
          <a:p>
            <a:pPr marL="0" indent="0" algn="just">
              <a:buNone/>
            </a:pPr>
            <a:r>
              <a:rPr lang="hu-HU" sz="2200" b="1" dirty="0">
                <a:solidFill>
                  <a:schemeClr val="tx1"/>
                </a:solidFill>
              </a:rPr>
              <a:t>Nem releváns adatokat nem szabad gyűjteni!</a:t>
            </a:r>
          </a:p>
          <a:p>
            <a:pPr lvl="1" algn="just"/>
            <a:r>
              <a:rPr lang="hu-HU" sz="2200" dirty="0">
                <a:solidFill>
                  <a:schemeClr val="tx1"/>
                </a:solidFill>
              </a:rPr>
              <a:t>amennyiben erre már sor került, el kell távolítani őket</a:t>
            </a:r>
          </a:p>
        </p:txBody>
      </p:sp>
      <p:sp>
        <p:nvSpPr>
          <p:cNvPr id="4" name="Ellipszis 3">
            <a:extLst>
              <a:ext uri="{FF2B5EF4-FFF2-40B4-BE49-F238E27FC236}">
                <a16:creationId xmlns:a16="http://schemas.microsoft.com/office/drawing/2014/main" id="{1F4D3B4C-C7B5-4D79-89F9-FB80C95804AB}"/>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373500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3FBB60AF-F3B8-411A-BEC7-54E85881904E}"/>
              </a:ext>
            </a:extLst>
          </p:cNvPr>
          <p:cNvSpPr>
            <a:spLocks noGrp="1"/>
          </p:cNvSpPr>
          <p:nvPr>
            <p:ph type="title"/>
          </p:nvPr>
        </p:nvSpPr>
        <p:spPr>
          <a:xfrm>
            <a:off x="677334" y="609600"/>
            <a:ext cx="8596668" cy="949693"/>
          </a:xfrm>
        </p:spPr>
        <p:txBody>
          <a:bodyPr/>
          <a:lstStyle/>
          <a:p>
            <a:r>
              <a:rPr lang="hu-HU" dirty="0"/>
              <a:t>Példák a pontosságra</a:t>
            </a:r>
          </a:p>
        </p:txBody>
      </p:sp>
      <p:sp>
        <p:nvSpPr>
          <p:cNvPr id="3" name="Tartalom helye 2">
            <a:extLst>
              <a:ext uri="{FF2B5EF4-FFF2-40B4-BE49-F238E27FC236}">
                <a16:creationId xmlns:a16="http://schemas.microsoft.com/office/drawing/2014/main" id="{56017D39-0740-4852-97D5-BF348374415B}"/>
              </a:ext>
            </a:extLst>
          </p:cNvPr>
          <p:cNvSpPr>
            <a:spLocks noGrp="1"/>
          </p:cNvSpPr>
          <p:nvPr>
            <p:ph idx="1"/>
          </p:nvPr>
        </p:nvSpPr>
        <p:spPr>
          <a:xfrm>
            <a:off x="677334" y="1559293"/>
            <a:ext cx="8596668" cy="4482069"/>
          </a:xfrm>
        </p:spPr>
        <p:txBody>
          <a:bodyPr>
            <a:normAutofit/>
          </a:bodyPr>
          <a:lstStyle/>
          <a:p>
            <a:pPr marL="0" indent="0">
              <a:buNone/>
            </a:pPr>
            <a:r>
              <a:rPr lang="hu-HU" sz="3200" dirty="0">
                <a:solidFill>
                  <a:schemeClr val="tx1"/>
                </a:solidFill>
              </a:rPr>
              <a:t>Az adatok pontosságának ellenőrzése</a:t>
            </a:r>
          </a:p>
          <a:p>
            <a:pPr lvl="1"/>
            <a:r>
              <a:rPr lang="hu-HU" sz="3200" dirty="0">
                <a:solidFill>
                  <a:schemeClr val="tx1"/>
                </a:solidFill>
              </a:rPr>
              <a:t>banki hitelképesség során</a:t>
            </a:r>
          </a:p>
          <a:p>
            <a:pPr lvl="1"/>
            <a:r>
              <a:rPr lang="hu-HU" sz="3200" dirty="0">
                <a:solidFill>
                  <a:schemeClr val="tx1"/>
                </a:solidFill>
              </a:rPr>
              <a:t>köznyilvántartásokhoz</a:t>
            </a:r>
          </a:p>
          <a:p>
            <a:pPr lvl="1"/>
            <a:r>
              <a:rPr lang="hu-HU" sz="3200" dirty="0">
                <a:solidFill>
                  <a:schemeClr val="tx1"/>
                </a:solidFill>
              </a:rPr>
              <a:t>biztonsági okokból</a:t>
            </a:r>
          </a:p>
          <a:p>
            <a:pPr lvl="1"/>
            <a:r>
              <a:rPr lang="hu-HU" sz="3200" dirty="0">
                <a:solidFill>
                  <a:schemeClr val="tx1"/>
                </a:solidFill>
              </a:rPr>
              <a:t>stb.</a:t>
            </a:r>
          </a:p>
        </p:txBody>
      </p:sp>
      <p:sp>
        <p:nvSpPr>
          <p:cNvPr id="4" name="Ellipszis 3">
            <a:extLst>
              <a:ext uri="{FF2B5EF4-FFF2-40B4-BE49-F238E27FC236}">
                <a16:creationId xmlns:a16="http://schemas.microsoft.com/office/drawing/2014/main" id="{01ED1C00-CFD3-48BB-A0F3-98B13E587E42}"/>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604608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D461A-9B67-E14F-8B3C-A45ECDF19CEF}"/>
              </a:ext>
            </a:extLst>
          </p:cNvPr>
          <p:cNvSpPr>
            <a:spLocks noGrp="1"/>
          </p:cNvSpPr>
          <p:nvPr>
            <p:ph type="title"/>
          </p:nvPr>
        </p:nvSpPr>
        <p:spPr>
          <a:xfrm>
            <a:off x="677334" y="609600"/>
            <a:ext cx="8596668" cy="814939"/>
          </a:xfrm>
        </p:spPr>
        <p:txBody>
          <a:bodyPr/>
          <a:lstStyle/>
          <a:p>
            <a:r>
              <a:rPr lang="hu-HU" dirty="0"/>
              <a:t>Korlátozott tárolhatóság</a:t>
            </a:r>
          </a:p>
        </p:txBody>
      </p:sp>
      <p:sp>
        <p:nvSpPr>
          <p:cNvPr id="3" name="Content Placeholder 2">
            <a:extLst>
              <a:ext uri="{FF2B5EF4-FFF2-40B4-BE49-F238E27FC236}">
                <a16:creationId xmlns:a16="http://schemas.microsoft.com/office/drawing/2014/main" id="{D7D2B58E-2A2B-7743-A97B-64F23E39F507}"/>
              </a:ext>
            </a:extLst>
          </p:cNvPr>
          <p:cNvSpPr>
            <a:spLocks noGrp="1"/>
          </p:cNvSpPr>
          <p:nvPr>
            <p:ph idx="1"/>
          </p:nvPr>
        </p:nvSpPr>
        <p:spPr>
          <a:xfrm>
            <a:off x="677334" y="1424539"/>
            <a:ext cx="8880552" cy="4735629"/>
          </a:xfrm>
        </p:spPr>
        <p:txBody>
          <a:bodyPr>
            <a:noAutofit/>
          </a:bodyPr>
          <a:lstStyle/>
          <a:p>
            <a:pPr marL="0" indent="0" algn="just">
              <a:buNone/>
            </a:pPr>
            <a:r>
              <a:rPr lang="hu-HU" sz="2400" dirty="0">
                <a:solidFill>
                  <a:schemeClr val="tx1"/>
                </a:solidFill>
              </a:rPr>
              <a:t>“tárolásának olyan formában kell történnie, amely az érintettek azonosítását csak a személyes adatok kezelése céljainak eléréséhez szükséges ideig teszi lehetővé…”</a:t>
            </a:r>
          </a:p>
          <a:p>
            <a:pPr lvl="1" algn="just"/>
            <a:r>
              <a:rPr lang="hu-HU" sz="2400" dirty="0">
                <a:solidFill>
                  <a:schemeClr val="tx1"/>
                </a:solidFill>
              </a:rPr>
              <a:t>az adatokat törölni vagy anonimizálni kell, amikor azok kezelésével megvalósult az elérni kívánt cél</a:t>
            </a:r>
          </a:p>
          <a:p>
            <a:pPr lvl="1" algn="just"/>
            <a:r>
              <a:rPr lang="hu-HU" sz="2400" dirty="0">
                <a:solidFill>
                  <a:schemeClr val="tx1"/>
                </a:solidFill>
              </a:rPr>
              <a:t>(39) preambulumbekezdés: „az adatkezelő törlési vagy rendszeres felülvizsgálati határidőket állapít meg”</a:t>
            </a:r>
          </a:p>
          <a:p>
            <a:pPr lvl="1" algn="just"/>
            <a:r>
              <a:rPr lang="hu-HU" sz="2400" b="1" u="sng" dirty="0">
                <a:solidFill>
                  <a:schemeClr val="tx1"/>
                </a:solidFill>
              </a:rPr>
              <a:t>kivétel</a:t>
            </a:r>
            <a:r>
              <a:rPr lang="hu-HU" sz="2400" dirty="0">
                <a:solidFill>
                  <a:schemeClr val="tx1"/>
                </a:solidFill>
              </a:rPr>
              <a:t>: közérdekű archiválás céljából, tudományos vagy történelmi kutatási célokból vagy statisztikai célból</a:t>
            </a:r>
          </a:p>
          <a:p>
            <a:pPr lvl="1" algn="just"/>
            <a:r>
              <a:rPr lang="hu-HU" sz="2400" dirty="0">
                <a:solidFill>
                  <a:schemeClr val="tx1"/>
                </a:solidFill>
              </a:rPr>
              <a:t>technikai és szervezési intézkedések végrehajtásának szükségessége</a:t>
            </a:r>
            <a:endParaRPr lang="hu-HU" sz="2400" dirty="0"/>
          </a:p>
        </p:txBody>
      </p:sp>
      <p:sp>
        <p:nvSpPr>
          <p:cNvPr id="4" name="Ellipszis 3">
            <a:extLst>
              <a:ext uri="{FF2B5EF4-FFF2-40B4-BE49-F238E27FC236}">
                <a16:creationId xmlns:a16="http://schemas.microsoft.com/office/drawing/2014/main" id="{487ACF7D-0ED1-40CE-8693-0E3BA1BC40B1}"/>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108035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97BAD9A-FD67-4920-8866-3B451CA4B758}"/>
              </a:ext>
            </a:extLst>
          </p:cNvPr>
          <p:cNvSpPr>
            <a:spLocks noGrp="1"/>
          </p:cNvSpPr>
          <p:nvPr>
            <p:ph type="title"/>
          </p:nvPr>
        </p:nvSpPr>
        <p:spPr/>
        <p:txBody>
          <a:bodyPr/>
          <a:lstStyle/>
          <a:p>
            <a:r>
              <a:rPr lang="hu-HU" dirty="0"/>
              <a:t>Példák a korlátozott tárolhatóság alapelvére</a:t>
            </a:r>
          </a:p>
        </p:txBody>
      </p:sp>
      <p:sp>
        <p:nvSpPr>
          <p:cNvPr id="3" name="Tartalom helye 2">
            <a:extLst>
              <a:ext uri="{FF2B5EF4-FFF2-40B4-BE49-F238E27FC236}">
                <a16:creationId xmlns:a16="http://schemas.microsoft.com/office/drawing/2014/main" id="{0DD29FDA-AC28-4883-AC49-512D65A3837D}"/>
              </a:ext>
            </a:extLst>
          </p:cNvPr>
          <p:cNvSpPr>
            <a:spLocks noGrp="1"/>
          </p:cNvSpPr>
          <p:nvPr>
            <p:ph idx="1"/>
          </p:nvPr>
        </p:nvSpPr>
        <p:spPr>
          <a:xfrm>
            <a:off x="677334" y="1930401"/>
            <a:ext cx="8596668" cy="4110962"/>
          </a:xfrm>
        </p:spPr>
        <p:txBody>
          <a:bodyPr>
            <a:normAutofit/>
          </a:bodyPr>
          <a:lstStyle/>
          <a:p>
            <a:r>
              <a:rPr lang="hu-HU" sz="2800" dirty="0">
                <a:solidFill>
                  <a:schemeClr val="tx1"/>
                </a:solidFill>
              </a:rPr>
              <a:t>kutatások</a:t>
            </a:r>
          </a:p>
          <a:p>
            <a:r>
              <a:rPr lang="hu-HU" sz="2800" dirty="0">
                <a:solidFill>
                  <a:schemeClr val="tx1"/>
                </a:solidFill>
              </a:rPr>
              <a:t>a kutatásban részt vevők által kitöltött kérdőívek, kísérletek</a:t>
            </a:r>
          </a:p>
          <a:p>
            <a:r>
              <a:rPr lang="hu-HU" sz="2800" dirty="0">
                <a:solidFill>
                  <a:schemeClr val="tx1"/>
                </a:solidFill>
              </a:rPr>
              <a:t>adataikat kutatási célból használják fel</a:t>
            </a:r>
          </a:p>
          <a:p>
            <a:r>
              <a:rPr lang="hu-HU" sz="2800" dirty="0">
                <a:solidFill>
                  <a:schemeClr val="tx1"/>
                </a:solidFill>
              </a:rPr>
              <a:t>a projekt befejeztével az adatokat törölni vagy anonimizálni kell</a:t>
            </a:r>
          </a:p>
        </p:txBody>
      </p:sp>
      <p:sp>
        <p:nvSpPr>
          <p:cNvPr id="4" name="Ellipszis 3">
            <a:extLst>
              <a:ext uri="{FF2B5EF4-FFF2-40B4-BE49-F238E27FC236}">
                <a16:creationId xmlns:a16="http://schemas.microsoft.com/office/drawing/2014/main" id="{49E845F3-06D2-44C5-929D-9A222062A6DE}"/>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90492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578E8-7874-42F8-A74A-9361DF085B7E}"/>
              </a:ext>
            </a:extLst>
          </p:cNvPr>
          <p:cNvSpPr>
            <a:spLocks noGrp="1"/>
          </p:cNvSpPr>
          <p:nvPr>
            <p:ph type="title"/>
          </p:nvPr>
        </p:nvSpPr>
        <p:spPr>
          <a:xfrm>
            <a:off x="677334" y="609600"/>
            <a:ext cx="8596668" cy="1160834"/>
          </a:xfrm>
        </p:spPr>
        <p:txBody>
          <a:bodyPr>
            <a:normAutofit fontScale="90000"/>
          </a:bodyPr>
          <a:lstStyle/>
          <a:p>
            <a:r>
              <a:rPr lang="hu-HU" dirty="0"/>
              <a:t>Útmutató a diák használatához (diavetítés előtt eltávolítandó)</a:t>
            </a:r>
          </a:p>
        </p:txBody>
      </p:sp>
      <p:sp>
        <p:nvSpPr>
          <p:cNvPr id="3" name="Content Placeholder 2">
            <a:extLst>
              <a:ext uri="{FF2B5EF4-FFF2-40B4-BE49-F238E27FC236}">
                <a16:creationId xmlns:a16="http://schemas.microsoft.com/office/drawing/2014/main" id="{A395471E-2649-4901-BC38-E514115E7311}"/>
              </a:ext>
            </a:extLst>
          </p:cNvPr>
          <p:cNvSpPr>
            <a:spLocks noGrp="1"/>
          </p:cNvSpPr>
          <p:nvPr>
            <p:ph idx="1"/>
          </p:nvPr>
        </p:nvSpPr>
        <p:spPr>
          <a:xfrm>
            <a:off x="677333" y="1770434"/>
            <a:ext cx="9400521" cy="4477965"/>
          </a:xfrm>
        </p:spPr>
        <p:txBody>
          <a:bodyPr>
            <a:normAutofit fontScale="85000" lnSpcReduction="20000"/>
          </a:bodyPr>
          <a:lstStyle/>
          <a:p>
            <a:pPr marL="0" indent="0" algn="just">
              <a:buNone/>
            </a:pPr>
            <a:r>
              <a:rPr lang="hu-HU" dirty="0"/>
              <a:t>A következő diasort úgy állítottuk össze, hogy az adott hallgatóság igényeire szabható legyen. Ennek érdekében minden egyes dián megjelöltük, hogy milyen típusú hallgatóságnak szól (lásd a megjegyzések „célcsoport” címszava alatt).</a:t>
            </a:r>
          </a:p>
          <a:p>
            <a:pPr marL="0" indent="0" algn="just">
              <a:buNone/>
            </a:pPr>
            <a:r>
              <a:rPr lang="hu-HU" dirty="0"/>
              <a:t>A diák alatti jegyzetekben további információ található a dia nehézségi fokáról, [megfelelő-e adatvédelmi ismeretekkel nem rendelkezők számára?] a célcsoportról, [általános vagy kiemelt pl. adatvédelmi hatóságok képviselői, ügyvédek, adatvédelmi tisztviselők stb.] valamint a dián szereplő információ jelentőségéről [azaz, feltétlenül szükséges-e, vagy el lehet távolítani anélkül, hogy a képzés hatékonyságát befolyásolná?].</a:t>
            </a:r>
          </a:p>
          <a:p>
            <a:pPr marL="0" indent="0">
              <a:buNone/>
            </a:pPr>
            <a:r>
              <a:rPr lang="hu-HU" dirty="0"/>
              <a:t>A képzés előtt kérjük, hogy:</a:t>
            </a:r>
          </a:p>
          <a:p>
            <a:r>
              <a:rPr lang="hu-HU" dirty="0"/>
              <a:t>Alaposan olvassa el a diákat és a jegyzeteket!</a:t>
            </a:r>
          </a:p>
          <a:p>
            <a:r>
              <a:rPr lang="hu-HU" dirty="0"/>
              <a:t>Vessen egy pillantást az olvasmányok listájára - ezek szintén segítik a felkészülést!</a:t>
            </a:r>
          </a:p>
          <a:p>
            <a:r>
              <a:rPr lang="hu-HU" dirty="0"/>
              <a:t>Távolítsa el / rejtse el azokat a diákat, melyeket nem kíván felhasználni [kattintson az egér jobb gombjával a bal oldali diasoron a képkockára, majd a 'dia elrejtése' gombra]! A diák előzetes besorolása az adott dián megjelenő tartalom részletessége és jelentősége alapján történik.</a:t>
            </a:r>
          </a:p>
          <a:p>
            <a:r>
              <a:rPr lang="hu-HU" dirty="0"/>
              <a:t>Igazítsa a diákat a nemzeti vagy ágazati követelményekhez!</a:t>
            </a:r>
          </a:p>
          <a:p>
            <a:r>
              <a:rPr lang="hu-HU" dirty="0"/>
              <a:t>Egészítse ki olyan tartalommal, amelyet alapvető fontosságúnak ítél az adott közönség számára!</a:t>
            </a:r>
          </a:p>
          <a:p>
            <a:r>
              <a:rPr lang="hu-HU" dirty="0"/>
              <a:t>Igazítsa a saját szervezete igényeihez a diasor alapértelmezett megjelenését!</a:t>
            </a:r>
          </a:p>
        </p:txBody>
      </p:sp>
      <p:sp>
        <p:nvSpPr>
          <p:cNvPr id="5" name="Ellipszis 4">
            <a:extLst>
              <a:ext uri="{FF2B5EF4-FFF2-40B4-BE49-F238E27FC236}">
                <a16:creationId xmlns:a16="http://schemas.microsoft.com/office/drawing/2014/main" id="{43435FEC-6ACB-49F4-A211-0C481D4B4176}"/>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863173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F63D8-A7EB-4F4D-A1D8-685EFBD81807}"/>
              </a:ext>
            </a:extLst>
          </p:cNvPr>
          <p:cNvSpPr>
            <a:spLocks noGrp="1"/>
          </p:cNvSpPr>
          <p:nvPr>
            <p:ph type="title"/>
          </p:nvPr>
        </p:nvSpPr>
        <p:spPr>
          <a:xfrm>
            <a:off x="677334" y="609600"/>
            <a:ext cx="8596668" cy="872691"/>
          </a:xfrm>
        </p:spPr>
        <p:txBody>
          <a:bodyPr/>
          <a:lstStyle/>
          <a:p>
            <a:r>
              <a:rPr lang="hu-HU" dirty="0"/>
              <a:t>Integritás és bizalmas jelleg</a:t>
            </a:r>
          </a:p>
        </p:txBody>
      </p:sp>
      <p:sp>
        <p:nvSpPr>
          <p:cNvPr id="3" name="Content Placeholder 2">
            <a:extLst>
              <a:ext uri="{FF2B5EF4-FFF2-40B4-BE49-F238E27FC236}">
                <a16:creationId xmlns:a16="http://schemas.microsoft.com/office/drawing/2014/main" id="{A1590F29-0EFD-DF44-B539-B3B18EB27CAA}"/>
              </a:ext>
            </a:extLst>
          </p:cNvPr>
          <p:cNvSpPr>
            <a:spLocks noGrp="1"/>
          </p:cNvSpPr>
          <p:nvPr>
            <p:ph idx="1"/>
          </p:nvPr>
        </p:nvSpPr>
        <p:spPr>
          <a:xfrm>
            <a:off x="677334" y="1366787"/>
            <a:ext cx="8596668" cy="4674575"/>
          </a:xfrm>
        </p:spPr>
        <p:txBody>
          <a:bodyPr>
            <a:noAutofit/>
          </a:bodyPr>
          <a:lstStyle/>
          <a:p>
            <a:pPr marL="0" indent="0" algn="just">
              <a:buNone/>
            </a:pPr>
            <a:r>
              <a:rPr lang="hu-HU" sz="2200" dirty="0">
                <a:solidFill>
                  <a:schemeClr val="tx1"/>
                </a:solidFill>
              </a:rPr>
              <a:t>„…kezelését oly módon kell végezni, hogy megfelelő technikai vagy szervezési intézkedések alkalmazásával biztosítva legyen a személyes adatok megfelelő biztonsága, az adatok jogosulatlan vagy jogellenes kezelésével, véletlen elvesztésével, megsemmisítésével vagy károsodásával szembeni védelmet is ideértve.”</a:t>
            </a:r>
          </a:p>
          <a:p>
            <a:pPr lvl="1" algn="just"/>
            <a:r>
              <a:rPr lang="hu-HU" sz="2000" dirty="0">
                <a:solidFill>
                  <a:schemeClr val="tx1"/>
                </a:solidFill>
              </a:rPr>
              <a:t>megfelelő technikai és szervezési intézkedések végrehajtása</a:t>
            </a:r>
          </a:p>
          <a:p>
            <a:pPr lvl="1" algn="just"/>
            <a:r>
              <a:rPr lang="hu-HU" sz="2000" dirty="0">
                <a:solidFill>
                  <a:schemeClr val="tx1"/>
                </a:solidFill>
              </a:rPr>
              <a:t>a véletlenszerű, jogosulatlan, vagy jogellenes hozzáféréssel, felhasználással, módosítással, elveszítéssel, megsemmisítéssel vagy károsodással szembeni védelem</a:t>
            </a:r>
          </a:p>
          <a:p>
            <a:pPr lvl="1" algn="just"/>
            <a:r>
              <a:rPr lang="hu-HU" sz="2000" dirty="0">
                <a:solidFill>
                  <a:schemeClr val="tx1"/>
                </a:solidFill>
              </a:rPr>
              <a:t>pl. álnevesítés / anonimizálás</a:t>
            </a:r>
          </a:p>
        </p:txBody>
      </p:sp>
      <p:sp>
        <p:nvSpPr>
          <p:cNvPr id="4" name="Ellipszis 3">
            <a:extLst>
              <a:ext uri="{FF2B5EF4-FFF2-40B4-BE49-F238E27FC236}">
                <a16:creationId xmlns:a16="http://schemas.microsoft.com/office/drawing/2014/main" id="{18B28949-9558-4488-AC3F-0450F8824CD7}"/>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326324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6CF0A09-B049-44F6-9A51-90F4F25A9D7C}"/>
              </a:ext>
            </a:extLst>
          </p:cNvPr>
          <p:cNvSpPr>
            <a:spLocks noGrp="1"/>
          </p:cNvSpPr>
          <p:nvPr>
            <p:ph type="title"/>
          </p:nvPr>
        </p:nvSpPr>
        <p:spPr/>
        <p:txBody>
          <a:bodyPr/>
          <a:lstStyle/>
          <a:p>
            <a:r>
              <a:rPr lang="hu-HU" dirty="0"/>
              <a:t>Példa az integritás és bizalmas jellegre</a:t>
            </a:r>
          </a:p>
        </p:txBody>
      </p:sp>
      <p:sp>
        <p:nvSpPr>
          <p:cNvPr id="3" name="Tartalom helye 2">
            <a:extLst>
              <a:ext uri="{FF2B5EF4-FFF2-40B4-BE49-F238E27FC236}">
                <a16:creationId xmlns:a16="http://schemas.microsoft.com/office/drawing/2014/main" id="{71C17B37-94BA-40A1-8EA8-B59BD40129EA}"/>
              </a:ext>
            </a:extLst>
          </p:cNvPr>
          <p:cNvSpPr>
            <a:spLocks noGrp="1"/>
          </p:cNvSpPr>
          <p:nvPr>
            <p:ph idx="1"/>
          </p:nvPr>
        </p:nvSpPr>
        <p:spPr>
          <a:xfrm>
            <a:off x="677334" y="1626669"/>
            <a:ext cx="8596668" cy="4414693"/>
          </a:xfrm>
        </p:spPr>
        <p:txBody>
          <a:bodyPr>
            <a:normAutofit/>
          </a:bodyPr>
          <a:lstStyle/>
          <a:p>
            <a:pPr marL="0" indent="0" algn="just">
              <a:buNone/>
            </a:pPr>
            <a:r>
              <a:rPr lang="hu-HU" sz="2400" dirty="0">
                <a:solidFill>
                  <a:schemeClr val="tx1"/>
                </a:solidFill>
              </a:rPr>
              <a:t>„Thomas Smith, született 1953. június 24-én, három gyermek – egy fiú és két lány – édesapja”</a:t>
            </a:r>
          </a:p>
          <a:p>
            <a:pPr marL="0" indent="0" algn="just">
              <a:buNone/>
            </a:pPr>
            <a:r>
              <a:rPr lang="hu-HU" sz="2400" dirty="0">
                <a:solidFill>
                  <a:schemeClr val="tx1"/>
                </a:solidFill>
              </a:rPr>
              <a:t>Álnevesített verziók:</a:t>
            </a:r>
          </a:p>
          <a:p>
            <a:pPr lvl="1" algn="just"/>
            <a:r>
              <a:rPr lang="hu-HU" sz="2400" dirty="0">
                <a:solidFill>
                  <a:schemeClr val="tx1"/>
                </a:solidFill>
              </a:rPr>
              <a:t>„T. S., 1953., három gyermek – az ABC fiúk és az XYZ lányok – apja”;</a:t>
            </a:r>
          </a:p>
          <a:p>
            <a:pPr lvl="1" algn="just"/>
            <a:r>
              <a:rPr lang="hu-HU" sz="2400" dirty="0">
                <a:solidFill>
                  <a:schemeClr val="tx1"/>
                </a:solidFill>
              </a:rPr>
              <a:t>„1357, az ABC gyermekek – XYZ fiúk és 123 lányok – szülője”</a:t>
            </a:r>
          </a:p>
          <a:p>
            <a:pPr marL="0" indent="0" algn="just">
              <a:buNone/>
            </a:pPr>
            <a:r>
              <a:rPr lang="hu-HU" sz="2400" b="1" dirty="0">
                <a:solidFill>
                  <a:schemeClr val="tx1"/>
                </a:solidFill>
              </a:rPr>
              <a:t>Ha a titkosítási kulcs elérhető, akkor ezek az információk személyes adatnak számítanak!</a:t>
            </a:r>
          </a:p>
        </p:txBody>
      </p:sp>
      <p:sp>
        <p:nvSpPr>
          <p:cNvPr id="4" name="Ellipszis 3">
            <a:extLst>
              <a:ext uri="{FF2B5EF4-FFF2-40B4-BE49-F238E27FC236}">
                <a16:creationId xmlns:a16="http://schemas.microsoft.com/office/drawing/2014/main" id="{C6F23176-0B43-4833-B0CD-304D97D588A3}"/>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716164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1B91B-5864-7441-8480-D03455C67936}"/>
              </a:ext>
            </a:extLst>
          </p:cNvPr>
          <p:cNvSpPr>
            <a:spLocks noGrp="1"/>
          </p:cNvSpPr>
          <p:nvPr>
            <p:ph type="title"/>
          </p:nvPr>
        </p:nvSpPr>
        <p:spPr>
          <a:xfrm>
            <a:off x="677334" y="609600"/>
            <a:ext cx="8596668" cy="901566"/>
          </a:xfrm>
        </p:spPr>
        <p:txBody>
          <a:bodyPr/>
          <a:lstStyle/>
          <a:p>
            <a:r>
              <a:rPr lang="hu-HU" dirty="0"/>
              <a:t>Az elszámoltathatóság elve</a:t>
            </a:r>
          </a:p>
        </p:txBody>
      </p:sp>
      <p:sp>
        <p:nvSpPr>
          <p:cNvPr id="3" name="Content Placeholder 2">
            <a:extLst>
              <a:ext uri="{FF2B5EF4-FFF2-40B4-BE49-F238E27FC236}">
                <a16:creationId xmlns:a16="http://schemas.microsoft.com/office/drawing/2014/main" id="{E95E1F34-A57F-6D45-9DE9-525D3EA2F0EC}"/>
              </a:ext>
            </a:extLst>
          </p:cNvPr>
          <p:cNvSpPr>
            <a:spLocks noGrp="1"/>
          </p:cNvSpPr>
          <p:nvPr>
            <p:ph idx="1"/>
          </p:nvPr>
        </p:nvSpPr>
        <p:spPr>
          <a:xfrm>
            <a:off x="677334" y="1511166"/>
            <a:ext cx="8861302" cy="4737233"/>
          </a:xfrm>
        </p:spPr>
        <p:txBody>
          <a:bodyPr>
            <a:noAutofit/>
          </a:bodyPr>
          <a:lstStyle/>
          <a:p>
            <a:pPr marL="0" indent="0" algn="just">
              <a:buNone/>
            </a:pPr>
            <a:r>
              <a:rPr lang="hu-HU" sz="2000" dirty="0">
                <a:solidFill>
                  <a:schemeClr val="tx1"/>
                </a:solidFill>
              </a:rPr>
              <a:t>„Az adatkezelő felelős a személyes adatok kezelésére vonatkozó elveknek való megfelelésért, továbbá képesnek kell lennie e megfelelés igazolására.”</a:t>
            </a:r>
          </a:p>
          <a:p>
            <a:pPr lvl="1" algn="just"/>
            <a:r>
              <a:rPr lang="hu-HU" sz="1800" dirty="0">
                <a:solidFill>
                  <a:schemeClr val="tx1"/>
                </a:solidFill>
              </a:rPr>
              <a:t>a megfelelés aktív és folyamatos tanúsítása</a:t>
            </a:r>
          </a:p>
          <a:p>
            <a:pPr lvl="1" algn="just"/>
            <a:r>
              <a:rPr lang="hu-HU" sz="1800" dirty="0">
                <a:solidFill>
                  <a:schemeClr val="tx1"/>
                </a:solidFill>
              </a:rPr>
              <a:t>az adatkezelőnek megfelelő technikai és szervezési intézkedéseket kell végrehajtania </a:t>
            </a:r>
          </a:p>
          <a:p>
            <a:pPr lvl="2" algn="just">
              <a:buFont typeface="Arial" panose="020B0604020202020204" pitchFamily="34" charset="0"/>
              <a:buChar char="•"/>
            </a:pPr>
            <a:r>
              <a:rPr lang="hu-HU" sz="1800" dirty="0">
                <a:solidFill>
                  <a:schemeClr val="tx1"/>
                </a:solidFill>
              </a:rPr>
              <a:t>amelyek garantálják az adatvédelmi szabályok betartását az adatkezelési műveletek során</a:t>
            </a:r>
          </a:p>
          <a:p>
            <a:pPr lvl="2" algn="just">
              <a:buFont typeface="Arial" panose="020B0604020202020204" pitchFamily="34" charset="0"/>
              <a:buChar char="•"/>
            </a:pPr>
            <a:r>
              <a:rPr lang="hu-HU" sz="1800" dirty="0">
                <a:solidFill>
                  <a:schemeClr val="tx1"/>
                </a:solidFill>
              </a:rPr>
              <a:t>beleértve a dokumentációt, amely igazolja az adatvédelmi szabályok betartása érdekében hozott intézkedéseket az érintettek és a felügyeleti hatóságok előtt </a:t>
            </a:r>
          </a:p>
          <a:p>
            <a:pPr lvl="1" algn="just"/>
            <a:r>
              <a:rPr lang="hu-HU" sz="1800" b="1" dirty="0">
                <a:solidFill>
                  <a:schemeClr val="tx1"/>
                </a:solidFill>
              </a:rPr>
              <a:t>Az adatfeldolgozókra szintén vonatkozik az elszámoltathatóság elve!</a:t>
            </a:r>
          </a:p>
        </p:txBody>
      </p:sp>
      <p:sp>
        <p:nvSpPr>
          <p:cNvPr id="4" name="Ellipszis 3">
            <a:extLst>
              <a:ext uri="{FF2B5EF4-FFF2-40B4-BE49-F238E27FC236}">
                <a16:creationId xmlns:a16="http://schemas.microsoft.com/office/drawing/2014/main" id="{84254228-6C22-4BAA-AEE0-FC20B551C832}"/>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306144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0C2A094-AA7C-4CA5-B00D-8E10F4CB13E5}"/>
              </a:ext>
            </a:extLst>
          </p:cNvPr>
          <p:cNvSpPr>
            <a:spLocks noGrp="1"/>
          </p:cNvSpPr>
          <p:nvPr>
            <p:ph type="title"/>
          </p:nvPr>
        </p:nvSpPr>
        <p:spPr>
          <a:xfrm>
            <a:off x="677334" y="609600"/>
            <a:ext cx="8596668" cy="959318"/>
          </a:xfrm>
        </p:spPr>
        <p:txBody>
          <a:bodyPr/>
          <a:lstStyle/>
          <a:p>
            <a:r>
              <a:rPr lang="hu-HU" dirty="0"/>
              <a:t>Példák az elszámoltathatóságra</a:t>
            </a:r>
          </a:p>
        </p:txBody>
      </p:sp>
      <p:sp>
        <p:nvSpPr>
          <p:cNvPr id="3" name="Tartalom helye 2">
            <a:extLst>
              <a:ext uri="{FF2B5EF4-FFF2-40B4-BE49-F238E27FC236}">
                <a16:creationId xmlns:a16="http://schemas.microsoft.com/office/drawing/2014/main" id="{B256AB0D-D61D-481D-863C-328FA61674C5}"/>
              </a:ext>
            </a:extLst>
          </p:cNvPr>
          <p:cNvSpPr>
            <a:spLocks noGrp="1"/>
          </p:cNvSpPr>
          <p:nvPr>
            <p:ph idx="1"/>
          </p:nvPr>
        </p:nvSpPr>
        <p:spPr>
          <a:xfrm>
            <a:off x="677334" y="1386039"/>
            <a:ext cx="8596668" cy="4655324"/>
          </a:xfrm>
        </p:spPr>
        <p:txBody>
          <a:bodyPr>
            <a:normAutofit/>
          </a:bodyPr>
          <a:lstStyle/>
          <a:p>
            <a:pPr marL="0" indent="0">
              <a:buNone/>
            </a:pPr>
            <a:r>
              <a:rPr lang="hu-HU" sz="2400" dirty="0">
                <a:solidFill>
                  <a:schemeClr val="tx1"/>
                </a:solidFill>
              </a:rPr>
              <a:t>A megfelelés igazolására szolgáló bizonyítékok megőrzése:</a:t>
            </a:r>
          </a:p>
          <a:p>
            <a:pPr lvl="1"/>
            <a:r>
              <a:rPr lang="hu-HU" sz="2200" dirty="0">
                <a:solidFill>
                  <a:schemeClr val="tx1"/>
                </a:solidFill>
              </a:rPr>
              <a:t>naplózási adatok</a:t>
            </a:r>
          </a:p>
          <a:p>
            <a:pPr lvl="1"/>
            <a:r>
              <a:rPr lang="hu-HU" sz="2200" dirty="0">
                <a:solidFill>
                  <a:schemeClr val="tx1"/>
                </a:solidFill>
              </a:rPr>
              <a:t>jelentések</a:t>
            </a:r>
          </a:p>
          <a:p>
            <a:pPr lvl="1"/>
            <a:r>
              <a:rPr lang="hu-HU" sz="2200" dirty="0">
                <a:solidFill>
                  <a:schemeClr val="tx1"/>
                </a:solidFill>
              </a:rPr>
              <a:t>szabályzatok</a:t>
            </a:r>
          </a:p>
          <a:p>
            <a:pPr lvl="1"/>
            <a:r>
              <a:rPr lang="hu-HU" sz="2200" dirty="0">
                <a:solidFill>
                  <a:schemeClr val="tx1"/>
                </a:solidFill>
              </a:rPr>
              <a:t>adatvédelmi hatásvizsgálat eredménye</a:t>
            </a:r>
          </a:p>
          <a:p>
            <a:pPr lvl="1"/>
            <a:r>
              <a:rPr lang="hu-HU" sz="2200" dirty="0">
                <a:solidFill>
                  <a:schemeClr val="tx1"/>
                </a:solidFill>
              </a:rPr>
              <a:t>adatvédelmi tisztviselő alkalmazása</a:t>
            </a:r>
          </a:p>
          <a:p>
            <a:pPr lvl="1"/>
            <a:r>
              <a:rPr lang="hu-HU" sz="2200" dirty="0">
                <a:solidFill>
                  <a:schemeClr val="tx1"/>
                </a:solidFill>
              </a:rPr>
              <a:t>beépített és alapértelmezett adatvédelem</a:t>
            </a:r>
          </a:p>
          <a:p>
            <a:pPr lvl="1"/>
            <a:r>
              <a:rPr lang="hu-HU" sz="2200" dirty="0">
                <a:solidFill>
                  <a:schemeClr val="tx1"/>
                </a:solidFill>
              </a:rPr>
              <a:t>magatartási kódexek</a:t>
            </a:r>
          </a:p>
          <a:p>
            <a:pPr lvl="1"/>
            <a:r>
              <a:rPr lang="hu-HU" sz="2200" dirty="0">
                <a:solidFill>
                  <a:schemeClr val="tx1"/>
                </a:solidFill>
              </a:rPr>
              <a:t>stb.</a:t>
            </a:r>
          </a:p>
          <a:p>
            <a:pPr marL="457200" lvl="1" indent="0">
              <a:buNone/>
            </a:pPr>
            <a:endParaRPr lang="hu-HU" dirty="0"/>
          </a:p>
        </p:txBody>
      </p:sp>
      <p:sp>
        <p:nvSpPr>
          <p:cNvPr id="4" name="Ellipszis 3">
            <a:extLst>
              <a:ext uri="{FF2B5EF4-FFF2-40B4-BE49-F238E27FC236}">
                <a16:creationId xmlns:a16="http://schemas.microsoft.com/office/drawing/2014/main" id="{01B1DD38-6A5F-49EE-999C-4EDD9779D8B6}"/>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319561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FF52A-F5DD-E44D-968A-5731F313F055}"/>
              </a:ext>
            </a:extLst>
          </p:cNvPr>
          <p:cNvSpPr>
            <a:spLocks noGrp="1"/>
          </p:cNvSpPr>
          <p:nvPr>
            <p:ph type="title"/>
          </p:nvPr>
        </p:nvSpPr>
        <p:spPr>
          <a:xfrm>
            <a:off x="966092" y="2910840"/>
            <a:ext cx="8596668" cy="1036320"/>
          </a:xfrm>
        </p:spPr>
        <p:txBody>
          <a:bodyPr>
            <a:normAutofit/>
          </a:bodyPr>
          <a:lstStyle/>
          <a:p>
            <a:pPr algn="ctr"/>
            <a:r>
              <a:rPr lang="hu-HU" sz="4400" dirty="0"/>
              <a:t>Kérdések?</a:t>
            </a:r>
          </a:p>
        </p:txBody>
      </p:sp>
      <p:sp>
        <p:nvSpPr>
          <p:cNvPr id="4" name="Ellipszis 3">
            <a:extLst>
              <a:ext uri="{FF2B5EF4-FFF2-40B4-BE49-F238E27FC236}">
                <a16:creationId xmlns:a16="http://schemas.microsoft.com/office/drawing/2014/main" id="{35B1BE1A-8E18-4B41-81E2-D80C31BC2915}"/>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375975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A44ED-004B-8948-8446-BE84A9E7A4BF}"/>
              </a:ext>
            </a:extLst>
          </p:cNvPr>
          <p:cNvSpPr>
            <a:spLocks noGrp="1"/>
          </p:cNvSpPr>
          <p:nvPr>
            <p:ph type="title"/>
          </p:nvPr>
        </p:nvSpPr>
        <p:spPr>
          <a:xfrm>
            <a:off x="677334" y="609600"/>
            <a:ext cx="8596668" cy="863065"/>
          </a:xfrm>
        </p:spPr>
        <p:txBody>
          <a:bodyPr/>
          <a:lstStyle/>
          <a:p>
            <a:r>
              <a:rPr lang="hu-HU" dirty="0"/>
              <a:t>Tartalomjegyzék</a:t>
            </a:r>
          </a:p>
        </p:txBody>
      </p:sp>
      <p:sp>
        <p:nvSpPr>
          <p:cNvPr id="3" name="Content Placeholder 2">
            <a:extLst>
              <a:ext uri="{FF2B5EF4-FFF2-40B4-BE49-F238E27FC236}">
                <a16:creationId xmlns:a16="http://schemas.microsoft.com/office/drawing/2014/main" id="{FC317343-7D3B-F248-88BC-3779F4FB8FCB}"/>
              </a:ext>
            </a:extLst>
          </p:cNvPr>
          <p:cNvSpPr>
            <a:spLocks noGrp="1"/>
          </p:cNvSpPr>
          <p:nvPr>
            <p:ph idx="1"/>
          </p:nvPr>
        </p:nvSpPr>
        <p:spPr>
          <a:xfrm>
            <a:off x="677334" y="1472665"/>
            <a:ext cx="8596668" cy="4568697"/>
          </a:xfrm>
        </p:spPr>
        <p:txBody>
          <a:bodyPr>
            <a:normAutofit lnSpcReduction="10000"/>
          </a:bodyPr>
          <a:lstStyle/>
          <a:p>
            <a:pPr marL="514350" indent="-514350">
              <a:buFont typeface="+mj-lt"/>
              <a:buAutoNum type="arabicPeriod"/>
            </a:pPr>
            <a:r>
              <a:rPr lang="hu-HU" sz="2100" dirty="0">
                <a:solidFill>
                  <a:srgbClr val="00B050"/>
                </a:solidFill>
              </a:rPr>
              <a:t>A személyes adatok kezelésére vonatkozó elvek</a:t>
            </a:r>
          </a:p>
          <a:p>
            <a:pPr marL="971550" lvl="1" indent="-514350">
              <a:buFont typeface="+mj-lt"/>
              <a:buAutoNum type="alphaLcParenR"/>
            </a:pPr>
            <a:r>
              <a:rPr lang="hu-HU" sz="2100" dirty="0">
                <a:solidFill>
                  <a:srgbClr val="00B050"/>
                </a:solidFill>
              </a:rPr>
              <a:t>jogszerűség, tisztességes eljárás és átláthatóság</a:t>
            </a:r>
          </a:p>
          <a:p>
            <a:pPr marL="971550" lvl="1" indent="-514350">
              <a:buFont typeface="+mj-lt"/>
              <a:buAutoNum type="alphaLcParenR"/>
            </a:pPr>
            <a:r>
              <a:rPr lang="hu-HU" sz="2100" dirty="0">
                <a:solidFill>
                  <a:srgbClr val="00B050"/>
                </a:solidFill>
              </a:rPr>
              <a:t>célhoz kötöttség</a:t>
            </a:r>
          </a:p>
          <a:p>
            <a:pPr marL="971550" lvl="1" indent="-514350">
              <a:buFont typeface="+mj-lt"/>
              <a:buAutoNum type="alphaLcParenR"/>
            </a:pPr>
            <a:r>
              <a:rPr lang="hu-HU" sz="2100" dirty="0">
                <a:solidFill>
                  <a:srgbClr val="00B050"/>
                </a:solidFill>
              </a:rPr>
              <a:t>adattakarékosság</a:t>
            </a:r>
          </a:p>
          <a:p>
            <a:pPr marL="971550" lvl="1" indent="-514350">
              <a:buFont typeface="+mj-lt"/>
              <a:buAutoNum type="alphaLcParenR"/>
            </a:pPr>
            <a:r>
              <a:rPr lang="hu-HU" sz="2100" dirty="0">
                <a:solidFill>
                  <a:srgbClr val="00B050"/>
                </a:solidFill>
              </a:rPr>
              <a:t>pontosság</a:t>
            </a:r>
          </a:p>
          <a:p>
            <a:pPr marL="971550" lvl="1" indent="-514350">
              <a:buFont typeface="+mj-lt"/>
              <a:buAutoNum type="alphaLcParenR"/>
            </a:pPr>
            <a:r>
              <a:rPr lang="hu-HU" sz="2100" dirty="0">
                <a:solidFill>
                  <a:srgbClr val="00B050"/>
                </a:solidFill>
              </a:rPr>
              <a:t>korlátozott tárolhatóság</a:t>
            </a:r>
          </a:p>
          <a:p>
            <a:pPr marL="971550" lvl="1" indent="-514350">
              <a:buFont typeface="+mj-lt"/>
              <a:buAutoNum type="alphaLcParenR"/>
            </a:pPr>
            <a:r>
              <a:rPr lang="hu-HU" sz="2100" dirty="0">
                <a:solidFill>
                  <a:srgbClr val="00B050"/>
                </a:solidFill>
              </a:rPr>
              <a:t>integritás és bizalmas jelleg</a:t>
            </a:r>
          </a:p>
          <a:p>
            <a:pPr marL="971550" lvl="1" indent="-514350">
              <a:buFont typeface="+mj-lt"/>
              <a:buAutoNum type="alphaLcParenR"/>
            </a:pPr>
            <a:r>
              <a:rPr lang="hu-HU" sz="2100" dirty="0">
                <a:solidFill>
                  <a:srgbClr val="00B050"/>
                </a:solidFill>
              </a:rPr>
              <a:t>elszámoltathatóság</a:t>
            </a:r>
          </a:p>
          <a:p>
            <a:pPr marL="514350" indent="-514350">
              <a:buFont typeface="+mj-lt"/>
              <a:buAutoNum type="arabicPeriod"/>
            </a:pPr>
            <a:r>
              <a:rPr lang="hu-HU" sz="2100" dirty="0">
                <a:solidFill>
                  <a:srgbClr val="FF0000"/>
                </a:solidFill>
              </a:rPr>
              <a:t>Az adatkezelés jogszerűsége</a:t>
            </a:r>
          </a:p>
          <a:p>
            <a:pPr marL="971550" lvl="1" indent="-514350">
              <a:buFont typeface="+mj-lt"/>
              <a:buAutoNum type="alphaLcParenR"/>
            </a:pPr>
            <a:r>
              <a:rPr lang="hu-HU" sz="2100" dirty="0">
                <a:solidFill>
                  <a:schemeClr val="tx1"/>
                </a:solidFill>
              </a:rPr>
              <a:t>személyes adatok </a:t>
            </a:r>
          </a:p>
          <a:p>
            <a:pPr marL="971550" lvl="1" indent="-514350">
              <a:buFont typeface="+mj-lt"/>
              <a:buAutoNum type="alphaLcParenR"/>
            </a:pPr>
            <a:r>
              <a:rPr lang="hu-HU" sz="2100" dirty="0">
                <a:solidFill>
                  <a:schemeClr val="tx1"/>
                </a:solidFill>
              </a:rPr>
              <a:t>különleges adatok</a:t>
            </a:r>
          </a:p>
          <a:p>
            <a:pPr marL="971550" lvl="1" indent="-514350">
              <a:buFont typeface="+mj-lt"/>
              <a:buAutoNum type="alphaLcParenR"/>
            </a:pPr>
            <a:endParaRPr lang="hu-HU" noProof="0" dirty="0"/>
          </a:p>
          <a:p>
            <a:pPr marL="971550" lvl="1" indent="-514350">
              <a:buFont typeface="+mj-lt"/>
              <a:buAutoNum type="alphaLcParenR"/>
            </a:pPr>
            <a:endParaRPr lang="hu-HU" dirty="0">
              <a:solidFill>
                <a:srgbClr val="FF0000"/>
              </a:solidFill>
            </a:endParaRPr>
          </a:p>
        </p:txBody>
      </p:sp>
      <p:sp>
        <p:nvSpPr>
          <p:cNvPr id="4" name="Ellipszis 3">
            <a:extLst>
              <a:ext uri="{FF2B5EF4-FFF2-40B4-BE49-F238E27FC236}">
                <a16:creationId xmlns:a16="http://schemas.microsoft.com/office/drawing/2014/main" id="{25862666-7FBD-4B65-82AD-E56876DEC61B}"/>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371987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71C5F-08AF-AD4A-AA1B-3A77ECF2D1AA}"/>
              </a:ext>
            </a:extLst>
          </p:cNvPr>
          <p:cNvSpPr>
            <a:spLocks noGrp="1"/>
          </p:cNvSpPr>
          <p:nvPr>
            <p:ph type="title"/>
          </p:nvPr>
        </p:nvSpPr>
        <p:spPr>
          <a:xfrm>
            <a:off x="677334" y="2564330"/>
            <a:ext cx="8596668" cy="1729339"/>
          </a:xfrm>
        </p:spPr>
        <p:txBody>
          <a:bodyPr>
            <a:noAutofit/>
          </a:bodyPr>
          <a:lstStyle/>
          <a:p>
            <a:pPr algn="ctr"/>
            <a:r>
              <a:rPr lang="hu-HU" sz="5400" dirty="0"/>
              <a:t>2. Az adatkezelés jogszerűsége</a:t>
            </a:r>
          </a:p>
        </p:txBody>
      </p:sp>
      <p:sp>
        <p:nvSpPr>
          <p:cNvPr id="3" name="Ellipszis 2">
            <a:extLst>
              <a:ext uri="{FF2B5EF4-FFF2-40B4-BE49-F238E27FC236}">
                <a16:creationId xmlns:a16="http://schemas.microsoft.com/office/drawing/2014/main" id="{1034DC62-7A84-4E6D-9635-C3C8F19EBB92}"/>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323747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D37E1E7-CD39-4129-82E6-8B67FBC2F674}"/>
              </a:ext>
            </a:extLst>
          </p:cNvPr>
          <p:cNvSpPr>
            <a:spLocks noGrp="1"/>
          </p:cNvSpPr>
          <p:nvPr>
            <p:ph type="title"/>
          </p:nvPr>
        </p:nvSpPr>
        <p:spPr/>
        <p:txBody>
          <a:bodyPr/>
          <a:lstStyle/>
          <a:p>
            <a:r>
              <a:rPr lang="hu-HU" dirty="0"/>
              <a:t>Az adatkezelés jogalapja</a:t>
            </a:r>
          </a:p>
        </p:txBody>
      </p:sp>
      <p:sp>
        <p:nvSpPr>
          <p:cNvPr id="3" name="Tartalom helye 2">
            <a:extLst>
              <a:ext uri="{FF2B5EF4-FFF2-40B4-BE49-F238E27FC236}">
                <a16:creationId xmlns:a16="http://schemas.microsoft.com/office/drawing/2014/main" id="{6BD7010D-1712-4BCC-AB61-7FBD454D17D2}"/>
              </a:ext>
            </a:extLst>
          </p:cNvPr>
          <p:cNvSpPr>
            <a:spLocks noGrp="1"/>
          </p:cNvSpPr>
          <p:nvPr>
            <p:ph idx="1"/>
          </p:nvPr>
        </p:nvSpPr>
        <p:spPr>
          <a:xfrm>
            <a:off x="504078" y="1402915"/>
            <a:ext cx="9882107" cy="4960307"/>
          </a:xfrm>
        </p:spPr>
        <p:txBody>
          <a:bodyPr>
            <a:normAutofit/>
          </a:bodyPr>
          <a:lstStyle/>
          <a:p>
            <a:pPr marL="57150" indent="0" algn="just">
              <a:buNone/>
            </a:pPr>
            <a:r>
              <a:rPr lang="hu-HU" dirty="0">
                <a:solidFill>
                  <a:schemeClr val="tx1"/>
                </a:solidFill>
              </a:rPr>
              <a:t>A személyes adatok kezelése kizárólag akkor és annyiban jogszerű, amennyiben legalább az alábbiak egyike teljesül:</a:t>
            </a:r>
          </a:p>
          <a:p>
            <a:pPr marL="800100" lvl="1" indent="-342900" algn="just">
              <a:buFont typeface="+mj-lt"/>
              <a:buAutoNum type="arabicPeriod"/>
            </a:pPr>
            <a:r>
              <a:rPr lang="hu-HU" dirty="0">
                <a:solidFill>
                  <a:schemeClr val="tx1"/>
                </a:solidFill>
              </a:rPr>
              <a:t>az érintett hozzájárulását adta személyes adatainak egy vagy több konkrét célból történő kezeléséhez;</a:t>
            </a:r>
          </a:p>
          <a:p>
            <a:pPr marL="800100" lvl="1" indent="-342900" algn="just">
              <a:buFont typeface="+mj-lt"/>
              <a:buAutoNum type="arabicPeriod"/>
            </a:pPr>
            <a:r>
              <a:rPr lang="hu-HU" dirty="0">
                <a:solidFill>
                  <a:schemeClr val="tx1"/>
                </a:solidFill>
              </a:rPr>
              <a:t>az adatkezelés olyan szerződés teljesítéséhez szükséges, amelyben az érintett az egyik fél, vagy az a szerződés megkötését megelőzően az érintett kérésére történő lépések megtételéhez szükséges;</a:t>
            </a:r>
          </a:p>
          <a:p>
            <a:pPr marL="800100" lvl="1" indent="-342900" algn="just">
              <a:buFont typeface="+mj-lt"/>
              <a:buAutoNum type="arabicPeriod"/>
            </a:pPr>
            <a:r>
              <a:rPr lang="hu-HU" dirty="0">
                <a:solidFill>
                  <a:schemeClr val="tx1"/>
                </a:solidFill>
              </a:rPr>
              <a:t>az adatkezelés az adatkezelőre vonatkozó jogi kötelezettség teljesítéséhez szükséges;</a:t>
            </a:r>
          </a:p>
          <a:p>
            <a:pPr marL="800100" lvl="1" indent="-342900" algn="just">
              <a:buFont typeface="+mj-lt"/>
              <a:buAutoNum type="arabicPeriod"/>
            </a:pPr>
            <a:r>
              <a:rPr lang="hu-HU" dirty="0">
                <a:solidFill>
                  <a:schemeClr val="tx1"/>
                </a:solidFill>
              </a:rPr>
              <a:t>az adatkezelés az érintett vagy egy másik természetes személy létfontosságú érdekeinek védelme miatt szükséges;</a:t>
            </a:r>
          </a:p>
          <a:p>
            <a:pPr marL="800100" lvl="1" indent="-342900" algn="just">
              <a:buFont typeface="+mj-lt"/>
              <a:buAutoNum type="arabicPeriod"/>
            </a:pPr>
            <a:r>
              <a:rPr lang="hu-HU" dirty="0">
                <a:solidFill>
                  <a:schemeClr val="tx1"/>
                </a:solidFill>
              </a:rPr>
              <a:t>az adatkezelés közérdekű vagy az adatkezelőre ruházott közhatalmi jogosítvány gyakorlásának keretében végzett feladat végrehajtásához szükséges;</a:t>
            </a:r>
          </a:p>
          <a:p>
            <a:pPr marL="800100" lvl="1" indent="-342900" algn="just">
              <a:buFont typeface="+mj-lt"/>
              <a:buAutoNum type="arabicPeriod"/>
            </a:pPr>
            <a:r>
              <a:rPr lang="hu-HU" dirty="0">
                <a:solidFill>
                  <a:schemeClr val="tx1"/>
                </a:solidFill>
              </a:rPr>
              <a:t>az adatkezelés az adatkezelő vagy egy harmadik fél jogos érdekeinek érvényesítéséhez szükséges, kivéve, ha ezen érdekekkel szemben elsőbbséget élveznek az érintett olyan érdekei vagy alapvető jogai és szabadságai, amelyek személyes adatok védelmét teszik szükségessé, különösen, ha az érintett gyermek.</a:t>
            </a:r>
          </a:p>
        </p:txBody>
      </p:sp>
      <p:sp>
        <p:nvSpPr>
          <p:cNvPr id="4" name="Ellipszis 3">
            <a:extLst>
              <a:ext uri="{FF2B5EF4-FFF2-40B4-BE49-F238E27FC236}">
                <a16:creationId xmlns:a16="http://schemas.microsoft.com/office/drawing/2014/main" id="{1ED72484-AA5C-4F18-AEAD-FB7E261AFCEA}"/>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774905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0DC3440-DB5B-428D-9490-9C26B34E5D62}"/>
              </a:ext>
            </a:extLst>
          </p:cNvPr>
          <p:cNvSpPr>
            <a:spLocks noGrp="1"/>
          </p:cNvSpPr>
          <p:nvPr>
            <p:ph type="title"/>
          </p:nvPr>
        </p:nvSpPr>
        <p:spPr>
          <a:xfrm>
            <a:off x="838200" y="273503"/>
            <a:ext cx="10515600" cy="893826"/>
          </a:xfrm>
        </p:spPr>
        <p:txBody>
          <a:bodyPr/>
          <a:lstStyle/>
          <a:p>
            <a:r>
              <a:rPr lang="hu-HU" dirty="0"/>
              <a:t>Hozzájárulás</a:t>
            </a:r>
          </a:p>
        </p:txBody>
      </p:sp>
      <p:sp>
        <p:nvSpPr>
          <p:cNvPr id="3" name="Tartalom helye 2">
            <a:extLst>
              <a:ext uri="{FF2B5EF4-FFF2-40B4-BE49-F238E27FC236}">
                <a16:creationId xmlns:a16="http://schemas.microsoft.com/office/drawing/2014/main" id="{E62A4B71-5FD0-4D77-A999-814BDCA33587}"/>
              </a:ext>
            </a:extLst>
          </p:cNvPr>
          <p:cNvSpPr>
            <a:spLocks noGrp="1"/>
          </p:cNvSpPr>
          <p:nvPr>
            <p:ph idx="1"/>
          </p:nvPr>
        </p:nvSpPr>
        <p:spPr>
          <a:xfrm>
            <a:off x="664946" y="1167328"/>
            <a:ext cx="9172073" cy="5098717"/>
          </a:xfrm>
        </p:spPr>
        <p:txBody>
          <a:bodyPr>
            <a:noAutofit/>
          </a:bodyPr>
          <a:lstStyle/>
          <a:p>
            <a:pPr marL="0" indent="0" algn="just">
              <a:spcBef>
                <a:spcPts val="0"/>
              </a:spcBef>
              <a:spcAft>
                <a:spcPts val="600"/>
              </a:spcAft>
              <a:buNone/>
            </a:pPr>
            <a:r>
              <a:rPr lang="hu-HU" sz="1600" dirty="0">
                <a:solidFill>
                  <a:schemeClr val="tx1"/>
                </a:solidFill>
              </a:rPr>
              <a:t>„ az érintett hozzájárulását adta személyes adatainak egy vagy több konkrét célból történő kezeléséhez ”</a:t>
            </a:r>
          </a:p>
          <a:p>
            <a:pPr lvl="0" algn="just">
              <a:spcBef>
                <a:spcPts val="0"/>
              </a:spcBef>
              <a:spcAft>
                <a:spcPts val="600"/>
              </a:spcAft>
            </a:pPr>
            <a:r>
              <a:rPr lang="hu-HU" sz="1600" dirty="0">
                <a:solidFill>
                  <a:schemeClr val="tx1"/>
                </a:solidFill>
              </a:rPr>
              <a:t>A hozzájárulás feltételei:</a:t>
            </a:r>
          </a:p>
          <a:p>
            <a:pPr lvl="1" algn="just">
              <a:spcBef>
                <a:spcPts val="0"/>
              </a:spcBef>
              <a:spcAft>
                <a:spcPts val="600"/>
              </a:spcAft>
            </a:pPr>
            <a:r>
              <a:rPr lang="hu-HU" u="sng" dirty="0">
                <a:solidFill>
                  <a:schemeClr val="tx1"/>
                </a:solidFill>
              </a:rPr>
              <a:t>tájékoztatáson alapuló</a:t>
            </a:r>
            <a:r>
              <a:rPr lang="hu-HU" dirty="0">
                <a:solidFill>
                  <a:schemeClr val="tx1"/>
                </a:solidFill>
              </a:rPr>
              <a:t>: „Az érintett személynek világos és közérthető módon kell pontos és teljes körű tájékoztatást nyújtani az összes vonatkozó kérdésről”</a:t>
            </a:r>
          </a:p>
          <a:p>
            <a:pPr lvl="1" algn="just">
              <a:spcBef>
                <a:spcPts val="0"/>
              </a:spcBef>
              <a:spcAft>
                <a:spcPts val="600"/>
              </a:spcAft>
            </a:pPr>
            <a:r>
              <a:rPr lang="hu-HU" u="sng" dirty="0">
                <a:solidFill>
                  <a:schemeClr val="tx1"/>
                </a:solidFill>
              </a:rPr>
              <a:t>konkrét</a:t>
            </a:r>
            <a:r>
              <a:rPr lang="hu-HU" dirty="0">
                <a:solidFill>
                  <a:schemeClr val="tx1"/>
                </a:solidFill>
              </a:rPr>
              <a:t>: az adatkezelés célját világosan és egyértelműen kell meghatározni</a:t>
            </a:r>
          </a:p>
          <a:p>
            <a:pPr lvl="1" algn="just">
              <a:spcBef>
                <a:spcPts val="0"/>
              </a:spcBef>
              <a:spcAft>
                <a:spcPts val="600"/>
              </a:spcAft>
            </a:pPr>
            <a:r>
              <a:rPr lang="hu-HU" u="sng" dirty="0">
                <a:solidFill>
                  <a:schemeClr val="tx1"/>
                </a:solidFill>
              </a:rPr>
              <a:t>önkéntes</a:t>
            </a:r>
            <a:r>
              <a:rPr lang="hu-HU" dirty="0">
                <a:solidFill>
                  <a:schemeClr val="tx1"/>
                </a:solidFill>
              </a:rPr>
              <a:t>: a hozzájárulás megadása nem tekinthető önkéntesnek, ha az érintett nem rendelkezik valós vagy szabad választási lehetőséggel, és nem áll módjában a hozzájárulás anélküli megtagadása vagy visszavonása, hogy ez kárára válna - Preambulum (42)</a:t>
            </a:r>
          </a:p>
          <a:p>
            <a:pPr lvl="1" algn="just">
              <a:spcBef>
                <a:spcPts val="0"/>
              </a:spcBef>
              <a:spcAft>
                <a:spcPts val="600"/>
              </a:spcAft>
            </a:pPr>
            <a:r>
              <a:rPr lang="hu-HU" u="sng" dirty="0">
                <a:solidFill>
                  <a:schemeClr val="tx1"/>
                </a:solidFill>
              </a:rPr>
              <a:t>egyértelmű</a:t>
            </a:r>
            <a:r>
              <a:rPr lang="hu-HU" dirty="0">
                <a:solidFill>
                  <a:schemeClr val="tx1"/>
                </a:solidFill>
              </a:rPr>
              <a:t>: megalapozott kétség nélkül</a:t>
            </a:r>
          </a:p>
          <a:p>
            <a:pPr lvl="2" algn="just">
              <a:spcBef>
                <a:spcPts val="0"/>
              </a:spcBef>
              <a:spcAft>
                <a:spcPts val="600"/>
              </a:spcAft>
            </a:pPr>
            <a:r>
              <a:rPr lang="hu-HU" sz="1500" dirty="0">
                <a:solidFill>
                  <a:schemeClr val="tx1"/>
                </a:solidFill>
              </a:rPr>
              <a:t>az inaktivitás nem jelent hozzájárulást!</a:t>
            </a:r>
          </a:p>
          <a:p>
            <a:pPr lvl="1" algn="just">
              <a:spcBef>
                <a:spcPts val="0"/>
              </a:spcBef>
              <a:spcAft>
                <a:spcPts val="600"/>
              </a:spcAft>
            </a:pPr>
            <a:r>
              <a:rPr lang="hu-HU" u="sng" dirty="0">
                <a:solidFill>
                  <a:schemeClr val="tx1"/>
                </a:solidFill>
              </a:rPr>
              <a:t>GDPR 7. cikk</a:t>
            </a:r>
          </a:p>
          <a:p>
            <a:pPr lvl="2" algn="just">
              <a:spcBef>
                <a:spcPts val="0"/>
              </a:spcBef>
              <a:spcAft>
                <a:spcPts val="600"/>
              </a:spcAft>
            </a:pPr>
            <a:r>
              <a:rPr lang="hu-HU" sz="1500" dirty="0">
                <a:solidFill>
                  <a:schemeClr val="tx1"/>
                </a:solidFill>
              </a:rPr>
              <a:t>visszavonható</a:t>
            </a:r>
          </a:p>
          <a:p>
            <a:pPr lvl="2" algn="just">
              <a:spcBef>
                <a:spcPts val="0"/>
              </a:spcBef>
              <a:spcAft>
                <a:spcPts val="600"/>
              </a:spcAft>
            </a:pPr>
            <a:r>
              <a:rPr lang="hu-HU" sz="1500" dirty="0">
                <a:solidFill>
                  <a:schemeClr val="tx1"/>
                </a:solidFill>
              </a:rPr>
              <a:t>tájékoztatás minősége – világos és egyszerű nyelvezet</a:t>
            </a:r>
          </a:p>
          <a:p>
            <a:pPr lvl="2" algn="just">
              <a:spcBef>
                <a:spcPts val="0"/>
              </a:spcBef>
              <a:spcAft>
                <a:spcPts val="600"/>
              </a:spcAft>
            </a:pPr>
            <a:r>
              <a:rPr lang="hu-HU" sz="1500" dirty="0">
                <a:solidFill>
                  <a:schemeClr val="tx1"/>
                </a:solidFill>
              </a:rPr>
              <a:t>egyértelmű – ésszerű kétség nem merül fel azzal kapcsolatosan, hogy az érintett személyes adatainak kezeléséhez kívánt hozzájárulni</a:t>
            </a:r>
          </a:p>
        </p:txBody>
      </p:sp>
      <p:sp>
        <p:nvSpPr>
          <p:cNvPr id="4" name="Ellipszis 3">
            <a:extLst>
              <a:ext uri="{FF2B5EF4-FFF2-40B4-BE49-F238E27FC236}">
                <a16:creationId xmlns:a16="http://schemas.microsoft.com/office/drawing/2014/main" id="{5D2B2DC9-E17A-4C37-BD65-F83DD7B50454}"/>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975153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07B18A6F-2F60-4425-B722-C1FB963415FC}"/>
              </a:ext>
            </a:extLst>
          </p:cNvPr>
          <p:cNvSpPr>
            <a:spLocks noGrp="1"/>
          </p:cNvSpPr>
          <p:nvPr>
            <p:ph type="title"/>
          </p:nvPr>
        </p:nvSpPr>
        <p:spPr>
          <a:xfrm>
            <a:off x="677334" y="609600"/>
            <a:ext cx="8596668" cy="834189"/>
          </a:xfrm>
        </p:spPr>
        <p:txBody>
          <a:bodyPr/>
          <a:lstStyle/>
          <a:p>
            <a:r>
              <a:rPr lang="hu-HU" dirty="0"/>
              <a:t>Példa a hozzájárulásra</a:t>
            </a:r>
          </a:p>
        </p:txBody>
      </p:sp>
      <p:sp>
        <p:nvSpPr>
          <p:cNvPr id="3" name="Tartalom helye 2">
            <a:extLst>
              <a:ext uri="{FF2B5EF4-FFF2-40B4-BE49-F238E27FC236}">
                <a16:creationId xmlns:a16="http://schemas.microsoft.com/office/drawing/2014/main" id="{E8A81151-A439-4EC3-AB50-A90D18164D24}"/>
              </a:ext>
            </a:extLst>
          </p:cNvPr>
          <p:cNvSpPr>
            <a:spLocks noGrp="1"/>
          </p:cNvSpPr>
          <p:nvPr>
            <p:ph idx="1"/>
          </p:nvPr>
        </p:nvSpPr>
        <p:spPr>
          <a:xfrm>
            <a:off x="677333" y="1443789"/>
            <a:ext cx="8919053" cy="4716379"/>
          </a:xfrm>
        </p:spPr>
        <p:txBody>
          <a:bodyPr>
            <a:noAutofit/>
          </a:bodyPr>
          <a:lstStyle/>
          <a:p>
            <a:pPr marL="0" indent="0" algn="just">
              <a:buNone/>
            </a:pPr>
            <a:r>
              <a:rPr lang="hu-HU" sz="1600" dirty="0">
                <a:solidFill>
                  <a:schemeClr val="tx1"/>
                </a:solidFill>
              </a:rPr>
              <a:t>Ügynökség igénybevételével történő házvásárlás:</a:t>
            </a:r>
          </a:p>
          <a:p>
            <a:pPr lvl="1" algn="just"/>
            <a:r>
              <a:rPr lang="hu-HU" dirty="0">
                <a:solidFill>
                  <a:schemeClr val="tx1"/>
                </a:solidFill>
              </a:rPr>
              <a:t>házvásárláshoz szükséges adatok (pl. szerződés tervezete): 6. cikk (1) bekezdés b) pont,</a:t>
            </a:r>
          </a:p>
          <a:p>
            <a:pPr lvl="1" algn="just"/>
            <a:r>
              <a:rPr lang="hu-HU" dirty="0">
                <a:solidFill>
                  <a:schemeClr val="tx1"/>
                </a:solidFill>
              </a:rPr>
              <a:t>Az ingatlan értékesítéséhez szükséges dokumentumokban szereplő adatok : 6. cikk (1) bekezdés c) pont,</a:t>
            </a:r>
          </a:p>
          <a:p>
            <a:pPr lvl="1" algn="just"/>
            <a:r>
              <a:rPr lang="hu-HU" dirty="0">
                <a:solidFill>
                  <a:schemeClr val="tx1"/>
                </a:solidFill>
              </a:rPr>
              <a:t>az ügyfélnek nyújtott ingatlankezelési szolgáltatások (pl. a ház felújítása különböző kapcsolt vállalkozások igénybevételével): a 6. cikk (1) bekezdés f) pont,</a:t>
            </a:r>
          </a:p>
          <a:p>
            <a:pPr lvl="1" algn="just"/>
            <a:r>
              <a:rPr lang="hu-HU" dirty="0">
                <a:solidFill>
                  <a:schemeClr val="tx1"/>
                </a:solidFill>
              </a:rPr>
              <a:t>az adásvétel (részleteinek) ismertetése az ügynök honlapján: 6. cikk (1) bekezdés a) pont,</a:t>
            </a:r>
          </a:p>
          <a:p>
            <a:pPr lvl="1" algn="just"/>
            <a:r>
              <a:rPr lang="hu-HU" b="1" u="sng" dirty="0">
                <a:solidFill>
                  <a:schemeClr val="tx1"/>
                </a:solidFill>
              </a:rPr>
              <a:t>az adatok harmadik személy részére történő továbbítása saját marketingtevékenység céljából: 7. cikk a) pont,</a:t>
            </a:r>
          </a:p>
          <a:p>
            <a:pPr lvl="1" algn="just"/>
            <a:r>
              <a:rPr lang="hu-HU" dirty="0">
                <a:solidFill>
                  <a:schemeClr val="tx1"/>
                </a:solidFill>
              </a:rPr>
              <a:t>egy vizsgálat során a rendőrség felveszi a kapcsolatot az ügynökséggel: 6. cikk (1) bekezdés e) pont,</a:t>
            </a:r>
          </a:p>
          <a:p>
            <a:pPr lvl="1" algn="just"/>
            <a:r>
              <a:rPr lang="hu-HU" dirty="0">
                <a:solidFill>
                  <a:schemeClr val="tx1"/>
                </a:solidFill>
              </a:rPr>
              <a:t>a mentőszolgálat kapcsolatba lép az ügynökséggel egy vészhívást követően : 6. cikk (1) bekezdés d) pont</a:t>
            </a:r>
          </a:p>
          <a:p>
            <a:endParaRPr lang="hu-HU" sz="1600" dirty="0"/>
          </a:p>
        </p:txBody>
      </p:sp>
      <p:sp>
        <p:nvSpPr>
          <p:cNvPr id="4" name="Ellipszis 3">
            <a:extLst>
              <a:ext uri="{FF2B5EF4-FFF2-40B4-BE49-F238E27FC236}">
                <a16:creationId xmlns:a16="http://schemas.microsoft.com/office/drawing/2014/main" id="{AEB18A8E-CC3B-46FB-B1A5-18CCFD3E3BBA}"/>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86107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997A9D-EE35-C940-9E5F-445BA03DA7DC}"/>
              </a:ext>
            </a:extLst>
          </p:cNvPr>
          <p:cNvSpPr>
            <a:spLocks noGrp="1"/>
          </p:cNvSpPr>
          <p:nvPr>
            <p:ph type="title"/>
          </p:nvPr>
        </p:nvSpPr>
        <p:spPr/>
        <p:txBody>
          <a:bodyPr>
            <a:normAutofit/>
          </a:bodyPr>
          <a:lstStyle/>
          <a:p>
            <a:r>
              <a:rPr lang="hu-HU" sz="3200" b="1" dirty="0"/>
              <a:t>Útmutató az egyes diák színjelöléséhez</a:t>
            </a:r>
            <a:br>
              <a:rPr lang="hu-HU" sz="3200" b="1" dirty="0"/>
            </a:br>
            <a:r>
              <a:rPr lang="hu-HU" sz="3200" b="1" dirty="0"/>
              <a:t>[Diavetítés előtt eltávolítandó]</a:t>
            </a:r>
          </a:p>
        </p:txBody>
      </p:sp>
      <p:sp>
        <p:nvSpPr>
          <p:cNvPr id="3" name="Segnaposto contenuto 2">
            <a:extLst>
              <a:ext uri="{FF2B5EF4-FFF2-40B4-BE49-F238E27FC236}">
                <a16:creationId xmlns:a16="http://schemas.microsoft.com/office/drawing/2014/main" id="{8FD47E92-E0B5-EB41-A6D5-3A1F836615E6}"/>
              </a:ext>
            </a:extLst>
          </p:cNvPr>
          <p:cNvSpPr>
            <a:spLocks noGrp="1"/>
          </p:cNvSpPr>
          <p:nvPr>
            <p:ph idx="1"/>
          </p:nvPr>
        </p:nvSpPr>
        <p:spPr>
          <a:xfrm>
            <a:off x="677334" y="1930401"/>
            <a:ext cx="8596668" cy="4110962"/>
          </a:xfrm>
        </p:spPr>
        <p:txBody>
          <a:bodyPr>
            <a:normAutofit/>
          </a:bodyPr>
          <a:lstStyle/>
          <a:p>
            <a:pPr algn="just"/>
            <a:r>
              <a:rPr lang="hu-HU" sz="2000" dirty="0"/>
              <a:t>Zöld – alapszint: javasoljuk, hogy tartsa meg!</a:t>
            </a:r>
          </a:p>
          <a:p>
            <a:pPr algn="just"/>
            <a:r>
              <a:rPr lang="hu-HU" sz="2000" dirty="0"/>
              <a:t>Sárga - közepes szint: fontosak, de eltávolításuk nem veszélyezteti a hatékonyságot.</a:t>
            </a:r>
          </a:p>
          <a:p>
            <a:pPr algn="just"/>
            <a:r>
              <a:rPr lang="hu-HU" sz="2000" dirty="0"/>
              <a:t>Piros - haladó szint: fontolja meg, hogy az adott dia szükséges-e, amennyiben igen, tartalmát igazítsa a hallgatósága igényeihez, amennyiben nem, távolítsa el!</a:t>
            </a:r>
          </a:p>
          <a:p>
            <a:pPr algn="just"/>
            <a:r>
              <a:rPr lang="hu-HU" sz="2000" dirty="0"/>
              <a:t>Lila – a nemzeti szabályozáshoz igazodó adaptáció szükséges lehet, mert ezeken a diákon az EU rendeleteket kiegészítő, nemzeti szabályozással kapcsolatos információk szerepelnek. Amennyiben a dia tartalma más tagállamra vonatkozik, javasoljuk, hogy cserélje le a saját nemzeti tagállamára vonatkozó releváns tartalomra.</a:t>
            </a:r>
          </a:p>
        </p:txBody>
      </p:sp>
      <p:sp>
        <p:nvSpPr>
          <p:cNvPr id="4" name="Segnaposto numero diapositiva 3">
            <a:extLst>
              <a:ext uri="{FF2B5EF4-FFF2-40B4-BE49-F238E27FC236}">
                <a16:creationId xmlns:a16="http://schemas.microsoft.com/office/drawing/2014/main" id="{18C115E2-CB21-5242-B2B4-8434B8DE4B79}"/>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7F1E4F-1CFF-5643-939E-02111984F56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Ellipszis 5">
            <a:extLst>
              <a:ext uri="{FF2B5EF4-FFF2-40B4-BE49-F238E27FC236}">
                <a16:creationId xmlns:a16="http://schemas.microsoft.com/office/drawing/2014/main" id="{7197C2B0-C6CD-4C18-B59C-60F41403FBC6}"/>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037784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5510FE2-9E33-489A-8198-83CEB9343B33}"/>
              </a:ext>
            </a:extLst>
          </p:cNvPr>
          <p:cNvSpPr>
            <a:spLocks noGrp="1"/>
          </p:cNvSpPr>
          <p:nvPr>
            <p:ph type="title"/>
          </p:nvPr>
        </p:nvSpPr>
        <p:spPr/>
        <p:txBody>
          <a:bodyPr/>
          <a:lstStyle/>
          <a:p>
            <a:r>
              <a:rPr lang="hu-HU" dirty="0"/>
              <a:t>Szerződés teljesítéséhez szükséges adatkezelés</a:t>
            </a:r>
          </a:p>
        </p:txBody>
      </p:sp>
      <p:sp>
        <p:nvSpPr>
          <p:cNvPr id="3" name="Tartalom helye 2">
            <a:extLst>
              <a:ext uri="{FF2B5EF4-FFF2-40B4-BE49-F238E27FC236}">
                <a16:creationId xmlns:a16="http://schemas.microsoft.com/office/drawing/2014/main" id="{8AD86784-7BD8-4CE1-BE0D-A0E82CAAA6E1}"/>
              </a:ext>
            </a:extLst>
          </p:cNvPr>
          <p:cNvSpPr>
            <a:spLocks noGrp="1"/>
          </p:cNvSpPr>
          <p:nvPr>
            <p:ph idx="1"/>
          </p:nvPr>
        </p:nvSpPr>
        <p:spPr>
          <a:xfrm>
            <a:off x="677333" y="1930401"/>
            <a:ext cx="8765049" cy="4110962"/>
          </a:xfrm>
        </p:spPr>
        <p:txBody>
          <a:bodyPr>
            <a:normAutofit/>
          </a:bodyPr>
          <a:lstStyle/>
          <a:p>
            <a:pPr marL="0" indent="0" algn="just">
              <a:buNone/>
            </a:pPr>
            <a:r>
              <a:rPr lang="hu-HU" sz="2800" dirty="0">
                <a:solidFill>
                  <a:schemeClr val="tx1"/>
                </a:solidFill>
              </a:rPr>
              <a:t>“az adatkezelés olyan szerződés teljesítéséhez szükséges, amelyben az érintett az egyik fél, vagy az a szerződés megkötését megelőzően az érintett kérésére történő lépések megtételéhez szükséges”</a:t>
            </a:r>
          </a:p>
          <a:p>
            <a:pPr lvl="1" algn="just"/>
            <a:r>
              <a:rPr lang="hu-HU" sz="2600" dirty="0">
                <a:solidFill>
                  <a:schemeClr val="tx1"/>
                </a:solidFill>
              </a:rPr>
              <a:t>szerződés alatti és a szerződéskötés előtti viszonyok</a:t>
            </a:r>
          </a:p>
        </p:txBody>
      </p:sp>
      <p:sp>
        <p:nvSpPr>
          <p:cNvPr id="4" name="Ellipszis 3">
            <a:extLst>
              <a:ext uri="{FF2B5EF4-FFF2-40B4-BE49-F238E27FC236}">
                <a16:creationId xmlns:a16="http://schemas.microsoft.com/office/drawing/2014/main" id="{8912E597-D075-449D-8412-C0BB2798E556}"/>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76590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7D3603EC-730F-412F-816E-991F4AB83123}"/>
              </a:ext>
            </a:extLst>
          </p:cNvPr>
          <p:cNvSpPr>
            <a:spLocks noGrp="1"/>
          </p:cNvSpPr>
          <p:nvPr>
            <p:ph type="title"/>
          </p:nvPr>
        </p:nvSpPr>
        <p:spPr>
          <a:xfrm>
            <a:off x="677334" y="609600"/>
            <a:ext cx="8596668" cy="1074821"/>
          </a:xfrm>
        </p:spPr>
        <p:txBody>
          <a:bodyPr>
            <a:normAutofit/>
          </a:bodyPr>
          <a:lstStyle/>
          <a:p>
            <a:r>
              <a:rPr lang="hu-HU" sz="3200" dirty="0"/>
              <a:t>Példa a szerződés teljesítéséhez szükséges adatkezelésre</a:t>
            </a:r>
          </a:p>
        </p:txBody>
      </p:sp>
      <p:sp>
        <p:nvSpPr>
          <p:cNvPr id="3" name="Tartalom helye 2">
            <a:extLst>
              <a:ext uri="{FF2B5EF4-FFF2-40B4-BE49-F238E27FC236}">
                <a16:creationId xmlns:a16="http://schemas.microsoft.com/office/drawing/2014/main" id="{6CB3E4D6-38A4-436A-879A-484CA1EDF48F}"/>
              </a:ext>
            </a:extLst>
          </p:cNvPr>
          <p:cNvSpPr>
            <a:spLocks noGrp="1"/>
          </p:cNvSpPr>
          <p:nvPr>
            <p:ph idx="1"/>
          </p:nvPr>
        </p:nvSpPr>
        <p:spPr>
          <a:xfrm>
            <a:off x="677333" y="1797252"/>
            <a:ext cx="9236687" cy="4451148"/>
          </a:xfrm>
        </p:spPr>
        <p:txBody>
          <a:bodyPr>
            <a:noAutofit/>
          </a:bodyPr>
          <a:lstStyle/>
          <a:p>
            <a:pPr marL="0" indent="0" algn="just">
              <a:buNone/>
            </a:pPr>
            <a:r>
              <a:rPr lang="hu-HU" sz="1600" dirty="0">
                <a:solidFill>
                  <a:schemeClr val="tx1"/>
                </a:solidFill>
              </a:rPr>
              <a:t>Ügynökség igénybevételével történő házvásárlás:</a:t>
            </a:r>
          </a:p>
          <a:p>
            <a:pPr lvl="1" algn="just"/>
            <a:r>
              <a:rPr lang="hu-HU" b="1" u="sng" dirty="0">
                <a:solidFill>
                  <a:schemeClr val="tx1"/>
                </a:solidFill>
              </a:rPr>
              <a:t>házvásárláshoz szükséges adatok (pl. szerződés tervezete): 6. cikk (1) bekezdés b) pont,</a:t>
            </a:r>
          </a:p>
          <a:p>
            <a:pPr lvl="1" algn="just"/>
            <a:r>
              <a:rPr lang="hu-HU" dirty="0">
                <a:solidFill>
                  <a:schemeClr val="tx1"/>
                </a:solidFill>
              </a:rPr>
              <a:t>Az ingatlan értékesítéséhez szükséges dokumentumokban szereplő adatok : 6. cikk (1) bekezdés c) pont,</a:t>
            </a:r>
          </a:p>
          <a:p>
            <a:pPr lvl="1" algn="just"/>
            <a:r>
              <a:rPr lang="hu-HU" dirty="0">
                <a:solidFill>
                  <a:schemeClr val="tx1"/>
                </a:solidFill>
              </a:rPr>
              <a:t>az ügyfélnek nyújtott ingatlankezelési szolgáltatások (pl. a ház felújítása különböző kapcsolt vállalkozások igénybevételével): a 6. cikk (1) bekezdés f) pont,</a:t>
            </a:r>
          </a:p>
          <a:p>
            <a:pPr lvl="1" algn="just"/>
            <a:r>
              <a:rPr lang="hu-HU" dirty="0">
                <a:solidFill>
                  <a:schemeClr val="tx1"/>
                </a:solidFill>
              </a:rPr>
              <a:t>az adásvétel (részleteinek) ismertetése az ügynök honlapján: 6. cikk (1) bekezdés a) pont,</a:t>
            </a:r>
          </a:p>
          <a:p>
            <a:pPr lvl="1" algn="just"/>
            <a:r>
              <a:rPr lang="hu-HU" dirty="0">
                <a:solidFill>
                  <a:schemeClr val="tx1"/>
                </a:solidFill>
              </a:rPr>
              <a:t>az adatok harmadik személy részére történő továbbítása saját marketingtevékenység céljából: 7. cikk a) pont,</a:t>
            </a:r>
          </a:p>
          <a:p>
            <a:pPr lvl="1" algn="just"/>
            <a:r>
              <a:rPr lang="hu-HU" dirty="0">
                <a:solidFill>
                  <a:schemeClr val="tx1"/>
                </a:solidFill>
              </a:rPr>
              <a:t>egy vizsgálat során a rendőrség felveszi a kapcsolatot az ügynökséggel: 6. cikk (1) bekezdés e) pont,</a:t>
            </a:r>
          </a:p>
          <a:p>
            <a:pPr lvl="1" algn="just"/>
            <a:r>
              <a:rPr lang="hu-HU" dirty="0">
                <a:solidFill>
                  <a:schemeClr val="tx1"/>
                </a:solidFill>
              </a:rPr>
              <a:t>a mentőszolgálat kapcsolatba lép az ügynökséggel egy vészhívást követően : 6. cikk (1) bekezdés d) pont</a:t>
            </a:r>
          </a:p>
          <a:p>
            <a:pPr algn="just"/>
            <a:endParaRPr lang="hu-HU" sz="1600" dirty="0"/>
          </a:p>
        </p:txBody>
      </p:sp>
      <p:sp>
        <p:nvSpPr>
          <p:cNvPr id="4" name="Ellipszis 3">
            <a:extLst>
              <a:ext uri="{FF2B5EF4-FFF2-40B4-BE49-F238E27FC236}">
                <a16:creationId xmlns:a16="http://schemas.microsoft.com/office/drawing/2014/main" id="{773DAD37-211A-4F05-9BE4-B2EA727746C0}"/>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703613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EDDAD23-4F07-4972-BEAB-0430FE7A29F1}"/>
              </a:ext>
            </a:extLst>
          </p:cNvPr>
          <p:cNvSpPr>
            <a:spLocks noGrp="1"/>
          </p:cNvSpPr>
          <p:nvPr>
            <p:ph type="title"/>
          </p:nvPr>
        </p:nvSpPr>
        <p:spPr/>
        <p:txBody>
          <a:bodyPr/>
          <a:lstStyle/>
          <a:p>
            <a:r>
              <a:rPr lang="hu-HU" dirty="0"/>
              <a:t>Az adatkezelőre vonatkozó jogi kötelezettség</a:t>
            </a:r>
          </a:p>
        </p:txBody>
      </p:sp>
      <p:sp>
        <p:nvSpPr>
          <p:cNvPr id="3" name="Tartalom helye 2">
            <a:extLst>
              <a:ext uri="{FF2B5EF4-FFF2-40B4-BE49-F238E27FC236}">
                <a16:creationId xmlns:a16="http://schemas.microsoft.com/office/drawing/2014/main" id="{A0852B67-2BB4-4CC4-9F6C-D4B870A1527E}"/>
              </a:ext>
            </a:extLst>
          </p:cNvPr>
          <p:cNvSpPr>
            <a:spLocks noGrp="1"/>
          </p:cNvSpPr>
          <p:nvPr>
            <p:ph idx="1"/>
          </p:nvPr>
        </p:nvSpPr>
        <p:spPr>
          <a:xfrm>
            <a:off x="677334" y="1778696"/>
            <a:ext cx="8919054" cy="4314096"/>
          </a:xfrm>
        </p:spPr>
        <p:txBody>
          <a:bodyPr>
            <a:noAutofit/>
          </a:bodyPr>
          <a:lstStyle/>
          <a:p>
            <a:pPr algn="just"/>
            <a:r>
              <a:rPr lang="hu-HU" dirty="0">
                <a:solidFill>
                  <a:schemeClr val="tx1"/>
                </a:solidFill>
              </a:rPr>
              <a:t>az adatkezelés az adatkezelőre vonatkozó jogi kötelezettség teljesítéséhez szükséges</a:t>
            </a:r>
          </a:p>
          <a:p>
            <a:pPr algn="just"/>
            <a:r>
              <a:rPr lang="hu-HU" dirty="0">
                <a:solidFill>
                  <a:schemeClr val="tx1"/>
                </a:solidFill>
              </a:rPr>
              <a:t>a magán- és a közszférában egyaránt eljáró adatkezelők (a közszférába tartozó adatkezelőkre is vonatkozhat a 6. cikk (1) bekezdésének e) pontja)</a:t>
            </a:r>
          </a:p>
          <a:p>
            <a:pPr lvl="0" algn="just"/>
            <a:r>
              <a:rPr lang="hu-HU" dirty="0">
                <a:solidFill>
                  <a:schemeClr val="tx1"/>
                </a:solidFill>
              </a:rPr>
              <a:t>nemzeti joghatóság</a:t>
            </a:r>
          </a:p>
          <a:p>
            <a:pPr lvl="1" algn="just"/>
            <a:r>
              <a:rPr lang="hu-HU" sz="1800" dirty="0">
                <a:solidFill>
                  <a:schemeClr val="tx1"/>
                </a:solidFill>
              </a:rPr>
              <a:t>jogi kötelezettség az uniós vagy a tagállami jogból is származhat</a:t>
            </a:r>
          </a:p>
          <a:p>
            <a:pPr lvl="1" algn="just"/>
            <a:r>
              <a:rPr lang="hu-HU" sz="1800" dirty="0">
                <a:solidFill>
                  <a:schemeClr val="tx1"/>
                </a:solidFill>
              </a:rPr>
              <a:t>Preambulum (45) – Az adatkezelés célját is uniós vagy tagállami jogban kell meghatározni. Ezek pontosíthatják, az adatkezelő megjelölésére vonatkozó pontos szabályokat, az adatkezelés tárgyát képező személyes adatok típusát, az érintetteket, azokat a szervezeteket, amelyekkel a személyes adatok közölhetők, az adatkezelés céljára vonatkozó korlátozásokat, az adattárolás időtartamát, valamint egyéb, a jogszerű és tisztességes adatkezelés biztosításához szükséges intézkedéseket is meghatározhatják.</a:t>
            </a:r>
          </a:p>
        </p:txBody>
      </p:sp>
      <p:sp>
        <p:nvSpPr>
          <p:cNvPr id="4" name="Ellipszis 3">
            <a:extLst>
              <a:ext uri="{FF2B5EF4-FFF2-40B4-BE49-F238E27FC236}">
                <a16:creationId xmlns:a16="http://schemas.microsoft.com/office/drawing/2014/main" id="{B8415BBA-CC10-42CF-9404-1D3FC168FC2A}"/>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418743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ADD45A22-2260-427D-AC67-1385B60AC335}"/>
              </a:ext>
            </a:extLst>
          </p:cNvPr>
          <p:cNvSpPr>
            <a:spLocks noGrp="1"/>
          </p:cNvSpPr>
          <p:nvPr>
            <p:ph type="title"/>
          </p:nvPr>
        </p:nvSpPr>
        <p:spPr>
          <a:xfrm>
            <a:off x="677334" y="609600"/>
            <a:ext cx="8596668" cy="1142198"/>
          </a:xfrm>
        </p:spPr>
        <p:txBody>
          <a:bodyPr>
            <a:normAutofit/>
          </a:bodyPr>
          <a:lstStyle/>
          <a:p>
            <a:r>
              <a:rPr lang="hu-HU" sz="3200" dirty="0"/>
              <a:t>Példa az adatkezelőre vonatkozó jogi kötelezettségre</a:t>
            </a:r>
          </a:p>
        </p:txBody>
      </p:sp>
      <p:sp>
        <p:nvSpPr>
          <p:cNvPr id="3" name="Tartalom helye 2">
            <a:extLst>
              <a:ext uri="{FF2B5EF4-FFF2-40B4-BE49-F238E27FC236}">
                <a16:creationId xmlns:a16="http://schemas.microsoft.com/office/drawing/2014/main" id="{313F29C7-3B98-4AAD-9B48-10F99537668A}"/>
              </a:ext>
            </a:extLst>
          </p:cNvPr>
          <p:cNvSpPr>
            <a:spLocks noGrp="1"/>
          </p:cNvSpPr>
          <p:nvPr>
            <p:ph idx="1"/>
          </p:nvPr>
        </p:nvSpPr>
        <p:spPr>
          <a:xfrm>
            <a:off x="677334" y="1819175"/>
            <a:ext cx="9169310" cy="4340993"/>
          </a:xfrm>
        </p:spPr>
        <p:txBody>
          <a:bodyPr>
            <a:noAutofit/>
          </a:bodyPr>
          <a:lstStyle/>
          <a:p>
            <a:pPr marL="0" indent="0" algn="just">
              <a:buNone/>
            </a:pPr>
            <a:r>
              <a:rPr lang="hu-HU" sz="1600" dirty="0">
                <a:solidFill>
                  <a:schemeClr val="tx1"/>
                </a:solidFill>
              </a:rPr>
              <a:t>Ügynökség igénybevételével történő házvásárlás:</a:t>
            </a:r>
          </a:p>
          <a:p>
            <a:pPr lvl="1" algn="just"/>
            <a:r>
              <a:rPr lang="hu-HU" dirty="0">
                <a:solidFill>
                  <a:schemeClr val="tx1"/>
                </a:solidFill>
              </a:rPr>
              <a:t>házvásárláshoz szükséges adatok (pl. szerződés tervezete): 6. cikk (1) bekezdés b) pont,</a:t>
            </a:r>
          </a:p>
          <a:p>
            <a:pPr lvl="1" algn="just"/>
            <a:r>
              <a:rPr lang="hu-HU" b="1" u="sng" dirty="0">
                <a:solidFill>
                  <a:schemeClr val="tx1"/>
                </a:solidFill>
              </a:rPr>
              <a:t>Az ingatlan értékesítéséhez szükséges dokumentumokban szereplő adatok : 6. cikk (1) bekezdés c) pont,</a:t>
            </a:r>
          </a:p>
          <a:p>
            <a:pPr lvl="1" algn="just"/>
            <a:r>
              <a:rPr lang="hu-HU" dirty="0">
                <a:solidFill>
                  <a:schemeClr val="tx1"/>
                </a:solidFill>
              </a:rPr>
              <a:t>az ügyfélnek nyújtott ingatlankezelési szolgáltatások (pl. a ház felújítása különböző kapcsolt vállalkozások igénybevételével): a 6. cikk (1) bekezdés f) pont,</a:t>
            </a:r>
          </a:p>
          <a:p>
            <a:pPr lvl="1" algn="just"/>
            <a:r>
              <a:rPr lang="hu-HU" dirty="0">
                <a:solidFill>
                  <a:schemeClr val="tx1"/>
                </a:solidFill>
              </a:rPr>
              <a:t>az adásvétel (részleteinek) ismertetése az ügynök honlapján: 6. cikk (1) bekezdés a) pont,</a:t>
            </a:r>
          </a:p>
          <a:p>
            <a:pPr lvl="1" algn="just"/>
            <a:r>
              <a:rPr lang="hu-HU" dirty="0">
                <a:solidFill>
                  <a:schemeClr val="tx1"/>
                </a:solidFill>
              </a:rPr>
              <a:t>az adatok harmadik személy részére történő továbbítása saját marketingtevékenység céljából: 7. cikk a) pont,</a:t>
            </a:r>
          </a:p>
          <a:p>
            <a:pPr lvl="1" algn="just"/>
            <a:r>
              <a:rPr lang="hu-HU" dirty="0">
                <a:solidFill>
                  <a:schemeClr val="tx1"/>
                </a:solidFill>
              </a:rPr>
              <a:t>egy vizsgálat során a rendőrség felveszi a kapcsolatot az ügynökséggel: 6. cikk (1) bekezdés e) pont,</a:t>
            </a:r>
          </a:p>
          <a:p>
            <a:pPr lvl="1" algn="just"/>
            <a:r>
              <a:rPr lang="hu-HU" dirty="0">
                <a:solidFill>
                  <a:schemeClr val="tx1"/>
                </a:solidFill>
              </a:rPr>
              <a:t>a mentőszolgálat kapcsolatba lép az ügynökséggel egy vészhívást követően : 6. cikk (1) bekezdés d) pont</a:t>
            </a:r>
          </a:p>
          <a:p>
            <a:pPr algn="just"/>
            <a:endParaRPr lang="hu-HU" sz="1600" dirty="0"/>
          </a:p>
        </p:txBody>
      </p:sp>
      <p:sp>
        <p:nvSpPr>
          <p:cNvPr id="4" name="Ellipszis 3">
            <a:extLst>
              <a:ext uri="{FF2B5EF4-FFF2-40B4-BE49-F238E27FC236}">
                <a16:creationId xmlns:a16="http://schemas.microsoft.com/office/drawing/2014/main" id="{1726C135-6AA3-4E33-A624-51446A3D06BA}"/>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365250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A5C9207C-B456-4149-9BBE-846A05BDDDD8}"/>
              </a:ext>
            </a:extLst>
          </p:cNvPr>
          <p:cNvSpPr>
            <a:spLocks noGrp="1"/>
          </p:cNvSpPr>
          <p:nvPr>
            <p:ph type="title"/>
          </p:nvPr>
        </p:nvSpPr>
        <p:spPr>
          <a:xfrm>
            <a:off x="677334" y="609600"/>
            <a:ext cx="8596668" cy="1103697"/>
          </a:xfrm>
        </p:spPr>
        <p:txBody>
          <a:bodyPr>
            <a:normAutofit fontScale="90000"/>
          </a:bodyPr>
          <a:lstStyle/>
          <a:p>
            <a:r>
              <a:rPr lang="hu-HU" dirty="0"/>
              <a:t>Az érintett vagy egy másik természetes személy létfontosságú érdekeinek védelme </a:t>
            </a:r>
          </a:p>
        </p:txBody>
      </p:sp>
      <p:sp>
        <p:nvSpPr>
          <p:cNvPr id="3" name="Tartalom helye 2">
            <a:extLst>
              <a:ext uri="{FF2B5EF4-FFF2-40B4-BE49-F238E27FC236}">
                <a16:creationId xmlns:a16="http://schemas.microsoft.com/office/drawing/2014/main" id="{07FB95F0-97CE-4421-8F88-140B39217E11}"/>
              </a:ext>
            </a:extLst>
          </p:cNvPr>
          <p:cNvSpPr>
            <a:spLocks noGrp="1"/>
          </p:cNvSpPr>
          <p:nvPr>
            <p:ph idx="1"/>
          </p:nvPr>
        </p:nvSpPr>
        <p:spPr>
          <a:xfrm>
            <a:off x="677334" y="1713297"/>
            <a:ext cx="8596668" cy="4328065"/>
          </a:xfrm>
        </p:spPr>
        <p:txBody>
          <a:bodyPr>
            <a:normAutofit/>
          </a:bodyPr>
          <a:lstStyle/>
          <a:p>
            <a:pPr marL="0" indent="0" algn="just">
              <a:buNone/>
            </a:pPr>
            <a:r>
              <a:rPr lang="hu-HU" sz="2400" dirty="0">
                <a:solidFill>
                  <a:schemeClr val="tx1"/>
                </a:solidFill>
              </a:rPr>
              <a:t>„az adatkezelés az érintett vagy egy másik természetes személy létfontosságú érdekeinek védelme miatt szükséges”</a:t>
            </a:r>
          </a:p>
          <a:p>
            <a:pPr lvl="1" algn="just"/>
            <a:r>
              <a:rPr lang="hu-HU" sz="2400" dirty="0">
                <a:solidFill>
                  <a:schemeClr val="tx1"/>
                </a:solidFill>
              </a:rPr>
              <a:t>Preambulum (46) - csak akkor kerülhet erre sor, ha a szóban forgó adatkezelés „egyéb jogalapon nem végezhető.”</a:t>
            </a:r>
          </a:p>
          <a:p>
            <a:pPr lvl="1" algn="just"/>
            <a:r>
              <a:rPr lang="hu-HU" sz="2400" dirty="0">
                <a:solidFill>
                  <a:schemeClr val="tx1"/>
                </a:solidFill>
              </a:rPr>
              <a:t>természetes személyek védelme</a:t>
            </a:r>
          </a:p>
          <a:p>
            <a:pPr lvl="1" algn="just"/>
            <a:r>
              <a:rPr lang="hu-HU" sz="2400" dirty="0">
                <a:solidFill>
                  <a:schemeClr val="tx1"/>
                </a:solidFill>
              </a:rPr>
              <a:t>létfontosságú érdek: pl. egészség, méltóság, humanitárius vészhelyzet, stb.</a:t>
            </a:r>
          </a:p>
        </p:txBody>
      </p:sp>
      <p:sp>
        <p:nvSpPr>
          <p:cNvPr id="4" name="Ellipszis 3">
            <a:extLst>
              <a:ext uri="{FF2B5EF4-FFF2-40B4-BE49-F238E27FC236}">
                <a16:creationId xmlns:a16="http://schemas.microsoft.com/office/drawing/2014/main" id="{330EAC99-3B59-451E-8397-B4DFB8D56FAC}"/>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477035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EC9D4E89-9045-4AB8-826A-450EB5D4D037}"/>
              </a:ext>
            </a:extLst>
          </p:cNvPr>
          <p:cNvSpPr>
            <a:spLocks noGrp="1"/>
          </p:cNvSpPr>
          <p:nvPr>
            <p:ph type="title"/>
          </p:nvPr>
        </p:nvSpPr>
        <p:spPr/>
        <p:txBody>
          <a:bodyPr>
            <a:normAutofit fontScale="90000"/>
          </a:bodyPr>
          <a:lstStyle/>
          <a:p>
            <a:r>
              <a:rPr lang="hu-HU" dirty="0"/>
              <a:t>Példa az érintett vagy egy másik természetes személy létfontosságú érdekeinek védelmére</a:t>
            </a:r>
          </a:p>
        </p:txBody>
      </p:sp>
      <p:sp>
        <p:nvSpPr>
          <p:cNvPr id="3" name="Tartalom helye 2">
            <a:extLst>
              <a:ext uri="{FF2B5EF4-FFF2-40B4-BE49-F238E27FC236}">
                <a16:creationId xmlns:a16="http://schemas.microsoft.com/office/drawing/2014/main" id="{4FDEEFCB-0BB6-4BC1-B4D2-C0C7308D5179}"/>
              </a:ext>
            </a:extLst>
          </p:cNvPr>
          <p:cNvSpPr>
            <a:spLocks noGrp="1"/>
          </p:cNvSpPr>
          <p:nvPr>
            <p:ph idx="1"/>
          </p:nvPr>
        </p:nvSpPr>
        <p:spPr>
          <a:xfrm>
            <a:off x="677333" y="1814079"/>
            <a:ext cx="9246313" cy="4230586"/>
          </a:xfrm>
        </p:spPr>
        <p:txBody>
          <a:bodyPr>
            <a:noAutofit/>
          </a:bodyPr>
          <a:lstStyle/>
          <a:p>
            <a:pPr marL="0" indent="0" algn="just">
              <a:buNone/>
            </a:pPr>
            <a:r>
              <a:rPr lang="hu-HU" sz="1600" dirty="0">
                <a:solidFill>
                  <a:schemeClr val="tx1"/>
                </a:solidFill>
              </a:rPr>
              <a:t>Ügynökség igénybevételével történő házvásárlás:</a:t>
            </a:r>
          </a:p>
          <a:p>
            <a:pPr lvl="1" algn="just"/>
            <a:r>
              <a:rPr lang="hu-HU" dirty="0">
                <a:solidFill>
                  <a:schemeClr val="tx1"/>
                </a:solidFill>
              </a:rPr>
              <a:t>házvásárláshoz szükséges adatok (pl. szerződés tervezete): 6. cikk (1) bekezdés b) pont,</a:t>
            </a:r>
          </a:p>
          <a:p>
            <a:pPr lvl="1" algn="just"/>
            <a:r>
              <a:rPr lang="hu-HU" dirty="0">
                <a:solidFill>
                  <a:schemeClr val="tx1"/>
                </a:solidFill>
              </a:rPr>
              <a:t>Az ingatlan értékesítéséhez szükséges dokumentumokban szereplő adatok : 6. cikk (1) bekezdés c) pont,</a:t>
            </a:r>
          </a:p>
          <a:p>
            <a:pPr lvl="1" algn="just"/>
            <a:r>
              <a:rPr lang="hu-HU" dirty="0">
                <a:solidFill>
                  <a:schemeClr val="tx1"/>
                </a:solidFill>
              </a:rPr>
              <a:t>az ügyfélnek nyújtott ingatlankezelési szolgáltatások (pl. a ház felújítása különböző kapcsolt vállalkozások igénybevételével): a 6. cikk (1) bekezdés f) pont,</a:t>
            </a:r>
          </a:p>
          <a:p>
            <a:pPr lvl="1" algn="just"/>
            <a:r>
              <a:rPr lang="hu-HU" dirty="0">
                <a:solidFill>
                  <a:schemeClr val="tx1"/>
                </a:solidFill>
              </a:rPr>
              <a:t>az adásvétel (részleteinek) ismertetése az ügynök honlapján: 6. cikk (1) bekezdés a) pont,</a:t>
            </a:r>
          </a:p>
          <a:p>
            <a:pPr lvl="1" algn="just"/>
            <a:r>
              <a:rPr lang="hu-HU" dirty="0">
                <a:solidFill>
                  <a:schemeClr val="tx1"/>
                </a:solidFill>
              </a:rPr>
              <a:t>az adatok harmadik személy részére történő továbbítása saját marketingtevékenység céljából: 7. cikk a) pont,</a:t>
            </a:r>
          </a:p>
          <a:p>
            <a:pPr lvl="1" algn="just"/>
            <a:r>
              <a:rPr lang="hu-HU" dirty="0">
                <a:solidFill>
                  <a:schemeClr val="tx1"/>
                </a:solidFill>
              </a:rPr>
              <a:t>egy vizsgálat során a rendőrség felveszi a kapcsolatot az ügynökséggel: 6. cikk (1) bekezdés e) pont,</a:t>
            </a:r>
          </a:p>
          <a:p>
            <a:pPr lvl="1" algn="just"/>
            <a:r>
              <a:rPr lang="hu-HU" b="1" u="sng" dirty="0">
                <a:solidFill>
                  <a:schemeClr val="tx1"/>
                </a:solidFill>
              </a:rPr>
              <a:t>a mentőszolgálat kapcsolatba lép az ügynökséggel egy vészhívást követően : 6. cikk (1) bekezdés d) pont</a:t>
            </a:r>
          </a:p>
          <a:p>
            <a:pPr algn="just"/>
            <a:endParaRPr lang="hu-HU" sz="1600" dirty="0"/>
          </a:p>
        </p:txBody>
      </p:sp>
      <p:sp>
        <p:nvSpPr>
          <p:cNvPr id="4" name="Ellipszis 3">
            <a:extLst>
              <a:ext uri="{FF2B5EF4-FFF2-40B4-BE49-F238E27FC236}">
                <a16:creationId xmlns:a16="http://schemas.microsoft.com/office/drawing/2014/main" id="{281F96F9-8B5C-45CD-A2EA-7FAB4F2632E5}"/>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761861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C48DE21B-7EFF-49BC-81E1-A143F19C449B}"/>
              </a:ext>
            </a:extLst>
          </p:cNvPr>
          <p:cNvSpPr>
            <a:spLocks noGrp="1"/>
          </p:cNvSpPr>
          <p:nvPr>
            <p:ph type="title"/>
          </p:nvPr>
        </p:nvSpPr>
        <p:spPr>
          <a:xfrm>
            <a:off x="677334" y="609599"/>
            <a:ext cx="8596668" cy="1550989"/>
          </a:xfrm>
        </p:spPr>
        <p:txBody>
          <a:bodyPr>
            <a:normAutofit fontScale="90000"/>
          </a:bodyPr>
          <a:lstStyle/>
          <a:p>
            <a:r>
              <a:rPr lang="hu-HU" dirty="0"/>
              <a:t>Közérdekű vagy az adatkezelőre ruházott közhatalmi jogosítvány gyakorlásának keretében végzett feladat</a:t>
            </a:r>
            <a:br>
              <a:rPr lang="hu-HU" dirty="0"/>
            </a:br>
            <a:endParaRPr lang="hu-HU" dirty="0"/>
          </a:p>
        </p:txBody>
      </p:sp>
      <p:sp>
        <p:nvSpPr>
          <p:cNvPr id="3" name="Tartalom helye 2">
            <a:extLst>
              <a:ext uri="{FF2B5EF4-FFF2-40B4-BE49-F238E27FC236}">
                <a16:creationId xmlns:a16="http://schemas.microsoft.com/office/drawing/2014/main" id="{64BE9F66-1222-4C3E-B8AB-922A4A587A3E}"/>
              </a:ext>
            </a:extLst>
          </p:cNvPr>
          <p:cNvSpPr>
            <a:spLocks noGrp="1"/>
          </p:cNvSpPr>
          <p:nvPr>
            <p:ph idx="1"/>
          </p:nvPr>
        </p:nvSpPr>
        <p:spPr>
          <a:xfrm>
            <a:off x="677334" y="2266467"/>
            <a:ext cx="8596668" cy="3880773"/>
          </a:xfrm>
        </p:spPr>
        <p:txBody>
          <a:bodyPr>
            <a:normAutofit/>
          </a:bodyPr>
          <a:lstStyle/>
          <a:p>
            <a:pPr marL="0" indent="0" algn="just">
              <a:buNone/>
            </a:pPr>
            <a:r>
              <a:rPr lang="hu-HU" sz="2800" dirty="0">
                <a:solidFill>
                  <a:schemeClr val="tx1"/>
                </a:solidFill>
              </a:rPr>
              <a:t>Az adatkezelés közérdekű vagy az adatkezelőre ruházott közhatalmi jogosítvány gyakorlásának keretében végzett feladat végrehajtásához szükséges.</a:t>
            </a:r>
          </a:p>
        </p:txBody>
      </p:sp>
      <p:sp>
        <p:nvSpPr>
          <p:cNvPr id="4" name="Ellipszis 3">
            <a:extLst>
              <a:ext uri="{FF2B5EF4-FFF2-40B4-BE49-F238E27FC236}">
                <a16:creationId xmlns:a16="http://schemas.microsoft.com/office/drawing/2014/main" id="{EC1A6C21-22D2-40AE-9E1C-4EAA24CE712C}"/>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629029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A618A9C5-3211-4E60-B8F0-4AED5FFF163D}"/>
              </a:ext>
            </a:extLst>
          </p:cNvPr>
          <p:cNvSpPr>
            <a:spLocks noGrp="1"/>
          </p:cNvSpPr>
          <p:nvPr>
            <p:ph type="title"/>
          </p:nvPr>
        </p:nvSpPr>
        <p:spPr>
          <a:xfrm>
            <a:off x="677334" y="609600"/>
            <a:ext cx="8596668" cy="1363580"/>
          </a:xfrm>
        </p:spPr>
        <p:txBody>
          <a:bodyPr>
            <a:normAutofit fontScale="90000"/>
          </a:bodyPr>
          <a:lstStyle/>
          <a:p>
            <a:r>
              <a:rPr lang="hu-HU" sz="2800" dirty="0"/>
              <a:t>Példa a közérdekű vagy az adatkezelőre ruházott közhatalmi jogosítvány gyakorlásának keretében végzett feladatra</a:t>
            </a:r>
          </a:p>
        </p:txBody>
      </p:sp>
      <p:sp>
        <p:nvSpPr>
          <p:cNvPr id="3" name="Tartalom helye 2">
            <a:extLst>
              <a:ext uri="{FF2B5EF4-FFF2-40B4-BE49-F238E27FC236}">
                <a16:creationId xmlns:a16="http://schemas.microsoft.com/office/drawing/2014/main" id="{AD31663A-7B87-462E-ABFA-B55353D4283C}"/>
              </a:ext>
            </a:extLst>
          </p:cNvPr>
          <p:cNvSpPr>
            <a:spLocks noGrp="1"/>
          </p:cNvSpPr>
          <p:nvPr>
            <p:ph idx="1"/>
          </p:nvPr>
        </p:nvSpPr>
        <p:spPr>
          <a:xfrm>
            <a:off x="513705" y="1898821"/>
            <a:ext cx="9313689" cy="4365339"/>
          </a:xfrm>
        </p:spPr>
        <p:txBody>
          <a:bodyPr>
            <a:noAutofit/>
          </a:bodyPr>
          <a:lstStyle/>
          <a:p>
            <a:pPr marL="0" indent="0" algn="just">
              <a:buNone/>
            </a:pPr>
            <a:r>
              <a:rPr lang="hu-HU" sz="1600" dirty="0">
                <a:solidFill>
                  <a:schemeClr val="tx1"/>
                </a:solidFill>
              </a:rPr>
              <a:t>Ügynökség igénybevételével történő házvásárlás:</a:t>
            </a:r>
          </a:p>
          <a:p>
            <a:pPr lvl="1" algn="just"/>
            <a:r>
              <a:rPr lang="hu-HU" dirty="0">
                <a:solidFill>
                  <a:schemeClr val="tx1"/>
                </a:solidFill>
              </a:rPr>
              <a:t>házvásárláshoz szükséges adatok (pl. szerződés tervezete): 6. cikk (1) bekezdés b) pont,</a:t>
            </a:r>
          </a:p>
          <a:p>
            <a:pPr lvl="1" algn="just"/>
            <a:r>
              <a:rPr lang="hu-HU" dirty="0">
                <a:solidFill>
                  <a:schemeClr val="tx1"/>
                </a:solidFill>
              </a:rPr>
              <a:t>Az ingatlan értékesítéséhez szükséges dokumentumokban szereplő adatok : 6. cikk (1) bekezdés c) pont,</a:t>
            </a:r>
          </a:p>
          <a:p>
            <a:pPr lvl="1" algn="just"/>
            <a:r>
              <a:rPr lang="hu-HU" dirty="0">
                <a:solidFill>
                  <a:schemeClr val="tx1"/>
                </a:solidFill>
              </a:rPr>
              <a:t>az ügyfélnek nyújtott ingatlankezelési szolgáltatások (pl. a ház felújítása különböző kapcsolt vállalkozások igénybevételével): a 6. cikk (1) bekezdés f) pont,</a:t>
            </a:r>
          </a:p>
          <a:p>
            <a:pPr lvl="1" algn="just"/>
            <a:r>
              <a:rPr lang="hu-HU" dirty="0">
                <a:solidFill>
                  <a:schemeClr val="tx1"/>
                </a:solidFill>
              </a:rPr>
              <a:t>az adásvétel (részleteinek) ismertetése az ügynök honlapján: 6. cikk (1) bekezdés a) pont,</a:t>
            </a:r>
          </a:p>
          <a:p>
            <a:pPr lvl="1" algn="just"/>
            <a:r>
              <a:rPr lang="hu-HU" dirty="0">
                <a:solidFill>
                  <a:schemeClr val="tx1"/>
                </a:solidFill>
              </a:rPr>
              <a:t>az adatok harmadik személy részére történő továbbítása saját marketingtevékenység céljából: 7. cikk a) pont,</a:t>
            </a:r>
          </a:p>
          <a:p>
            <a:pPr lvl="1" algn="just"/>
            <a:r>
              <a:rPr lang="hu-HU" b="1" u="sng" dirty="0">
                <a:solidFill>
                  <a:schemeClr val="tx1"/>
                </a:solidFill>
              </a:rPr>
              <a:t>egy vizsgálat során a rendőrség felveszi a kapcsolatot az ügynökséggel: 6. cikk (1) bekezdés e) pont,</a:t>
            </a:r>
          </a:p>
          <a:p>
            <a:pPr lvl="1" algn="just"/>
            <a:r>
              <a:rPr lang="hu-HU" dirty="0">
                <a:solidFill>
                  <a:schemeClr val="tx1"/>
                </a:solidFill>
              </a:rPr>
              <a:t>a mentőszolgálat kapcsolatba lép az ügynökséggel egy vészhívást követően : 6. cikk (1) bekezdés d) pont</a:t>
            </a:r>
          </a:p>
          <a:p>
            <a:pPr algn="just"/>
            <a:endParaRPr lang="hu-HU" sz="1600" b="1" dirty="0"/>
          </a:p>
        </p:txBody>
      </p:sp>
      <p:sp>
        <p:nvSpPr>
          <p:cNvPr id="4" name="Ellipszis 3">
            <a:extLst>
              <a:ext uri="{FF2B5EF4-FFF2-40B4-BE49-F238E27FC236}">
                <a16:creationId xmlns:a16="http://schemas.microsoft.com/office/drawing/2014/main" id="{7E49FEF9-3C23-4E56-A783-70BBEF2AC606}"/>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691689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8AB59022-2047-4FDA-8124-A64D2A55833A}"/>
              </a:ext>
            </a:extLst>
          </p:cNvPr>
          <p:cNvSpPr>
            <a:spLocks noGrp="1"/>
          </p:cNvSpPr>
          <p:nvPr>
            <p:ph type="title"/>
          </p:nvPr>
        </p:nvSpPr>
        <p:spPr/>
        <p:txBody>
          <a:bodyPr>
            <a:normAutofit/>
          </a:bodyPr>
          <a:lstStyle/>
          <a:p>
            <a:r>
              <a:rPr lang="hu-HU" dirty="0"/>
              <a:t>Az adatkezelő vagy egy harmadik fél jogos érdekeinek érvényesítése </a:t>
            </a:r>
          </a:p>
        </p:txBody>
      </p:sp>
      <p:sp>
        <p:nvSpPr>
          <p:cNvPr id="3" name="Tartalom helye 2">
            <a:extLst>
              <a:ext uri="{FF2B5EF4-FFF2-40B4-BE49-F238E27FC236}">
                <a16:creationId xmlns:a16="http://schemas.microsoft.com/office/drawing/2014/main" id="{BE06164D-142A-4F0A-96A9-040D1B5EB637}"/>
              </a:ext>
            </a:extLst>
          </p:cNvPr>
          <p:cNvSpPr>
            <a:spLocks noGrp="1"/>
          </p:cNvSpPr>
          <p:nvPr>
            <p:ph idx="1"/>
          </p:nvPr>
        </p:nvSpPr>
        <p:spPr>
          <a:xfrm>
            <a:off x="677334" y="1766170"/>
            <a:ext cx="9506326" cy="4672207"/>
          </a:xfrm>
        </p:spPr>
        <p:txBody>
          <a:bodyPr>
            <a:normAutofit/>
          </a:bodyPr>
          <a:lstStyle/>
          <a:p>
            <a:pPr algn="just"/>
            <a:r>
              <a:rPr lang="hu-HU" dirty="0"/>
              <a:t>„Az adatkezelés az adatkezelő vagy egy harmadik fél jogos érdekeinek érvényesítéséhez szükséges, </a:t>
            </a:r>
            <a:r>
              <a:rPr lang="hu-HU" b="1" dirty="0"/>
              <a:t>kivéve, ha </a:t>
            </a:r>
            <a:r>
              <a:rPr lang="hu-HU" dirty="0"/>
              <a:t>ezen érdekekkel szemben elsőbbséget élveznek az érintett olyan érdekei vagy alapvető jogai és szabadságai, amelyek személyes adatok védelmét teszik szükségessé, különösen, ha az érintett gyermek”</a:t>
            </a:r>
          </a:p>
          <a:p>
            <a:pPr algn="just"/>
            <a:r>
              <a:rPr lang="hu-HU" dirty="0"/>
              <a:t>példa: az érintett az adatkezelő ügyfele vagy alkalmazottja</a:t>
            </a:r>
          </a:p>
          <a:p>
            <a:pPr algn="just"/>
            <a:r>
              <a:rPr lang="hu-HU" dirty="0"/>
              <a:t>az érintettek nyomós érdeke: a személyes adatokat olyan körülmények között kezelik, hogy az érintettek ésszerűen nem számítanak további adatkezelésre</a:t>
            </a:r>
          </a:p>
          <a:p>
            <a:pPr algn="just"/>
            <a:r>
              <a:rPr lang="hu-HU" dirty="0"/>
              <a:t>hatóságokra nem alkalmazandó</a:t>
            </a:r>
          </a:p>
          <a:p>
            <a:pPr algn="just"/>
            <a:r>
              <a:rPr lang="hu-HU" dirty="0"/>
              <a:t>az érintett jogaira gyakorolt hatás minimalizálása</a:t>
            </a:r>
          </a:p>
          <a:p>
            <a:pPr algn="just"/>
            <a:r>
              <a:rPr lang="hu-HU" dirty="0"/>
              <a:t>garanciák:</a:t>
            </a:r>
          </a:p>
          <a:p>
            <a:pPr lvl="1" algn="just"/>
            <a:r>
              <a:rPr lang="hu-HU" dirty="0"/>
              <a:t>eseti elemzés</a:t>
            </a:r>
          </a:p>
          <a:p>
            <a:pPr lvl="1" algn="just"/>
            <a:r>
              <a:rPr lang="hu-HU" dirty="0"/>
              <a:t>tiltakozáshoz való jog</a:t>
            </a:r>
          </a:p>
        </p:txBody>
      </p:sp>
      <p:sp>
        <p:nvSpPr>
          <p:cNvPr id="4" name="Ellipszis 3">
            <a:extLst>
              <a:ext uri="{FF2B5EF4-FFF2-40B4-BE49-F238E27FC236}">
                <a16:creationId xmlns:a16="http://schemas.microsoft.com/office/drawing/2014/main" id="{873CE1D1-E767-49C7-8BE3-6E66CAD06CF9}"/>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374937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A2CAD0E-0A5C-49C9-8478-4EF39D9E81C1}"/>
              </a:ext>
            </a:extLst>
          </p:cNvPr>
          <p:cNvSpPr>
            <a:spLocks noGrp="1"/>
          </p:cNvSpPr>
          <p:nvPr>
            <p:ph type="title"/>
          </p:nvPr>
        </p:nvSpPr>
        <p:spPr/>
        <p:txBody>
          <a:bodyPr>
            <a:normAutofit/>
          </a:bodyPr>
          <a:lstStyle/>
          <a:p>
            <a:r>
              <a:rPr lang="hu-HU" dirty="0"/>
              <a:t>Példa az adatkezelő vagy egy harmadik fél jogos érdekeinek érvényesítésére</a:t>
            </a:r>
          </a:p>
        </p:txBody>
      </p:sp>
      <p:sp>
        <p:nvSpPr>
          <p:cNvPr id="3" name="Tartalom helye 2">
            <a:extLst>
              <a:ext uri="{FF2B5EF4-FFF2-40B4-BE49-F238E27FC236}">
                <a16:creationId xmlns:a16="http://schemas.microsoft.com/office/drawing/2014/main" id="{9DD5B9DC-F37A-4A87-BF57-79A4001470F2}"/>
              </a:ext>
            </a:extLst>
          </p:cNvPr>
          <p:cNvSpPr>
            <a:spLocks noGrp="1"/>
          </p:cNvSpPr>
          <p:nvPr>
            <p:ph idx="1"/>
          </p:nvPr>
        </p:nvSpPr>
        <p:spPr/>
        <p:txBody>
          <a:bodyPr>
            <a:normAutofit fontScale="92500" lnSpcReduction="20000"/>
          </a:bodyPr>
          <a:lstStyle/>
          <a:p>
            <a:pPr algn="just"/>
            <a:r>
              <a:rPr lang="hu-HU" dirty="0">
                <a:solidFill>
                  <a:schemeClr val="tx1"/>
                </a:solidFill>
              </a:rPr>
              <a:t>Ügynökség igénybevételével történő házvásárlás:</a:t>
            </a:r>
          </a:p>
          <a:p>
            <a:pPr lvl="1" algn="just"/>
            <a:r>
              <a:rPr lang="hu-HU" dirty="0">
                <a:solidFill>
                  <a:schemeClr val="tx1"/>
                </a:solidFill>
              </a:rPr>
              <a:t>házvásárláshoz szükséges adatok (pl. szerződés tervezete): 6. cikk (1) bekezdés b) pont,</a:t>
            </a:r>
          </a:p>
          <a:p>
            <a:pPr lvl="1" algn="just"/>
            <a:r>
              <a:rPr lang="hu-HU" dirty="0">
                <a:solidFill>
                  <a:schemeClr val="tx1"/>
                </a:solidFill>
              </a:rPr>
              <a:t>Az ingatlan értékesítéséhez szükséges dokumentumokban szereplő adatok : 6. cikk (1) bekezdés c) pont,</a:t>
            </a:r>
          </a:p>
          <a:p>
            <a:pPr lvl="1" algn="just"/>
            <a:r>
              <a:rPr lang="hu-HU" b="1" u="sng" dirty="0">
                <a:solidFill>
                  <a:schemeClr val="tx1"/>
                </a:solidFill>
              </a:rPr>
              <a:t>az ügyfélnek nyújtott ingatlankezelési szolgáltatások (pl. a ház felújítása különböző kapcsolt vállalkozások igénybevételével): a 6. cikk (1) bekezdés f) pont,</a:t>
            </a:r>
          </a:p>
          <a:p>
            <a:pPr lvl="1" algn="just"/>
            <a:r>
              <a:rPr lang="hu-HU" dirty="0">
                <a:solidFill>
                  <a:schemeClr val="tx1"/>
                </a:solidFill>
              </a:rPr>
              <a:t>az adásvétel (részleteinek) ismertetése az ügynök honlapján: 6. cikk (1) bekezdés a) pont,</a:t>
            </a:r>
          </a:p>
          <a:p>
            <a:pPr lvl="1" algn="just"/>
            <a:r>
              <a:rPr lang="hu-HU" dirty="0">
                <a:solidFill>
                  <a:schemeClr val="tx1"/>
                </a:solidFill>
              </a:rPr>
              <a:t>az adatok harmadik személy részére történő továbbítása saját marketingtevékenység céljából: 7. cikk a) pont,</a:t>
            </a:r>
          </a:p>
          <a:p>
            <a:pPr lvl="1" algn="just"/>
            <a:r>
              <a:rPr lang="hu-HU" dirty="0">
                <a:solidFill>
                  <a:schemeClr val="tx1"/>
                </a:solidFill>
              </a:rPr>
              <a:t>egy vizsgálat során a rendőrség felveszi a kapcsolatot az ügynökséggel: 6. cikk (1) bekezdés e) pont,</a:t>
            </a:r>
          </a:p>
          <a:p>
            <a:pPr lvl="1" algn="just"/>
            <a:r>
              <a:rPr lang="hu-HU" dirty="0">
                <a:solidFill>
                  <a:schemeClr val="tx1"/>
                </a:solidFill>
              </a:rPr>
              <a:t>a mentőszolgálat kapcsolatba lép az ügynökséggel egy vészhívást követően : 6. cikk (1) bekezdés d) pont</a:t>
            </a:r>
          </a:p>
          <a:p>
            <a:pPr algn="just"/>
            <a:endParaRPr lang="hu-HU" dirty="0"/>
          </a:p>
        </p:txBody>
      </p:sp>
      <p:sp>
        <p:nvSpPr>
          <p:cNvPr id="4" name="Ellipszis 3">
            <a:extLst>
              <a:ext uri="{FF2B5EF4-FFF2-40B4-BE49-F238E27FC236}">
                <a16:creationId xmlns:a16="http://schemas.microsoft.com/office/drawing/2014/main" id="{3739E02E-A789-4617-8951-5F58C9DFA8C9}"/>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53973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D46FE158-E780-3542-87F0-C388EE2738E6}"/>
              </a:ext>
            </a:extLst>
          </p:cNvPr>
          <p:cNvSpPr>
            <a:spLocks noGrp="1"/>
          </p:cNvSpPr>
          <p:nvPr>
            <p:ph type="title"/>
          </p:nvPr>
        </p:nvSpPr>
        <p:spPr/>
        <p:txBody>
          <a:bodyPr/>
          <a:lstStyle/>
          <a:p>
            <a:r>
              <a:rPr lang="hu-HU" dirty="0"/>
              <a:t>Előadó</a:t>
            </a:r>
          </a:p>
        </p:txBody>
      </p:sp>
      <p:pic>
        <p:nvPicPr>
          <p:cNvPr id="14" name="Segnaposto contenuto 13">
            <a:extLst>
              <a:ext uri="{FF2B5EF4-FFF2-40B4-BE49-F238E27FC236}">
                <a16:creationId xmlns:a16="http://schemas.microsoft.com/office/drawing/2014/main" id="{DA633520-E225-C047-A237-0E0C6B9BD9A3}"/>
              </a:ext>
            </a:extLst>
          </p:cNvPr>
          <p:cNvPicPr>
            <a:picLocks noGrp="1" noChangeAspect="1"/>
          </p:cNvPicPr>
          <p:nvPr>
            <p:ph idx="1"/>
          </p:nvPr>
        </p:nvPicPr>
        <p:blipFill>
          <a:blip r:embed="rId3"/>
          <a:stretch>
            <a:fillRect/>
          </a:stretch>
        </p:blipFill>
        <p:spPr>
          <a:xfrm>
            <a:off x="3875881" y="3063081"/>
            <a:ext cx="2200275" cy="2076450"/>
          </a:xfrm>
        </p:spPr>
      </p:pic>
      <p:sp>
        <p:nvSpPr>
          <p:cNvPr id="19" name="CasellaDiTesto 18">
            <a:extLst>
              <a:ext uri="{FF2B5EF4-FFF2-40B4-BE49-F238E27FC236}">
                <a16:creationId xmlns:a16="http://schemas.microsoft.com/office/drawing/2014/main" id="{FBA6102E-2597-F247-B394-B73B5A180883}"/>
              </a:ext>
            </a:extLst>
          </p:cNvPr>
          <p:cNvSpPr txBox="1"/>
          <p:nvPr/>
        </p:nvSpPr>
        <p:spPr>
          <a:xfrm>
            <a:off x="6096000" y="2656674"/>
            <a:ext cx="4648200" cy="1200329"/>
          </a:xfrm>
          <a:prstGeom prst="rect">
            <a:avLst/>
          </a:prstGeom>
          <a:noFill/>
        </p:spPr>
        <p:txBody>
          <a:bodyPr wrap="square" rtlCol="0">
            <a:spAutoFit/>
          </a:bodyPr>
          <a:lstStyle/>
          <a:p>
            <a:pPr lvl="0">
              <a:defRPr/>
            </a:pPr>
            <a:r>
              <a:rPr lang="hu-HU" dirty="0">
                <a:solidFill>
                  <a:prstClr val="black"/>
                </a:solidFill>
                <a:latin typeface="Calibri" panose="020F0502020204030204"/>
              </a:rPr>
              <a:t>Név</a:t>
            </a:r>
            <a:endParaRPr lang="en-GB" dirty="0">
              <a:solidFill>
                <a:prstClr val="black"/>
              </a:solidFill>
              <a:latin typeface="Calibri" panose="020F0502020204030204"/>
            </a:endParaRPr>
          </a:p>
          <a:p>
            <a:pPr lvl="0">
              <a:defRPr/>
            </a:pPr>
            <a:r>
              <a:rPr lang="hu-HU" dirty="0">
                <a:solidFill>
                  <a:prstClr val="black"/>
                </a:solidFill>
                <a:latin typeface="Calibri" panose="020F0502020204030204"/>
              </a:rPr>
              <a:t>Cím</a:t>
            </a:r>
            <a:endParaRPr lang="en-GB" dirty="0">
              <a:solidFill>
                <a:prstClr val="black"/>
              </a:solidFill>
              <a:latin typeface="Calibri" panose="020F0502020204030204"/>
            </a:endParaRPr>
          </a:p>
          <a:p>
            <a:pPr lvl="0">
              <a:defRPr/>
            </a:pPr>
            <a:r>
              <a:rPr lang="hu-HU" dirty="0">
                <a:solidFill>
                  <a:prstClr val="black"/>
                </a:solidFill>
                <a:latin typeface="Calibri" panose="020F0502020204030204"/>
              </a:rPr>
              <a:t>Szervezet/szervezeti egység</a:t>
            </a:r>
          </a:p>
          <a:p>
            <a:pPr lvl="0">
              <a:defRPr/>
            </a:pPr>
            <a:r>
              <a:rPr lang="hu-HU" dirty="0">
                <a:solidFill>
                  <a:prstClr val="black"/>
                </a:solidFill>
                <a:latin typeface="Calibri" panose="020F0502020204030204"/>
              </a:rPr>
              <a:t>Elérhetőség</a:t>
            </a:r>
            <a:endParaRPr lang="en-GB" dirty="0">
              <a:solidFill>
                <a:prstClr val="black"/>
              </a:solidFill>
              <a:latin typeface="Calibri" panose="020F0502020204030204"/>
            </a:endParaRPr>
          </a:p>
        </p:txBody>
      </p:sp>
      <p:sp>
        <p:nvSpPr>
          <p:cNvPr id="6" name="Ellipszis 5">
            <a:extLst>
              <a:ext uri="{FF2B5EF4-FFF2-40B4-BE49-F238E27FC236}">
                <a16:creationId xmlns:a16="http://schemas.microsoft.com/office/drawing/2014/main" id="{C221FB3A-9F33-46F3-8667-A6CBC2CE8A5D}"/>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385912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D7CE1-BE5C-8B4B-8268-E7A979F9F43A}"/>
              </a:ext>
            </a:extLst>
          </p:cNvPr>
          <p:cNvSpPr>
            <a:spLocks noGrp="1"/>
          </p:cNvSpPr>
          <p:nvPr>
            <p:ph type="title"/>
          </p:nvPr>
        </p:nvSpPr>
        <p:spPr>
          <a:xfrm>
            <a:off x="677334" y="609600"/>
            <a:ext cx="8596668" cy="776438"/>
          </a:xfrm>
        </p:spPr>
        <p:txBody>
          <a:bodyPr/>
          <a:lstStyle/>
          <a:p>
            <a:r>
              <a:rPr lang="hu-HU" dirty="0"/>
              <a:t>Különleges adatok kezelése</a:t>
            </a:r>
          </a:p>
        </p:txBody>
      </p:sp>
      <p:sp>
        <p:nvSpPr>
          <p:cNvPr id="3" name="Content Placeholder 2">
            <a:extLst>
              <a:ext uri="{FF2B5EF4-FFF2-40B4-BE49-F238E27FC236}">
                <a16:creationId xmlns:a16="http://schemas.microsoft.com/office/drawing/2014/main" id="{F1759439-272E-2B4E-A290-BABFCE0D622E}"/>
              </a:ext>
            </a:extLst>
          </p:cNvPr>
          <p:cNvSpPr>
            <a:spLocks noGrp="1"/>
          </p:cNvSpPr>
          <p:nvPr>
            <p:ph idx="1"/>
          </p:nvPr>
        </p:nvSpPr>
        <p:spPr>
          <a:xfrm>
            <a:off x="677333" y="1386038"/>
            <a:ext cx="8793925" cy="4862361"/>
          </a:xfrm>
        </p:spPr>
        <p:txBody>
          <a:bodyPr>
            <a:noAutofit/>
          </a:bodyPr>
          <a:lstStyle/>
          <a:p>
            <a:pPr marL="0" indent="0" algn="just">
              <a:buNone/>
            </a:pPr>
            <a:r>
              <a:rPr lang="hu-HU" sz="2200" dirty="0">
                <a:solidFill>
                  <a:schemeClr val="tx1"/>
                </a:solidFill>
              </a:rPr>
              <a:t>Az alábbiakra vonatkozó személyes adatok kezelése tilos:</a:t>
            </a:r>
          </a:p>
          <a:p>
            <a:pPr lvl="1" algn="just"/>
            <a:r>
              <a:rPr lang="hu-HU" sz="2200" dirty="0">
                <a:solidFill>
                  <a:schemeClr val="tx1"/>
                </a:solidFill>
              </a:rPr>
              <a:t>faji vagy etnikai származás, </a:t>
            </a:r>
          </a:p>
          <a:p>
            <a:pPr lvl="1" algn="just"/>
            <a:r>
              <a:rPr lang="hu-HU" sz="2200" dirty="0">
                <a:solidFill>
                  <a:schemeClr val="tx1"/>
                </a:solidFill>
              </a:rPr>
              <a:t>politikai vélemény, </a:t>
            </a:r>
          </a:p>
          <a:p>
            <a:pPr lvl="1" algn="just"/>
            <a:r>
              <a:rPr lang="hu-HU" sz="2200" dirty="0">
                <a:solidFill>
                  <a:schemeClr val="tx1"/>
                </a:solidFill>
              </a:rPr>
              <a:t>vallási vagy világnézeti meggyőződés</a:t>
            </a:r>
          </a:p>
          <a:p>
            <a:pPr lvl="1" algn="just"/>
            <a:r>
              <a:rPr lang="hu-HU" sz="2200" dirty="0">
                <a:solidFill>
                  <a:schemeClr val="tx1"/>
                </a:solidFill>
              </a:rPr>
              <a:t>szakszervezeti tagságra utaló személyes adatok, </a:t>
            </a:r>
          </a:p>
          <a:p>
            <a:pPr lvl="1" algn="just"/>
            <a:r>
              <a:rPr lang="hu-HU" sz="2200" dirty="0">
                <a:solidFill>
                  <a:schemeClr val="tx1"/>
                </a:solidFill>
              </a:rPr>
              <a:t>valamint a genetikai adatok kezelése</a:t>
            </a:r>
          </a:p>
          <a:p>
            <a:pPr lvl="1" algn="just"/>
            <a:r>
              <a:rPr lang="hu-HU" sz="2200" dirty="0">
                <a:solidFill>
                  <a:schemeClr val="tx1"/>
                </a:solidFill>
              </a:rPr>
              <a:t>természetes személyek egyedi azonosítását célzó biometrikus adatok </a:t>
            </a:r>
          </a:p>
          <a:p>
            <a:pPr lvl="1" algn="just"/>
            <a:r>
              <a:rPr lang="hu-HU" sz="2200" dirty="0">
                <a:solidFill>
                  <a:schemeClr val="tx1"/>
                </a:solidFill>
              </a:rPr>
              <a:t>egészségügyi adatok és a természetes személyek szexuális életére vagy szexuális irányultságára vonatkozó személyes adatok </a:t>
            </a:r>
          </a:p>
        </p:txBody>
      </p:sp>
      <p:sp>
        <p:nvSpPr>
          <p:cNvPr id="4" name="Ellipszis 3">
            <a:extLst>
              <a:ext uri="{FF2B5EF4-FFF2-40B4-BE49-F238E27FC236}">
                <a16:creationId xmlns:a16="http://schemas.microsoft.com/office/drawing/2014/main" id="{3754AEE1-DCE8-4742-8AE8-75B9E46FBE37}"/>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563806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52B55-D0EB-49DA-92E1-0EC2CBD11CCB}"/>
              </a:ext>
            </a:extLst>
          </p:cNvPr>
          <p:cNvSpPr>
            <a:spLocks noGrp="1"/>
          </p:cNvSpPr>
          <p:nvPr>
            <p:ph type="title"/>
          </p:nvPr>
        </p:nvSpPr>
        <p:spPr>
          <a:xfrm>
            <a:off x="677334" y="609600"/>
            <a:ext cx="8596668" cy="872691"/>
          </a:xfrm>
        </p:spPr>
        <p:txBody>
          <a:bodyPr/>
          <a:lstStyle/>
          <a:p>
            <a:r>
              <a:rPr lang="hu-HU" dirty="0"/>
              <a:t>Kivételek</a:t>
            </a:r>
          </a:p>
        </p:txBody>
      </p:sp>
      <p:sp>
        <p:nvSpPr>
          <p:cNvPr id="4" name="Tartalom helye 3">
            <a:extLst>
              <a:ext uri="{FF2B5EF4-FFF2-40B4-BE49-F238E27FC236}">
                <a16:creationId xmlns:a16="http://schemas.microsoft.com/office/drawing/2014/main" id="{429AA247-5360-443B-B3A3-C7F48CDA9C70}"/>
              </a:ext>
            </a:extLst>
          </p:cNvPr>
          <p:cNvSpPr>
            <a:spLocks noGrp="1"/>
          </p:cNvSpPr>
          <p:nvPr>
            <p:ph idx="1"/>
          </p:nvPr>
        </p:nvSpPr>
        <p:spPr>
          <a:xfrm>
            <a:off x="677334" y="1482291"/>
            <a:ext cx="8596668" cy="4559071"/>
          </a:xfrm>
        </p:spPr>
        <p:txBody>
          <a:bodyPr>
            <a:normAutofit/>
          </a:bodyPr>
          <a:lstStyle/>
          <a:p>
            <a:pPr algn="just"/>
            <a:r>
              <a:rPr lang="hu-HU" sz="2400" dirty="0"/>
              <a:t>kifejezett hozzájárulás</a:t>
            </a:r>
          </a:p>
          <a:p>
            <a:pPr algn="just"/>
            <a:r>
              <a:rPr lang="hu-HU" sz="2400" dirty="0"/>
              <a:t>kötelezettségek teljesítése és jogok gyakorlása </a:t>
            </a:r>
          </a:p>
          <a:p>
            <a:pPr algn="just"/>
            <a:r>
              <a:rPr lang="hu-HU" sz="2400" dirty="0"/>
              <a:t>személyek védelme </a:t>
            </a:r>
          </a:p>
          <a:p>
            <a:pPr algn="just"/>
            <a:r>
              <a:rPr lang="hu-HU" sz="2400" dirty="0"/>
              <a:t>alapítvány, egyesület stb.</a:t>
            </a:r>
          </a:p>
          <a:p>
            <a:pPr algn="just"/>
            <a:r>
              <a:rPr lang="hu-HU" sz="2400" dirty="0"/>
              <a:t>érintett általi kifejezett nyilvánosságra hozatal</a:t>
            </a:r>
          </a:p>
          <a:p>
            <a:pPr algn="just"/>
            <a:r>
              <a:rPr lang="hu-HU" sz="2400" dirty="0"/>
              <a:t>uniós jog vagy tagállami jog </a:t>
            </a:r>
          </a:p>
          <a:p>
            <a:pPr algn="just"/>
            <a:r>
              <a:rPr lang="hu-HU" sz="2400" dirty="0"/>
              <a:t>népegészségügy</a:t>
            </a:r>
          </a:p>
          <a:p>
            <a:pPr algn="just"/>
            <a:r>
              <a:rPr lang="hu-HU" sz="2400" dirty="0"/>
              <a:t>tudományos kutatás</a:t>
            </a:r>
          </a:p>
          <a:p>
            <a:endParaRPr lang="hu-HU" dirty="0"/>
          </a:p>
        </p:txBody>
      </p:sp>
      <p:sp>
        <p:nvSpPr>
          <p:cNvPr id="5" name="Ellipszis 4">
            <a:extLst>
              <a:ext uri="{FF2B5EF4-FFF2-40B4-BE49-F238E27FC236}">
                <a16:creationId xmlns:a16="http://schemas.microsoft.com/office/drawing/2014/main" id="{E5B547D3-48C9-438F-94A3-D7DBBA10730E}"/>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339186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959DC-68A6-694B-93A2-D19FAE9F9452}"/>
              </a:ext>
            </a:extLst>
          </p:cNvPr>
          <p:cNvSpPr>
            <a:spLocks noGrp="1"/>
          </p:cNvSpPr>
          <p:nvPr>
            <p:ph type="title"/>
          </p:nvPr>
        </p:nvSpPr>
        <p:spPr>
          <a:xfrm>
            <a:off x="677334" y="609600"/>
            <a:ext cx="8596668" cy="834189"/>
          </a:xfrm>
        </p:spPr>
        <p:txBody>
          <a:bodyPr/>
          <a:lstStyle/>
          <a:p>
            <a:r>
              <a:rPr lang="hu-HU" dirty="0"/>
              <a:t>Az érintett kifejezett hozzájárulása </a:t>
            </a:r>
          </a:p>
        </p:txBody>
      </p:sp>
      <p:sp>
        <p:nvSpPr>
          <p:cNvPr id="3" name="Content Placeholder 2">
            <a:extLst>
              <a:ext uri="{FF2B5EF4-FFF2-40B4-BE49-F238E27FC236}">
                <a16:creationId xmlns:a16="http://schemas.microsoft.com/office/drawing/2014/main" id="{C522C70E-509B-E243-BF3B-DFA673404789}"/>
              </a:ext>
            </a:extLst>
          </p:cNvPr>
          <p:cNvSpPr>
            <a:spLocks noGrp="1"/>
          </p:cNvSpPr>
          <p:nvPr>
            <p:ph idx="1"/>
          </p:nvPr>
        </p:nvSpPr>
        <p:spPr>
          <a:xfrm>
            <a:off x="677334" y="1530417"/>
            <a:ext cx="9092308" cy="4510945"/>
          </a:xfrm>
        </p:spPr>
        <p:txBody>
          <a:bodyPr>
            <a:noAutofit/>
          </a:bodyPr>
          <a:lstStyle/>
          <a:p>
            <a:pPr marL="0" indent="0" algn="just">
              <a:buNone/>
            </a:pPr>
            <a:r>
              <a:rPr lang="hu-HU" sz="2200" dirty="0">
                <a:solidFill>
                  <a:schemeClr val="tx1"/>
                </a:solidFill>
              </a:rPr>
              <a:t>„az érintett kifejezett hozzájárulását adta az említett személyes adatok egy vagy több konkrét célból történő kezeléséhez…”</a:t>
            </a:r>
          </a:p>
          <a:p>
            <a:pPr lvl="1" algn="just"/>
            <a:r>
              <a:rPr lang="hu-HU" sz="2200" dirty="0">
                <a:solidFill>
                  <a:schemeClr val="tx1"/>
                </a:solidFill>
              </a:rPr>
              <a:t>a hozzájárulásnak </a:t>
            </a:r>
            <a:r>
              <a:rPr lang="hu-HU" sz="2200" b="1" dirty="0">
                <a:solidFill>
                  <a:schemeClr val="tx1"/>
                </a:solidFill>
              </a:rPr>
              <a:t>kifejezettnek </a:t>
            </a:r>
            <a:r>
              <a:rPr lang="hu-HU" sz="2200" dirty="0">
                <a:solidFill>
                  <a:schemeClr val="tx1"/>
                </a:solidFill>
              </a:rPr>
              <a:t>kell lennie</a:t>
            </a:r>
            <a:endParaRPr lang="hu-HU" sz="2200" b="1" dirty="0">
              <a:solidFill>
                <a:schemeClr val="tx1"/>
              </a:solidFill>
            </a:endParaRPr>
          </a:p>
          <a:p>
            <a:pPr lvl="1" algn="just"/>
            <a:r>
              <a:rPr lang="hu-HU" sz="2200" dirty="0">
                <a:solidFill>
                  <a:schemeClr val="tx1"/>
                </a:solidFill>
              </a:rPr>
              <a:t>az uniós vagy a tagállami jog rendelkezhet arról, hogy a különleges adatok kezelésére vonatkozó tilalom nem oldható fel az érintett hozzájárulásával</a:t>
            </a:r>
          </a:p>
          <a:p>
            <a:pPr lvl="1" algn="just"/>
            <a:r>
              <a:rPr lang="hu-HU" sz="2200" dirty="0">
                <a:solidFill>
                  <a:schemeClr val="tx1"/>
                </a:solidFill>
              </a:rPr>
              <a:t>az egyértelmű hozzájáruláson túl kell mutatnia, és hozzájárulást félreérthetetlenül megerősítő konkrét cselekedetnek kell lennie</a:t>
            </a:r>
          </a:p>
          <a:p>
            <a:pPr lvl="1" algn="just"/>
            <a:r>
              <a:rPr lang="hu-HU" sz="2200" dirty="0">
                <a:solidFill>
                  <a:schemeClr val="tx1"/>
                </a:solidFill>
              </a:rPr>
              <a:t>a hozzájárulásnak hivatalosabbnak kell lennie</a:t>
            </a:r>
          </a:p>
          <a:p>
            <a:pPr lvl="1" algn="just"/>
            <a:r>
              <a:rPr lang="hu-HU" sz="2200" dirty="0">
                <a:solidFill>
                  <a:schemeClr val="tx1"/>
                </a:solidFill>
              </a:rPr>
              <a:t>a digitális korban megkérdőjelezhető a kifejezett hozzájárulás létjogosultsága</a:t>
            </a:r>
            <a:endParaRPr lang="hu-HU" sz="2200" dirty="0"/>
          </a:p>
          <a:p>
            <a:pPr algn="just"/>
            <a:endParaRPr lang="hu-HU" sz="2200" dirty="0"/>
          </a:p>
        </p:txBody>
      </p:sp>
      <p:sp>
        <p:nvSpPr>
          <p:cNvPr id="4" name="Ellipszis 3">
            <a:extLst>
              <a:ext uri="{FF2B5EF4-FFF2-40B4-BE49-F238E27FC236}">
                <a16:creationId xmlns:a16="http://schemas.microsoft.com/office/drawing/2014/main" id="{EC3C889F-92AB-4219-889E-9787D25CA00B}"/>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124900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4F9F764B-5C44-44AD-8125-F9BBBDB9C5BD}"/>
              </a:ext>
            </a:extLst>
          </p:cNvPr>
          <p:cNvSpPr>
            <a:spLocks noGrp="1"/>
          </p:cNvSpPr>
          <p:nvPr>
            <p:ph type="title"/>
          </p:nvPr>
        </p:nvSpPr>
        <p:spPr/>
        <p:txBody>
          <a:bodyPr/>
          <a:lstStyle/>
          <a:p>
            <a:r>
              <a:rPr lang="hu-HU" dirty="0"/>
              <a:t>Példák az érintett kifejezett hozzájárulására</a:t>
            </a:r>
          </a:p>
        </p:txBody>
      </p:sp>
      <p:sp>
        <p:nvSpPr>
          <p:cNvPr id="3" name="Tartalom helye 2">
            <a:extLst>
              <a:ext uri="{FF2B5EF4-FFF2-40B4-BE49-F238E27FC236}">
                <a16:creationId xmlns:a16="http://schemas.microsoft.com/office/drawing/2014/main" id="{CBC6B882-0DC9-42A6-8760-BB439F532AFC}"/>
              </a:ext>
            </a:extLst>
          </p:cNvPr>
          <p:cNvSpPr>
            <a:spLocks noGrp="1"/>
          </p:cNvSpPr>
          <p:nvPr>
            <p:ph idx="1"/>
          </p:nvPr>
        </p:nvSpPr>
        <p:spPr/>
        <p:txBody>
          <a:bodyPr>
            <a:normAutofit/>
          </a:bodyPr>
          <a:lstStyle/>
          <a:p>
            <a:pPr algn="just"/>
            <a:r>
              <a:rPr lang="hu-HU" sz="2800" dirty="0">
                <a:solidFill>
                  <a:schemeClr val="tx1"/>
                </a:solidFill>
              </a:rPr>
              <a:t>aláírt formanyomtatványoktól az elektronikus jelölőnégyzetekig terjedhet</a:t>
            </a:r>
          </a:p>
          <a:p>
            <a:pPr algn="just"/>
            <a:r>
              <a:rPr lang="hu-HU" sz="2800" dirty="0">
                <a:solidFill>
                  <a:schemeClr val="tx1"/>
                </a:solidFill>
              </a:rPr>
              <a:t>aktív magatartást és „írásbeli” formát igényel</a:t>
            </a:r>
          </a:p>
          <a:p>
            <a:pPr algn="just"/>
            <a:r>
              <a:rPr lang="hu-HU" sz="2800" dirty="0">
                <a:solidFill>
                  <a:schemeClr val="tx1"/>
                </a:solidFill>
              </a:rPr>
              <a:t>jóléti mobilalkalmazás telepítése</a:t>
            </a:r>
          </a:p>
        </p:txBody>
      </p:sp>
      <p:sp>
        <p:nvSpPr>
          <p:cNvPr id="4" name="Ellipszis 3">
            <a:extLst>
              <a:ext uri="{FF2B5EF4-FFF2-40B4-BE49-F238E27FC236}">
                <a16:creationId xmlns:a16="http://schemas.microsoft.com/office/drawing/2014/main" id="{99316EFF-36CC-4FFF-AEB3-F57B4F1FD68C}"/>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730678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F920C-BBFF-E54B-9303-35F7E4D052F7}"/>
              </a:ext>
            </a:extLst>
          </p:cNvPr>
          <p:cNvSpPr>
            <a:spLocks noGrp="1"/>
          </p:cNvSpPr>
          <p:nvPr>
            <p:ph type="title"/>
          </p:nvPr>
        </p:nvSpPr>
        <p:spPr>
          <a:xfrm>
            <a:off x="677334" y="609600"/>
            <a:ext cx="8707298" cy="1122948"/>
          </a:xfrm>
        </p:spPr>
        <p:txBody>
          <a:bodyPr>
            <a:noAutofit/>
          </a:bodyPr>
          <a:lstStyle/>
          <a:p>
            <a:r>
              <a:rPr lang="hu-HU" sz="3000" dirty="0"/>
              <a:t>A foglalkoztatást, valamint a szociális biztonságot és szociális védelmet szabályozó jogi előírások</a:t>
            </a:r>
          </a:p>
        </p:txBody>
      </p:sp>
      <p:sp>
        <p:nvSpPr>
          <p:cNvPr id="3" name="Content Placeholder 2">
            <a:extLst>
              <a:ext uri="{FF2B5EF4-FFF2-40B4-BE49-F238E27FC236}">
                <a16:creationId xmlns:a16="http://schemas.microsoft.com/office/drawing/2014/main" id="{4ED24A27-02E1-BB4D-9381-96139242445E}"/>
              </a:ext>
            </a:extLst>
          </p:cNvPr>
          <p:cNvSpPr>
            <a:spLocks noGrp="1"/>
          </p:cNvSpPr>
          <p:nvPr>
            <p:ph idx="1"/>
          </p:nvPr>
        </p:nvSpPr>
        <p:spPr>
          <a:xfrm>
            <a:off x="677334" y="1732548"/>
            <a:ext cx="8596668" cy="4389119"/>
          </a:xfrm>
        </p:spPr>
        <p:txBody>
          <a:bodyPr>
            <a:normAutofit lnSpcReduction="10000"/>
          </a:bodyPr>
          <a:lstStyle/>
          <a:p>
            <a:pPr marL="0" indent="0" algn="just">
              <a:buNone/>
            </a:pPr>
            <a:r>
              <a:rPr lang="hu-HU" sz="2200" dirty="0">
                <a:solidFill>
                  <a:schemeClr val="tx1"/>
                </a:solidFill>
              </a:rPr>
              <a:t>„az adatkezelés az adatkezelőnek vagy az érintettnek a foglalkoztatást, valamint a szociális biztonságot és szociális védelmet szabályozó jogi előírásokból fakadó kötelezettségei teljesítése és konkrét jogai gyakorlása érdekében szükséges…”</a:t>
            </a:r>
          </a:p>
          <a:p>
            <a:pPr algn="just"/>
            <a:r>
              <a:rPr lang="hu-HU" sz="2200" dirty="0">
                <a:solidFill>
                  <a:schemeClr val="tx1"/>
                </a:solidFill>
              </a:rPr>
              <a:t>az adatkezelésre az alábbiak valamelyikének kell felhatalmazást adnia</a:t>
            </a:r>
          </a:p>
          <a:p>
            <a:pPr lvl="1" algn="just"/>
            <a:r>
              <a:rPr lang="hu-HU" sz="2200" dirty="0">
                <a:solidFill>
                  <a:schemeClr val="tx1"/>
                </a:solidFill>
              </a:rPr>
              <a:t>uniós jog,</a:t>
            </a:r>
          </a:p>
          <a:p>
            <a:pPr lvl="1" algn="just"/>
            <a:r>
              <a:rPr lang="hu-HU" sz="2200" dirty="0">
                <a:solidFill>
                  <a:schemeClr val="tx1"/>
                </a:solidFill>
              </a:rPr>
              <a:t>tagállami jog,</a:t>
            </a:r>
          </a:p>
          <a:p>
            <a:pPr lvl="1" algn="just"/>
            <a:r>
              <a:rPr lang="hu-HU" sz="2200" dirty="0">
                <a:solidFill>
                  <a:schemeClr val="tx1"/>
                </a:solidFill>
              </a:rPr>
              <a:t>tagállami jog szerinti kollektív szerződés</a:t>
            </a:r>
          </a:p>
          <a:p>
            <a:pPr algn="just"/>
            <a:r>
              <a:rPr lang="hu-HU" sz="2200" dirty="0">
                <a:solidFill>
                  <a:schemeClr val="tx1"/>
                </a:solidFill>
              </a:rPr>
              <a:t>ami megfelelő garanciát nyújt az érintett alapvető jogainak és érdekének védelmére</a:t>
            </a:r>
          </a:p>
          <a:p>
            <a:endParaRPr lang="hu-HU" dirty="0"/>
          </a:p>
        </p:txBody>
      </p:sp>
      <p:sp>
        <p:nvSpPr>
          <p:cNvPr id="4" name="Ellipszis 3">
            <a:extLst>
              <a:ext uri="{FF2B5EF4-FFF2-40B4-BE49-F238E27FC236}">
                <a16:creationId xmlns:a16="http://schemas.microsoft.com/office/drawing/2014/main" id="{B875D3DE-AF7F-4AAD-BC7A-827328076F0B}"/>
              </a:ext>
            </a:extLst>
          </p:cNvPr>
          <p:cNvSpPr/>
          <p:nvPr/>
        </p:nvSpPr>
        <p:spPr>
          <a:xfrm>
            <a:off x="11650436" y="0"/>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046793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B2BCB227-D9FE-4A2B-85C5-BFB9F68EDE19}"/>
              </a:ext>
            </a:extLst>
          </p:cNvPr>
          <p:cNvSpPr>
            <a:spLocks noGrp="1"/>
          </p:cNvSpPr>
          <p:nvPr>
            <p:ph type="title"/>
          </p:nvPr>
        </p:nvSpPr>
        <p:spPr/>
        <p:txBody>
          <a:bodyPr/>
          <a:lstStyle/>
          <a:p>
            <a:r>
              <a:rPr lang="hu-HU" dirty="0"/>
              <a:t>Példa a kötelezettségek teljesítésére és jogok gyakorlására</a:t>
            </a:r>
          </a:p>
        </p:txBody>
      </p:sp>
      <p:sp>
        <p:nvSpPr>
          <p:cNvPr id="3" name="Tartalom helye 2">
            <a:extLst>
              <a:ext uri="{FF2B5EF4-FFF2-40B4-BE49-F238E27FC236}">
                <a16:creationId xmlns:a16="http://schemas.microsoft.com/office/drawing/2014/main" id="{766E19C8-B538-423C-9C13-953AA11C9B8F}"/>
              </a:ext>
            </a:extLst>
          </p:cNvPr>
          <p:cNvSpPr>
            <a:spLocks noGrp="1"/>
          </p:cNvSpPr>
          <p:nvPr>
            <p:ph idx="1"/>
          </p:nvPr>
        </p:nvSpPr>
        <p:spPr/>
        <p:txBody>
          <a:bodyPr/>
          <a:lstStyle/>
          <a:p>
            <a:endParaRPr lang="en-GB" dirty="0"/>
          </a:p>
        </p:txBody>
      </p:sp>
      <p:sp>
        <p:nvSpPr>
          <p:cNvPr id="4" name="Ellipszis 3">
            <a:extLst>
              <a:ext uri="{FF2B5EF4-FFF2-40B4-BE49-F238E27FC236}">
                <a16:creationId xmlns:a16="http://schemas.microsoft.com/office/drawing/2014/main" id="{730F5C61-1C89-43E4-BF4B-B1FC2BBF49C4}"/>
              </a:ext>
            </a:extLst>
          </p:cNvPr>
          <p:cNvSpPr/>
          <p:nvPr/>
        </p:nvSpPr>
        <p:spPr>
          <a:xfrm>
            <a:off x="11650436" y="0"/>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6495371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40813-D117-3E48-AE3E-E74EC9C8982C}"/>
              </a:ext>
            </a:extLst>
          </p:cNvPr>
          <p:cNvSpPr>
            <a:spLocks noGrp="1"/>
          </p:cNvSpPr>
          <p:nvPr>
            <p:ph type="title"/>
          </p:nvPr>
        </p:nvSpPr>
        <p:spPr>
          <a:xfrm>
            <a:off x="677334" y="609600"/>
            <a:ext cx="8596668" cy="1190324"/>
          </a:xfrm>
        </p:spPr>
        <p:txBody>
          <a:bodyPr>
            <a:normAutofit/>
          </a:bodyPr>
          <a:lstStyle/>
          <a:p>
            <a:r>
              <a:rPr lang="hu-HU" dirty="0"/>
              <a:t>Az érintett vagy más természetes személy létfontosságú érdeke</a:t>
            </a:r>
          </a:p>
        </p:txBody>
      </p:sp>
      <p:sp>
        <p:nvSpPr>
          <p:cNvPr id="3" name="Content Placeholder 2">
            <a:extLst>
              <a:ext uri="{FF2B5EF4-FFF2-40B4-BE49-F238E27FC236}">
                <a16:creationId xmlns:a16="http://schemas.microsoft.com/office/drawing/2014/main" id="{E46277B6-3751-E847-8D52-5038E38ADD67}"/>
              </a:ext>
            </a:extLst>
          </p:cNvPr>
          <p:cNvSpPr>
            <a:spLocks noGrp="1"/>
          </p:cNvSpPr>
          <p:nvPr>
            <p:ph idx="1"/>
          </p:nvPr>
        </p:nvSpPr>
        <p:spPr>
          <a:xfrm>
            <a:off x="677334" y="1799925"/>
            <a:ext cx="8596668" cy="4241438"/>
          </a:xfrm>
        </p:spPr>
        <p:txBody>
          <a:bodyPr/>
          <a:lstStyle/>
          <a:p>
            <a:pPr algn="just"/>
            <a:r>
              <a:rPr lang="hu-HU" sz="2400" dirty="0">
                <a:solidFill>
                  <a:schemeClr val="tx1"/>
                </a:solidFill>
              </a:rPr>
              <a:t>az adatkezelés az érintett vagy más természetes személy létfontosságú érdekeinek védelméhez szükséges, ha az érintett fizikai vagy jogi cselekvőképtelensége folytán nem képes a hozzájárulását megadni</a:t>
            </a:r>
          </a:p>
          <a:p>
            <a:pPr algn="just"/>
            <a:r>
              <a:rPr lang="hu-HU" sz="2400" dirty="0">
                <a:solidFill>
                  <a:schemeClr val="tx1"/>
                </a:solidFill>
              </a:rPr>
              <a:t>Preambulum (46) – erre a jogalapra csak akkor lehet hivatkozni, „ha a szóban forgó adatkezelés egyéb jogalapon nem végezhető”</a:t>
            </a:r>
          </a:p>
          <a:p>
            <a:pPr algn="just"/>
            <a:r>
              <a:rPr lang="hu-HU" sz="2400" dirty="0">
                <a:solidFill>
                  <a:schemeClr val="tx1"/>
                </a:solidFill>
              </a:rPr>
              <a:t>szolgálhatja egyszerre a fontos közérdeket és az érintett létfontosságú érdekeit is  </a:t>
            </a:r>
          </a:p>
          <a:p>
            <a:endParaRPr lang="hu-HU" dirty="0"/>
          </a:p>
        </p:txBody>
      </p:sp>
      <p:sp>
        <p:nvSpPr>
          <p:cNvPr id="4" name="Ellipszis 3">
            <a:extLst>
              <a:ext uri="{FF2B5EF4-FFF2-40B4-BE49-F238E27FC236}">
                <a16:creationId xmlns:a16="http://schemas.microsoft.com/office/drawing/2014/main" id="{094577C4-3AEF-4286-8C4E-D3DF1041967C}"/>
              </a:ext>
            </a:extLst>
          </p:cNvPr>
          <p:cNvSpPr/>
          <p:nvPr/>
        </p:nvSpPr>
        <p:spPr>
          <a:xfrm>
            <a:off x="11650436" y="0"/>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5204593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B49E8AAB-1777-415E-AFE2-A7FC17F8E7B7}"/>
              </a:ext>
            </a:extLst>
          </p:cNvPr>
          <p:cNvSpPr>
            <a:spLocks noGrp="1"/>
          </p:cNvSpPr>
          <p:nvPr>
            <p:ph type="title"/>
          </p:nvPr>
        </p:nvSpPr>
        <p:spPr/>
        <p:txBody>
          <a:bodyPr>
            <a:normAutofit/>
          </a:bodyPr>
          <a:lstStyle/>
          <a:p>
            <a:r>
              <a:rPr lang="hu-HU" dirty="0"/>
              <a:t>Példa az érintett vagy más természetes személy létfontosságú érdekére</a:t>
            </a:r>
          </a:p>
        </p:txBody>
      </p:sp>
      <p:sp>
        <p:nvSpPr>
          <p:cNvPr id="3" name="Tartalom helye 2">
            <a:extLst>
              <a:ext uri="{FF2B5EF4-FFF2-40B4-BE49-F238E27FC236}">
                <a16:creationId xmlns:a16="http://schemas.microsoft.com/office/drawing/2014/main" id="{CCADBA56-5C36-4486-8694-6F38EE995119}"/>
              </a:ext>
            </a:extLst>
          </p:cNvPr>
          <p:cNvSpPr>
            <a:spLocks noGrp="1"/>
          </p:cNvSpPr>
          <p:nvPr>
            <p:ph idx="1"/>
          </p:nvPr>
        </p:nvSpPr>
        <p:spPr/>
        <p:txBody>
          <a:bodyPr>
            <a:normAutofit/>
          </a:bodyPr>
          <a:lstStyle/>
          <a:p>
            <a:pPr algn="just"/>
            <a:r>
              <a:rPr lang="hu-HU" sz="2400" dirty="0">
                <a:solidFill>
                  <a:schemeClr val="tx1"/>
                </a:solidFill>
              </a:rPr>
              <a:t>ha az érintett fizikai vagy jogi cselekvőképtelensége folytán nem képes a hozzájárulását megadni</a:t>
            </a:r>
          </a:p>
          <a:p>
            <a:pPr algn="just"/>
            <a:r>
              <a:rPr lang="hu-HU" sz="2400" dirty="0">
                <a:solidFill>
                  <a:schemeClr val="tx1"/>
                </a:solidFill>
              </a:rPr>
              <a:t>az érintett eszméletét veszti az utcán és valaki felhívja a mentőt, és közli az okmányain szereplő adatokat</a:t>
            </a:r>
          </a:p>
        </p:txBody>
      </p:sp>
      <p:sp>
        <p:nvSpPr>
          <p:cNvPr id="4" name="Ellipszis 3">
            <a:extLst>
              <a:ext uri="{FF2B5EF4-FFF2-40B4-BE49-F238E27FC236}">
                <a16:creationId xmlns:a16="http://schemas.microsoft.com/office/drawing/2014/main" id="{00154C62-2064-4137-9A60-B1BA237C1B14}"/>
              </a:ext>
            </a:extLst>
          </p:cNvPr>
          <p:cNvSpPr/>
          <p:nvPr/>
        </p:nvSpPr>
        <p:spPr>
          <a:xfrm>
            <a:off x="11650436" y="0"/>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391983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241C6-C75A-7547-8E76-FD47C17E176A}"/>
              </a:ext>
            </a:extLst>
          </p:cNvPr>
          <p:cNvSpPr>
            <a:spLocks noGrp="1"/>
          </p:cNvSpPr>
          <p:nvPr>
            <p:ph type="title"/>
          </p:nvPr>
        </p:nvSpPr>
        <p:spPr>
          <a:xfrm>
            <a:off x="677334" y="609600"/>
            <a:ext cx="8596668" cy="805314"/>
          </a:xfrm>
        </p:spPr>
        <p:txBody>
          <a:bodyPr>
            <a:normAutofit fontScale="90000"/>
          </a:bodyPr>
          <a:lstStyle/>
          <a:p>
            <a:r>
              <a:rPr lang="hu-HU" dirty="0"/>
              <a:t>Nonprofit szervezet jogszerű tevékenysége </a:t>
            </a:r>
            <a:br>
              <a:rPr lang="hu-HU" dirty="0"/>
            </a:br>
            <a:endParaRPr lang="hu-HU" dirty="0"/>
          </a:p>
        </p:txBody>
      </p:sp>
      <p:sp>
        <p:nvSpPr>
          <p:cNvPr id="3" name="Content Placeholder 2">
            <a:extLst>
              <a:ext uri="{FF2B5EF4-FFF2-40B4-BE49-F238E27FC236}">
                <a16:creationId xmlns:a16="http://schemas.microsoft.com/office/drawing/2014/main" id="{07E51839-94BD-4A44-8CE0-DF1B7E73A7DF}"/>
              </a:ext>
            </a:extLst>
          </p:cNvPr>
          <p:cNvSpPr>
            <a:spLocks noGrp="1"/>
          </p:cNvSpPr>
          <p:nvPr>
            <p:ph idx="1"/>
          </p:nvPr>
        </p:nvSpPr>
        <p:spPr>
          <a:xfrm>
            <a:off x="677333" y="1520793"/>
            <a:ext cx="8870927" cy="4520570"/>
          </a:xfrm>
        </p:spPr>
        <p:txBody>
          <a:bodyPr>
            <a:normAutofit/>
          </a:bodyPr>
          <a:lstStyle/>
          <a:p>
            <a:pPr marL="0" indent="0" algn="just">
              <a:buNone/>
            </a:pPr>
            <a:r>
              <a:rPr lang="hu-HU" sz="2400" dirty="0">
                <a:solidFill>
                  <a:schemeClr val="tx1"/>
                </a:solidFill>
              </a:rPr>
              <a:t>„az adatkezelés valamely politikai, világnézeti, vallási vagy szakszervezeti célú alapítvány, egyesület vagy bármely más nonprofit szervezet megfelelő garanciák mellett végzett jogszerű tevékenysége keretében történik, azzal a feltétellel, hogy </a:t>
            </a:r>
            <a:r>
              <a:rPr lang="hu-HU" sz="2400" b="1" dirty="0">
                <a:solidFill>
                  <a:schemeClr val="tx1"/>
                </a:solidFill>
              </a:rPr>
              <a:t>az adatkezelés kizárólag az ilyen szerv</a:t>
            </a:r>
            <a:r>
              <a:rPr lang="hu-HU" sz="2400" dirty="0">
                <a:solidFill>
                  <a:schemeClr val="tx1"/>
                </a:solidFill>
              </a:rPr>
              <a:t> jelenlegi vagy volt </a:t>
            </a:r>
            <a:r>
              <a:rPr lang="hu-HU" sz="2400" b="1" dirty="0">
                <a:solidFill>
                  <a:schemeClr val="tx1"/>
                </a:solidFill>
              </a:rPr>
              <a:t>tagjaira</a:t>
            </a:r>
            <a:r>
              <a:rPr lang="hu-HU" sz="2400" dirty="0">
                <a:solidFill>
                  <a:schemeClr val="tx1"/>
                </a:solidFill>
              </a:rPr>
              <a:t>, vagy olyan személyekre vonatkozik, akik a szervezettel rendszeres kapcsolatban állnak a </a:t>
            </a:r>
            <a:r>
              <a:rPr lang="hu-HU" sz="2400" b="1" dirty="0">
                <a:solidFill>
                  <a:schemeClr val="tx1"/>
                </a:solidFill>
              </a:rPr>
              <a:t>szervezet céljaihoz kapcsolódóan</a:t>
            </a:r>
            <a:r>
              <a:rPr lang="hu-HU" sz="2400" dirty="0">
                <a:solidFill>
                  <a:schemeClr val="tx1"/>
                </a:solidFill>
              </a:rPr>
              <a:t>, és hogy a személyes adatokat az érintettek hozzájárulása nélkül </a:t>
            </a:r>
            <a:r>
              <a:rPr lang="hu-HU" sz="2400" b="1" dirty="0">
                <a:solidFill>
                  <a:schemeClr val="tx1"/>
                </a:solidFill>
              </a:rPr>
              <a:t>nem teszik hozzáférhetővé a szervezeten kívüli</a:t>
            </a:r>
            <a:r>
              <a:rPr lang="hu-HU" sz="2400" dirty="0">
                <a:solidFill>
                  <a:schemeClr val="tx1"/>
                </a:solidFill>
              </a:rPr>
              <a:t> személyek számára”</a:t>
            </a:r>
          </a:p>
        </p:txBody>
      </p:sp>
      <p:sp>
        <p:nvSpPr>
          <p:cNvPr id="4" name="Ellipszis 3">
            <a:extLst>
              <a:ext uri="{FF2B5EF4-FFF2-40B4-BE49-F238E27FC236}">
                <a16:creationId xmlns:a16="http://schemas.microsoft.com/office/drawing/2014/main" id="{46B2EC5E-7821-4278-B3C1-AE583BF5716C}"/>
              </a:ext>
            </a:extLst>
          </p:cNvPr>
          <p:cNvSpPr/>
          <p:nvPr/>
        </p:nvSpPr>
        <p:spPr>
          <a:xfrm>
            <a:off x="11650436" y="0"/>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972931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FB814E50-97CB-4843-9E72-658271FD89C8}"/>
              </a:ext>
            </a:extLst>
          </p:cNvPr>
          <p:cNvSpPr>
            <a:spLocks noGrp="1"/>
          </p:cNvSpPr>
          <p:nvPr>
            <p:ph type="title"/>
          </p:nvPr>
        </p:nvSpPr>
        <p:spPr/>
        <p:txBody>
          <a:bodyPr>
            <a:normAutofit/>
          </a:bodyPr>
          <a:lstStyle/>
          <a:p>
            <a:r>
              <a:rPr lang="hu-HU" dirty="0"/>
              <a:t>Példa a nonprofit szervezet jogszerű tevékenységére</a:t>
            </a:r>
          </a:p>
        </p:txBody>
      </p:sp>
      <p:sp>
        <p:nvSpPr>
          <p:cNvPr id="3" name="Tartalom helye 2">
            <a:extLst>
              <a:ext uri="{FF2B5EF4-FFF2-40B4-BE49-F238E27FC236}">
                <a16:creationId xmlns:a16="http://schemas.microsoft.com/office/drawing/2014/main" id="{E4689151-637F-4BA6-BEF3-88530268E5C8}"/>
              </a:ext>
            </a:extLst>
          </p:cNvPr>
          <p:cNvSpPr>
            <a:spLocks noGrp="1"/>
          </p:cNvSpPr>
          <p:nvPr>
            <p:ph idx="1"/>
          </p:nvPr>
        </p:nvSpPr>
        <p:spPr/>
        <p:txBody>
          <a:bodyPr>
            <a:normAutofit/>
          </a:bodyPr>
          <a:lstStyle/>
          <a:p>
            <a:pPr algn="just"/>
            <a:r>
              <a:rPr lang="hu-HU" sz="2400" dirty="0">
                <a:solidFill>
                  <a:schemeClr val="tx1"/>
                </a:solidFill>
              </a:rPr>
              <a:t>valamely politikai, világnézeti, vallási vagy szakszervezeti célú alapítvány, egyesület vagy bármely más nonprofit szervezet jogszerű tevékenysége </a:t>
            </a:r>
          </a:p>
          <a:p>
            <a:pPr algn="just"/>
            <a:r>
              <a:rPr lang="hu-HU" sz="2400" dirty="0">
                <a:solidFill>
                  <a:schemeClr val="tx1"/>
                </a:solidFill>
              </a:rPr>
              <a:t>az adatkezelés kizárólag az ilyen szerv jelenlegi vagy volt tagjaira, vagy olyan személyekre vonatkozik, akik a szervezettel rendszeres kapcsolatban állnak a szervezet céljaihoz kapcsolódóan</a:t>
            </a:r>
          </a:p>
        </p:txBody>
      </p:sp>
      <p:sp>
        <p:nvSpPr>
          <p:cNvPr id="4" name="Ellipszis 3">
            <a:extLst>
              <a:ext uri="{FF2B5EF4-FFF2-40B4-BE49-F238E27FC236}">
                <a16:creationId xmlns:a16="http://schemas.microsoft.com/office/drawing/2014/main" id="{EB24910F-B8EF-404F-B942-247563AEAE74}"/>
              </a:ext>
            </a:extLst>
          </p:cNvPr>
          <p:cNvSpPr/>
          <p:nvPr/>
        </p:nvSpPr>
        <p:spPr>
          <a:xfrm>
            <a:off x="11650436" y="0"/>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91392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7D4DD-082F-B241-8562-D9472D3DA111}"/>
              </a:ext>
            </a:extLst>
          </p:cNvPr>
          <p:cNvSpPr>
            <a:spLocks noGrp="1"/>
          </p:cNvSpPr>
          <p:nvPr>
            <p:ph type="title"/>
          </p:nvPr>
        </p:nvSpPr>
        <p:spPr/>
        <p:txBody>
          <a:bodyPr/>
          <a:lstStyle/>
          <a:p>
            <a:endParaRPr lang="hu-HU" dirty="0"/>
          </a:p>
        </p:txBody>
      </p:sp>
      <p:sp>
        <p:nvSpPr>
          <p:cNvPr id="3" name="Content Placeholder 2">
            <a:extLst>
              <a:ext uri="{FF2B5EF4-FFF2-40B4-BE49-F238E27FC236}">
                <a16:creationId xmlns:a16="http://schemas.microsoft.com/office/drawing/2014/main" id="{886CD49C-12D3-1F4D-8F02-4671C9C98DA8}"/>
              </a:ext>
            </a:extLst>
          </p:cNvPr>
          <p:cNvSpPr>
            <a:spLocks noGrp="1"/>
          </p:cNvSpPr>
          <p:nvPr>
            <p:ph idx="1"/>
          </p:nvPr>
        </p:nvSpPr>
        <p:spPr/>
        <p:txBody>
          <a:bodyPr>
            <a:normAutofit/>
          </a:bodyPr>
          <a:lstStyle/>
          <a:p>
            <a:pPr marL="0" indent="0" algn="just">
              <a:buNone/>
            </a:pPr>
            <a:r>
              <a:rPr lang="hu-HU" sz="2400" i="1" dirty="0"/>
              <a:t>A diasor ismerteti a személyes adatok kezelésének főbb alapelveit és különféle jogalapjait, ezzel segítve a résztvevőket az adatkezelés megfelelő jogalapjának kiválasztásában, valamint annak felismerésében, hogy mely tevékenységek megengedettek az adatkezelés során, és melyek nem. A témakör segít kialakítani azt a holisztikus szemléletmódot is, amely a GDPR-</a:t>
            </a:r>
            <a:r>
              <a:rPr lang="hu-HU" sz="2400" i="1" dirty="0" err="1"/>
              <a:t>nak</a:t>
            </a:r>
            <a:r>
              <a:rPr lang="hu-HU" sz="2400" i="1" dirty="0"/>
              <a:t> megfelelő adatkezelési gyakorlat kialakításához szükséges, tekintve, hogy az adatvédelmi rendszer ezeken a szabályokon alapul.</a:t>
            </a:r>
          </a:p>
        </p:txBody>
      </p:sp>
      <p:sp>
        <p:nvSpPr>
          <p:cNvPr id="4" name="Ellipszis 3">
            <a:extLst>
              <a:ext uri="{FF2B5EF4-FFF2-40B4-BE49-F238E27FC236}">
                <a16:creationId xmlns:a16="http://schemas.microsoft.com/office/drawing/2014/main" id="{CDD4D2E9-D785-4E2B-B8C6-D74F969D0AB3}"/>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3460152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B6075-057B-6C47-B584-B78A5472A282}"/>
              </a:ext>
            </a:extLst>
          </p:cNvPr>
          <p:cNvSpPr>
            <a:spLocks noGrp="1"/>
          </p:cNvSpPr>
          <p:nvPr>
            <p:ph type="title"/>
          </p:nvPr>
        </p:nvSpPr>
        <p:spPr/>
        <p:txBody>
          <a:bodyPr>
            <a:normAutofit/>
          </a:bodyPr>
          <a:lstStyle/>
          <a:p>
            <a:r>
              <a:rPr lang="hu-HU" dirty="0"/>
              <a:t>Az érintett által kifejezetten nyilvánosságra hozott személyes adatok</a:t>
            </a:r>
          </a:p>
        </p:txBody>
      </p:sp>
      <p:sp>
        <p:nvSpPr>
          <p:cNvPr id="3" name="Content Placeholder 2">
            <a:extLst>
              <a:ext uri="{FF2B5EF4-FFF2-40B4-BE49-F238E27FC236}">
                <a16:creationId xmlns:a16="http://schemas.microsoft.com/office/drawing/2014/main" id="{664FB8B2-7D64-794E-AB89-E2FF2E150435}"/>
              </a:ext>
            </a:extLst>
          </p:cNvPr>
          <p:cNvSpPr>
            <a:spLocks noGrp="1"/>
          </p:cNvSpPr>
          <p:nvPr>
            <p:ph idx="1"/>
          </p:nvPr>
        </p:nvSpPr>
        <p:spPr>
          <a:xfrm>
            <a:off x="677334" y="2079058"/>
            <a:ext cx="8596668" cy="4241438"/>
          </a:xfrm>
        </p:spPr>
        <p:txBody>
          <a:bodyPr>
            <a:normAutofit/>
          </a:bodyPr>
          <a:lstStyle/>
          <a:p>
            <a:pPr marL="0" indent="0" algn="just">
              <a:buNone/>
            </a:pPr>
            <a:r>
              <a:rPr lang="hu-HU" sz="2600" dirty="0">
                <a:solidFill>
                  <a:schemeClr val="tx1"/>
                </a:solidFill>
              </a:rPr>
              <a:t>„Az adatkezelés olyan személyes adatokra vonatkozik, amelyeket az érintett kifejezetten nyilvánosságra hozott.”</a:t>
            </a:r>
          </a:p>
          <a:p>
            <a:pPr lvl="1" algn="just"/>
            <a:r>
              <a:rPr lang="hu-HU" sz="2600" dirty="0">
                <a:solidFill>
                  <a:schemeClr val="tx1"/>
                </a:solidFill>
              </a:rPr>
              <a:t>az érintett szándékosan hozza nyilvánosságra személyes adatait</a:t>
            </a:r>
          </a:p>
          <a:p>
            <a:pPr marL="57150" indent="0" algn="just">
              <a:buNone/>
            </a:pPr>
            <a:r>
              <a:rPr lang="hu-HU" sz="2600" dirty="0">
                <a:solidFill>
                  <a:schemeClr val="tx1"/>
                </a:solidFill>
              </a:rPr>
              <a:t>Ez nem hozzájárulás!</a:t>
            </a:r>
          </a:p>
          <a:p>
            <a:pPr lvl="1" algn="just"/>
            <a:r>
              <a:rPr lang="hu-HU" sz="2600" dirty="0">
                <a:solidFill>
                  <a:schemeClr val="tx1"/>
                </a:solidFill>
              </a:rPr>
              <a:t>az adatkezelők nem mentesülnek az adatvédelmi szabályozás szerinti kötelezettségeik alól</a:t>
            </a:r>
          </a:p>
          <a:p>
            <a:pPr marL="0" indent="0" algn="just">
              <a:buNone/>
            </a:pPr>
            <a:endParaRPr lang="hu-HU" sz="2400" dirty="0"/>
          </a:p>
        </p:txBody>
      </p:sp>
      <p:sp>
        <p:nvSpPr>
          <p:cNvPr id="4" name="Ellipszis 3">
            <a:extLst>
              <a:ext uri="{FF2B5EF4-FFF2-40B4-BE49-F238E27FC236}">
                <a16:creationId xmlns:a16="http://schemas.microsoft.com/office/drawing/2014/main" id="{532CFA29-EB6C-4369-B049-B8F96DC842B6}"/>
              </a:ext>
            </a:extLst>
          </p:cNvPr>
          <p:cNvSpPr/>
          <p:nvPr/>
        </p:nvSpPr>
        <p:spPr>
          <a:xfrm>
            <a:off x="11650436" y="0"/>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7584253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416F8C0-FBE4-46CC-A7B9-F5EE8A54029D}"/>
              </a:ext>
            </a:extLst>
          </p:cNvPr>
          <p:cNvSpPr>
            <a:spLocks noGrp="1"/>
          </p:cNvSpPr>
          <p:nvPr>
            <p:ph type="title"/>
          </p:nvPr>
        </p:nvSpPr>
        <p:spPr>
          <a:xfrm>
            <a:off x="677334" y="609600"/>
            <a:ext cx="8596668" cy="1161448"/>
          </a:xfrm>
        </p:spPr>
        <p:txBody>
          <a:bodyPr>
            <a:normAutofit/>
          </a:bodyPr>
          <a:lstStyle/>
          <a:p>
            <a:r>
              <a:rPr lang="hu-HU" sz="3000" dirty="0"/>
              <a:t>Példa az érintett által kifejezetten nyilvánosságra hozott személyes adatok körére</a:t>
            </a:r>
          </a:p>
        </p:txBody>
      </p:sp>
      <p:sp>
        <p:nvSpPr>
          <p:cNvPr id="3" name="Tartalom helye 2">
            <a:extLst>
              <a:ext uri="{FF2B5EF4-FFF2-40B4-BE49-F238E27FC236}">
                <a16:creationId xmlns:a16="http://schemas.microsoft.com/office/drawing/2014/main" id="{1CCF5676-DDB9-4221-994D-DCBC2D58FED8}"/>
              </a:ext>
            </a:extLst>
          </p:cNvPr>
          <p:cNvSpPr>
            <a:spLocks noGrp="1"/>
          </p:cNvSpPr>
          <p:nvPr>
            <p:ph idx="1"/>
          </p:nvPr>
        </p:nvSpPr>
        <p:spPr>
          <a:xfrm>
            <a:off x="677334" y="1886553"/>
            <a:ext cx="8596668" cy="4154810"/>
          </a:xfrm>
        </p:spPr>
        <p:txBody>
          <a:bodyPr>
            <a:normAutofit/>
          </a:bodyPr>
          <a:lstStyle/>
          <a:p>
            <a:pPr marL="0" indent="0">
              <a:buNone/>
            </a:pPr>
            <a:r>
              <a:rPr lang="hu-HU" sz="2800" dirty="0">
                <a:solidFill>
                  <a:schemeClr val="tx1"/>
                </a:solidFill>
              </a:rPr>
              <a:t>Egy híresség nyilvánosságra hozza az egészségügyi állapotára vonatkozó információkat</a:t>
            </a:r>
          </a:p>
        </p:txBody>
      </p:sp>
      <p:sp>
        <p:nvSpPr>
          <p:cNvPr id="4" name="Ellipszis 3">
            <a:extLst>
              <a:ext uri="{FF2B5EF4-FFF2-40B4-BE49-F238E27FC236}">
                <a16:creationId xmlns:a16="http://schemas.microsoft.com/office/drawing/2014/main" id="{2148352F-D819-4E9E-9853-DBA026D006DE}"/>
              </a:ext>
            </a:extLst>
          </p:cNvPr>
          <p:cNvSpPr/>
          <p:nvPr/>
        </p:nvSpPr>
        <p:spPr>
          <a:xfrm>
            <a:off x="11650436" y="0"/>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1197020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814D6-A8B9-3248-A381-07EA139EC649}"/>
              </a:ext>
            </a:extLst>
          </p:cNvPr>
          <p:cNvSpPr>
            <a:spLocks noGrp="1"/>
          </p:cNvSpPr>
          <p:nvPr>
            <p:ph type="title"/>
          </p:nvPr>
        </p:nvSpPr>
        <p:spPr>
          <a:xfrm>
            <a:off x="677334" y="609600"/>
            <a:ext cx="8596668" cy="882316"/>
          </a:xfrm>
        </p:spPr>
        <p:txBody>
          <a:bodyPr/>
          <a:lstStyle/>
          <a:p>
            <a:r>
              <a:rPr lang="hu-HU" dirty="0"/>
              <a:t>Jogi igények</a:t>
            </a:r>
          </a:p>
        </p:txBody>
      </p:sp>
      <p:sp>
        <p:nvSpPr>
          <p:cNvPr id="3" name="Content Placeholder 2">
            <a:extLst>
              <a:ext uri="{FF2B5EF4-FFF2-40B4-BE49-F238E27FC236}">
                <a16:creationId xmlns:a16="http://schemas.microsoft.com/office/drawing/2014/main" id="{7D0DD017-9D4B-5C40-AF68-DBBB318B04B4}"/>
              </a:ext>
            </a:extLst>
          </p:cNvPr>
          <p:cNvSpPr>
            <a:spLocks noGrp="1"/>
          </p:cNvSpPr>
          <p:nvPr>
            <p:ph idx="1"/>
          </p:nvPr>
        </p:nvSpPr>
        <p:spPr>
          <a:xfrm>
            <a:off x="677334" y="1491916"/>
            <a:ext cx="8596668" cy="4549447"/>
          </a:xfrm>
        </p:spPr>
        <p:txBody>
          <a:bodyPr>
            <a:normAutofit/>
          </a:bodyPr>
          <a:lstStyle/>
          <a:p>
            <a:pPr algn="just"/>
            <a:r>
              <a:rPr lang="hu-HU" sz="2200" dirty="0"/>
              <a:t>az adatkezelés jogi igények előterjesztéséhez, érvényesítéséhez, illetve védelméhez szükséges, vagy amikor a bíróságok igazságszolgáltatási feladatkörükben járnak el</a:t>
            </a:r>
          </a:p>
          <a:p>
            <a:pPr algn="just"/>
            <a:r>
              <a:rPr lang="hu-HU" sz="2200" dirty="0"/>
              <a:t>az adatkezelésnek relevánsnak kell lennie egy adott jogi igény, illetve annak gyakorlása vagy védelme szempontjából</a:t>
            </a:r>
          </a:p>
          <a:p>
            <a:pPr lvl="1" algn="just"/>
            <a:r>
              <a:rPr lang="hu-HU" sz="2200" dirty="0"/>
              <a:t>a bírósági, a közigazgatási és a nem peres eljárásokban is</a:t>
            </a:r>
          </a:p>
          <a:p>
            <a:pPr algn="just"/>
            <a:r>
              <a:rPr lang="hu-HU" sz="2200" dirty="0"/>
              <a:t>az érdekvitában álló felek bármelyike kérheti</a:t>
            </a:r>
          </a:p>
          <a:p>
            <a:pPr algn="just"/>
            <a:r>
              <a:rPr lang="hu-HU" sz="2200" dirty="0"/>
              <a:t>ha a bíróságok igazságszolgáltatási minőségükben járnak el, kezelhetnek különleges adatokat a jogvita rendezésének keretei között</a:t>
            </a:r>
          </a:p>
        </p:txBody>
      </p:sp>
      <p:sp>
        <p:nvSpPr>
          <p:cNvPr id="4" name="Ellipszis 3">
            <a:extLst>
              <a:ext uri="{FF2B5EF4-FFF2-40B4-BE49-F238E27FC236}">
                <a16:creationId xmlns:a16="http://schemas.microsoft.com/office/drawing/2014/main" id="{6B9529F6-5C53-4A42-A1C6-EF2855D864E2}"/>
              </a:ext>
            </a:extLst>
          </p:cNvPr>
          <p:cNvSpPr/>
          <p:nvPr/>
        </p:nvSpPr>
        <p:spPr>
          <a:xfrm>
            <a:off x="11650436" y="0"/>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3762433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45412D93-0852-4ED8-9E64-794210F128D2}"/>
              </a:ext>
            </a:extLst>
          </p:cNvPr>
          <p:cNvSpPr>
            <a:spLocks noGrp="1"/>
          </p:cNvSpPr>
          <p:nvPr>
            <p:ph type="title"/>
          </p:nvPr>
        </p:nvSpPr>
        <p:spPr/>
        <p:txBody>
          <a:bodyPr/>
          <a:lstStyle/>
          <a:p>
            <a:r>
              <a:rPr lang="hu-HU" dirty="0"/>
              <a:t>Példa a jogi igényekre</a:t>
            </a:r>
          </a:p>
        </p:txBody>
      </p:sp>
      <p:sp>
        <p:nvSpPr>
          <p:cNvPr id="3" name="Tartalom helye 2">
            <a:extLst>
              <a:ext uri="{FF2B5EF4-FFF2-40B4-BE49-F238E27FC236}">
                <a16:creationId xmlns:a16="http://schemas.microsoft.com/office/drawing/2014/main" id="{4A433644-1BE8-4C88-8691-C3F48B549CAE}"/>
              </a:ext>
            </a:extLst>
          </p:cNvPr>
          <p:cNvSpPr>
            <a:spLocks noGrp="1"/>
          </p:cNvSpPr>
          <p:nvPr>
            <p:ph idx="1"/>
          </p:nvPr>
        </p:nvSpPr>
        <p:spPr>
          <a:xfrm>
            <a:off x="677334" y="1780675"/>
            <a:ext cx="8596668" cy="4260688"/>
          </a:xfrm>
        </p:spPr>
        <p:txBody>
          <a:bodyPr>
            <a:normAutofit/>
          </a:bodyPr>
          <a:lstStyle/>
          <a:p>
            <a:pPr marL="0" indent="0" algn="just">
              <a:buNone/>
            </a:pPr>
            <a:r>
              <a:rPr lang="hu-HU" sz="3000" dirty="0"/>
              <a:t>Testi sértéssel kapcsolatos bírósági ügy</a:t>
            </a:r>
          </a:p>
        </p:txBody>
      </p:sp>
      <p:sp>
        <p:nvSpPr>
          <p:cNvPr id="4" name="Ellipszis 3">
            <a:extLst>
              <a:ext uri="{FF2B5EF4-FFF2-40B4-BE49-F238E27FC236}">
                <a16:creationId xmlns:a16="http://schemas.microsoft.com/office/drawing/2014/main" id="{4D2E095E-9B8C-40AB-947A-9A0AA6DAEB30}"/>
              </a:ext>
            </a:extLst>
          </p:cNvPr>
          <p:cNvSpPr/>
          <p:nvPr/>
        </p:nvSpPr>
        <p:spPr>
          <a:xfrm>
            <a:off x="11650436" y="0"/>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140660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4411B-E272-514B-AC4E-84B65E9681CD}"/>
              </a:ext>
            </a:extLst>
          </p:cNvPr>
          <p:cNvSpPr>
            <a:spLocks noGrp="1"/>
          </p:cNvSpPr>
          <p:nvPr>
            <p:ph type="title"/>
          </p:nvPr>
        </p:nvSpPr>
        <p:spPr>
          <a:xfrm>
            <a:off x="677334" y="609600"/>
            <a:ext cx="8596668" cy="843815"/>
          </a:xfrm>
        </p:spPr>
        <p:txBody>
          <a:bodyPr/>
          <a:lstStyle/>
          <a:p>
            <a:r>
              <a:rPr lang="hu-HU" dirty="0"/>
              <a:t>Jelentős közérdek </a:t>
            </a:r>
          </a:p>
        </p:txBody>
      </p:sp>
      <p:sp>
        <p:nvSpPr>
          <p:cNvPr id="3" name="Content Placeholder 2">
            <a:extLst>
              <a:ext uri="{FF2B5EF4-FFF2-40B4-BE49-F238E27FC236}">
                <a16:creationId xmlns:a16="http://schemas.microsoft.com/office/drawing/2014/main" id="{D42218A1-F0EB-FA4F-AE40-C8F02F004974}"/>
              </a:ext>
            </a:extLst>
          </p:cNvPr>
          <p:cNvSpPr>
            <a:spLocks noGrp="1"/>
          </p:cNvSpPr>
          <p:nvPr>
            <p:ph idx="1"/>
          </p:nvPr>
        </p:nvSpPr>
        <p:spPr>
          <a:xfrm>
            <a:off x="677334" y="1674797"/>
            <a:ext cx="8596668" cy="4366566"/>
          </a:xfrm>
        </p:spPr>
        <p:txBody>
          <a:bodyPr>
            <a:normAutofit/>
          </a:bodyPr>
          <a:lstStyle/>
          <a:p>
            <a:pPr algn="just"/>
            <a:r>
              <a:rPr lang="hu-HU" sz="2600" dirty="0"/>
              <a:t>az adatkezelés jelentős közérdek miatt szükséges, </a:t>
            </a:r>
          </a:p>
          <a:p>
            <a:pPr algn="just"/>
            <a:r>
              <a:rPr lang="hu-HU" sz="2600" dirty="0"/>
              <a:t>uniós jog vagy tagállami jog alapján, </a:t>
            </a:r>
          </a:p>
          <a:p>
            <a:pPr lvl="1" algn="just"/>
            <a:r>
              <a:rPr lang="hu-HU" sz="2600" dirty="0"/>
              <a:t>amely arányos az elérni kívánt céllal.</a:t>
            </a:r>
          </a:p>
          <a:p>
            <a:pPr algn="just"/>
            <a:r>
              <a:rPr lang="hu-HU" sz="2600" dirty="0"/>
              <a:t>tiszteletben tartja a személyes adatok védelméhez való jog lényeges tartalmát, és az érintett alapvető jogainak és érdekeinek biztosítására megfelelő és konkrét intézkedéseket ír elő.</a:t>
            </a:r>
          </a:p>
        </p:txBody>
      </p:sp>
      <p:sp>
        <p:nvSpPr>
          <p:cNvPr id="4" name="Ellipszis 3">
            <a:extLst>
              <a:ext uri="{FF2B5EF4-FFF2-40B4-BE49-F238E27FC236}">
                <a16:creationId xmlns:a16="http://schemas.microsoft.com/office/drawing/2014/main" id="{F2CE8613-D156-4FAB-B878-C13DD71BA17F}"/>
              </a:ext>
            </a:extLst>
          </p:cNvPr>
          <p:cNvSpPr/>
          <p:nvPr/>
        </p:nvSpPr>
        <p:spPr>
          <a:xfrm>
            <a:off x="11650436" y="0"/>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8077513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04F2048B-0105-484F-B7B4-1246AEE9B86C}"/>
              </a:ext>
            </a:extLst>
          </p:cNvPr>
          <p:cNvSpPr>
            <a:spLocks noGrp="1"/>
          </p:cNvSpPr>
          <p:nvPr>
            <p:ph type="title"/>
          </p:nvPr>
        </p:nvSpPr>
        <p:spPr>
          <a:xfrm>
            <a:off x="677334" y="609600"/>
            <a:ext cx="8596668" cy="795688"/>
          </a:xfrm>
        </p:spPr>
        <p:txBody>
          <a:bodyPr/>
          <a:lstStyle/>
          <a:p>
            <a:r>
              <a:rPr lang="hu-HU" dirty="0"/>
              <a:t>Példa a jelentős közérdekre</a:t>
            </a:r>
          </a:p>
        </p:txBody>
      </p:sp>
      <p:sp>
        <p:nvSpPr>
          <p:cNvPr id="3" name="Tartalom helye 2">
            <a:extLst>
              <a:ext uri="{FF2B5EF4-FFF2-40B4-BE49-F238E27FC236}">
                <a16:creationId xmlns:a16="http://schemas.microsoft.com/office/drawing/2014/main" id="{DB675A69-0F65-4123-8365-FDCC2C5A049F}"/>
              </a:ext>
            </a:extLst>
          </p:cNvPr>
          <p:cNvSpPr>
            <a:spLocks noGrp="1"/>
          </p:cNvSpPr>
          <p:nvPr>
            <p:ph idx="1"/>
          </p:nvPr>
        </p:nvSpPr>
        <p:spPr>
          <a:xfrm>
            <a:off x="677334" y="1617045"/>
            <a:ext cx="8596668" cy="4424318"/>
          </a:xfrm>
        </p:spPr>
        <p:txBody>
          <a:bodyPr>
            <a:normAutofit/>
          </a:bodyPr>
          <a:lstStyle/>
          <a:p>
            <a:pPr algn="just"/>
            <a:r>
              <a:rPr lang="hu-HU" sz="2800" dirty="0"/>
              <a:t>nemzeti elektronikus egészségügyi nyilvántartás</a:t>
            </a:r>
          </a:p>
          <a:p>
            <a:pPr algn="just"/>
            <a:r>
              <a:rPr lang="hu-HU" sz="2800" dirty="0"/>
              <a:t>egészségügyi szolgáltatók által, a beteg kezelése céljából gyűjtött adatok kezelése </a:t>
            </a:r>
          </a:p>
        </p:txBody>
      </p:sp>
      <p:sp>
        <p:nvSpPr>
          <p:cNvPr id="4" name="Ellipszis 3">
            <a:extLst>
              <a:ext uri="{FF2B5EF4-FFF2-40B4-BE49-F238E27FC236}">
                <a16:creationId xmlns:a16="http://schemas.microsoft.com/office/drawing/2014/main" id="{6620A85D-459D-49A3-9BA6-0A322F893AFE}"/>
              </a:ext>
            </a:extLst>
          </p:cNvPr>
          <p:cNvSpPr/>
          <p:nvPr/>
        </p:nvSpPr>
        <p:spPr>
          <a:xfrm>
            <a:off x="11650436" y="0"/>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999897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3A766-4A24-444E-BD15-9CC5120E1F5C}"/>
              </a:ext>
            </a:extLst>
          </p:cNvPr>
          <p:cNvSpPr>
            <a:spLocks noGrp="1"/>
          </p:cNvSpPr>
          <p:nvPr>
            <p:ph type="title"/>
          </p:nvPr>
        </p:nvSpPr>
        <p:spPr/>
        <p:txBody>
          <a:bodyPr/>
          <a:lstStyle/>
          <a:p>
            <a:r>
              <a:rPr lang="hu-HU" dirty="0"/>
              <a:t>Megelőző egészségügyi vagy munkahelyi egészségügyi célok</a:t>
            </a:r>
          </a:p>
        </p:txBody>
      </p:sp>
      <p:sp>
        <p:nvSpPr>
          <p:cNvPr id="3" name="Content Placeholder 2">
            <a:extLst>
              <a:ext uri="{FF2B5EF4-FFF2-40B4-BE49-F238E27FC236}">
                <a16:creationId xmlns:a16="http://schemas.microsoft.com/office/drawing/2014/main" id="{3E24824A-2308-8446-8B48-497B59D556FC}"/>
              </a:ext>
            </a:extLst>
          </p:cNvPr>
          <p:cNvSpPr>
            <a:spLocks noGrp="1"/>
          </p:cNvSpPr>
          <p:nvPr>
            <p:ph idx="1"/>
          </p:nvPr>
        </p:nvSpPr>
        <p:spPr>
          <a:xfrm>
            <a:off x="677334" y="1930401"/>
            <a:ext cx="8596668" cy="4110962"/>
          </a:xfrm>
        </p:spPr>
        <p:txBody>
          <a:bodyPr>
            <a:normAutofit/>
          </a:bodyPr>
          <a:lstStyle/>
          <a:p>
            <a:pPr algn="just"/>
            <a:r>
              <a:rPr lang="hu-HU" sz="2400" dirty="0"/>
              <a:t>megelőző egészségügyi vagy munkahelyi egészségügyi célokból, </a:t>
            </a:r>
          </a:p>
          <a:p>
            <a:pPr algn="just"/>
            <a:r>
              <a:rPr lang="hu-HU" sz="2400" dirty="0"/>
              <a:t>a munkavállaló munkavégzési képességének felmérése, </a:t>
            </a:r>
          </a:p>
          <a:p>
            <a:pPr algn="just"/>
            <a:r>
              <a:rPr lang="hu-HU" sz="2400" dirty="0"/>
              <a:t>orvosi diagnózis felállítása, </a:t>
            </a:r>
          </a:p>
          <a:p>
            <a:pPr algn="just"/>
            <a:r>
              <a:rPr lang="hu-HU" sz="2400" dirty="0"/>
              <a:t>egészségügyi vagy szociális ellátás vagy kezelés nyújtása, </a:t>
            </a:r>
          </a:p>
          <a:p>
            <a:pPr algn="just"/>
            <a:r>
              <a:rPr lang="hu-HU" sz="2400" dirty="0"/>
              <a:t>illetve egészségügyi vagy szociális rendszerek és szolgáltatások irányítása érdekében szükséges, uniós vagy tagállami jog alapján vagy egészségügyi szakemberrel kötött szerződés értelmében történik</a:t>
            </a:r>
          </a:p>
        </p:txBody>
      </p:sp>
      <p:sp>
        <p:nvSpPr>
          <p:cNvPr id="4" name="Ellipszis 3">
            <a:extLst>
              <a:ext uri="{FF2B5EF4-FFF2-40B4-BE49-F238E27FC236}">
                <a16:creationId xmlns:a16="http://schemas.microsoft.com/office/drawing/2014/main" id="{3216242F-0B2C-48FB-9474-DDC975C6599F}"/>
              </a:ext>
            </a:extLst>
          </p:cNvPr>
          <p:cNvSpPr/>
          <p:nvPr/>
        </p:nvSpPr>
        <p:spPr>
          <a:xfrm>
            <a:off x="11650436" y="0"/>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4548659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B4F309BB-BFB1-4F07-8029-2467BF0FF113}"/>
              </a:ext>
            </a:extLst>
          </p:cNvPr>
          <p:cNvSpPr>
            <a:spLocks noGrp="1"/>
          </p:cNvSpPr>
          <p:nvPr>
            <p:ph type="title"/>
          </p:nvPr>
        </p:nvSpPr>
        <p:spPr/>
        <p:txBody>
          <a:bodyPr>
            <a:normAutofit/>
          </a:bodyPr>
          <a:lstStyle/>
          <a:p>
            <a:r>
              <a:rPr lang="hu-HU" dirty="0"/>
              <a:t>Példa a megelőző egészségügyi vagy munkahelyi egészségügyi célokra</a:t>
            </a:r>
          </a:p>
        </p:txBody>
      </p:sp>
      <p:sp>
        <p:nvSpPr>
          <p:cNvPr id="3" name="Tartalom helye 2">
            <a:extLst>
              <a:ext uri="{FF2B5EF4-FFF2-40B4-BE49-F238E27FC236}">
                <a16:creationId xmlns:a16="http://schemas.microsoft.com/office/drawing/2014/main" id="{2C37AB30-4B39-4ECB-AC85-F1A5487D4C74}"/>
              </a:ext>
            </a:extLst>
          </p:cNvPr>
          <p:cNvSpPr>
            <a:spLocks noGrp="1"/>
          </p:cNvSpPr>
          <p:nvPr>
            <p:ph idx="1"/>
          </p:nvPr>
        </p:nvSpPr>
        <p:spPr/>
        <p:txBody>
          <a:bodyPr>
            <a:normAutofit/>
          </a:bodyPr>
          <a:lstStyle/>
          <a:p>
            <a:pPr marL="0" indent="0" algn="just">
              <a:buNone/>
            </a:pPr>
            <a:r>
              <a:rPr lang="hu-HU" sz="3000" dirty="0"/>
              <a:t>A munkaképességre vonatkozó rendszeres, kötelező egészségügyi felmérés</a:t>
            </a:r>
          </a:p>
        </p:txBody>
      </p:sp>
      <p:sp>
        <p:nvSpPr>
          <p:cNvPr id="4" name="Ellipszis 3">
            <a:extLst>
              <a:ext uri="{FF2B5EF4-FFF2-40B4-BE49-F238E27FC236}">
                <a16:creationId xmlns:a16="http://schemas.microsoft.com/office/drawing/2014/main" id="{EAA206D6-A846-4B02-A44F-05AD068A0400}"/>
              </a:ext>
            </a:extLst>
          </p:cNvPr>
          <p:cNvSpPr/>
          <p:nvPr/>
        </p:nvSpPr>
        <p:spPr>
          <a:xfrm>
            <a:off x="11650436" y="0"/>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4691269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F476763E-A250-4221-8448-87D33FBAD377}"/>
              </a:ext>
            </a:extLst>
          </p:cNvPr>
          <p:cNvSpPr>
            <a:spLocks noGrp="1"/>
          </p:cNvSpPr>
          <p:nvPr>
            <p:ph type="title"/>
          </p:nvPr>
        </p:nvSpPr>
        <p:spPr/>
        <p:txBody>
          <a:bodyPr/>
          <a:lstStyle/>
          <a:p>
            <a:r>
              <a:rPr lang="hu-HU" dirty="0"/>
              <a:t>Népegészségügy területét érintő közérdek</a:t>
            </a:r>
          </a:p>
        </p:txBody>
      </p:sp>
      <p:sp>
        <p:nvSpPr>
          <p:cNvPr id="3" name="Tartalom helye 2">
            <a:extLst>
              <a:ext uri="{FF2B5EF4-FFF2-40B4-BE49-F238E27FC236}">
                <a16:creationId xmlns:a16="http://schemas.microsoft.com/office/drawing/2014/main" id="{7A6810AC-3CC0-4ABF-BD1D-5EA54C1CACEE}"/>
              </a:ext>
            </a:extLst>
          </p:cNvPr>
          <p:cNvSpPr>
            <a:spLocks noGrp="1"/>
          </p:cNvSpPr>
          <p:nvPr>
            <p:ph idx="1"/>
          </p:nvPr>
        </p:nvSpPr>
        <p:spPr>
          <a:xfrm>
            <a:off x="677334" y="1930401"/>
            <a:ext cx="8596668" cy="4110962"/>
          </a:xfrm>
        </p:spPr>
        <p:txBody>
          <a:bodyPr>
            <a:normAutofit/>
          </a:bodyPr>
          <a:lstStyle/>
          <a:p>
            <a:pPr marL="0" indent="0" algn="just">
              <a:buNone/>
            </a:pPr>
            <a:r>
              <a:rPr lang="hu-HU" sz="2400" dirty="0"/>
              <a:t>A népegészségügy területét érintő olyan közérdek mint a határokon át terjedő súlyos egészségügyi veszélyekkel szembeni védelem vagy az egészségügyi ellátás, a gyógyszerek és az orvostechnikai eszközök magas színvonalának és biztonságának a biztosítása uniós vagy tagállami jog alapján. A szabályozásnak megfelelő és konkrét intézkedésekről kell rendelkeznie az érintett jogait és szabadságait védő garanciákra vonatkozóan.</a:t>
            </a:r>
          </a:p>
          <a:p>
            <a:pPr marL="0" indent="0">
              <a:buNone/>
            </a:pPr>
            <a:endParaRPr lang="hu-HU" dirty="0"/>
          </a:p>
        </p:txBody>
      </p:sp>
      <p:sp>
        <p:nvSpPr>
          <p:cNvPr id="4" name="Ellipszis 3">
            <a:extLst>
              <a:ext uri="{FF2B5EF4-FFF2-40B4-BE49-F238E27FC236}">
                <a16:creationId xmlns:a16="http://schemas.microsoft.com/office/drawing/2014/main" id="{5BCD9C5C-D19B-41F8-A1D6-5C2F45BC0523}"/>
              </a:ext>
            </a:extLst>
          </p:cNvPr>
          <p:cNvSpPr/>
          <p:nvPr/>
        </p:nvSpPr>
        <p:spPr>
          <a:xfrm>
            <a:off x="11650436" y="0"/>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261812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CAFCA87F-AEA9-43CE-B868-90ADD05C35CA}"/>
              </a:ext>
            </a:extLst>
          </p:cNvPr>
          <p:cNvSpPr>
            <a:spLocks noGrp="1"/>
          </p:cNvSpPr>
          <p:nvPr>
            <p:ph type="title"/>
          </p:nvPr>
        </p:nvSpPr>
        <p:spPr/>
        <p:txBody>
          <a:bodyPr>
            <a:normAutofit/>
          </a:bodyPr>
          <a:lstStyle/>
          <a:p>
            <a:r>
              <a:rPr lang="hu-HU" dirty="0"/>
              <a:t>Példa a népegészségügy területét érintő közérdekre</a:t>
            </a:r>
          </a:p>
        </p:txBody>
      </p:sp>
      <p:sp>
        <p:nvSpPr>
          <p:cNvPr id="3" name="Tartalom helye 2">
            <a:extLst>
              <a:ext uri="{FF2B5EF4-FFF2-40B4-BE49-F238E27FC236}">
                <a16:creationId xmlns:a16="http://schemas.microsoft.com/office/drawing/2014/main" id="{A7D0E33A-A2A8-48EE-94B0-F059C5BAA384}"/>
              </a:ext>
            </a:extLst>
          </p:cNvPr>
          <p:cNvSpPr>
            <a:spLocks noGrp="1"/>
          </p:cNvSpPr>
          <p:nvPr>
            <p:ph idx="1"/>
          </p:nvPr>
        </p:nvSpPr>
        <p:spPr/>
        <p:txBody>
          <a:bodyPr>
            <a:normAutofit/>
          </a:bodyPr>
          <a:lstStyle/>
          <a:p>
            <a:pPr marL="0" indent="0" algn="just">
              <a:buNone/>
            </a:pPr>
            <a:r>
              <a:rPr lang="hu-HU" sz="2800" dirty="0"/>
              <a:t>Karantén létrehozása egy betegség továbbterjedésének megakadályozása érdekében - a hatóságoknak tudniuk kell, hogy kiket kell karantén alá helyezni.</a:t>
            </a:r>
          </a:p>
        </p:txBody>
      </p:sp>
      <p:sp>
        <p:nvSpPr>
          <p:cNvPr id="4" name="Ellipszis 3">
            <a:extLst>
              <a:ext uri="{FF2B5EF4-FFF2-40B4-BE49-F238E27FC236}">
                <a16:creationId xmlns:a16="http://schemas.microsoft.com/office/drawing/2014/main" id="{DA2262A6-AC0D-4FDD-B025-B872582A7DCE}"/>
              </a:ext>
            </a:extLst>
          </p:cNvPr>
          <p:cNvSpPr/>
          <p:nvPr/>
        </p:nvSpPr>
        <p:spPr>
          <a:xfrm>
            <a:off x="11650436" y="0"/>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1508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A44ED-004B-8948-8446-BE84A9E7A4BF}"/>
              </a:ext>
            </a:extLst>
          </p:cNvPr>
          <p:cNvSpPr>
            <a:spLocks noGrp="1"/>
          </p:cNvSpPr>
          <p:nvPr>
            <p:ph type="title"/>
          </p:nvPr>
        </p:nvSpPr>
        <p:spPr>
          <a:xfrm>
            <a:off x="677334" y="609600"/>
            <a:ext cx="8596668" cy="872691"/>
          </a:xfrm>
        </p:spPr>
        <p:txBody>
          <a:bodyPr/>
          <a:lstStyle/>
          <a:p>
            <a:r>
              <a:rPr lang="hu-HU" dirty="0"/>
              <a:t>Tartalomjegyzék</a:t>
            </a:r>
          </a:p>
        </p:txBody>
      </p:sp>
      <p:sp>
        <p:nvSpPr>
          <p:cNvPr id="3" name="Content Placeholder 2">
            <a:extLst>
              <a:ext uri="{FF2B5EF4-FFF2-40B4-BE49-F238E27FC236}">
                <a16:creationId xmlns:a16="http://schemas.microsoft.com/office/drawing/2014/main" id="{FC317343-7D3B-F248-88BC-3779F4FB8FCB}"/>
              </a:ext>
            </a:extLst>
          </p:cNvPr>
          <p:cNvSpPr>
            <a:spLocks noGrp="1"/>
          </p:cNvSpPr>
          <p:nvPr>
            <p:ph idx="1"/>
          </p:nvPr>
        </p:nvSpPr>
        <p:spPr>
          <a:xfrm>
            <a:off x="677334" y="1482291"/>
            <a:ext cx="8596668" cy="4494997"/>
          </a:xfrm>
        </p:spPr>
        <p:txBody>
          <a:bodyPr>
            <a:normAutofit lnSpcReduction="10000"/>
          </a:bodyPr>
          <a:lstStyle/>
          <a:p>
            <a:pPr marL="514350" indent="-514350">
              <a:buFont typeface="+mj-lt"/>
              <a:buAutoNum type="arabicPeriod"/>
            </a:pPr>
            <a:r>
              <a:rPr lang="hu-HU" sz="2000" dirty="0">
                <a:solidFill>
                  <a:srgbClr val="FF0000"/>
                </a:solidFill>
              </a:rPr>
              <a:t>A személyes adatok kezelésére vonatkozó elvek</a:t>
            </a:r>
          </a:p>
          <a:p>
            <a:pPr marL="971550" lvl="1" indent="-514350">
              <a:buFont typeface="+mj-lt"/>
              <a:buAutoNum type="alphaLcParenR"/>
            </a:pPr>
            <a:r>
              <a:rPr lang="hu-HU" sz="2000" dirty="0">
                <a:solidFill>
                  <a:schemeClr val="tx1"/>
                </a:solidFill>
              </a:rPr>
              <a:t>jogszerűség, tisztességes eljárás és átláthatóság</a:t>
            </a:r>
          </a:p>
          <a:p>
            <a:pPr marL="971550" lvl="1" indent="-514350">
              <a:buFont typeface="+mj-lt"/>
              <a:buAutoNum type="alphaLcParenR"/>
            </a:pPr>
            <a:r>
              <a:rPr lang="hu-HU" sz="2000" dirty="0">
                <a:solidFill>
                  <a:schemeClr val="tx1"/>
                </a:solidFill>
              </a:rPr>
              <a:t>célhoz kötöttség</a:t>
            </a:r>
          </a:p>
          <a:p>
            <a:pPr marL="971550" lvl="1" indent="-514350">
              <a:buFont typeface="+mj-lt"/>
              <a:buAutoNum type="alphaLcParenR"/>
            </a:pPr>
            <a:r>
              <a:rPr lang="hu-HU" sz="2000" dirty="0">
                <a:solidFill>
                  <a:schemeClr val="tx1"/>
                </a:solidFill>
              </a:rPr>
              <a:t>adattakarékosság</a:t>
            </a:r>
          </a:p>
          <a:p>
            <a:pPr marL="971550" lvl="1" indent="-514350">
              <a:buFont typeface="+mj-lt"/>
              <a:buAutoNum type="alphaLcParenR"/>
            </a:pPr>
            <a:r>
              <a:rPr lang="hu-HU" sz="2000" dirty="0">
                <a:solidFill>
                  <a:schemeClr val="tx1"/>
                </a:solidFill>
              </a:rPr>
              <a:t>pontosság</a:t>
            </a:r>
          </a:p>
          <a:p>
            <a:pPr marL="971550" lvl="1" indent="-514350">
              <a:buFont typeface="+mj-lt"/>
              <a:buAutoNum type="alphaLcParenR"/>
            </a:pPr>
            <a:r>
              <a:rPr lang="hu-HU" sz="2000" dirty="0">
                <a:solidFill>
                  <a:schemeClr val="tx1"/>
                </a:solidFill>
              </a:rPr>
              <a:t>korlátozott tárolhatóság</a:t>
            </a:r>
          </a:p>
          <a:p>
            <a:pPr marL="971550" lvl="1" indent="-514350">
              <a:buFont typeface="+mj-lt"/>
              <a:buAutoNum type="alphaLcParenR"/>
            </a:pPr>
            <a:r>
              <a:rPr lang="hu-HU" sz="2000" dirty="0">
                <a:solidFill>
                  <a:schemeClr val="tx1"/>
                </a:solidFill>
              </a:rPr>
              <a:t>integritás és bizalmas jelleg</a:t>
            </a:r>
          </a:p>
          <a:p>
            <a:pPr marL="971550" lvl="1" indent="-514350">
              <a:buFont typeface="+mj-lt"/>
              <a:buAutoNum type="alphaLcParenR"/>
            </a:pPr>
            <a:r>
              <a:rPr lang="hu-HU" sz="2000" dirty="0">
                <a:solidFill>
                  <a:schemeClr val="tx1"/>
                </a:solidFill>
              </a:rPr>
              <a:t>elszámoltathatóság</a:t>
            </a:r>
          </a:p>
          <a:p>
            <a:pPr marL="514350" indent="-514350">
              <a:buFont typeface="+mj-lt"/>
              <a:buAutoNum type="arabicPeriod"/>
            </a:pPr>
            <a:r>
              <a:rPr lang="hu-HU" sz="2000" dirty="0">
                <a:solidFill>
                  <a:schemeClr val="tx1"/>
                </a:solidFill>
              </a:rPr>
              <a:t>Az adatkezelés jogszerűsége</a:t>
            </a:r>
          </a:p>
          <a:p>
            <a:pPr marL="971550" lvl="1" indent="-514350">
              <a:buFont typeface="+mj-lt"/>
              <a:buAutoNum type="alphaLcParenR"/>
            </a:pPr>
            <a:r>
              <a:rPr lang="hu-HU" sz="2000" dirty="0">
                <a:solidFill>
                  <a:schemeClr val="tx1"/>
                </a:solidFill>
              </a:rPr>
              <a:t>személyes adatok </a:t>
            </a:r>
          </a:p>
          <a:p>
            <a:pPr marL="971550" lvl="1" indent="-514350">
              <a:buFont typeface="+mj-lt"/>
              <a:buAutoNum type="alphaLcParenR"/>
            </a:pPr>
            <a:r>
              <a:rPr lang="hu-HU" sz="2000" dirty="0">
                <a:solidFill>
                  <a:schemeClr val="tx1"/>
                </a:solidFill>
              </a:rPr>
              <a:t>különleges adatok</a:t>
            </a:r>
          </a:p>
          <a:p>
            <a:pPr marL="971550" lvl="1" indent="-514350">
              <a:buFont typeface="+mj-lt"/>
              <a:buAutoNum type="alphaLcParenR"/>
            </a:pPr>
            <a:endParaRPr lang="hu-HU" dirty="0">
              <a:solidFill>
                <a:srgbClr val="FF0000"/>
              </a:solidFill>
            </a:endParaRPr>
          </a:p>
        </p:txBody>
      </p:sp>
      <p:sp>
        <p:nvSpPr>
          <p:cNvPr id="4" name="Ellipszis 3">
            <a:extLst>
              <a:ext uri="{FF2B5EF4-FFF2-40B4-BE49-F238E27FC236}">
                <a16:creationId xmlns:a16="http://schemas.microsoft.com/office/drawing/2014/main" id="{0BAB3ABE-E19D-426A-ACBF-A1DD05DD295A}"/>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1912066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397C113-03B1-4FEB-90FF-519C9556D330}"/>
              </a:ext>
            </a:extLst>
          </p:cNvPr>
          <p:cNvSpPr>
            <a:spLocks noGrp="1"/>
          </p:cNvSpPr>
          <p:nvPr>
            <p:ph type="title"/>
          </p:nvPr>
        </p:nvSpPr>
        <p:spPr>
          <a:xfrm>
            <a:off x="677333" y="609599"/>
            <a:ext cx="8822801" cy="1459829"/>
          </a:xfrm>
        </p:spPr>
        <p:txBody>
          <a:bodyPr>
            <a:noAutofit/>
          </a:bodyPr>
          <a:lstStyle/>
          <a:p>
            <a:r>
              <a:rPr lang="hu-HU" sz="3200" dirty="0"/>
              <a:t>Archiválás céljából, tudományos és történelmi kutatási célból vagy statisztikai célból szükséges adatkezelés</a:t>
            </a:r>
          </a:p>
        </p:txBody>
      </p:sp>
      <p:sp>
        <p:nvSpPr>
          <p:cNvPr id="3" name="Tartalom helye 2">
            <a:extLst>
              <a:ext uri="{FF2B5EF4-FFF2-40B4-BE49-F238E27FC236}">
                <a16:creationId xmlns:a16="http://schemas.microsoft.com/office/drawing/2014/main" id="{C8FDD845-EF21-4651-B00D-1468C99845A7}"/>
              </a:ext>
            </a:extLst>
          </p:cNvPr>
          <p:cNvSpPr>
            <a:spLocks noGrp="1"/>
          </p:cNvSpPr>
          <p:nvPr>
            <p:ph idx="1"/>
          </p:nvPr>
        </p:nvSpPr>
        <p:spPr>
          <a:xfrm>
            <a:off x="677334" y="2300621"/>
            <a:ext cx="8596668" cy="3880773"/>
          </a:xfrm>
        </p:spPr>
        <p:txBody>
          <a:bodyPr>
            <a:normAutofit/>
          </a:bodyPr>
          <a:lstStyle/>
          <a:p>
            <a:pPr marL="0" indent="0" algn="just">
              <a:buNone/>
            </a:pPr>
            <a:r>
              <a:rPr lang="hu-HU" sz="2400" dirty="0"/>
              <a:t>Az adatkezelés uniós vagy tagállami jog alapján szükséges archiválás céljából, tudományos és történelmi kutatási célból vagy statisztikai célból történik. A szabályozásnak arányosnak kell lennie az elérni kívánt céllal, tiszteletben kell tartania a személyes adatok védelméhez való jog lényeges tartalmát, és az érintett alapvető jogainak és érdekeinek biztosítására megfelelő és konkrét intézkedéseket kell előírnia.</a:t>
            </a:r>
          </a:p>
        </p:txBody>
      </p:sp>
      <p:sp>
        <p:nvSpPr>
          <p:cNvPr id="4" name="Ellipszis 3">
            <a:extLst>
              <a:ext uri="{FF2B5EF4-FFF2-40B4-BE49-F238E27FC236}">
                <a16:creationId xmlns:a16="http://schemas.microsoft.com/office/drawing/2014/main" id="{645CF8C2-5264-4955-8460-BC96517EA416}"/>
              </a:ext>
            </a:extLst>
          </p:cNvPr>
          <p:cNvSpPr/>
          <p:nvPr/>
        </p:nvSpPr>
        <p:spPr>
          <a:xfrm>
            <a:off x="11650436" y="0"/>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8" name="Rectangle 2">
            <a:extLst>
              <a:ext uri="{FF2B5EF4-FFF2-40B4-BE49-F238E27FC236}">
                <a16:creationId xmlns:a16="http://schemas.microsoft.com/office/drawing/2014/main" id="{6B8A682A-8CB1-43E8-BA94-12D68C35B747}"/>
              </a:ext>
            </a:extLst>
          </p:cNvPr>
          <p:cNvSpPr>
            <a:spLocks noChangeArrowheads="1"/>
          </p:cNvSpPr>
          <p:nvPr/>
        </p:nvSpPr>
        <p:spPr bwMode="auto">
          <a:xfrm>
            <a:off x="382895" y="42410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3653730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D9D949B-AB3D-4AD6-8DB8-366252AFB70C}"/>
              </a:ext>
            </a:extLst>
          </p:cNvPr>
          <p:cNvSpPr>
            <a:spLocks noGrp="1"/>
          </p:cNvSpPr>
          <p:nvPr>
            <p:ph type="title"/>
          </p:nvPr>
        </p:nvSpPr>
        <p:spPr>
          <a:xfrm>
            <a:off x="677334" y="609599"/>
            <a:ext cx="8596668" cy="1421331"/>
          </a:xfrm>
        </p:spPr>
        <p:txBody>
          <a:bodyPr>
            <a:noAutofit/>
          </a:bodyPr>
          <a:lstStyle/>
          <a:p>
            <a:r>
              <a:rPr lang="hu-HU" sz="2800" dirty="0"/>
              <a:t>Példa az archiválás céljából, tudományos és történelmi kutatási célból vagy statisztikai célból szükséges adatkezelésre</a:t>
            </a:r>
          </a:p>
        </p:txBody>
      </p:sp>
      <p:sp>
        <p:nvSpPr>
          <p:cNvPr id="3" name="Tartalom helye 2">
            <a:extLst>
              <a:ext uri="{FF2B5EF4-FFF2-40B4-BE49-F238E27FC236}">
                <a16:creationId xmlns:a16="http://schemas.microsoft.com/office/drawing/2014/main" id="{B6CB96B0-EB64-4971-A82E-CAD8AC0BB675}"/>
              </a:ext>
            </a:extLst>
          </p:cNvPr>
          <p:cNvSpPr>
            <a:spLocks noGrp="1"/>
          </p:cNvSpPr>
          <p:nvPr>
            <p:ph idx="1"/>
          </p:nvPr>
        </p:nvSpPr>
        <p:spPr/>
        <p:txBody>
          <a:bodyPr>
            <a:normAutofit/>
          </a:bodyPr>
          <a:lstStyle/>
          <a:p>
            <a:pPr marL="0" indent="0">
              <a:buNone/>
            </a:pPr>
            <a:r>
              <a:rPr lang="hu-HU" sz="2800" dirty="0"/>
              <a:t>Orvosi kutatás résztvevők bevonásával.</a:t>
            </a:r>
          </a:p>
        </p:txBody>
      </p:sp>
      <p:sp>
        <p:nvSpPr>
          <p:cNvPr id="4" name="Ellipszis 3">
            <a:extLst>
              <a:ext uri="{FF2B5EF4-FFF2-40B4-BE49-F238E27FC236}">
                <a16:creationId xmlns:a16="http://schemas.microsoft.com/office/drawing/2014/main" id="{54181F75-B15B-43D8-942B-8D11DC528385}"/>
              </a:ext>
            </a:extLst>
          </p:cNvPr>
          <p:cNvSpPr/>
          <p:nvPr/>
        </p:nvSpPr>
        <p:spPr>
          <a:xfrm>
            <a:off x="11650436" y="0"/>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5317789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563932C2-4D6D-4601-BE35-11A33781319E}"/>
              </a:ext>
            </a:extLst>
          </p:cNvPr>
          <p:cNvSpPr>
            <a:spLocks noGrp="1"/>
          </p:cNvSpPr>
          <p:nvPr>
            <p:ph type="title"/>
          </p:nvPr>
        </p:nvSpPr>
        <p:spPr>
          <a:xfrm>
            <a:off x="677334" y="609599"/>
            <a:ext cx="8596668" cy="1550989"/>
          </a:xfrm>
        </p:spPr>
        <p:txBody>
          <a:bodyPr>
            <a:normAutofit fontScale="90000"/>
          </a:bodyPr>
          <a:lstStyle/>
          <a:p>
            <a:r>
              <a:rPr lang="hu-HU" dirty="0"/>
              <a:t>A gyermek hozzájárulására vonatkozó feltételek az információs társadalommal összefüggő szolgáltatások vonatkozásában</a:t>
            </a:r>
          </a:p>
        </p:txBody>
      </p:sp>
      <p:sp>
        <p:nvSpPr>
          <p:cNvPr id="3" name="Tartalom helye 2">
            <a:extLst>
              <a:ext uri="{FF2B5EF4-FFF2-40B4-BE49-F238E27FC236}">
                <a16:creationId xmlns:a16="http://schemas.microsoft.com/office/drawing/2014/main" id="{91E60512-60DD-49B8-9C90-5A0AAAAB6C40}"/>
              </a:ext>
            </a:extLst>
          </p:cNvPr>
          <p:cNvSpPr>
            <a:spLocks noGrp="1"/>
          </p:cNvSpPr>
          <p:nvPr>
            <p:ph idx="1"/>
          </p:nvPr>
        </p:nvSpPr>
        <p:spPr/>
        <p:txBody>
          <a:bodyPr>
            <a:normAutofit/>
          </a:bodyPr>
          <a:lstStyle/>
          <a:p>
            <a:pPr marL="0" indent="0" algn="just">
              <a:buNone/>
            </a:pPr>
            <a:r>
              <a:rPr lang="hu-HU" sz="2200" dirty="0"/>
              <a:t>Ha a hozzájárulás mint jogalap alkalmazandó, a közvetlenül gyermekeknek kínált, információs társadalommal összefüggő szolgáltatások vonatkozásában végzett személyes adatok kezelése akkor jogszerű, ha a gyermek a 16. életévét betöltötte. A 16. életévét be nem töltött gyermek esetén, a gyermekek személyes adatainak kezelése csak akkor és olyan mértékben jogszerű, ha a hozzájárulást a gyermek feletti szülői felügyeletet gyakorló adta meg, illetve engedélyezte.</a:t>
            </a:r>
          </a:p>
          <a:p>
            <a:pPr algn="just"/>
            <a:r>
              <a:rPr lang="hu-HU" sz="2200" dirty="0"/>
              <a:t>A korhatár változó: </a:t>
            </a:r>
            <a:r>
              <a:rPr lang="hu-HU" sz="2200" dirty="0">
                <a:hlinkClick r:id="rId3"/>
              </a:rPr>
              <a:t>link</a:t>
            </a:r>
            <a:endParaRPr lang="hu-HU" sz="2200" dirty="0"/>
          </a:p>
        </p:txBody>
      </p:sp>
      <p:sp>
        <p:nvSpPr>
          <p:cNvPr id="4" name="Ellipszis 3">
            <a:extLst>
              <a:ext uri="{FF2B5EF4-FFF2-40B4-BE49-F238E27FC236}">
                <a16:creationId xmlns:a16="http://schemas.microsoft.com/office/drawing/2014/main" id="{1814D831-4A04-4E27-B96A-AC431099015C}"/>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8125330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94D5E-7C9E-A84F-AB6D-D8E19E4490D8}"/>
              </a:ext>
            </a:extLst>
          </p:cNvPr>
          <p:cNvSpPr>
            <a:spLocks noGrp="1"/>
          </p:cNvSpPr>
          <p:nvPr>
            <p:ph type="title"/>
          </p:nvPr>
        </p:nvSpPr>
        <p:spPr>
          <a:xfrm>
            <a:off x="908340" y="2768600"/>
            <a:ext cx="8596668" cy="1320800"/>
          </a:xfrm>
        </p:spPr>
        <p:txBody>
          <a:bodyPr>
            <a:normAutofit/>
          </a:bodyPr>
          <a:lstStyle/>
          <a:p>
            <a:pPr algn="ctr"/>
            <a:r>
              <a:rPr lang="hu-HU" sz="5400" dirty="0"/>
              <a:t>Kérdések?</a:t>
            </a:r>
          </a:p>
        </p:txBody>
      </p:sp>
      <p:sp>
        <p:nvSpPr>
          <p:cNvPr id="4" name="Ellipszis 3">
            <a:extLst>
              <a:ext uri="{FF2B5EF4-FFF2-40B4-BE49-F238E27FC236}">
                <a16:creationId xmlns:a16="http://schemas.microsoft.com/office/drawing/2014/main" id="{7A40CEAD-CCE4-4D9B-8113-E9B0D8AB2682}"/>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010966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gradFill flip="none" rotWithShape="1">
          <a:gsLst>
            <a:gs pos="100000">
              <a:schemeClr val="bg1"/>
            </a:gs>
            <a:gs pos="100000">
              <a:srgbClr val="92D050"/>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F4161-31CF-4DC6-AF25-E444EB2DF2D8}"/>
              </a:ext>
            </a:extLst>
          </p:cNvPr>
          <p:cNvSpPr>
            <a:spLocks noGrp="1"/>
          </p:cNvSpPr>
          <p:nvPr>
            <p:ph type="title"/>
          </p:nvPr>
        </p:nvSpPr>
        <p:spPr>
          <a:xfrm>
            <a:off x="838200" y="547008"/>
            <a:ext cx="10515600" cy="925658"/>
          </a:xfrm>
        </p:spPr>
        <p:txBody>
          <a:bodyPr/>
          <a:lstStyle/>
          <a:p>
            <a:r>
              <a:rPr lang="hu-HU" dirty="0"/>
              <a:t>Értékelés és visszajelzés</a:t>
            </a:r>
          </a:p>
        </p:txBody>
      </p:sp>
      <p:sp>
        <p:nvSpPr>
          <p:cNvPr id="3" name="Content Placeholder 2">
            <a:extLst>
              <a:ext uri="{FF2B5EF4-FFF2-40B4-BE49-F238E27FC236}">
                <a16:creationId xmlns:a16="http://schemas.microsoft.com/office/drawing/2014/main" id="{C9BF6E27-AA9A-4D3C-9149-B20F7A62117D}"/>
              </a:ext>
            </a:extLst>
          </p:cNvPr>
          <p:cNvSpPr>
            <a:spLocks noGrp="1"/>
          </p:cNvSpPr>
          <p:nvPr>
            <p:ph idx="1"/>
          </p:nvPr>
        </p:nvSpPr>
        <p:spPr>
          <a:xfrm>
            <a:off x="838200" y="1674796"/>
            <a:ext cx="9220200" cy="4248022"/>
          </a:xfrm>
        </p:spPr>
        <p:txBody>
          <a:bodyPr/>
          <a:lstStyle/>
          <a:p>
            <a:r>
              <a:rPr lang="hu-HU" sz="2600" dirty="0"/>
              <a:t>értékelőlap</a:t>
            </a:r>
          </a:p>
          <a:p>
            <a:r>
              <a:rPr lang="hu-HU" sz="2600" dirty="0"/>
              <a:t>jelenléti ív</a:t>
            </a:r>
          </a:p>
          <a:p>
            <a:endParaRPr lang="hu-HU" dirty="0"/>
          </a:p>
        </p:txBody>
      </p:sp>
      <p:sp>
        <p:nvSpPr>
          <p:cNvPr id="4" name="Segnaposto numero diapositiva 3">
            <a:extLst>
              <a:ext uri="{FF2B5EF4-FFF2-40B4-BE49-F238E27FC236}">
                <a16:creationId xmlns:a16="http://schemas.microsoft.com/office/drawing/2014/main" id="{D3D79F3C-ACDD-A543-84A9-8EBEACAFDD74}"/>
              </a:ext>
            </a:extLst>
          </p:cNvPr>
          <p:cNvSpPr>
            <a:spLocks noGrp="1"/>
          </p:cNvSpPr>
          <p:nvPr>
            <p:ph type="sldNum" sz="quarter" idx="4"/>
          </p:nvPr>
        </p:nvSpPr>
        <p:spPr/>
        <p:txBody>
          <a:bodyPr/>
          <a:lstStyle/>
          <a:p>
            <a:fld id="{D57F1E4F-1CFF-5643-939E-02111984F565}" type="slidenum">
              <a:rPr lang="en-US" smtClean="0"/>
              <a:t>64</a:t>
            </a:fld>
            <a:endParaRPr lang="en-US" dirty="0"/>
          </a:p>
        </p:txBody>
      </p:sp>
      <p:sp>
        <p:nvSpPr>
          <p:cNvPr id="6" name="Ellipszis 5">
            <a:extLst>
              <a:ext uri="{FF2B5EF4-FFF2-40B4-BE49-F238E27FC236}">
                <a16:creationId xmlns:a16="http://schemas.microsoft.com/office/drawing/2014/main" id="{5C5869CB-A523-475F-9B82-6C6C8DB85BEC}"/>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4776149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E107894-4D21-3B46-A2EA-C935391DBD6C}"/>
              </a:ext>
            </a:extLst>
          </p:cNvPr>
          <p:cNvSpPr>
            <a:spLocks noGrp="1"/>
          </p:cNvSpPr>
          <p:nvPr>
            <p:ph type="title"/>
          </p:nvPr>
        </p:nvSpPr>
        <p:spPr>
          <a:xfrm>
            <a:off x="677334" y="609600"/>
            <a:ext cx="8596668" cy="888460"/>
          </a:xfrm>
        </p:spPr>
        <p:txBody>
          <a:bodyPr/>
          <a:lstStyle/>
          <a:p>
            <a:r>
              <a:rPr lang="hu-HU" b="1" dirty="0" err="1"/>
              <a:t>Credits</a:t>
            </a:r>
            <a:endParaRPr lang="hu-HU" b="1" dirty="0"/>
          </a:p>
        </p:txBody>
      </p:sp>
      <p:sp>
        <p:nvSpPr>
          <p:cNvPr id="3" name="Segnaposto contenuto 2">
            <a:extLst>
              <a:ext uri="{FF2B5EF4-FFF2-40B4-BE49-F238E27FC236}">
                <a16:creationId xmlns:a16="http://schemas.microsoft.com/office/drawing/2014/main" id="{B477F202-DBF6-5D40-9E2F-CF747E4CA124}"/>
              </a:ext>
            </a:extLst>
          </p:cNvPr>
          <p:cNvSpPr>
            <a:spLocks noGrp="1"/>
          </p:cNvSpPr>
          <p:nvPr>
            <p:ph idx="1"/>
          </p:nvPr>
        </p:nvSpPr>
        <p:spPr>
          <a:xfrm>
            <a:off x="677334" y="1498061"/>
            <a:ext cx="8982232" cy="4543302"/>
          </a:xfrm>
        </p:spPr>
        <p:txBody>
          <a:bodyPr>
            <a:normAutofit/>
          </a:bodyPr>
          <a:lstStyle/>
          <a:p>
            <a:pPr marL="0" indent="0" algn="just">
              <a:lnSpc>
                <a:spcPct val="100000"/>
              </a:lnSpc>
              <a:spcBef>
                <a:spcPts val="0"/>
              </a:spcBef>
              <a:buNone/>
            </a:pPr>
            <a:r>
              <a:rPr lang="hu-HU" dirty="0"/>
              <a:t>These training materials are based on standard training materials developed in the context of the project “Supporting Training Activities on the Data Protection Reform” – STAR (</a:t>
            </a:r>
            <a:r>
              <a:rPr lang="hu-HU" dirty="0">
                <a:hlinkClick r:id="rId3"/>
              </a:rPr>
              <a:t>http://www.project-star.eu/</a:t>
            </a:r>
            <a:r>
              <a:rPr lang="hu-HU" dirty="0"/>
              <a:t>).</a:t>
            </a:r>
          </a:p>
          <a:p>
            <a:pPr marL="0" indent="0" algn="just">
              <a:lnSpc>
                <a:spcPct val="100000"/>
              </a:lnSpc>
              <a:spcBef>
                <a:spcPts val="0"/>
              </a:spcBef>
              <a:buNone/>
            </a:pPr>
            <a:endParaRPr lang="hu-HU" dirty="0"/>
          </a:p>
          <a:p>
            <a:pPr marL="0" indent="0" algn="just">
              <a:lnSpc>
                <a:spcPct val="100000"/>
              </a:lnSpc>
              <a:spcBef>
                <a:spcPts val="0"/>
              </a:spcBef>
              <a:buNone/>
            </a:pPr>
            <a:endParaRPr lang="hu-HU" dirty="0"/>
          </a:p>
          <a:p>
            <a:pPr marL="2149475" indent="0" algn="just">
              <a:lnSpc>
                <a:spcPct val="100000"/>
              </a:lnSpc>
              <a:spcBef>
                <a:spcPts val="0"/>
              </a:spcBef>
              <a:buNone/>
            </a:pPr>
            <a:r>
              <a:rPr lang="hu-HU" dirty="0"/>
              <a:t>This project as funded by the European Union’s Rights, Equality and Citizenship Programme (2014-2020) </a:t>
            </a:r>
            <a:r>
              <a:rPr lang="hu-HU" dirty="0" err="1"/>
              <a:t>under</a:t>
            </a:r>
            <a:r>
              <a:rPr lang="hu-HU" dirty="0"/>
              <a:t> Grant Agreement No 769138.</a:t>
            </a:r>
          </a:p>
          <a:p>
            <a:pPr marL="2006600" indent="0" algn="just">
              <a:lnSpc>
                <a:spcPct val="100000"/>
              </a:lnSpc>
              <a:spcBef>
                <a:spcPts val="0"/>
              </a:spcBef>
              <a:buNone/>
            </a:pPr>
            <a:endParaRPr lang="hu-HU" dirty="0"/>
          </a:p>
          <a:p>
            <a:pPr marL="2151063" indent="0" algn="just">
              <a:lnSpc>
                <a:spcPct val="100000"/>
              </a:lnSpc>
              <a:spcBef>
                <a:spcPts val="0"/>
              </a:spcBef>
              <a:buNone/>
            </a:pPr>
            <a:r>
              <a:rPr lang="hu-HU" dirty="0"/>
              <a:t>The default version of training materials are available free-of-charge on the STAR project website.</a:t>
            </a:r>
          </a:p>
          <a:p>
            <a:pPr marL="19050" indent="0" algn="just">
              <a:lnSpc>
                <a:spcPct val="100000"/>
              </a:lnSpc>
              <a:spcBef>
                <a:spcPts val="0"/>
              </a:spcBef>
              <a:buNone/>
            </a:pPr>
            <a:endParaRPr lang="hu-HU" dirty="0"/>
          </a:p>
          <a:p>
            <a:pPr marL="19050" indent="0" algn="just">
              <a:lnSpc>
                <a:spcPct val="100000"/>
              </a:lnSpc>
              <a:spcBef>
                <a:spcPts val="0"/>
              </a:spcBef>
              <a:buNone/>
            </a:pPr>
            <a:r>
              <a:rPr lang="hu-HU" dirty="0"/>
              <a:t>The content of this project represents the views of the authors only and is their sole responsibility. The European Commission does not accept any responsibility for use that may be made of the information it contains.</a:t>
            </a:r>
          </a:p>
        </p:txBody>
      </p:sp>
      <p:sp>
        <p:nvSpPr>
          <p:cNvPr id="4" name="Segnaposto numero diapositiva 3">
            <a:extLst>
              <a:ext uri="{FF2B5EF4-FFF2-40B4-BE49-F238E27FC236}">
                <a16:creationId xmlns:a16="http://schemas.microsoft.com/office/drawing/2014/main" id="{464A7052-1EA7-AE49-BAC2-9041DE710AA2}"/>
              </a:ext>
            </a:extLst>
          </p:cNvPr>
          <p:cNvSpPr>
            <a:spLocks noGrp="1"/>
          </p:cNvSpPr>
          <p:nvPr>
            <p:ph type="sldNum" sz="quarter" idx="4"/>
          </p:nvPr>
        </p:nvSpPr>
        <p:spPr/>
        <p:txBody>
          <a:bodyPr/>
          <a:lstStyle/>
          <a:p>
            <a:fld id="{D57F1E4F-1CFF-5643-939E-02111984F565}" type="slidenum">
              <a:rPr lang="en-US" smtClean="0"/>
              <a:t>65</a:t>
            </a:fld>
            <a:endParaRPr lang="en-US" dirty="0"/>
          </a:p>
        </p:txBody>
      </p:sp>
      <p:pic>
        <p:nvPicPr>
          <p:cNvPr id="5" name="Picture 4">
            <a:extLst>
              <a:ext uri="{FF2B5EF4-FFF2-40B4-BE49-F238E27FC236}">
                <a16:creationId xmlns:a16="http://schemas.microsoft.com/office/drawing/2014/main" id="{A11D84FC-CBE8-E04C-B63B-A35D5ADE59C4}"/>
              </a:ext>
            </a:extLst>
          </p:cNvPr>
          <p:cNvPicPr>
            <a:picLocks noChangeAspect="1"/>
          </p:cNvPicPr>
          <p:nvPr/>
        </p:nvPicPr>
        <p:blipFill>
          <a:blip r:embed="rId4"/>
          <a:stretch>
            <a:fillRect/>
          </a:stretch>
        </p:blipFill>
        <p:spPr>
          <a:xfrm>
            <a:off x="677334" y="3161257"/>
            <a:ext cx="2101705" cy="1401731"/>
          </a:xfrm>
          <a:prstGeom prst="rect">
            <a:avLst/>
          </a:prstGeom>
        </p:spPr>
      </p:pic>
      <p:sp>
        <p:nvSpPr>
          <p:cNvPr id="7" name="Ellipszis 6">
            <a:extLst>
              <a:ext uri="{FF2B5EF4-FFF2-40B4-BE49-F238E27FC236}">
                <a16:creationId xmlns:a16="http://schemas.microsoft.com/office/drawing/2014/main" id="{9D6A219B-6B5B-4A04-8A29-9F572CA3CA44}"/>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430395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F98F787-729B-4357-BCFB-EBA26B27794D}"/>
              </a:ext>
            </a:extLst>
          </p:cNvPr>
          <p:cNvSpPr>
            <a:spLocks noGrp="1"/>
          </p:cNvSpPr>
          <p:nvPr>
            <p:ph type="title"/>
          </p:nvPr>
        </p:nvSpPr>
        <p:spPr>
          <a:xfrm>
            <a:off x="937216" y="2198570"/>
            <a:ext cx="8596668" cy="2460859"/>
          </a:xfrm>
        </p:spPr>
        <p:txBody>
          <a:bodyPr>
            <a:noAutofit/>
          </a:bodyPr>
          <a:lstStyle/>
          <a:p>
            <a:pPr algn="ctr"/>
            <a:r>
              <a:rPr lang="hu-HU" sz="5400" dirty="0"/>
              <a:t>1. A személyes adatok kezelésére vonatkozó elvek</a:t>
            </a:r>
          </a:p>
        </p:txBody>
      </p:sp>
      <p:sp>
        <p:nvSpPr>
          <p:cNvPr id="4" name="Ellipszis 3">
            <a:extLst>
              <a:ext uri="{FF2B5EF4-FFF2-40B4-BE49-F238E27FC236}">
                <a16:creationId xmlns:a16="http://schemas.microsoft.com/office/drawing/2014/main" id="{DAB47F55-3B6C-41DF-9BA4-A58C0175A294}"/>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88329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B33DC-0A93-3240-BDF6-B873ABE4D08B}"/>
              </a:ext>
            </a:extLst>
          </p:cNvPr>
          <p:cNvSpPr>
            <a:spLocks noGrp="1"/>
          </p:cNvSpPr>
          <p:nvPr>
            <p:ph type="title"/>
          </p:nvPr>
        </p:nvSpPr>
        <p:spPr>
          <a:xfrm>
            <a:off x="677334" y="307163"/>
            <a:ext cx="8596668" cy="1320800"/>
          </a:xfrm>
        </p:spPr>
        <p:txBody>
          <a:bodyPr>
            <a:noAutofit/>
          </a:bodyPr>
          <a:lstStyle/>
          <a:p>
            <a:r>
              <a:rPr lang="hu-HU" dirty="0"/>
              <a:t>A személyes adatok és a különleges adatok kezelésének követelményei</a:t>
            </a:r>
            <a:endParaRPr lang="hu-HU" sz="3200" dirty="0"/>
          </a:p>
        </p:txBody>
      </p:sp>
      <p:sp>
        <p:nvSpPr>
          <p:cNvPr id="3" name="Content Placeholder 2">
            <a:extLst>
              <a:ext uri="{FF2B5EF4-FFF2-40B4-BE49-F238E27FC236}">
                <a16:creationId xmlns:a16="http://schemas.microsoft.com/office/drawing/2014/main" id="{E931711F-A55A-7844-966B-A37E2285CC35}"/>
              </a:ext>
            </a:extLst>
          </p:cNvPr>
          <p:cNvSpPr>
            <a:spLocks noGrp="1"/>
          </p:cNvSpPr>
          <p:nvPr>
            <p:ph idx="1"/>
          </p:nvPr>
        </p:nvSpPr>
        <p:spPr>
          <a:xfrm>
            <a:off x="677334" y="1722923"/>
            <a:ext cx="8596668" cy="4318440"/>
          </a:xfrm>
        </p:spPr>
        <p:txBody>
          <a:bodyPr>
            <a:normAutofit/>
          </a:bodyPr>
          <a:lstStyle/>
          <a:p>
            <a:pPr algn="just"/>
            <a:r>
              <a:rPr lang="hu-HU" sz="2200" dirty="0">
                <a:solidFill>
                  <a:schemeClr val="tx1"/>
                </a:solidFill>
              </a:rPr>
              <a:t>A szabályozásnak, valamint az adatkezelésnek meg kell felelnie az alábbiaknak:</a:t>
            </a:r>
          </a:p>
          <a:p>
            <a:pPr lvl="1" algn="just"/>
            <a:r>
              <a:rPr lang="hu-HU" sz="2200" dirty="0">
                <a:solidFill>
                  <a:schemeClr val="tx1"/>
                </a:solidFill>
              </a:rPr>
              <a:t>jogszerűség, tisztességes eljárás és átláthatóság</a:t>
            </a:r>
          </a:p>
          <a:p>
            <a:pPr lvl="1" algn="just"/>
            <a:r>
              <a:rPr lang="hu-HU" sz="2200" dirty="0">
                <a:solidFill>
                  <a:schemeClr val="tx1"/>
                </a:solidFill>
              </a:rPr>
              <a:t>célhoz kötöttség</a:t>
            </a:r>
          </a:p>
          <a:p>
            <a:pPr lvl="1" algn="just"/>
            <a:r>
              <a:rPr lang="hu-HU" sz="2200" dirty="0">
                <a:solidFill>
                  <a:schemeClr val="tx1"/>
                </a:solidFill>
              </a:rPr>
              <a:t>adattakarékosság</a:t>
            </a:r>
          </a:p>
          <a:p>
            <a:pPr lvl="1" algn="just"/>
            <a:r>
              <a:rPr lang="hu-HU" sz="2200" dirty="0">
                <a:solidFill>
                  <a:schemeClr val="tx1"/>
                </a:solidFill>
              </a:rPr>
              <a:t>pontosság</a:t>
            </a:r>
          </a:p>
          <a:p>
            <a:pPr lvl="1" algn="just"/>
            <a:r>
              <a:rPr lang="hu-HU" sz="2200" dirty="0">
                <a:solidFill>
                  <a:schemeClr val="tx1"/>
                </a:solidFill>
              </a:rPr>
              <a:t>korlátozott tárolhatóság</a:t>
            </a:r>
          </a:p>
          <a:p>
            <a:pPr lvl="1" algn="just"/>
            <a:r>
              <a:rPr lang="hu-HU" sz="2200" dirty="0">
                <a:solidFill>
                  <a:schemeClr val="tx1"/>
                </a:solidFill>
              </a:rPr>
              <a:t>integritás és bizalmas jelleg</a:t>
            </a:r>
          </a:p>
          <a:p>
            <a:pPr lvl="1" algn="just"/>
            <a:r>
              <a:rPr lang="hu-HU" sz="2200" dirty="0">
                <a:solidFill>
                  <a:schemeClr val="tx1"/>
                </a:solidFill>
              </a:rPr>
              <a:t>elszámoltathatóság</a:t>
            </a:r>
          </a:p>
          <a:p>
            <a:endParaRPr lang="hu-HU" dirty="0"/>
          </a:p>
          <a:p>
            <a:endParaRPr lang="hu-HU" dirty="0"/>
          </a:p>
          <a:p>
            <a:endParaRPr lang="hu-HU" dirty="0"/>
          </a:p>
          <a:p>
            <a:pPr lvl="1"/>
            <a:endParaRPr lang="hu-HU" dirty="0"/>
          </a:p>
          <a:p>
            <a:endParaRPr lang="hu-HU" dirty="0"/>
          </a:p>
        </p:txBody>
      </p:sp>
      <p:sp>
        <p:nvSpPr>
          <p:cNvPr id="4" name="Ellipszis 3">
            <a:extLst>
              <a:ext uri="{FF2B5EF4-FFF2-40B4-BE49-F238E27FC236}">
                <a16:creationId xmlns:a16="http://schemas.microsoft.com/office/drawing/2014/main" id="{868E3D15-1182-404F-8FD2-C20B02FAA9AA}"/>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53701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3BCD28B-406D-4B1A-AB8A-56FAB9754145}"/>
              </a:ext>
            </a:extLst>
          </p:cNvPr>
          <p:cNvSpPr>
            <a:spLocks noGrp="1"/>
          </p:cNvSpPr>
          <p:nvPr>
            <p:ph type="title"/>
          </p:nvPr>
        </p:nvSpPr>
        <p:spPr>
          <a:xfrm>
            <a:off x="677334" y="609600"/>
            <a:ext cx="8596668" cy="737937"/>
          </a:xfrm>
        </p:spPr>
        <p:txBody>
          <a:bodyPr/>
          <a:lstStyle/>
          <a:p>
            <a:r>
              <a:rPr lang="hu-HU" dirty="0"/>
              <a:t>Az alapelvek korlátozása</a:t>
            </a:r>
          </a:p>
        </p:txBody>
      </p:sp>
      <p:sp>
        <p:nvSpPr>
          <p:cNvPr id="3" name="Tartalom helye 2">
            <a:extLst>
              <a:ext uri="{FF2B5EF4-FFF2-40B4-BE49-F238E27FC236}">
                <a16:creationId xmlns:a16="http://schemas.microsoft.com/office/drawing/2014/main" id="{B88E6CDB-C204-4C1E-8439-B7AEE2241A0A}"/>
              </a:ext>
            </a:extLst>
          </p:cNvPr>
          <p:cNvSpPr>
            <a:spLocks noGrp="1"/>
          </p:cNvSpPr>
          <p:nvPr>
            <p:ph idx="1"/>
          </p:nvPr>
        </p:nvSpPr>
        <p:spPr>
          <a:xfrm>
            <a:off x="677334" y="1472664"/>
            <a:ext cx="8596668" cy="4687503"/>
          </a:xfrm>
        </p:spPr>
        <p:txBody>
          <a:bodyPr>
            <a:normAutofit fontScale="70000" lnSpcReduction="20000"/>
          </a:bodyPr>
          <a:lstStyle/>
          <a:p>
            <a:pPr marL="0" indent="0" algn="just">
              <a:buNone/>
            </a:pPr>
            <a:r>
              <a:rPr lang="hu-HU" sz="3100" dirty="0">
                <a:solidFill>
                  <a:schemeClr val="tx1"/>
                </a:solidFill>
              </a:rPr>
              <a:t>A korlátozás mértékének meg kell felelnie a 12–22. cikkekben meghatározott jogoknak és kötelezettségeknek:</a:t>
            </a:r>
          </a:p>
          <a:p>
            <a:pPr lvl="1" algn="just">
              <a:spcAft>
                <a:spcPts val="600"/>
              </a:spcAft>
            </a:pPr>
            <a:r>
              <a:rPr lang="hu-HU" sz="2800" dirty="0">
                <a:solidFill>
                  <a:schemeClr val="tx1"/>
                </a:solidFill>
              </a:rPr>
              <a:t>tiszteletben kell tartani az alapvető jogok és szabadságok alapvetéseit</a:t>
            </a:r>
          </a:p>
          <a:p>
            <a:pPr marL="57150" indent="0" algn="just">
              <a:buNone/>
            </a:pPr>
            <a:r>
              <a:rPr lang="hu-HU" sz="3100" dirty="0">
                <a:solidFill>
                  <a:schemeClr val="tx1"/>
                </a:solidFill>
              </a:rPr>
              <a:t>Mentesség a korlátozás alól:</a:t>
            </a:r>
          </a:p>
          <a:p>
            <a:pPr lvl="1" algn="just"/>
            <a:r>
              <a:rPr lang="hu-HU" sz="2900" dirty="0">
                <a:solidFill>
                  <a:schemeClr val="tx1"/>
                </a:solidFill>
              </a:rPr>
              <a:t>uniós vagy nemzeti szinten</a:t>
            </a:r>
          </a:p>
          <a:p>
            <a:pPr lvl="1" algn="just"/>
            <a:r>
              <a:rPr lang="hu-HU" sz="2900" dirty="0">
                <a:solidFill>
                  <a:schemeClr val="tx1"/>
                </a:solidFill>
              </a:rPr>
              <a:t>jogszabály által előírt</a:t>
            </a:r>
          </a:p>
          <a:p>
            <a:pPr lvl="1" algn="just"/>
            <a:r>
              <a:rPr lang="hu-HU" sz="2900" dirty="0">
                <a:solidFill>
                  <a:schemeClr val="tx1"/>
                </a:solidFill>
              </a:rPr>
              <a:t>tiszteletben tartja az alapvető jogok és szabadságok alapvetéseit</a:t>
            </a:r>
          </a:p>
          <a:p>
            <a:pPr lvl="1" algn="just"/>
            <a:r>
              <a:rPr lang="hu-HU" sz="2900" dirty="0">
                <a:solidFill>
                  <a:schemeClr val="tx1"/>
                </a:solidFill>
              </a:rPr>
              <a:t>demokratikus társadalomban szükséges</a:t>
            </a:r>
          </a:p>
          <a:p>
            <a:pPr lvl="1" algn="just">
              <a:spcAft>
                <a:spcPts val="600"/>
              </a:spcAft>
            </a:pPr>
            <a:r>
              <a:rPr lang="hu-HU" sz="2900" dirty="0">
                <a:solidFill>
                  <a:schemeClr val="tx1"/>
                </a:solidFill>
              </a:rPr>
              <a:t>legitim célt követése</a:t>
            </a:r>
          </a:p>
          <a:p>
            <a:pPr marL="0" indent="0" algn="just">
              <a:buNone/>
            </a:pPr>
            <a:r>
              <a:rPr lang="hu-HU" sz="3100" dirty="0">
                <a:solidFill>
                  <a:schemeClr val="tx1"/>
                </a:solidFill>
              </a:rPr>
              <a:t>Példa: bűnügyi nyomozás céljából adathordozók lefoglalása és azokhoz való hozzáférés</a:t>
            </a:r>
          </a:p>
          <a:p>
            <a:pPr lvl="1" algn="just"/>
            <a:endParaRPr lang="hu-HU" dirty="0"/>
          </a:p>
          <a:p>
            <a:pPr algn="just"/>
            <a:endParaRPr lang="hu-HU" dirty="0"/>
          </a:p>
        </p:txBody>
      </p:sp>
      <p:sp>
        <p:nvSpPr>
          <p:cNvPr id="4" name="Ellipszis 3">
            <a:extLst>
              <a:ext uri="{FF2B5EF4-FFF2-40B4-BE49-F238E27FC236}">
                <a16:creationId xmlns:a16="http://schemas.microsoft.com/office/drawing/2014/main" id="{47563C8F-98FD-4B1C-ACE0-65225E2DAE72}"/>
              </a:ext>
            </a:extLst>
          </p:cNvPr>
          <p:cNvSpPr/>
          <p:nvPr/>
        </p:nvSpPr>
        <p:spPr>
          <a:xfrm>
            <a:off x="11650436" y="0"/>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16376129"/>
      </p:ext>
    </p:extLst>
  </p:cSld>
  <p:clrMapOvr>
    <a:masterClrMapping/>
  </p:clrMapOvr>
</p:sld>
</file>

<file path=ppt/theme/theme1.xml><?xml version="1.0" encoding="utf-8"?>
<a:theme xmlns:a="http://schemas.openxmlformats.org/drawingml/2006/main" name="1_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STAR slides layout v2" id="{A21E3CF1-2936-0A4B-80EA-2B1CBB4D1BC0}" vid="{3CB01F65-2DAE-6E4A-BDDE-0D99C3BB33F1}"/>
    </a:ext>
  </a:extLst>
</a:theme>
</file>

<file path=ppt/theme/theme2.xml><?xml version="1.0" encoding="utf-8"?>
<a:theme xmlns:a="http://schemas.openxmlformats.org/drawingml/2006/main" name="2_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STAR slides layout v2" id="{A21E3CF1-2936-0A4B-80EA-2B1CBB4D1BC0}" vid="{3CB01F65-2DAE-6E4A-BDDE-0D99C3BB33F1}"/>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6646</TotalTime>
  <Words>11295</Words>
  <Application>Microsoft Office PowerPoint</Application>
  <PresentationFormat>Szélesvásznú</PresentationFormat>
  <Paragraphs>853</Paragraphs>
  <Slides>65</Slides>
  <Notes>65</Notes>
  <HiddenSlides>0</HiddenSlides>
  <MMClips>0</MMClips>
  <ScaleCrop>false</ScaleCrop>
  <HeadingPairs>
    <vt:vector size="6" baseType="variant">
      <vt:variant>
        <vt:lpstr>Használt betűtípusok</vt:lpstr>
      </vt:variant>
      <vt:variant>
        <vt:i4>5</vt:i4>
      </vt:variant>
      <vt:variant>
        <vt:lpstr>Téma</vt:lpstr>
      </vt:variant>
      <vt:variant>
        <vt:i4>2</vt:i4>
      </vt:variant>
      <vt:variant>
        <vt:lpstr>Diacímek</vt:lpstr>
      </vt:variant>
      <vt:variant>
        <vt:i4>65</vt:i4>
      </vt:variant>
    </vt:vector>
  </HeadingPairs>
  <TitlesOfParts>
    <vt:vector size="72" baseType="lpstr">
      <vt:lpstr>Arial</vt:lpstr>
      <vt:lpstr>Calibri</vt:lpstr>
      <vt:lpstr>Cambria</vt:lpstr>
      <vt:lpstr>Trebuchet MS</vt:lpstr>
      <vt:lpstr>Wingdings 3</vt:lpstr>
      <vt:lpstr>1_Facet</vt:lpstr>
      <vt:lpstr>2_Facet</vt:lpstr>
      <vt:lpstr>2. témakör - A személyes adatok kezelésének céljai és jogalapjai </vt:lpstr>
      <vt:lpstr>Útmutató a diák használatához (diavetítés előtt eltávolítandó)</vt:lpstr>
      <vt:lpstr>Útmutató az egyes diák színjelöléséhez [Diavetítés előtt eltávolítandó]</vt:lpstr>
      <vt:lpstr>Előadó</vt:lpstr>
      <vt:lpstr>PowerPoint-bemutató</vt:lpstr>
      <vt:lpstr>Tartalomjegyzék</vt:lpstr>
      <vt:lpstr>1. A személyes adatok kezelésére vonatkozó elvek</vt:lpstr>
      <vt:lpstr>A személyes adatok és a különleges adatok kezelésének követelményei</vt:lpstr>
      <vt:lpstr>Az alapelvek korlátozása</vt:lpstr>
      <vt:lpstr>Jogszerűség, tisztességes eljárás és átláthatóság</vt:lpstr>
      <vt:lpstr>Példák a jogszerűségre, tisztességes eljárásra és átláthatóságra</vt:lpstr>
      <vt:lpstr>Célhoz kötöttség</vt:lpstr>
      <vt:lpstr>Példák a célhoz kötöttségre</vt:lpstr>
      <vt:lpstr>Adattakarékosság</vt:lpstr>
      <vt:lpstr>Példák az adattakarékosságra</vt:lpstr>
      <vt:lpstr>Pontosság</vt:lpstr>
      <vt:lpstr>Példák a pontosságra</vt:lpstr>
      <vt:lpstr>Korlátozott tárolhatóság</vt:lpstr>
      <vt:lpstr>Példák a korlátozott tárolhatóság alapelvére</vt:lpstr>
      <vt:lpstr>Integritás és bizalmas jelleg</vt:lpstr>
      <vt:lpstr>Példa az integritás és bizalmas jellegre</vt:lpstr>
      <vt:lpstr>Az elszámoltathatóság elve</vt:lpstr>
      <vt:lpstr>Példák az elszámoltathatóságra</vt:lpstr>
      <vt:lpstr>Kérdések?</vt:lpstr>
      <vt:lpstr>Tartalomjegyzék</vt:lpstr>
      <vt:lpstr>2. Az adatkezelés jogszerűsége</vt:lpstr>
      <vt:lpstr>Az adatkezelés jogalapja</vt:lpstr>
      <vt:lpstr>Hozzájárulás</vt:lpstr>
      <vt:lpstr>Példa a hozzájárulásra</vt:lpstr>
      <vt:lpstr>Szerződés teljesítéséhez szükséges adatkezelés</vt:lpstr>
      <vt:lpstr>Példa a szerződés teljesítéséhez szükséges adatkezelésre</vt:lpstr>
      <vt:lpstr>Az adatkezelőre vonatkozó jogi kötelezettség</vt:lpstr>
      <vt:lpstr>Példa az adatkezelőre vonatkozó jogi kötelezettségre</vt:lpstr>
      <vt:lpstr>Az érintett vagy egy másik természetes személy létfontosságú érdekeinek védelme </vt:lpstr>
      <vt:lpstr>Példa az érintett vagy egy másik természetes személy létfontosságú érdekeinek védelmére</vt:lpstr>
      <vt:lpstr>Közérdekű vagy az adatkezelőre ruházott közhatalmi jogosítvány gyakorlásának keretében végzett feladat </vt:lpstr>
      <vt:lpstr>Példa a közérdekű vagy az adatkezelőre ruházott közhatalmi jogosítvány gyakorlásának keretében végzett feladatra</vt:lpstr>
      <vt:lpstr>Az adatkezelő vagy egy harmadik fél jogos érdekeinek érvényesítése </vt:lpstr>
      <vt:lpstr>Példa az adatkezelő vagy egy harmadik fél jogos érdekeinek érvényesítésére</vt:lpstr>
      <vt:lpstr>Különleges adatok kezelése</vt:lpstr>
      <vt:lpstr>Kivételek</vt:lpstr>
      <vt:lpstr>Az érintett kifejezett hozzájárulása </vt:lpstr>
      <vt:lpstr>Példák az érintett kifejezett hozzájárulására</vt:lpstr>
      <vt:lpstr>A foglalkoztatást, valamint a szociális biztonságot és szociális védelmet szabályozó jogi előírások</vt:lpstr>
      <vt:lpstr>Példa a kötelezettségek teljesítésére és jogok gyakorlására</vt:lpstr>
      <vt:lpstr>Az érintett vagy más természetes személy létfontosságú érdeke</vt:lpstr>
      <vt:lpstr>Példa az érintett vagy más természetes személy létfontosságú érdekére</vt:lpstr>
      <vt:lpstr>Nonprofit szervezet jogszerű tevékenysége  </vt:lpstr>
      <vt:lpstr>Példa a nonprofit szervezet jogszerű tevékenységére</vt:lpstr>
      <vt:lpstr>Az érintett által kifejezetten nyilvánosságra hozott személyes adatok</vt:lpstr>
      <vt:lpstr>Példa az érintett által kifejezetten nyilvánosságra hozott személyes adatok körére</vt:lpstr>
      <vt:lpstr>Jogi igények</vt:lpstr>
      <vt:lpstr>Példa a jogi igényekre</vt:lpstr>
      <vt:lpstr>Jelentős közérdek </vt:lpstr>
      <vt:lpstr>Példa a jelentős közérdekre</vt:lpstr>
      <vt:lpstr>Megelőző egészségügyi vagy munkahelyi egészségügyi célok</vt:lpstr>
      <vt:lpstr>Példa a megelőző egészségügyi vagy munkahelyi egészségügyi célokra</vt:lpstr>
      <vt:lpstr>Népegészségügy területét érintő közérdek</vt:lpstr>
      <vt:lpstr>Példa a népegészségügy területét érintő közérdekre</vt:lpstr>
      <vt:lpstr>Archiválás céljából, tudományos és történelmi kutatási célból vagy statisztikai célból szükséges adatkezelés</vt:lpstr>
      <vt:lpstr>Példa az archiválás céljából, tudományos és történelmi kutatási célból vagy statisztikai célból szükséges adatkezelésre</vt:lpstr>
      <vt:lpstr>A gyermek hozzájárulására vonatkozó feltételek az információs társadalommal összefüggő szolgáltatások vonatkozásában</vt:lpstr>
      <vt:lpstr>Kérdések?</vt:lpstr>
      <vt:lpstr>Értékelés és visszajelzés</vt:lpstr>
      <vt:lpstr>Credits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dc:title>
  <dc:creator>Istvan Mate BOROCZ</dc:creator>
  <cp:lastModifiedBy>DELL-0009_2</cp:lastModifiedBy>
  <cp:revision>578</cp:revision>
  <cp:lastPrinted>2020-01-10T09:23:14Z</cp:lastPrinted>
  <dcterms:created xsi:type="dcterms:W3CDTF">2018-09-21T14:21:29Z</dcterms:created>
  <dcterms:modified xsi:type="dcterms:W3CDTF">2020-01-23T10:01:22Z</dcterms:modified>
</cp:coreProperties>
</file>