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713" r:id="rId2"/>
  </p:sldMasterIdLst>
  <p:notesMasterIdLst>
    <p:notesMasterId r:id="rId74"/>
  </p:notesMasterIdLst>
  <p:sldIdLst>
    <p:sldId id="580" r:id="rId3"/>
    <p:sldId id="612" r:id="rId4"/>
    <p:sldId id="426" r:id="rId5"/>
    <p:sldId id="581" r:id="rId6"/>
    <p:sldId id="574" r:id="rId7"/>
    <p:sldId id="259" r:id="rId8"/>
    <p:sldId id="430" r:id="rId9"/>
    <p:sldId id="257" r:id="rId10"/>
    <p:sldId id="596" r:id="rId11"/>
    <p:sldId id="267" r:id="rId12"/>
    <p:sldId id="613" r:id="rId13"/>
    <p:sldId id="268" r:id="rId14"/>
    <p:sldId id="431" r:id="rId15"/>
    <p:sldId id="270" r:id="rId16"/>
    <p:sldId id="272" r:id="rId17"/>
    <p:sldId id="592" r:id="rId18"/>
    <p:sldId id="275" r:id="rId19"/>
    <p:sldId id="277" r:id="rId20"/>
    <p:sldId id="280" r:id="rId21"/>
    <p:sldId id="281" r:id="rId22"/>
    <p:sldId id="282" r:id="rId23"/>
    <p:sldId id="283" r:id="rId24"/>
    <p:sldId id="284" r:id="rId25"/>
    <p:sldId id="285" r:id="rId26"/>
    <p:sldId id="286" r:id="rId27"/>
    <p:sldId id="287" r:id="rId28"/>
    <p:sldId id="288" r:id="rId29"/>
    <p:sldId id="291" r:id="rId30"/>
    <p:sldId id="292" r:id="rId31"/>
    <p:sldId id="293" r:id="rId32"/>
    <p:sldId id="294" r:id="rId33"/>
    <p:sldId id="295" r:id="rId34"/>
    <p:sldId id="597" r:id="rId35"/>
    <p:sldId id="614" r:id="rId36"/>
    <p:sldId id="588" r:id="rId37"/>
    <p:sldId id="432" r:id="rId38"/>
    <p:sldId id="593" r:id="rId39"/>
    <p:sldId id="332" r:id="rId40"/>
    <p:sldId id="598" r:id="rId41"/>
    <p:sldId id="615" r:id="rId42"/>
    <p:sldId id="333" r:id="rId43"/>
    <p:sldId id="297" r:id="rId44"/>
    <p:sldId id="299" r:id="rId45"/>
    <p:sldId id="300" r:id="rId46"/>
    <p:sldId id="301" r:id="rId47"/>
    <p:sldId id="302" r:id="rId48"/>
    <p:sldId id="303" r:id="rId49"/>
    <p:sldId id="307" r:id="rId50"/>
    <p:sldId id="308" r:id="rId51"/>
    <p:sldId id="309" r:id="rId52"/>
    <p:sldId id="310" r:id="rId53"/>
    <p:sldId id="311" r:id="rId54"/>
    <p:sldId id="599" r:id="rId55"/>
    <p:sldId id="616" r:id="rId56"/>
    <p:sldId id="345" r:id="rId57"/>
    <p:sldId id="317" r:id="rId58"/>
    <p:sldId id="606" r:id="rId59"/>
    <p:sldId id="617" r:id="rId60"/>
    <p:sldId id="605" r:id="rId61"/>
    <p:sldId id="611" r:id="rId62"/>
    <p:sldId id="607" r:id="rId63"/>
    <p:sldId id="618" r:id="rId64"/>
    <p:sldId id="610" r:id="rId65"/>
    <p:sldId id="354" r:id="rId66"/>
    <p:sldId id="594" r:id="rId67"/>
    <p:sldId id="602" r:id="rId68"/>
    <p:sldId id="619" r:id="rId69"/>
    <p:sldId id="361" r:id="rId70"/>
    <p:sldId id="362" r:id="rId71"/>
    <p:sldId id="609" r:id="rId72"/>
    <p:sldId id="608"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BA10293-8854-4877-98B2-15EEA4AE503C}">
          <p14:sldIdLst>
            <p14:sldId id="580"/>
            <p14:sldId id="612"/>
            <p14:sldId id="426"/>
            <p14:sldId id="581"/>
            <p14:sldId id="574"/>
          </p14:sldIdLst>
        </p14:section>
        <p14:section name="Mi az az adatvédelmi tisztviselő (DPO)?" id="{580F76A8-FA30-4E99-AB7D-4E583E423694}">
          <p14:sldIdLst>
            <p14:sldId id="259"/>
            <p14:sldId id="430"/>
            <p14:sldId id="257"/>
          </p14:sldIdLst>
        </p14:section>
        <p14:section name="Mikor van szükség adatvédelmi tisztviselőre?" id="{FF911538-476B-48F2-A303-9EAD37464F9A}">
          <p14:sldIdLst>
            <p14:sldId id="596"/>
            <p14:sldId id="267"/>
            <p14:sldId id="613"/>
            <p14:sldId id="268"/>
            <p14:sldId id="431"/>
            <p14:sldId id="270"/>
            <p14:sldId id="272"/>
            <p14:sldId id="592"/>
            <p14:sldId id="275"/>
            <p14:sldId id="277"/>
            <p14:sldId id="280"/>
            <p14:sldId id="281"/>
            <p14:sldId id="282"/>
            <p14:sldId id="283"/>
            <p14:sldId id="284"/>
            <p14:sldId id="285"/>
            <p14:sldId id="286"/>
            <p14:sldId id="287"/>
            <p14:sldId id="288"/>
            <p14:sldId id="291"/>
            <p14:sldId id="292"/>
            <p14:sldId id="293"/>
            <p14:sldId id="294"/>
            <p14:sldId id="295"/>
          </p14:sldIdLst>
        </p14:section>
        <p14:section name="Mit csinál az adatvédelmi tisztviselő?" id="{13CB6468-62A4-4DA3-93BD-76816A0197FD}">
          <p14:sldIdLst>
            <p14:sldId id="597"/>
            <p14:sldId id="614"/>
            <p14:sldId id="588"/>
            <p14:sldId id="432"/>
            <p14:sldId id="593"/>
            <p14:sldId id="332"/>
          </p14:sldIdLst>
        </p14:section>
        <p14:section name="Az adatvédelmi tisztviselővel szemben támasztott szervezeti követelmények" id="{DD57B84B-C436-42D7-9571-2ED499D99125}">
          <p14:sldIdLst>
            <p14:sldId id="598"/>
            <p14:sldId id="615"/>
            <p14:sldId id="333"/>
            <p14:sldId id="297"/>
            <p14:sldId id="299"/>
            <p14:sldId id="300"/>
            <p14:sldId id="301"/>
            <p14:sldId id="302"/>
            <p14:sldId id="303"/>
            <p14:sldId id="307"/>
            <p14:sldId id="308"/>
            <p14:sldId id="309"/>
            <p14:sldId id="310"/>
            <p14:sldId id="311"/>
          </p14:sldIdLst>
        </p14:section>
        <p14:section name="Az adatvédelmi tisztviselő szaktudása és készségei" id="{79DDD2CC-10B7-4F1E-84A1-41F8035B4C5C}">
          <p14:sldIdLst>
            <p14:sldId id="599"/>
            <p14:sldId id="616"/>
            <p14:sldId id="345"/>
            <p14:sldId id="317"/>
          </p14:sldIdLst>
        </p14:section>
        <p14:section name="Hogyan lehet valaki adatvédelmi tisztviselő?" id="{34FD9FFD-0EC9-4735-B5BE-7BCFB439ABE3}">
          <p14:sldIdLst>
            <p14:sldId id="606"/>
            <p14:sldId id="617"/>
            <p14:sldId id="605"/>
            <p14:sldId id="611"/>
          </p14:sldIdLst>
        </p14:section>
        <p14:section name="Hogyan válasszuk ki az adatvédelmi tisztviselőt?" id="{FD3513AF-A65F-4E3D-AC88-2B08C84805D4}">
          <p14:sldIdLst>
            <p14:sldId id="607"/>
            <p14:sldId id="618"/>
            <p14:sldId id="610"/>
            <p14:sldId id="354"/>
          </p14:sldIdLst>
        </p14:section>
        <p14:section name="Adatvédelmi tisztviselői ellenőrző lista" id="{87DC46EC-A2D0-48C8-9B1E-6A7A4D22773D}">
          <p14:sldIdLst>
            <p14:sldId id="594"/>
            <p14:sldId id="602"/>
            <p14:sldId id="619"/>
            <p14:sldId id="361"/>
            <p14:sldId id="362"/>
          </p14:sldIdLst>
        </p14:section>
        <p14:section name="Credits" id="{0FAC3703-9542-4564-9850-DA1BD5715DE6}">
          <p14:sldIdLst>
            <p14:sldId id="609"/>
            <p14:sldId id="60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681" autoAdjust="0"/>
  </p:normalViewPr>
  <p:slideViewPr>
    <p:cSldViewPr snapToGrid="0" snapToObjects="1">
      <p:cViewPr varScale="1">
        <p:scale>
          <a:sx n="91" d="100"/>
          <a:sy n="91" d="100"/>
        </p:scale>
        <p:origin x="129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p:scale>
          <a:sx n="120" d="100"/>
          <a:sy n="120" d="100"/>
        </p:scale>
        <p:origin x="312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AD9C4A-9594-C943-9351-5CAA371FB029}" type="doc">
      <dgm:prSet loTypeId="urn:microsoft.com/office/officeart/2005/8/layout/hierarchy1" loCatId="" qsTypeId="urn:microsoft.com/office/officeart/2005/8/quickstyle/simple1" qsCatId="simple" csTypeId="urn:microsoft.com/office/officeart/2005/8/colors/colorful3" csCatId="colorful" phldr="1"/>
      <dgm:spPr/>
      <dgm:t>
        <a:bodyPr/>
        <a:lstStyle/>
        <a:p>
          <a:endParaRPr lang="en-US"/>
        </a:p>
      </dgm:t>
    </dgm:pt>
    <dgm:pt modelId="{57092731-CC1D-CC4C-894C-7F713910EF6A}">
      <dgm:prSet phldrT="[Text]"/>
      <dgm:spPr/>
      <dgm:t>
        <a:bodyPr/>
        <a:lstStyle/>
        <a:p>
          <a:r>
            <a:rPr lang="en-US" dirty="0"/>
            <a:t>DPO</a:t>
          </a:r>
        </a:p>
      </dgm:t>
    </dgm:pt>
    <dgm:pt modelId="{72BD8819-BA7E-2844-9268-43C555E50FCA}" type="parTrans" cxnId="{8557A4FA-AE5A-7541-9F99-F42596C19F45}">
      <dgm:prSet/>
      <dgm:spPr/>
      <dgm:t>
        <a:bodyPr/>
        <a:lstStyle/>
        <a:p>
          <a:endParaRPr lang="en-US"/>
        </a:p>
      </dgm:t>
    </dgm:pt>
    <dgm:pt modelId="{94647CC2-4FBC-EC4B-BE91-5DF326317CC6}" type="sibTrans" cxnId="{8557A4FA-AE5A-7541-9F99-F42596C19F45}">
      <dgm:prSet/>
      <dgm:spPr/>
      <dgm:t>
        <a:bodyPr/>
        <a:lstStyle/>
        <a:p>
          <a:endParaRPr lang="en-US"/>
        </a:p>
      </dgm:t>
    </dgm:pt>
    <dgm:pt modelId="{635B1AA5-9C89-EF47-9E1C-E44B3498EA42}">
      <dgm:prSet phldrT="[Text]"/>
      <dgm:spPr/>
      <dgm:t>
        <a:bodyPr/>
        <a:lstStyle/>
        <a:p>
          <a:r>
            <a:rPr lang="hu-HU" dirty="0"/>
            <a:t>kötelező</a:t>
          </a:r>
          <a:endParaRPr lang="en-US" dirty="0"/>
        </a:p>
      </dgm:t>
    </dgm:pt>
    <dgm:pt modelId="{A83C776C-70BF-CE4A-848C-5761B9BB47F1}" type="parTrans" cxnId="{978408ED-4B45-EA42-9E63-A03EA10396A9}">
      <dgm:prSet/>
      <dgm:spPr/>
      <dgm:t>
        <a:bodyPr/>
        <a:lstStyle/>
        <a:p>
          <a:endParaRPr lang="en-US"/>
        </a:p>
      </dgm:t>
    </dgm:pt>
    <dgm:pt modelId="{A2B3F722-8413-B247-AB14-637FC40DDF72}" type="sibTrans" cxnId="{978408ED-4B45-EA42-9E63-A03EA10396A9}">
      <dgm:prSet/>
      <dgm:spPr/>
      <dgm:t>
        <a:bodyPr/>
        <a:lstStyle/>
        <a:p>
          <a:endParaRPr lang="en-US"/>
        </a:p>
      </dgm:t>
    </dgm:pt>
    <dgm:pt modelId="{938AD885-1AEE-1A45-B92F-EC616AD72B7E}">
      <dgm:prSet phldrT="[Text]"/>
      <dgm:spPr/>
      <dgm:t>
        <a:bodyPr/>
        <a:lstStyle/>
        <a:p>
          <a:r>
            <a:rPr lang="hu-HU" dirty="0"/>
            <a:t>közhatalmi szerv</a:t>
          </a:r>
          <a:endParaRPr lang="en-US" dirty="0"/>
        </a:p>
      </dgm:t>
    </dgm:pt>
    <dgm:pt modelId="{5F67CCF0-7319-0246-9927-CD3D822A1AAB}" type="parTrans" cxnId="{C56D56D2-7A36-AB42-B50E-B5809EB037A0}">
      <dgm:prSet/>
      <dgm:spPr/>
      <dgm:t>
        <a:bodyPr/>
        <a:lstStyle/>
        <a:p>
          <a:endParaRPr lang="en-US"/>
        </a:p>
      </dgm:t>
    </dgm:pt>
    <dgm:pt modelId="{9A9C0BB6-E4FB-2248-A0E9-71FD9D69706A}" type="sibTrans" cxnId="{C56D56D2-7A36-AB42-B50E-B5809EB037A0}">
      <dgm:prSet/>
      <dgm:spPr/>
      <dgm:t>
        <a:bodyPr/>
        <a:lstStyle/>
        <a:p>
          <a:endParaRPr lang="en-US"/>
        </a:p>
      </dgm:t>
    </dgm:pt>
    <dgm:pt modelId="{A2CCD1FF-8D64-D64B-B55C-8A05E9BCDF9D}">
      <dgm:prSet phldrT="[Text]"/>
      <dgm:spPr/>
      <dgm:t>
        <a:bodyPr/>
        <a:lstStyle/>
        <a:p>
          <a:r>
            <a:rPr lang="hu-HU" dirty="0"/>
            <a:t>megfigyelés</a:t>
          </a:r>
          <a:endParaRPr lang="en-US" dirty="0"/>
        </a:p>
      </dgm:t>
    </dgm:pt>
    <dgm:pt modelId="{7625CCCE-C8B5-A64D-A23F-00444A4287BB}" type="parTrans" cxnId="{8A05E4C0-817A-8C43-A93D-32B711991A01}">
      <dgm:prSet/>
      <dgm:spPr/>
      <dgm:t>
        <a:bodyPr/>
        <a:lstStyle/>
        <a:p>
          <a:endParaRPr lang="en-US"/>
        </a:p>
      </dgm:t>
    </dgm:pt>
    <dgm:pt modelId="{08F57825-F6C3-5A48-9086-8DE8FE8E972F}" type="sibTrans" cxnId="{8A05E4C0-817A-8C43-A93D-32B711991A01}">
      <dgm:prSet/>
      <dgm:spPr/>
      <dgm:t>
        <a:bodyPr/>
        <a:lstStyle/>
        <a:p>
          <a:endParaRPr lang="en-US"/>
        </a:p>
      </dgm:t>
    </dgm:pt>
    <dgm:pt modelId="{095EC86D-A49C-3148-80BF-4AD2D9C7DF52}">
      <dgm:prSet phldrT="[Text]"/>
      <dgm:spPr/>
      <dgm:t>
        <a:bodyPr/>
        <a:lstStyle/>
        <a:p>
          <a:r>
            <a:rPr lang="hu-HU" dirty="0"/>
            <a:t>önkéntes</a:t>
          </a:r>
          <a:endParaRPr lang="en-US" dirty="0"/>
        </a:p>
      </dgm:t>
    </dgm:pt>
    <dgm:pt modelId="{28506083-AD12-9D42-8740-29BC932BC75E}" type="parTrans" cxnId="{699A1B7A-62AE-6249-84B9-63635DCA4E7F}">
      <dgm:prSet/>
      <dgm:spPr/>
      <dgm:t>
        <a:bodyPr/>
        <a:lstStyle/>
        <a:p>
          <a:endParaRPr lang="en-US"/>
        </a:p>
      </dgm:t>
    </dgm:pt>
    <dgm:pt modelId="{AAE6B9EA-80B6-4149-BC81-B18AC9DC1403}" type="sibTrans" cxnId="{699A1B7A-62AE-6249-84B9-63635DCA4E7F}">
      <dgm:prSet/>
      <dgm:spPr/>
      <dgm:t>
        <a:bodyPr/>
        <a:lstStyle/>
        <a:p>
          <a:endParaRPr lang="en-US"/>
        </a:p>
      </dgm:t>
    </dgm:pt>
    <dgm:pt modelId="{548B1E95-5B2E-F44D-A322-D894A295E99D}">
      <dgm:prSet phldrT="[Text]"/>
      <dgm:spPr/>
      <dgm:t>
        <a:bodyPr/>
        <a:lstStyle/>
        <a:p>
          <a:r>
            <a:rPr lang="hu-HU" dirty="0"/>
            <a:t>különleges adat</a:t>
          </a:r>
          <a:endParaRPr lang="en-US" dirty="0"/>
        </a:p>
      </dgm:t>
    </dgm:pt>
    <dgm:pt modelId="{5847FD11-EB78-D040-9FAD-2E6026903208}" type="parTrans" cxnId="{C00BFB94-2C54-B242-A906-B446BE05774F}">
      <dgm:prSet/>
      <dgm:spPr/>
      <dgm:t>
        <a:bodyPr/>
        <a:lstStyle/>
        <a:p>
          <a:endParaRPr lang="en-US"/>
        </a:p>
      </dgm:t>
    </dgm:pt>
    <dgm:pt modelId="{F2A1CBE7-A534-C441-898F-096D16A0E3CD}" type="sibTrans" cxnId="{C00BFB94-2C54-B242-A906-B446BE05774F}">
      <dgm:prSet/>
      <dgm:spPr/>
      <dgm:t>
        <a:bodyPr/>
        <a:lstStyle/>
        <a:p>
          <a:endParaRPr lang="en-US"/>
        </a:p>
      </dgm:t>
    </dgm:pt>
    <dgm:pt modelId="{1F45F817-5276-6542-BF0F-C008D8DFCCBF}" type="pres">
      <dgm:prSet presAssocID="{76AD9C4A-9594-C943-9351-5CAA371FB029}" presName="hierChild1" presStyleCnt="0">
        <dgm:presLayoutVars>
          <dgm:chPref val="1"/>
          <dgm:dir/>
          <dgm:animOne val="branch"/>
          <dgm:animLvl val="lvl"/>
          <dgm:resizeHandles/>
        </dgm:presLayoutVars>
      </dgm:prSet>
      <dgm:spPr/>
    </dgm:pt>
    <dgm:pt modelId="{430DD479-5F8C-D747-B0F2-CF02FD75EA7B}" type="pres">
      <dgm:prSet presAssocID="{57092731-CC1D-CC4C-894C-7F713910EF6A}" presName="hierRoot1" presStyleCnt="0"/>
      <dgm:spPr/>
    </dgm:pt>
    <dgm:pt modelId="{82A1A087-7E17-A346-8C3D-486ED69273C5}" type="pres">
      <dgm:prSet presAssocID="{57092731-CC1D-CC4C-894C-7F713910EF6A}" presName="composite" presStyleCnt="0"/>
      <dgm:spPr/>
    </dgm:pt>
    <dgm:pt modelId="{F20D651C-3299-2D47-9592-327259292381}" type="pres">
      <dgm:prSet presAssocID="{57092731-CC1D-CC4C-894C-7F713910EF6A}" presName="background" presStyleLbl="node0" presStyleIdx="0" presStyleCnt="1"/>
      <dgm:spPr/>
    </dgm:pt>
    <dgm:pt modelId="{8DE4313A-BFD8-7543-A7DD-1D366F85D405}" type="pres">
      <dgm:prSet presAssocID="{57092731-CC1D-CC4C-894C-7F713910EF6A}" presName="text" presStyleLbl="fgAcc0" presStyleIdx="0" presStyleCnt="1">
        <dgm:presLayoutVars>
          <dgm:chPref val="3"/>
        </dgm:presLayoutVars>
      </dgm:prSet>
      <dgm:spPr/>
    </dgm:pt>
    <dgm:pt modelId="{E06E015D-360C-6E47-A1D6-33C48633A71A}" type="pres">
      <dgm:prSet presAssocID="{57092731-CC1D-CC4C-894C-7F713910EF6A}" presName="hierChild2" presStyleCnt="0"/>
      <dgm:spPr/>
    </dgm:pt>
    <dgm:pt modelId="{91D4C070-EB5F-AB41-AD28-5BC67083590D}" type="pres">
      <dgm:prSet presAssocID="{A83C776C-70BF-CE4A-848C-5761B9BB47F1}" presName="Name10" presStyleLbl="parChTrans1D2" presStyleIdx="0" presStyleCnt="2"/>
      <dgm:spPr/>
    </dgm:pt>
    <dgm:pt modelId="{1B4F78B5-F625-8349-B2FD-DEC434179C80}" type="pres">
      <dgm:prSet presAssocID="{635B1AA5-9C89-EF47-9E1C-E44B3498EA42}" presName="hierRoot2" presStyleCnt="0"/>
      <dgm:spPr/>
    </dgm:pt>
    <dgm:pt modelId="{E31F41D2-E439-1648-B49D-2E187CA00F26}" type="pres">
      <dgm:prSet presAssocID="{635B1AA5-9C89-EF47-9E1C-E44B3498EA42}" presName="composite2" presStyleCnt="0"/>
      <dgm:spPr/>
    </dgm:pt>
    <dgm:pt modelId="{4010E947-C876-AD40-A58F-D2F153218EC4}" type="pres">
      <dgm:prSet presAssocID="{635B1AA5-9C89-EF47-9E1C-E44B3498EA42}" presName="background2" presStyleLbl="node2" presStyleIdx="0" presStyleCnt="2"/>
      <dgm:spPr/>
    </dgm:pt>
    <dgm:pt modelId="{DEE66173-9C57-5A40-A68B-891E8F135B9A}" type="pres">
      <dgm:prSet presAssocID="{635B1AA5-9C89-EF47-9E1C-E44B3498EA42}" presName="text2" presStyleLbl="fgAcc2" presStyleIdx="0" presStyleCnt="2">
        <dgm:presLayoutVars>
          <dgm:chPref val="3"/>
        </dgm:presLayoutVars>
      </dgm:prSet>
      <dgm:spPr/>
    </dgm:pt>
    <dgm:pt modelId="{7B8BDA68-23A8-8A4B-B4B1-24D51BD77033}" type="pres">
      <dgm:prSet presAssocID="{635B1AA5-9C89-EF47-9E1C-E44B3498EA42}" presName="hierChild3" presStyleCnt="0"/>
      <dgm:spPr/>
    </dgm:pt>
    <dgm:pt modelId="{2AE8DE92-F154-FF43-A45D-1CD0D727A53C}" type="pres">
      <dgm:prSet presAssocID="{5F67CCF0-7319-0246-9927-CD3D822A1AAB}" presName="Name17" presStyleLbl="parChTrans1D3" presStyleIdx="0" presStyleCnt="3"/>
      <dgm:spPr/>
    </dgm:pt>
    <dgm:pt modelId="{0A2813E9-0E42-2F40-ABE4-DEB7070E5BEB}" type="pres">
      <dgm:prSet presAssocID="{938AD885-1AEE-1A45-B92F-EC616AD72B7E}" presName="hierRoot3" presStyleCnt="0"/>
      <dgm:spPr/>
    </dgm:pt>
    <dgm:pt modelId="{6BB897E4-954A-B043-9876-6D761FBEB1ED}" type="pres">
      <dgm:prSet presAssocID="{938AD885-1AEE-1A45-B92F-EC616AD72B7E}" presName="composite3" presStyleCnt="0"/>
      <dgm:spPr/>
    </dgm:pt>
    <dgm:pt modelId="{BD150516-2D69-C84D-99EF-F5B9DF114206}" type="pres">
      <dgm:prSet presAssocID="{938AD885-1AEE-1A45-B92F-EC616AD72B7E}" presName="background3" presStyleLbl="node3" presStyleIdx="0" presStyleCnt="3"/>
      <dgm:spPr/>
    </dgm:pt>
    <dgm:pt modelId="{6D9FAFE5-4562-814D-8755-747BD0690F95}" type="pres">
      <dgm:prSet presAssocID="{938AD885-1AEE-1A45-B92F-EC616AD72B7E}" presName="text3" presStyleLbl="fgAcc3" presStyleIdx="0" presStyleCnt="3">
        <dgm:presLayoutVars>
          <dgm:chPref val="3"/>
        </dgm:presLayoutVars>
      </dgm:prSet>
      <dgm:spPr/>
    </dgm:pt>
    <dgm:pt modelId="{99394298-2D69-0A47-B753-63C797E26C22}" type="pres">
      <dgm:prSet presAssocID="{938AD885-1AEE-1A45-B92F-EC616AD72B7E}" presName="hierChild4" presStyleCnt="0"/>
      <dgm:spPr/>
    </dgm:pt>
    <dgm:pt modelId="{66DE1730-9359-EE44-A911-75BCE4FBFEFE}" type="pres">
      <dgm:prSet presAssocID="{7625CCCE-C8B5-A64D-A23F-00444A4287BB}" presName="Name17" presStyleLbl="parChTrans1D3" presStyleIdx="1" presStyleCnt="3"/>
      <dgm:spPr/>
    </dgm:pt>
    <dgm:pt modelId="{B6B939A8-9C4E-F447-8063-0A08FD38CF05}" type="pres">
      <dgm:prSet presAssocID="{A2CCD1FF-8D64-D64B-B55C-8A05E9BCDF9D}" presName="hierRoot3" presStyleCnt="0"/>
      <dgm:spPr/>
    </dgm:pt>
    <dgm:pt modelId="{F9574632-F6EC-DC4C-B810-CEA8599EE6D2}" type="pres">
      <dgm:prSet presAssocID="{A2CCD1FF-8D64-D64B-B55C-8A05E9BCDF9D}" presName="composite3" presStyleCnt="0"/>
      <dgm:spPr/>
    </dgm:pt>
    <dgm:pt modelId="{CD9BB1DA-C7B4-7B42-9C09-9954E8061155}" type="pres">
      <dgm:prSet presAssocID="{A2CCD1FF-8D64-D64B-B55C-8A05E9BCDF9D}" presName="background3" presStyleLbl="node3" presStyleIdx="1" presStyleCnt="3"/>
      <dgm:spPr/>
    </dgm:pt>
    <dgm:pt modelId="{689D1E8C-BC6F-564F-A3ED-1377A3C61C52}" type="pres">
      <dgm:prSet presAssocID="{A2CCD1FF-8D64-D64B-B55C-8A05E9BCDF9D}" presName="text3" presStyleLbl="fgAcc3" presStyleIdx="1" presStyleCnt="3">
        <dgm:presLayoutVars>
          <dgm:chPref val="3"/>
        </dgm:presLayoutVars>
      </dgm:prSet>
      <dgm:spPr/>
    </dgm:pt>
    <dgm:pt modelId="{90FED997-FCAF-AD43-BCED-72DD86C27D5B}" type="pres">
      <dgm:prSet presAssocID="{A2CCD1FF-8D64-D64B-B55C-8A05E9BCDF9D}" presName="hierChild4" presStyleCnt="0"/>
      <dgm:spPr/>
    </dgm:pt>
    <dgm:pt modelId="{A4245F4F-4CDE-5D4D-B604-918F182062BC}" type="pres">
      <dgm:prSet presAssocID="{5847FD11-EB78-D040-9FAD-2E6026903208}" presName="Name17" presStyleLbl="parChTrans1D3" presStyleIdx="2" presStyleCnt="3"/>
      <dgm:spPr/>
    </dgm:pt>
    <dgm:pt modelId="{A82806DB-21B4-E541-9AEB-444BF0AB9043}" type="pres">
      <dgm:prSet presAssocID="{548B1E95-5B2E-F44D-A322-D894A295E99D}" presName="hierRoot3" presStyleCnt="0"/>
      <dgm:spPr/>
    </dgm:pt>
    <dgm:pt modelId="{776BA536-36B6-CA46-8FFB-075A95728FC7}" type="pres">
      <dgm:prSet presAssocID="{548B1E95-5B2E-F44D-A322-D894A295E99D}" presName="composite3" presStyleCnt="0"/>
      <dgm:spPr/>
    </dgm:pt>
    <dgm:pt modelId="{45452C8F-D654-3845-A304-15A9438249F4}" type="pres">
      <dgm:prSet presAssocID="{548B1E95-5B2E-F44D-A322-D894A295E99D}" presName="background3" presStyleLbl="node3" presStyleIdx="2" presStyleCnt="3"/>
      <dgm:spPr/>
    </dgm:pt>
    <dgm:pt modelId="{54BA6057-06BB-D94B-B17D-ADD9677EAF17}" type="pres">
      <dgm:prSet presAssocID="{548B1E95-5B2E-F44D-A322-D894A295E99D}" presName="text3" presStyleLbl="fgAcc3" presStyleIdx="2" presStyleCnt="3">
        <dgm:presLayoutVars>
          <dgm:chPref val="3"/>
        </dgm:presLayoutVars>
      </dgm:prSet>
      <dgm:spPr/>
    </dgm:pt>
    <dgm:pt modelId="{10D7F175-4B67-D548-AA1C-DB61F65C946C}" type="pres">
      <dgm:prSet presAssocID="{548B1E95-5B2E-F44D-A322-D894A295E99D}" presName="hierChild4" presStyleCnt="0"/>
      <dgm:spPr/>
    </dgm:pt>
    <dgm:pt modelId="{0F9819F3-2835-AA43-B1B6-EFDFC8F6D2EC}" type="pres">
      <dgm:prSet presAssocID="{28506083-AD12-9D42-8740-29BC932BC75E}" presName="Name10" presStyleLbl="parChTrans1D2" presStyleIdx="1" presStyleCnt="2"/>
      <dgm:spPr/>
    </dgm:pt>
    <dgm:pt modelId="{DDFF6434-242B-284D-9663-2999FC4CFBCD}" type="pres">
      <dgm:prSet presAssocID="{095EC86D-A49C-3148-80BF-4AD2D9C7DF52}" presName="hierRoot2" presStyleCnt="0"/>
      <dgm:spPr/>
    </dgm:pt>
    <dgm:pt modelId="{CF274D6B-EAD6-5F47-AA39-3A1DB75AE037}" type="pres">
      <dgm:prSet presAssocID="{095EC86D-A49C-3148-80BF-4AD2D9C7DF52}" presName="composite2" presStyleCnt="0"/>
      <dgm:spPr/>
    </dgm:pt>
    <dgm:pt modelId="{5DB6FC59-BFFA-464D-BC52-0018231217E4}" type="pres">
      <dgm:prSet presAssocID="{095EC86D-A49C-3148-80BF-4AD2D9C7DF52}" presName="background2" presStyleLbl="node2" presStyleIdx="1" presStyleCnt="2"/>
      <dgm:spPr/>
    </dgm:pt>
    <dgm:pt modelId="{A4B75E40-3E0E-8E4C-B858-6090A918C377}" type="pres">
      <dgm:prSet presAssocID="{095EC86D-A49C-3148-80BF-4AD2D9C7DF52}" presName="text2" presStyleLbl="fgAcc2" presStyleIdx="1" presStyleCnt="2">
        <dgm:presLayoutVars>
          <dgm:chPref val="3"/>
        </dgm:presLayoutVars>
      </dgm:prSet>
      <dgm:spPr/>
    </dgm:pt>
    <dgm:pt modelId="{2FAC0C59-844C-CA47-8506-B25ABD7384DC}" type="pres">
      <dgm:prSet presAssocID="{095EC86D-A49C-3148-80BF-4AD2D9C7DF52}" presName="hierChild3" presStyleCnt="0"/>
      <dgm:spPr/>
    </dgm:pt>
  </dgm:ptLst>
  <dgm:cxnLst>
    <dgm:cxn modelId="{035B0F25-28A1-DD44-B7E6-CBE193F378C4}" type="presOf" srcId="{5F67CCF0-7319-0246-9927-CD3D822A1AAB}" destId="{2AE8DE92-F154-FF43-A45D-1CD0D727A53C}" srcOrd="0" destOrd="0" presId="urn:microsoft.com/office/officeart/2005/8/layout/hierarchy1"/>
    <dgm:cxn modelId="{E351CA3C-F816-0347-8E9D-9808CFE4DBFB}" type="presOf" srcId="{57092731-CC1D-CC4C-894C-7F713910EF6A}" destId="{8DE4313A-BFD8-7543-A7DD-1D366F85D405}" srcOrd="0" destOrd="0" presId="urn:microsoft.com/office/officeart/2005/8/layout/hierarchy1"/>
    <dgm:cxn modelId="{D205BD62-8601-0B4B-9545-6D7240B12CAF}" type="presOf" srcId="{635B1AA5-9C89-EF47-9E1C-E44B3498EA42}" destId="{DEE66173-9C57-5A40-A68B-891E8F135B9A}" srcOrd="0" destOrd="0" presId="urn:microsoft.com/office/officeart/2005/8/layout/hierarchy1"/>
    <dgm:cxn modelId="{793AE468-F36B-F14C-B90F-C8AC8BC8B630}" type="presOf" srcId="{A83C776C-70BF-CE4A-848C-5761B9BB47F1}" destId="{91D4C070-EB5F-AB41-AD28-5BC67083590D}" srcOrd="0" destOrd="0" presId="urn:microsoft.com/office/officeart/2005/8/layout/hierarchy1"/>
    <dgm:cxn modelId="{C662AD6F-01F3-1E44-9441-C0EF10D64AF1}" type="presOf" srcId="{A2CCD1FF-8D64-D64B-B55C-8A05E9BCDF9D}" destId="{689D1E8C-BC6F-564F-A3ED-1377A3C61C52}" srcOrd="0" destOrd="0" presId="urn:microsoft.com/office/officeart/2005/8/layout/hierarchy1"/>
    <dgm:cxn modelId="{5697FA51-227B-8C46-BE1E-A8CAFDF74CD3}" type="presOf" srcId="{7625CCCE-C8B5-A64D-A23F-00444A4287BB}" destId="{66DE1730-9359-EE44-A911-75BCE4FBFEFE}" srcOrd="0" destOrd="0" presId="urn:microsoft.com/office/officeart/2005/8/layout/hierarchy1"/>
    <dgm:cxn modelId="{699A1B7A-62AE-6249-84B9-63635DCA4E7F}" srcId="{57092731-CC1D-CC4C-894C-7F713910EF6A}" destId="{095EC86D-A49C-3148-80BF-4AD2D9C7DF52}" srcOrd="1" destOrd="0" parTransId="{28506083-AD12-9D42-8740-29BC932BC75E}" sibTransId="{AAE6B9EA-80B6-4149-BC81-B18AC9DC1403}"/>
    <dgm:cxn modelId="{AF199F89-1B07-7546-966A-E03684D03FDF}" type="presOf" srcId="{5847FD11-EB78-D040-9FAD-2E6026903208}" destId="{A4245F4F-4CDE-5D4D-B604-918F182062BC}" srcOrd="0" destOrd="0" presId="urn:microsoft.com/office/officeart/2005/8/layout/hierarchy1"/>
    <dgm:cxn modelId="{C00BFB94-2C54-B242-A906-B446BE05774F}" srcId="{635B1AA5-9C89-EF47-9E1C-E44B3498EA42}" destId="{548B1E95-5B2E-F44D-A322-D894A295E99D}" srcOrd="2" destOrd="0" parTransId="{5847FD11-EB78-D040-9FAD-2E6026903208}" sibTransId="{F2A1CBE7-A534-C441-898F-096D16A0E3CD}"/>
    <dgm:cxn modelId="{F90136A2-0568-8A4A-822D-01556CD7DE8F}" type="presOf" srcId="{938AD885-1AEE-1A45-B92F-EC616AD72B7E}" destId="{6D9FAFE5-4562-814D-8755-747BD0690F95}" srcOrd="0" destOrd="0" presId="urn:microsoft.com/office/officeart/2005/8/layout/hierarchy1"/>
    <dgm:cxn modelId="{4A2CE9AB-4FF8-5F47-9ACA-4E44B9258CD2}" type="presOf" srcId="{548B1E95-5B2E-F44D-A322-D894A295E99D}" destId="{54BA6057-06BB-D94B-B17D-ADD9677EAF17}" srcOrd="0" destOrd="0" presId="urn:microsoft.com/office/officeart/2005/8/layout/hierarchy1"/>
    <dgm:cxn modelId="{8A05E4C0-817A-8C43-A93D-32B711991A01}" srcId="{635B1AA5-9C89-EF47-9E1C-E44B3498EA42}" destId="{A2CCD1FF-8D64-D64B-B55C-8A05E9BCDF9D}" srcOrd="1" destOrd="0" parTransId="{7625CCCE-C8B5-A64D-A23F-00444A4287BB}" sibTransId="{08F57825-F6C3-5A48-9086-8DE8FE8E972F}"/>
    <dgm:cxn modelId="{9CE3B8C4-5F47-5449-B736-8ADBA6A569D5}" type="presOf" srcId="{095EC86D-A49C-3148-80BF-4AD2D9C7DF52}" destId="{A4B75E40-3E0E-8E4C-B858-6090A918C377}" srcOrd="0" destOrd="0" presId="urn:microsoft.com/office/officeart/2005/8/layout/hierarchy1"/>
    <dgm:cxn modelId="{C56D56D2-7A36-AB42-B50E-B5809EB037A0}" srcId="{635B1AA5-9C89-EF47-9E1C-E44B3498EA42}" destId="{938AD885-1AEE-1A45-B92F-EC616AD72B7E}" srcOrd="0" destOrd="0" parTransId="{5F67CCF0-7319-0246-9927-CD3D822A1AAB}" sibTransId="{9A9C0BB6-E4FB-2248-A0E9-71FD9D69706A}"/>
    <dgm:cxn modelId="{69A8B9DD-FFA6-8D4C-A376-94EE6DD9A840}" type="presOf" srcId="{76AD9C4A-9594-C943-9351-5CAA371FB029}" destId="{1F45F817-5276-6542-BF0F-C008D8DFCCBF}" srcOrd="0" destOrd="0" presId="urn:microsoft.com/office/officeart/2005/8/layout/hierarchy1"/>
    <dgm:cxn modelId="{56E94BE7-8304-494F-93D6-E3A54BD45A69}" type="presOf" srcId="{28506083-AD12-9D42-8740-29BC932BC75E}" destId="{0F9819F3-2835-AA43-B1B6-EFDFC8F6D2EC}" srcOrd="0" destOrd="0" presId="urn:microsoft.com/office/officeart/2005/8/layout/hierarchy1"/>
    <dgm:cxn modelId="{978408ED-4B45-EA42-9E63-A03EA10396A9}" srcId="{57092731-CC1D-CC4C-894C-7F713910EF6A}" destId="{635B1AA5-9C89-EF47-9E1C-E44B3498EA42}" srcOrd="0" destOrd="0" parTransId="{A83C776C-70BF-CE4A-848C-5761B9BB47F1}" sibTransId="{A2B3F722-8413-B247-AB14-637FC40DDF72}"/>
    <dgm:cxn modelId="{8557A4FA-AE5A-7541-9F99-F42596C19F45}" srcId="{76AD9C4A-9594-C943-9351-5CAA371FB029}" destId="{57092731-CC1D-CC4C-894C-7F713910EF6A}" srcOrd="0" destOrd="0" parTransId="{72BD8819-BA7E-2844-9268-43C555E50FCA}" sibTransId="{94647CC2-4FBC-EC4B-BE91-5DF326317CC6}"/>
    <dgm:cxn modelId="{C05476E3-1674-0648-87DC-553171EF6E40}" type="presParOf" srcId="{1F45F817-5276-6542-BF0F-C008D8DFCCBF}" destId="{430DD479-5F8C-D747-B0F2-CF02FD75EA7B}" srcOrd="0" destOrd="0" presId="urn:microsoft.com/office/officeart/2005/8/layout/hierarchy1"/>
    <dgm:cxn modelId="{97D00CC0-4388-A540-9C29-92540EBE6138}" type="presParOf" srcId="{430DD479-5F8C-D747-B0F2-CF02FD75EA7B}" destId="{82A1A087-7E17-A346-8C3D-486ED69273C5}" srcOrd="0" destOrd="0" presId="urn:microsoft.com/office/officeart/2005/8/layout/hierarchy1"/>
    <dgm:cxn modelId="{DC97DB53-C93D-4041-A57A-5E25A5C58A1F}" type="presParOf" srcId="{82A1A087-7E17-A346-8C3D-486ED69273C5}" destId="{F20D651C-3299-2D47-9592-327259292381}" srcOrd="0" destOrd="0" presId="urn:microsoft.com/office/officeart/2005/8/layout/hierarchy1"/>
    <dgm:cxn modelId="{4EE939C7-E0C4-804F-9999-1E0105F690F4}" type="presParOf" srcId="{82A1A087-7E17-A346-8C3D-486ED69273C5}" destId="{8DE4313A-BFD8-7543-A7DD-1D366F85D405}" srcOrd="1" destOrd="0" presId="urn:microsoft.com/office/officeart/2005/8/layout/hierarchy1"/>
    <dgm:cxn modelId="{434611AB-C2BB-3747-920F-3E963C42F97C}" type="presParOf" srcId="{430DD479-5F8C-D747-B0F2-CF02FD75EA7B}" destId="{E06E015D-360C-6E47-A1D6-33C48633A71A}" srcOrd="1" destOrd="0" presId="urn:microsoft.com/office/officeart/2005/8/layout/hierarchy1"/>
    <dgm:cxn modelId="{49A4015C-7604-7846-BC70-3E7228CD4B7A}" type="presParOf" srcId="{E06E015D-360C-6E47-A1D6-33C48633A71A}" destId="{91D4C070-EB5F-AB41-AD28-5BC67083590D}" srcOrd="0" destOrd="0" presId="urn:microsoft.com/office/officeart/2005/8/layout/hierarchy1"/>
    <dgm:cxn modelId="{C8088B01-1236-374C-8621-F99095C761A7}" type="presParOf" srcId="{E06E015D-360C-6E47-A1D6-33C48633A71A}" destId="{1B4F78B5-F625-8349-B2FD-DEC434179C80}" srcOrd="1" destOrd="0" presId="urn:microsoft.com/office/officeart/2005/8/layout/hierarchy1"/>
    <dgm:cxn modelId="{E40CC8BE-9409-934D-ADD6-F2A580781C3B}" type="presParOf" srcId="{1B4F78B5-F625-8349-B2FD-DEC434179C80}" destId="{E31F41D2-E439-1648-B49D-2E187CA00F26}" srcOrd="0" destOrd="0" presId="urn:microsoft.com/office/officeart/2005/8/layout/hierarchy1"/>
    <dgm:cxn modelId="{9853B91B-1E94-4B4D-A027-01BB6E7A657D}" type="presParOf" srcId="{E31F41D2-E439-1648-B49D-2E187CA00F26}" destId="{4010E947-C876-AD40-A58F-D2F153218EC4}" srcOrd="0" destOrd="0" presId="urn:microsoft.com/office/officeart/2005/8/layout/hierarchy1"/>
    <dgm:cxn modelId="{66FB6AEF-BD1E-C64B-BCE5-69DC3E2F2971}" type="presParOf" srcId="{E31F41D2-E439-1648-B49D-2E187CA00F26}" destId="{DEE66173-9C57-5A40-A68B-891E8F135B9A}" srcOrd="1" destOrd="0" presId="urn:microsoft.com/office/officeart/2005/8/layout/hierarchy1"/>
    <dgm:cxn modelId="{C2A6F95E-2153-B644-B5E0-A95D03829E7A}" type="presParOf" srcId="{1B4F78B5-F625-8349-B2FD-DEC434179C80}" destId="{7B8BDA68-23A8-8A4B-B4B1-24D51BD77033}" srcOrd="1" destOrd="0" presId="urn:microsoft.com/office/officeart/2005/8/layout/hierarchy1"/>
    <dgm:cxn modelId="{3645436B-27A1-2D47-A295-AC820E678799}" type="presParOf" srcId="{7B8BDA68-23A8-8A4B-B4B1-24D51BD77033}" destId="{2AE8DE92-F154-FF43-A45D-1CD0D727A53C}" srcOrd="0" destOrd="0" presId="urn:microsoft.com/office/officeart/2005/8/layout/hierarchy1"/>
    <dgm:cxn modelId="{24C842A8-F530-ED40-B2AC-020691E73913}" type="presParOf" srcId="{7B8BDA68-23A8-8A4B-B4B1-24D51BD77033}" destId="{0A2813E9-0E42-2F40-ABE4-DEB7070E5BEB}" srcOrd="1" destOrd="0" presId="urn:microsoft.com/office/officeart/2005/8/layout/hierarchy1"/>
    <dgm:cxn modelId="{553E87A7-4AE2-2747-AAE2-1B208CEDC087}" type="presParOf" srcId="{0A2813E9-0E42-2F40-ABE4-DEB7070E5BEB}" destId="{6BB897E4-954A-B043-9876-6D761FBEB1ED}" srcOrd="0" destOrd="0" presId="urn:microsoft.com/office/officeart/2005/8/layout/hierarchy1"/>
    <dgm:cxn modelId="{75699F91-AC9E-664D-8491-52D539375723}" type="presParOf" srcId="{6BB897E4-954A-B043-9876-6D761FBEB1ED}" destId="{BD150516-2D69-C84D-99EF-F5B9DF114206}" srcOrd="0" destOrd="0" presId="urn:microsoft.com/office/officeart/2005/8/layout/hierarchy1"/>
    <dgm:cxn modelId="{20131D70-1F93-4149-9F92-75E8B073B5B5}" type="presParOf" srcId="{6BB897E4-954A-B043-9876-6D761FBEB1ED}" destId="{6D9FAFE5-4562-814D-8755-747BD0690F95}" srcOrd="1" destOrd="0" presId="urn:microsoft.com/office/officeart/2005/8/layout/hierarchy1"/>
    <dgm:cxn modelId="{BDC743E1-C2DD-C647-9B55-8270B62CBB7B}" type="presParOf" srcId="{0A2813E9-0E42-2F40-ABE4-DEB7070E5BEB}" destId="{99394298-2D69-0A47-B753-63C797E26C22}" srcOrd="1" destOrd="0" presId="urn:microsoft.com/office/officeart/2005/8/layout/hierarchy1"/>
    <dgm:cxn modelId="{4FB7BFA6-ACC8-2242-8146-189C87CF2D27}" type="presParOf" srcId="{7B8BDA68-23A8-8A4B-B4B1-24D51BD77033}" destId="{66DE1730-9359-EE44-A911-75BCE4FBFEFE}" srcOrd="2" destOrd="0" presId="urn:microsoft.com/office/officeart/2005/8/layout/hierarchy1"/>
    <dgm:cxn modelId="{9DAD03D1-33CB-3841-9A2E-F7DA2D6F36F7}" type="presParOf" srcId="{7B8BDA68-23A8-8A4B-B4B1-24D51BD77033}" destId="{B6B939A8-9C4E-F447-8063-0A08FD38CF05}" srcOrd="3" destOrd="0" presId="urn:microsoft.com/office/officeart/2005/8/layout/hierarchy1"/>
    <dgm:cxn modelId="{2F7C11B9-A33D-5449-A37B-93CA4AC78972}" type="presParOf" srcId="{B6B939A8-9C4E-F447-8063-0A08FD38CF05}" destId="{F9574632-F6EC-DC4C-B810-CEA8599EE6D2}" srcOrd="0" destOrd="0" presId="urn:microsoft.com/office/officeart/2005/8/layout/hierarchy1"/>
    <dgm:cxn modelId="{5A9E5FDD-3908-AF4E-8013-DA66951B8CFB}" type="presParOf" srcId="{F9574632-F6EC-DC4C-B810-CEA8599EE6D2}" destId="{CD9BB1DA-C7B4-7B42-9C09-9954E8061155}" srcOrd="0" destOrd="0" presId="urn:microsoft.com/office/officeart/2005/8/layout/hierarchy1"/>
    <dgm:cxn modelId="{38DDAEEF-989D-C646-91A4-E3F81BE90024}" type="presParOf" srcId="{F9574632-F6EC-DC4C-B810-CEA8599EE6D2}" destId="{689D1E8C-BC6F-564F-A3ED-1377A3C61C52}" srcOrd="1" destOrd="0" presId="urn:microsoft.com/office/officeart/2005/8/layout/hierarchy1"/>
    <dgm:cxn modelId="{F7AC5F6B-A6EA-2746-870D-8C09C1DBD26F}" type="presParOf" srcId="{B6B939A8-9C4E-F447-8063-0A08FD38CF05}" destId="{90FED997-FCAF-AD43-BCED-72DD86C27D5B}" srcOrd="1" destOrd="0" presId="urn:microsoft.com/office/officeart/2005/8/layout/hierarchy1"/>
    <dgm:cxn modelId="{85A5FDD6-928A-A946-BF4A-95345BF63E41}" type="presParOf" srcId="{7B8BDA68-23A8-8A4B-B4B1-24D51BD77033}" destId="{A4245F4F-4CDE-5D4D-B604-918F182062BC}" srcOrd="4" destOrd="0" presId="urn:microsoft.com/office/officeart/2005/8/layout/hierarchy1"/>
    <dgm:cxn modelId="{B5E4E4A5-7529-0348-BF54-4EFBBF1DCF25}" type="presParOf" srcId="{7B8BDA68-23A8-8A4B-B4B1-24D51BD77033}" destId="{A82806DB-21B4-E541-9AEB-444BF0AB9043}" srcOrd="5" destOrd="0" presId="urn:microsoft.com/office/officeart/2005/8/layout/hierarchy1"/>
    <dgm:cxn modelId="{FE7DAFB9-9D20-4E4D-8355-177AE19DBB25}" type="presParOf" srcId="{A82806DB-21B4-E541-9AEB-444BF0AB9043}" destId="{776BA536-36B6-CA46-8FFB-075A95728FC7}" srcOrd="0" destOrd="0" presId="urn:microsoft.com/office/officeart/2005/8/layout/hierarchy1"/>
    <dgm:cxn modelId="{35E70A42-63A5-2344-9F2E-D9CACE3460BA}" type="presParOf" srcId="{776BA536-36B6-CA46-8FFB-075A95728FC7}" destId="{45452C8F-D654-3845-A304-15A9438249F4}" srcOrd="0" destOrd="0" presId="urn:microsoft.com/office/officeart/2005/8/layout/hierarchy1"/>
    <dgm:cxn modelId="{31D16874-3DDA-FF4A-8F1E-DC11072CA3B0}" type="presParOf" srcId="{776BA536-36B6-CA46-8FFB-075A95728FC7}" destId="{54BA6057-06BB-D94B-B17D-ADD9677EAF17}" srcOrd="1" destOrd="0" presId="urn:microsoft.com/office/officeart/2005/8/layout/hierarchy1"/>
    <dgm:cxn modelId="{39B2571F-2470-F64B-BA0D-48B4777FCD91}" type="presParOf" srcId="{A82806DB-21B4-E541-9AEB-444BF0AB9043}" destId="{10D7F175-4B67-D548-AA1C-DB61F65C946C}" srcOrd="1" destOrd="0" presId="urn:microsoft.com/office/officeart/2005/8/layout/hierarchy1"/>
    <dgm:cxn modelId="{B5CC6CF1-7774-9B4D-9518-967C72454C4B}" type="presParOf" srcId="{E06E015D-360C-6E47-A1D6-33C48633A71A}" destId="{0F9819F3-2835-AA43-B1B6-EFDFC8F6D2EC}" srcOrd="2" destOrd="0" presId="urn:microsoft.com/office/officeart/2005/8/layout/hierarchy1"/>
    <dgm:cxn modelId="{09729594-CF88-D74C-83BA-0003389FA6AF}" type="presParOf" srcId="{E06E015D-360C-6E47-A1D6-33C48633A71A}" destId="{DDFF6434-242B-284D-9663-2999FC4CFBCD}" srcOrd="3" destOrd="0" presId="urn:microsoft.com/office/officeart/2005/8/layout/hierarchy1"/>
    <dgm:cxn modelId="{57BB3249-A889-3248-A3C1-9FF9BCD9E2FE}" type="presParOf" srcId="{DDFF6434-242B-284D-9663-2999FC4CFBCD}" destId="{CF274D6B-EAD6-5F47-AA39-3A1DB75AE037}" srcOrd="0" destOrd="0" presId="urn:microsoft.com/office/officeart/2005/8/layout/hierarchy1"/>
    <dgm:cxn modelId="{7ABB5367-4994-954A-A6AD-224B563DF570}" type="presParOf" srcId="{CF274D6B-EAD6-5F47-AA39-3A1DB75AE037}" destId="{5DB6FC59-BFFA-464D-BC52-0018231217E4}" srcOrd="0" destOrd="0" presId="urn:microsoft.com/office/officeart/2005/8/layout/hierarchy1"/>
    <dgm:cxn modelId="{69AA523D-ED32-4F4F-B0B4-4CC2790F2C8B}" type="presParOf" srcId="{CF274D6B-EAD6-5F47-AA39-3A1DB75AE037}" destId="{A4B75E40-3E0E-8E4C-B858-6090A918C377}" srcOrd="1" destOrd="0" presId="urn:microsoft.com/office/officeart/2005/8/layout/hierarchy1"/>
    <dgm:cxn modelId="{6FDA60C8-6445-B84A-BBA0-6A40D30D55CA}" type="presParOf" srcId="{DDFF6434-242B-284D-9663-2999FC4CFBCD}" destId="{2FAC0C59-844C-CA47-8506-B25ABD7384D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819F3-2835-AA43-B1B6-EFDFC8F6D2EC}">
      <dsp:nvSpPr>
        <dsp:cNvPr id="0" name=""/>
        <dsp:cNvSpPr/>
      </dsp:nvSpPr>
      <dsp:spPr>
        <a:xfrm>
          <a:off x="4160957" y="1041672"/>
          <a:ext cx="999265" cy="475559"/>
        </a:xfrm>
        <a:custGeom>
          <a:avLst/>
          <a:gdLst/>
          <a:ahLst/>
          <a:cxnLst/>
          <a:rect l="0" t="0" r="0" b="0"/>
          <a:pathLst>
            <a:path>
              <a:moveTo>
                <a:pt x="0" y="0"/>
              </a:moveTo>
              <a:lnTo>
                <a:pt x="0" y="324079"/>
              </a:lnTo>
              <a:lnTo>
                <a:pt x="999265" y="324079"/>
              </a:lnTo>
              <a:lnTo>
                <a:pt x="999265" y="475559"/>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245F4F-4CDE-5D4D-B604-918F182062BC}">
      <dsp:nvSpPr>
        <dsp:cNvPr id="0" name=""/>
        <dsp:cNvSpPr/>
      </dsp:nvSpPr>
      <dsp:spPr>
        <a:xfrm>
          <a:off x="3161692" y="2555559"/>
          <a:ext cx="1998530" cy="475559"/>
        </a:xfrm>
        <a:custGeom>
          <a:avLst/>
          <a:gdLst/>
          <a:ahLst/>
          <a:cxnLst/>
          <a:rect l="0" t="0" r="0" b="0"/>
          <a:pathLst>
            <a:path>
              <a:moveTo>
                <a:pt x="0" y="0"/>
              </a:moveTo>
              <a:lnTo>
                <a:pt x="0" y="324079"/>
              </a:lnTo>
              <a:lnTo>
                <a:pt x="1998530" y="324079"/>
              </a:lnTo>
              <a:lnTo>
                <a:pt x="1998530" y="475559"/>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DE1730-9359-EE44-A911-75BCE4FBFEFE}">
      <dsp:nvSpPr>
        <dsp:cNvPr id="0" name=""/>
        <dsp:cNvSpPr/>
      </dsp:nvSpPr>
      <dsp:spPr>
        <a:xfrm>
          <a:off x="3115972" y="2555559"/>
          <a:ext cx="91440" cy="475559"/>
        </a:xfrm>
        <a:custGeom>
          <a:avLst/>
          <a:gdLst/>
          <a:ahLst/>
          <a:cxnLst/>
          <a:rect l="0" t="0" r="0" b="0"/>
          <a:pathLst>
            <a:path>
              <a:moveTo>
                <a:pt x="45720" y="0"/>
              </a:moveTo>
              <a:lnTo>
                <a:pt x="45720" y="475559"/>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E8DE92-F154-FF43-A45D-1CD0D727A53C}">
      <dsp:nvSpPr>
        <dsp:cNvPr id="0" name=""/>
        <dsp:cNvSpPr/>
      </dsp:nvSpPr>
      <dsp:spPr>
        <a:xfrm>
          <a:off x="1163162" y="2555559"/>
          <a:ext cx="1998530" cy="475559"/>
        </a:xfrm>
        <a:custGeom>
          <a:avLst/>
          <a:gdLst/>
          <a:ahLst/>
          <a:cxnLst/>
          <a:rect l="0" t="0" r="0" b="0"/>
          <a:pathLst>
            <a:path>
              <a:moveTo>
                <a:pt x="1998530" y="0"/>
              </a:moveTo>
              <a:lnTo>
                <a:pt x="1998530" y="324079"/>
              </a:lnTo>
              <a:lnTo>
                <a:pt x="0" y="324079"/>
              </a:lnTo>
              <a:lnTo>
                <a:pt x="0" y="475559"/>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D4C070-EB5F-AB41-AD28-5BC67083590D}">
      <dsp:nvSpPr>
        <dsp:cNvPr id="0" name=""/>
        <dsp:cNvSpPr/>
      </dsp:nvSpPr>
      <dsp:spPr>
        <a:xfrm>
          <a:off x="3161692" y="1041672"/>
          <a:ext cx="999265" cy="475559"/>
        </a:xfrm>
        <a:custGeom>
          <a:avLst/>
          <a:gdLst/>
          <a:ahLst/>
          <a:cxnLst/>
          <a:rect l="0" t="0" r="0" b="0"/>
          <a:pathLst>
            <a:path>
              <a:moveTo>
                <a:pt x="999265" y="0"/>
              </a:moveTo>
              <a:lnTo>
                <a:pt x="999265" y="324079"/>
              </a:lnTo>
              <a:lnTo>
                <a:pt x="0" y="324079"/>
              </a:lnTo>
              <a:lnTo>
                <a:pt x="0" y="475559"/>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D651C-3299-2D47-9592-327259292381}">
      <dsp:nvSpPr>
        <dsp:cNvPr id="0" name=""/>
        <dsp:cNvSpPr/>
      </dsp:nvSpPr>
      <dsp:spPr>
        <a:xfrm>
          <a:off x="3343377" y="3345"/>
          <a:ext cx="1635161" cy="103832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E4313A-BFD8-7543-A7DD-1D366F85D405}">
      <dsp:nvSpPr>
        <dsp:cNvPr id="0" name=""/>
        <dsp:cNvSpPr/>
      </dsp:nvSpPr>
      <dsp:spPr>
        <a:xfrm>
          <a:off x="3525061" y="175945"/>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DPO</a:t>
          </a:r>
        </a:p>
      </dsp:txBody>
      <dsp:txXfrm>
        <a:off x="3555473" y="206357"/>
        <a:ext cx="1574337" cy="977503"/>
      </dsp:txXfrm>
    </dsp:sp>
    <dsp:sp modelId="{4010E947-C876-AD40-A58F-D2F153218EC4}">
      <dsp:nvSpPr>
        <dsp:cNvPr id="0" name=""/>
        <dsp:cNvSpPr/>
      </dsp:nvSpPr>
      <dsp:spPr>
        <a:xfrm>
          <a:off x="2344112" y="1517232"/>
          <a:ext cx="1635161" cy="103832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E66173-9C57-5A40-A68B-891E8F135B9A}">
      <dsp:nvSpPr>
        <dsp:cNvPr id="0" name=""/>
        <dsp:cNvSpPr/>
      </dsp:nvSpPr>
      <dsp:spPr>
        <a:xfrm>
          <a:off x="2525796" y="1689832"/>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kötelező</a:t>
          </a:r>
          <a:endParaRPr lang="en-US" sz="2000" kern="1200" dirty="0"/>
        </a:p>
      </dsp:txBody>
      <dsp:txXfrm>
        <a:off x="2556208" y="1720244"/>
        <a:ext cx="1574337" cy="977503"/>
      </dsp:txXfrm>
    </dsp:sp>
    <dsp:sp modelId="{BD150516-2D69-C84D-99EF-F5B9DF114206}">
      <dsp:nvSpPr>
        <dsp:cNvPr id="0" name=""/>
        <dsp:cNvSpPr/>
      </dsp:nvSpPr>
      <dsp:spPr>
        <a:xfrm>
          <a:off x="345581" y="3031118"/>
          <a:ext cx="1635161" cy="103832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9FAFE5-4562-814D-8755-747BD0690F95}">
      <dsp:nvSpPr>
        <dsp:cNvPr id="0" name=""/>
        <dsp:cNvSpPr/>
      </dsp:nvSpPr>
      <dsp:spPr>
        <a:xfrm>
          <a:off x="527266" y="3203719"/>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közhatalmi szerv</a:t>
          </a:r>
          <a:endParaRPr lang="en-US" sz="2000" kern="1200" dirty="0"/>
        </a:p>
      </dsp:txBody>
      <dsp:txXfrm>
        <a:off x="557678" y="3234131"/>
        <a:ext cx="1574337" cy="977503"/>
      </dsp:txXfrm>
    </dsp:sp>
    <dsp:sp modelId="{CD9BB1DA-C7B4-7B42-9C09-9954E8061155}">
      <dsp:nvSpPr>
        <dsp:cNvPr id="0" name=""/>
        <dsp:cNvSpPr/>
      </dsp:nvSpPr>
      <dsp:spPr>
        <a:xfrm>
          <a:off x="2344112" y="3031118"/>
          <a:ext cx="1635161" cy="103832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9D1E8C-BC6F-564F-A3ED-1377A3C61C52}">
      <dsp:nvSpPr>
        <dsp:cNvPr id="0" name=""/>
        <dsp:cNvSpPr/>
      </dsp:nvSpPr>
      <dsp:spPr>
        <a:xfrm>
          <a:off x="2525796" y="3203719"/>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megfigyelés</a:t>
          </a:r>
          <a:endParaRPr lang="en-US" sz="2000" kern="1200" dirty="0"/>
        </a:p>
      </dsp:txBody>
      <dsp:txXfrm>
        <a:off x="2556208" y="3234131"/>
        <a:ext cx="1574337" cy="977503"/>
      </dsp:txXfrm>
    </dsp:sp>
    <dsp:sp modelId="{45452C8F-D654-3845-A304-15A9438249F4}">
      <dsp:nvSpPr>
        <dsp:cNvPr id="0" name=""/>
        <dsp:cNvSpPr/>
      </dsp:nvSpPr>
      <dsp:spPr>
        <a:xfrm>
          <a:off x="4342642" y="3031118"/>
          <a:ext cx="1635161" cy="103832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BA6057-06BB-D94B-B17D-ADD9677EAF17}">
      <dsp:nvSpPr>
        <dsp:cNvPr id="0" name=""/>
        <dsp:cNvSpPr/>
      </dsp:nvSpPr>
      <dsp:spPr>
        <a:xfrm>
          <a:off x="4524327" y="3203719"/>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különleges adat</a:t>
          </a:r>
          <a:endParaRPr lang="en-US" sz="2000" kern="1200" dirty="0"/>
        </a:p>
      </dsp:txBody>
      <dsp:txXfrm>
        <a:off x="4554739" y="3234131"/>
        <a:ext cx="1574337" cy="977503"/>
      </dsp:txXfrm>
    </dsp:sp>
    <dsp:sp modelId="{5DB6FC59-BFFA-464D-BC52-0018231217E4}">
      <dsp:nvSpPr>
        <dsp:cNvPr id="0" name=""/>
        <dsp:cNvSpPr/>
      </dsp:nvSpPr>
      <dsp:spPr>
        <a:xfrm>
          <a:off x="4342642" y="1517232"/>
          <a:ext cx="1635161" cy="103832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B75E40-3E0E-8E4C-B858-6090A918C377}">
      <dsp:nvSpPr>
        <dsp:cNvPr id="0" name=""/>
        <dsp:cNvSpPr/>
      </dsp:nvSpPr>
      <dsp:spPr>
        <a:xfrm>
          <a:off x="4524327" y="1689832"/>
          <a:ext cx="1635161" cy="103832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önkéntes</a:t>
          </a:r>
          <a:endParaRPr lang="en-US" sz="2000" kern="1200" dirty="0"/>
        </a:p>
      </dsp:txBody>
      <dsp:txXfrm>
        <a:off x="4554739" y="1720244"/>
        <a:ext cx="1574337" cy="9775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5597FC-26A6-A845-9341-B87C67EFC5E7}" type="datetimeFigureOut">
              <a:rPr lang="en-US" smtClean="0"/>
              <a:t>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8C0E0A-2054-4240-9A9C-88E3E2714114}" type="slidenum">
              <a:rPr lang="en-US" smtClean="0"/>
              <a:t>‹#›</a:t>
            </a:fld>
            <a:endParaRPr lang="en-US"/>
          </a:p>
        </p:txBody>
      </p:sp>
    </p:spTree>
    <p:extLst>
      <p:ext uri="{BB962C8B-B14F-4D97-AF65-F5344CB8AC3E}">
        <p14:creationId xmlns:p14="http://schemas.microsoft.com/office/powerpoint/2010/main" val="461692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europa.eu/information_society/newsroom/image/document/2016-51/wp243_en_40855.pdf" TargetMode="External"/><Relationship Id="rId7" Type="http://schemas.openxmlformats.org/officeDocument/2006/relationships/hyperlink" Target="https://trilateralresearch.co.uk/data-protection-officer-in-small-and-medium-enterprises/"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trilateralresearch.co.uk/these-six-organisations-are-considering-appointing-a-dpo-and-yours/" TargetMode="External"/><Relationship Id="rId5" Type="http://schemas.openxmlformats.org/officeDocument/2006/relationships/hyperlink" Target="https://trilateralresearch.co.uk/data-protection-officer-what-is-it-and-most-important-do-you-need-one/" TargetMode="External"/><Relationship Id="rId4" Type="http://schemas.openxmlformats.org/officeDocument/2006/relationships/hyperlink" Target="https://www.alstonprivacy.com/wp-content/uploads/2016/12/2016-12-13-WP29-FAQs-on-DPOs-WP243-Annex.pdf"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europa.eu/information_society/newsroom/image/document/2016-51/wp243_en_40855.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alstonprivacy.com/wp-content/uploads/2016/12/2016-12-13-WP29-FAQs-on-DPOs-WP243-Annex.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pPr algn="just"/>
            <a:r>
              <a:rPr lang="hu-HU" dirty="0"/>
              <a:t>A képzési anyag a STAR (</a:t>
            </a:r>
            <a:r>
              <a:rPr lang="hu-HU" dirty="0" err="1"/>
              <a:t>Support</a:t>
            </a:r>
            <a:r>
              <a:rPr lang="hu-HU" dirty="0"/>
              <a:t> </a:t>
            </a:r>
            <a:r>
              <a:rPr lang="hu-HU" dirty="0" err="1"/>
              <a:t>Training</a:t>
            </a:r>
            <a:r>
              <a:rPr lang="hu-HU" dirty="0"/>
              <a:t> </a:t>
            </a:r>
            <a:r>
              <a:rPr lang="hu-HU" dirty="0" err="1"/>
              <a:t>Activities</a:t>
            </a:r>
            <a:r>
              <a:rPr lang="hu-HU" dirty="0"/>
              <a:t> </a:t>
            </a:r>
            <a:r>
              <a:rPr lang="hu-HU" dirty="0" err="1"/>
              <a:t>on</a:t>
            </a:r>
            <a:r>
              <a:rPr lang="hu-HU" dirty="0"/>
              <a:t> </a:t>
            </a:r>
            <a:r>
              <a:rPr lang="hu-HU" dirty="0" err="1"/>
              <a:t>the</a:t>
            </a:r>
            <a:r>
              <a:rPr lang="hu-HU" dirty="0"/>
              <a:t> data </a:t>
            </a:r>
            <a:r>
              <a:rPr lang="hu-HU" dirty="0" err="1"/>
              <a:t>protection</a:t>
            </a:r>
            <a:r>
              <a:rPr lang="hu-HU" dirty="0"/>
              <a:t> Reform 2017-2019) projekt keretében, az Európai Unió Jogok, Egyenlőség és Polgárság 2014-2020 programjának (REC-RDAT-TRAI-AG-2016 ) társfinanszírozásában, a 769138 számú Grant </a:t>
            </a:r>
            <a:r>
              <a:rPr lang="hu-HU" dirty="0" err="1"/>
              <a:t>Agreement</a:t>
            </a:r>
            <a:r>
              <a:rPr lang="hu-HU" dirty="0"/>
              <a:t> alatt készült. </a:t>
            </a:r>
          </a:p>
          <a:p>
            <a:pPr algn="just"/>
            <a:endParaRPr lang="hu-HU" dirty="0"/>
          </a:p>
          <a:p>
            <a:pPr algn="just"/>
            <a:r>
              <a:rPr lang="hu-HU" dirty="0"/>
              <a:t>További információk, valamint az eredeti angol nyelvű  képzési anyagok megtalálhatóak a projekt honlapján (www.project-star.eu)</a:t>
            </a:r>
          </a:p>
          <a:p>
            <a:pPr algn="just"/>
            <a:r>
              <a:rPr lang="hu-HU" dirty="0"/>
              <a:t>---</a:t>
            </a:r>
          </a:p>
          <a:p>
            <a:pPr algn="just"/>
            <a:r>
              <a:rPr lang="hu-HU" dirty="0"/>
              <a:t>Mellékelt formanyomtatványok:</a:t>
            </a:r>
          </a:p>
          <a:p>
            <a:pPr algn="just"/>
            <a:endParaRPr lang="hu-HU" dirty="0"/>
          </a:p>
          <a:p>
            <a:pPr marL="171450" indent="-171450" algn="just">
              <a:buFont typeface="Arial" panose="020B0604020202020204" pitchFamily="34" charset="0"/>
              <a:buChar char="•"/>
            </a:pPr>
            <a:r>
              <a:rPr lang="hu-HU" sz="1200" kern="1200" dirty="0">
                <a:effectLst/>
                <a:latin typeface="+mn-lt"/>
                <a:ea typeface="+mn-ea"/>
                <a:cs typeface="+mn-cs"/>
              </a:rPr>
              <a:t>meghívó – a képzés tartalmának, céljának</a:t>
            </a:r>
            <a:r>
              <a:rPr lang="hu-HU" sz="1200" kern="1200" baseline="0" dirty="0">
                <a:effectLst/>
                <a:latin typeface="+mn-lt"/>
                <a:ea typeface="+mn-ea"/>
                <a:cs typeface="+mn-cs"/>
              </a:rPr>
              <a:t> és tervezett tanulási eredményeinek leírása,</a:t>
            </a:r>
          </a:p>
          <a:p>
            <a:pPr marL="171450" indent="-171450" algn="just">
              <a:buFont typeface="Arial" panose="020B0604020202020204" pitchFamily="34" charset="0"/>
              <a:buChar char="•"/>
            </a:pPr>
            <a:r>
              <a:rPr lang="hu-HU" dirty="0"/>
              <a:t>r</a:t>
            </a:r>
            <a:r>
              <a:rPr lang="hu-HU" sz="1200" kern="1200" dirty="0">
                <a:effectLst/>
                <a:latin typeface="+mn-lt"/>
                <a:ea typeface="+mn-ea"/>
                <a:cs typeface="+mn-cs"/>
              </a:rPr>
              <a:t>észtvevők listája, mely tartalmazza az adatvédelmi hozzájárulási formanyomtatványt is,</a:t>
            </a:r>
          </a:p>
          <a:p>
            <a:pPr marL="171450" indent="-171450" algn="just">
              <a:buFont typeface="Arial" panose="020B0604020202020204" pitchFamily="34" charset="0"/>
              <a:buChar char="•"/>
            </a:pPr>
            <a:r>
              <a:rPr lang="hu-HU" dirty="0"/>
              <a:t>értékelőlap </a:t>
            </a:r>
            <a:r>
              <a:rPr lang="hu-HU" sz="1200" kern="1200" dirty="0">
                <a:effectLst/>
                <a:latin typeface="+mn-lt"/>
                <a:ea typeface="+mn-ea"/>
                <a:cs typeface="+mn-cs"/>
              </a:rPr>
              <a:t>oktatók számára,</a:t>
            </a:r>
          </a:p>
          <a:p>
            <a:pPr marL="171450" indent="-171450" algn="just">
              <a:buFont typeface="Arial" panose="020B0604020202020204" pitchFamily="34" charset="0"/>
              <a:buChar char="•"/>
            </a:pPr>
            <a:r>
              <a:rPr lang="hu-HU" dirty="0"/>
              <a:t>p</a:t>
            </a:r>
            <a:r>
              <a:rPr lang="hu-HU" sz="1200" kern="1200" noProof="0" dirty="0" err="1">
                <a:effectLst/>
                <a:latin typeface="+mn-lt"/>
                <a:ea typeface="+mn-ea"/>
                <a:cs typeface="+mn-cs"/>
              </a:rPr>
              <a:t>lakát</a:t>
            </a:r>
            <a:r>
              <a:rPr lang="hu-HU" sz="1200" kern="1200" noProof="0" dirty="0">
                <a:effectLst/>
                <a:latin typeface="+mn-lt"/>
                <a:ea typeface="+mn-ea"/>
                <a:cs typeface="+mn-cs"/>
              </a:rPr>
              <a:t>/ </a:t>
            </a:r>
            <a:r>
              <a:rPr lang="hu-HU" dirty="0"/>
              <a:t>online felhívás</a:t>
            </a:r>
            <a:r>
              <a:rPr lang="hu-HU" sz="1200" kern="1200" noProof="0" dirty="0">
                <a:effectLst/>
                <a:latin typeface="+mn-lt"/>
                <a:ea typeface="+mn-ea"/>
                <a:cs typeface="+mn-cs"/>
              </a:rPr>
              <a:t>– a képzés tartalmának, céljának és a tervezett tanulási eredmények</a:t>
            </a:r>
            <a:r>
              <a:rPr lang="hu-HU" sz="1200" kern="1200" baseline="0" noProof="0" dirty="0">
                <a:effectLst/>
                <a:latin typeface="+mn-lt"/>
                <a:ea typeface="+mn-ea"/>
                <a:cs typeface="+mn-cs"/>
              </a:rPr>
              <a:t> </a:t>
            </a:r>
            <a:r>
              <a:rPr lang="hu-HU" sz="1200" kern="1200" noProof="0" dirty="0">
                <a:effectLst/>
                <a:latin typeface="+mn-lt"/>
                <a:ea typeface="+mn-ea"/>
                <a:cs typeface="+mn-cs"/>
              </a:rPr>
              <a:t>leírása</a:t>
            </a:r>
          </a:p>
          <a:p>
            <a:pPr algn="just"/>
            <a:endParaRPr lang="hu-HU" dirty="0"/>
          </a:p>
          <a:p>
            <a:pPr lvl="0" algn="just"/>
            <a:r>
              <a:rPr lang="hu-HU" b="1" dirty="0"/>
              <a:t>Javasolt szakirodalom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WP29</a:t>
            </a:r>
            <a:r>
              <a:rPr lang="hu-HU" sz="1200" kern="1200" dirty="0">
                <a:solidFill>
                  <a:schemeClr val="tx1"/>
                </a:solidFill>
                <a:effectLst/>
                <a:latin typeface="+mn-lt"/>
                <a:ea typeface="+mn-ea"/>
                <a:cs typeface="+mn-cs"/>
              </a:rPr>
              <a:t>:</a:t>
            </a:r>
            <a:r>
              <a:rPr lang="hu-HU" sz="1200" kern="1200" baseline="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Iránymutatás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az</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adatvédelmi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tisztviselőkkel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kapcsolatban</a:t>
            </a:r>
            <a:r>
              <a:rPr lang="hu-HU" sz="1200" kern="1200" baseline="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3"/>
              </a:rPr>
              <a:t>https://ec.europa.eu/information_society/newsroom/image/document/2016-51/wp243_en_40855.pdf</a:t>
            </a:r>
            <a:r>
              <a:rPr lang="en-GB" sz="1200" kern="1200" dirty="0">
                <a:solidFill>
                  <a:schemeClr val="tx1"/>
                </a:solidFill>
                <a:effectLst/>
                <a:latin typeface="+mn-lt"/>
                <a:ea typeface="+mn-ea"/>
                <a:cs typeface="+mn-cs"/>
              </a:rPr>
              <a:t>;</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baseline="0" dirty="0">
                <a:solidFill>
                  <a:schemeClr val="tx1"/>
                </a:solidFill>
                <a:effectLst/>
                <a:latin typeface="+mn-lt"/>
                <a:ea typeface="+mn-ea"/>
                <a:cs typeface="+mn-cs"/>
              </a:rPr>
              <a:t>Valamint ennek mellékletében </a:t>
            </a:r>
            <a:r>
              <a:rPr lang="en-GB" sz="1200" kern="1200" dirty="0">
                <a:solidFill>
                  <a:schemeClr val="tx1"/>
                </a:solidFill>
                <a:effectLst/>
                <a:latin typeface="+mn-lt"/>
                <a:ea typeface="+mn-ea"/>
                <a:cs typeface="+mn-cs"/>
              </a:rPr>
              <a:t>–</a:t>
            </a:r>
            <a:r>
              <a:rPr lang="hu-HU" sz="1200" kern="1200" dirty="0">
                <a:solidFill>
                  <a:schemeClr val="tx1"/>
                </a:solidFill>
                <a:effectLst/>
                <a:latin typeface="+mn-lt"/>
                <a:ea typeface="+mn-ea"/>
                <a:cs typeface="+mn-cs"/>
              </a:rPr>
              <a:t> Gyakori kérdések </a:t>
            </a:r>
            <a:r>
              <a:rPr lang="en-GB" sz="1200" u="sng" kern="1200" dirty="0">
                <a:solidFill>
                  <a:schemeClr val="tx1"/>
                </a:solidFill>
                <a:effectLst/>
                <a:latin typeface="+mn-lt"/>
                <a:ea typeface="+mn-ea"/>
                <a:cs typeface="+mn-cs"/>
                <a:hlinkClick r:id="rId4"/>
              </a:rPr>
              <a:t>https://www.alstonprivacy.com/wp-content/uploads/2016/12/2016-12-13-WP29-FAQs-on-DPOs-WP243-Annex.pdf</a:t>
            </a:r>
            <a:r>
              <a:rPr lang="en-GB" sz="1200" kern="120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hu-HU" sz="1200" kern="1200" dirty="0">
              <a:solidFill>
                <a:schemeClr val="tx1"/>
              </a:solidFill>
              <a:effectLst/>
              <a:latin typeface="+mn-lt"/>
              <a:ea typeface="+mn-ea"/>
              <a:cs typeface="+mn-cs"/>
            </a:endParaRPr>
          </a:p>
          <a:p>
            <a:pPr lvl="0"/>
            <a:r>
              <a:rPr lang="hu-HU" sz="1200" b="1" kern="1200" noProof="0" dirty="0">
                <a:solidFill>
                  <a:schemeClr val="tx1"/>
                </a:solidFill>
                <a:effectLst/>
                <a:latin typeface="+mn-lt"/>
                <a:ea typeface="+mn-ea"/>
                <a:cs typeface="+mn-cs"/>
              </a:rPr>
              <a:t>További szakirodalom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dirty="0">
                <a:solidFill>
                  <a:schemeClr val="tx1"/>
                </a:solidFill>
                <a:effectLst/>
                <a:latin typeface="+mn-lt"/>
                <a:ea typeface="+mn-ea"/>
                <a:cs typeface="+mn-cs"/>
              </a:rPr>
              <a:t>Az Európai Parlament és a Tanács (EU) 2016/680 irányelve (2016. április 27) a személyes adatoknak az illetékes hatóságok által a bűncselekmények megelőzése, nyomozása, felderítése, a vádeljárás lefolytatása vagy büntetőjogi szankciók végrehajtása céljából végzett kezelése tekintetében a természetes személyek védelméről és az ilyen adatok szabad áramlásáról, valamint a 2008/977/IB tanácsi kerethatározat hatályon kívül helyezéséről</a:t>
            </a:r>
            <a:endParaRPr lang="hu-HU" sz="1200" b="1" kern="1200" noProof="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Trilateral Research, „</a:t>
            </a:r>
            <a:r>
              <a:rPr lang="hu-HU" sz="1200" kern="1200" dirty="0">
                <a:solidFill>
                  <a:schemeClr val="tx1"/>
                </a:solidFill>
                <a:effectLst/>
                <a:latin typeface="+mn-lt"/>
                <a:ea typeface="+mn-ea"/>
                <a:cs typeface="+mn-cs"/>
              </a:rPr>
              <a:t>Adatvédelmi tisztviselő: mi ez, és</a:t>
            </a:r>
            <a:r>
              <a:rPr lang="hu-HU" sz="1200" kern="1200" baseline="0" dirty="0">
                <a:solidFill>
                  <a:schemeClr val="tx1"/>
                </a:solidFill>
                <a:effectLst/>
                <a:latin typeface="+mn-lt"/>
                <a:ea typeface="+mn-ea"/>
                <a:cs typeface="+mn-cs"/>
              </a:rPr>
              <a:t> a legfontosabb kérdés: szükséged van rá?”</a:t>
            </a:r>
            <a:r>
              <a:rPr lang="en-GB" sz="1200"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5"/>
              </a:rPr>
              <a:t>https://trilateralresearch.co.uk/data-protection-officer-what-is-it-and-most-important-do-you-need-one/</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Trilateral Research, „</a:t>
            </a:r>
            <a:r>
              <a:rPr lang="hu-HU" sz="1200" kern="1200" dirty="0">
                <a:solidFill>
                  <a:schemeClr val="tx1"/>
                </a:solidFill>
                <a:effectLst/>
                <a:latin typeface="+mn-lt"/>
                <a:ea typeface="+mn-ea"/>
                <a:cs typeface="+mn-cs"/>
              </a:rPr>
              <a:t>Ez a hat szervezet mérlegeli az adatvédelmi tisztviselő kinevezését. És te?”</a:t>
            </a:r>
            <a:r>
              <a:rPr lang="en-GB" sz="1200"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6"/>
              </a:rPr>
              <a:t>https://trilateralresearch.co.uk/these-six-organisations-are-considering-appointing-a-dpo-and-yours/</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Trilateral Research, „</a:t>
            </a:r>
            <a:r>
              <a:rPr lang="hu-HU" sz="1200" kern="1200" dirty="0">
                <a:solidFill>
                  <a:schemeClr val="tx1"/>
                </a:solidFill>
                <a:effectLst/>
                <a:latin typeface="+mn-lt"/>
                <a:ea typeface="+mn-ea"/>
                <a:cs typeface="+mn-cs"/>
              </a:rPr>
              <a:t>Adatvédelmi tisztviselő kis-</a:t>
            </a:r>
            <a:r>
              <a:rPr lang="hu-HU" sz="1200" kern="1200" baseline="0" dirty="0">
                <a:solidFill>
                  <a:schemeClr val="tx1"/>
                </a:solidFill>
                <a:effectLst/>
                <a:latin typeface="+mn-lt"/>
                <a:ea typeface="+mn-ea"/>
                <a:cs typeface="+mn-cs"/>
              </a:rPr>
              <a:t> és középvállalkozásoknál </a:t>
            </a:r>
            <a:r>
              <a:rPr lang="en-GB" sz="1200" kern="120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haszontalan személy vagy az elszámoltathatóság sarokköve</a:t>
            </a:r>
            <a:r>
              <a:rPr lang="en-GB" sz="1200"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7"/>
              </a:rPr>
              <a:t>https://trilateralresearch.co.uk/data-protection-officer-in-small-and-medium-enterprises/</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err="1">
                <a:solidFill>
                  <a:schemeClr val="tx1"/>
                </a:solidFill>
                <a:effectLst/>
                <a:latin typeface="+mn-lt"/>
                <a:ea typeface="+mn-ea"/>
                <a:cs typeface="+mn-cs"/>
              </a:rPr>
              <a:t>Winkworth</a:t>
            </a:r>
            <a:r>
              <a:rPr lang="en-GB" sz="1200" kern="1200" dirty="0">
                <a:solidFill>
                  <a:schemeClr val="tx1"/>
                </a:solidFill>
                <a:effectLst/>
                <a:latin typeface="+mn-lt"/>
                <a:ea typeface="+mn-ea"/>
                <a:cs typeface="+mn-cs"/>
              </a:rPr>
              <a:t> Sherwood, </a:t>
            </a:r>
            <a:r>
              <a:rPr lang="hu-HU" sz="1200" kern="1200" dirty="0">
                <a:solidFill>
                  <a:schemeClr val="tx1"/>
                </a:solidFill>
                <a:effectLst/>
                <a:latin typeface="+mn-lt"/>
                <a:ea typeface="+mn-ea"/>
                <a:cs typeface="+mn-cs"/>
              </a:rPr>
              <a:t>Adatvédelmi tisztviselő</a:t>
            </a:r>
            <a:r>
              <a:rPr lang="en-GB" sz="1200" kern="120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Szükségem van rá,</a:t>
            </a:r>
            <a:r>
              <a:rPr lang="hu-HU" sz="1200" kern="1200" baseline="0" dirty="0">
                <a:solidFill>
                  <a:schemeClr val="tx1"/>
                </a:solidFill>
                <a:effectLst/>
                <a:latin typeface="+mn-lt"/>
                <a:ea typeface="+mn-ea"/>
                <a:cs typeface="+mn-cs"/>
              </a:rPr>
              <a:t> és mivel foglalkozik?</a:t>
            </a:r>
            <a:br>
              <a:rPr lang="hu-HU" sz="1200" kern="1200" baseline="0" dirty="0">
                <a:solidFill>
                  <a:schemeClr val="tx1"/>
                </a:solidFill>
                <a:effectLst/>
                <a:latin typeface="+mn-lt"/>
                <a:ea typeface="+mn-ea"/>
                <a:cs typeface="+mn-cs"/>
              </a:rPr>
            </a:br>
            <a:r>
              <a:rPr lang="en-GB" sz="1200" kern="1200" dirty="0">
                <a:solidFill>
                  <a:schemeClr val="tx1"/>
                </a:solidFill>
                <a:effectLst/>
                <a:latin typeface="+mn-lt"/>
                <a:ea typeface="+mn-ea"/>
                <a:cs typeface="+mn-cs"/>
              </a:rPr>
              <a:t>https://wslaw.co.uk/wp-content/uploads/2017/12/Data-Protection-Officers.pdf</a:t>
            </a:r>
          </a:p>
          <a:p>
            <a:r>
              <a:rPr lang="hu-HU" b="1" dirty="0"/>
              <a:t>Jogesetek</a:t>
            </a:r>
            <a:endParaRPr lang="hu-HU" dirty="0"/>
          </a:p>
          <a:p>
            <a:pPr marL="171450" lvl="0" indent="-171450" algn="just">
              <a:buFont typeface="Arial" panose="020B0604020202020204" pitchFamily="34" charset="0"/>
              <a:buChar char="•"/>
            </a:pPr>
            <a:endParaRPr lang="hu-HU" dirty="0"/>
          </a:p>
          <a:p>
            <a:pPr marL="171450" lvl="0" indent="-171450" algn="just">
              <a:buFont typeface="Arial" panose="020B0604020202020204" pitchFamily="34" charset="0"/>
              <a:buChar char="•"/>
            </a:pPr>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832780"/>
          </a:xfrm>
        </p:spPr>
        <p:txBody>
          <a:bodyPr/>
          <a:lstStyle/>
          <a:p>
            <a:pPr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hogy milyen körülmények fennállása esetén kötelező, illetve önkéntes adatvédelmi tisztviselőt kijelölni.</a:t>
            </a:r>
            <a:endParaRPr lang="hu-HU" sz="12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Kérdezze meg a résztvevőket, hogy tudnak-e</a:t>
            </a:r>
            <a:r>
              <a:rPr lang="hu-HU" sz="1200" kern="1200" baseline="0" dirty="0">
                <a:solidFill>
                  <a:schemeClr val="tx1"/>
                </a:solidFill>
                <a:effectLst/>
                <a:latin typeface="+mn-lt"/>
                <a:ea typeface="+mn-ea"/>
                <a:cs typeface="+mn-cs"/>
              </a:rPr>
              <a:t> példát mondani, amikor kötelező DPO-t kinevezni?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dirty="0"/>
              <a:t>GDPR </a:t>
            </a:r>
            <a:r>
              <a:rPr lang="hu-HU" sz="1200" b="0" kern="1200" dirty="0">
                <a:solidFill>
                  <a:schemeClr val="tx1"/>
                </a:solidFill>
                <a:effectLst/>
                <a:latin typeface="+mn-lt"/>
                <a:ea typeface="+mn-ea"/>
                <a:cs typeface="+mn-cs"/>
              </a:rPr>
              <a:t>37. cikk (1) és (4) bekezdés</a:t>
            </a:r>
            <a:endParaRPr lang="hu-HU"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A széles körben elterjedt nézettel szemben az adatvédelmi tisztviselő kinevezésére vonatkozó jogi kötelezettség szempontjából nem a vállalat mérete, hanem a vállalat céljai eléréséhez nélkülözhetetlen fő adatkezelési tevékenyége a döntő. Ha ezek a fő tevékenységek különleges személyes adatok nagyméretű kezelését, vagy az adatkezelés olyan formáját foglalják magukban, amely</a:t>
            </a:r>
            <a:r>
              <a:rPr lang="hu-HU" baseline="0" dirty="0"/>
              <a:t> az érintettek jogaira k</a:t>
            </a:r>
            <a:r>
              <a:rPr lang="hu-HU" dirty="0"/>
              <a:t>ülönösen kihat, akkor a vállalatnak adatvédelmi tisztviselőt kell kineveznie. A közhatalmi szerveknek mindig ki kell nevezniük adatvédelmi tisztviselőt, kivéve a bíróságokat (az igazságszolgáltatási feladatkörükben).</a:t>
            </a:r>
          </a:p>
          <a:p>
            <a:pPr algn="just"/>
            <a:r>
              <a:rPr lang="hu-HU" dirty="0"/>
              <a:t>Ha nincsen jogi kötelezettség, a vállalatok önkéntes alapon nevezhetnek ki adatvédelmi tisztviselőt az adatvédelemi</a:t>
            </a:r>
            <a:r>
              <a:rPr lang="hu-HU" baseline="0" dirty="0"/>
              <a:t> szabályozásnak való megfelelés </a:t>
            </a:r>
            <a:r>
              <a:rPr lang="hu-HU" dirty="0"/>
              <a:t>elősegítése érdekében (lásd CNIL - francia adatvédelmi hatóság ajánlása).</a:t>
            </a:r>
          </a:p>
          <a:p>
            <a:pPr algn="just"/>
            <a:r>
              <a:rPr lang="hu-HU" dirty="0"/>
              <a:t>(forrás: https://gdpr-info.eu/issues/data-protection-officer/)</a:t>
            </a:r>
          </a:p>
          <a:p>
            <a:pPr algn="just"/>
            <a:endParaRPr lang="hu-HU" baseline="0" dirty="0"/>
          </a:p>
          <a:p>
            <a:pPr algn="just"/>
            <a:r>
              <a:rPr lang="hu-HU" dirty="0"/>
              <a:t>Megjegyzés: bíróság mentessége!</a:t>
            </a:r>
          </a:p>
          <a:p>
            <a:pPr algn="just"/>
            <a:endParaRPr lang="hu-HU" dirty="0"/>
          </a:p>
          <a:p>
            <a:pPr algn="just"/>
            <a:r>
              <a:rPr lang="hu-HU" dirty="0"/>
              <a:t>Fontos: A WP29 véleménye szerint a „</a:t>
            </a:r>
            <a:r>
              <a:rPr lang="hu-HU" sz="1200" b="0" i="0" kern="1200" dirty="0">
                <a:solidFill>
                  <a:schemeClr val="tx1"/>
                </a:solidFill>
                <a:effectLst/>
                <a:latin typeface="+mn-lt"/>
                <a:ea typeface="+mn-ea"/>
                <a:cs typeface="+mn-cs"/>
              </a:rPr>
              <a:t>közhatalmi szerv vagy egyéb, közfeladatot ellátó szerv</a:t>
            </a:r>
            <a:r>
              <a:rPr lang="hu-HU" dirty="0"/>
              <a:t>” fogalmát a nemzeti jognak kell meghatároznia. Ennek megfelelően a </a:t>
            </a:r>
            <a:r>
              <a:rPr lang="hu-HU" sz="1200" b="0" i="0" kern="1200" dirty="0">
                <a:solidFill>
                  <a:schemeClr val="tx1"/>
                </a:solidFill>
                <a:effectLst/>
                <a:latin typeface="+mn-lt"/>
                <a:ea typeface="+mn-ea"/>
                <a:cs typeface="+mn-cs"/>
              </a:rPr>
              <a:t>közhatalmi szervek vagy egyéb, közfeladatot ellátó szervek </a:t>
            </a:r>
            <a:r>
              <a:rPr lang="hu-HU" dirty="0"/>
              <a:t>magukban foglalják a nemzeti, regionális és helyi hatóságokat is, de a fogalom alkalmazandó nemzeti jogszabályok szerinti más közjogi szervek körére</a:t>
            </a:r>
            <a:r>
              <a:rPr lang="hu-HU" baseline="0" dirty="0"/>
              <a:t> is.</a:t>
            </a:r>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11/02/2020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10</a:t>
            </a:fld>
            <a:endParaRPr lang="nl-NL"/>
          </a:p>
        </p:txBody>
      </p:sp>
    </p:spTree>
    <p:extLst>
      <p:ext uri="{BB962C8B-B14F-4D97-AF65-F5344CB8AC3E}">
        <p14:creationId xmlns:p14="http://schemas.microsoft.com/office/powerpoint/2010/main" val="2613811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50"/>
            <a:ext cx="5486400" cy="3479193"/>
          </a:xfrm>
        </p:spPr>
        <p:txBody>
          <a:bodyPr/>
          <a:lstStyle/>
          <a:p>
            <a:pPr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hogy milyen körülmények fennállása esetén kötelező adatvédelmi tisztviselő kijelölni.</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dirty="0"/>
              <a:t>GDPR </a:t>
            </a:r>
            <a:r>
              <a:rPr lang="hu-HU" sz="1200" b="0" kern="1200" dirty="0">
                <a:solidFill>
                  <a:schemeClr val="tx1"/>
                </a:solidFill>
                <a:effectLst/>
                <a:latin typeface="+mn-lt"/>
                <a:ea typeface="+mn-ea"/>
                <a:cs typeface="+mn-cs"/>
              </a:rPr>
              <a:t>37. cikk (1) és (4) bekezdés</a:t>
            </a:r>
            <a:endParaRPr lang="hu-HU"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a:p>
            <a:pPr algn="just"/>
            <a:r>
              <a:rPr lang="hu-HU" dirty="0"/>
              <a:t>Fontos: A WP29 véleménye szerint a „közhatalmi szerv vagy egyéb, közfeladatot ellátó szerv” fogalmát a nemzeti jognak kell meghatároznia. Ennek megfelelően a közhatalmi szervek vagy egyéb, közfeladatot ellátó szervek magukban foglalják a nemzeti, regionális és helyi hatóságokat is, de a fogalom alkalmazandó nemzeti jogszabályok szerinti más közjogi szervek körére is.</a:t>
            </a:r>
          </a:p>
          <a:p>
            <a:pPr algn="just"/>
            <a:endParaRPr lang="hu-HU"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Megjegyzés: bírósági mentesség!</a:t>
            </a:r>
          </a:p>
          <a:p>
            <a:pPr algn="just"/>
            <a:endParaRPr lang="hu-HU" dirty="0"/>
          </a:p>
        </p:txBody>
      </p:sp>
      <p:sp>
        <p:nvSpPr>
          <p:cNvPr id="4" name="Dia számának helye 3"/>
          <p:cNvSpPr>
            <a:spLocks noGrp="1"/>
          </p:cNvSpPr>
          <p:nvPr>
            <p:ph type="sldNum" sz="quarter" idx="10"/>
          </p:nvPr>
        </p:nvSpPr>
        <p:spPr/>
        <p:txBody>
          <a:bodyPr/>
          <a:lstStyle/>
          <a:p>
            <a:fld id="{938C0E0A-2054-4240-9A9C-88E3E2714114}" type="slidenum">
              <a:rPr lang="en-US" smtClean="0"/>
              <a:t>12</a:t>
            </a:fld>
            <a:endParaRPr lang="en-US"/>
          </a:p>
        </p:txBody>
      </p:sp>
    </p:spTree>
    <p:extLst>
      <p:ext uri="{BB962C8B-B14F-4D97-AF65-F5344CB8AC3E}">
        <p14:creationId xmlns:p14="http://schemas.microsoft.com/office/powerpoint/2010/main" val="2601752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4284664"/>
          </a:xfrm>
        </p:spPr>
        <p:txBody>
          <a:bodyPr/>
          <a:lstStyle/>
          <a:p>
            <a:pPr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hogy milyen körülmények fennállása esetén kötelező adatvédelmi tisztviselő kijelölni.</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Mutassa be mikor tekinthető a megfigyelés rendszeresnek, szisztematikusnak és nagymértékűnek, és </a:t>
            </a:r>
            <a:r>
              <a:rPr lang="hu-HU" dirty="0"/>
              <a:t>mutasson be példákat is!</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dirty="0"/>
              <a:t>GDPR </a:t>
            </a:r>
            <a:r>
              <a:rPr lang="hu-HU" sz="1200" b="0" kern="1200" dirty="0">
                <a:solidFill>
                  <a:schemeClr val="tx1"/>
                </a:solidFill>
                <a:effectLst/>
                <a:latin typeface="+mn-lt"/>
                <a:ea typeface="+mn-ea"/>
                <a:cs typeface="+mn-cs"/>
              </a:rPr>
              <a:t>37. cikk (1) és (4) bekezdés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A WP29 véleménye szerint a „fő tevékenységek” az adatkezelő vagy az adatfeldolgozó céljainak eléréséhez szükséges legfontosabb műveleteket jelentik. Az adatalanyok rendszeres és szisztematikus megfigyelése</a:t>
            </a:r>
            <a:r>
              <a:rPr lang="hu-HU" baseline="0" dirty="0"/>
              <a:t> </a:t>
            </a:r>
            <a:r>
              <a:rPr lang="hu-HU" dirty="0"/>
              <a:t>egyértelműen magában foglalja az interneten történő megfigyelés és profilozás minden formáját, ideértve a viselkedésalapú reklámozást is. A megfigyelés fogalma azonban nem korlátozódik az online környezetre.</a:t>
            </a:r>
          </a:p>
          <a:p>
            <a:pPr algn="just"/>
            <a:endParaRPr lang="hu-HU" dirty="0"/>
          </a:p>
          <a:p>
            <a:pPr algn="just"/>
            <a:r>
              <a:rPr lang="hu-HU" dirty="0"/>
              <a:t>A „nagymértékű” adatkezelés megítélésekor figyelembe veendő tényezők magukban foglalják az érintettek számát, az adatok mennyiségét és körét, az adatkezelés időtartamát és az adatkezelés földrajzi kiterjedését. Például az egészségügyi ellátással kapcsolatos adatok kezelése egyéni orvos által nem nagymértékű kórházban nagymértékű.</a:t>
            </a: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13</a:t>
            </a:fld>
            <a:endParaRPr lang="en-US"/>
          </a:p>
        </p:txBody>
      </p:sp>
    </p:spTree>
    <p:extLst>
      <p:ext uri="{BB962C8B-B14F-4D97-AF65-F5344CB8AC3E}">
        <p14:creationId xmlns:p14="http://schemas.microsoft.com/office/powerpoint/2010/main" val="357108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a:t>
            </a:r>
            <a:r>
              <a:rPr lang="hu-HU" sz="1200" kern="1200" dirty="0">
                <a:solidFill>
                  <a:schemeClr val="tx1"/>
                </a:solidFill>
                <a:effectLst/>
                <a:latin typeface="+mn-lt"/>
                <a:ea typeface="+mn-ea"/>
                <a:cs typeface="+mn-cs"/>
              </a:rPr>
              <a:t> a fő tevékenység fogalmát, és elősegíti annak megértését, hogy mikor </a:t>
            </a:r>
            <a:r>
              <a:rPr lang="hu-HU" sz="1200" kern="1200" baseline="0" dirty="0">
                <a:solidFill>
                  <a:schemeClr val="tx1"/>
                </a:solidFill>
                <a:effectLst/>
                <a:latin typeface="+mn-lt"/>
                <a:ea typeface="+mn-ea"/>
                <a:cs typeface="+mn-cs"/>
              </a:rPr>
              <a:t>kötelező adatvédelmi tisztviselőt kijelölni.</a:t>
            </a:r>
            <a:endParaRPr lang="hu-HU" sz="12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Kérje meg a résztvevőket, hogy soroljanak fel példákat </a:t>
            </a:r>
            <a:r>
              <a:rPr lang="hu-HU" sz="1200" b="0" kern="1200" baseline="0" noProof="0" dirty="0">
                <a:solidFill>
                  <a:schemeClr val="tx1"/>
                </a:solidFill>
                <a:effectLst/>
                <a:latin typeface="+mn-lt"/>
                <a:ea typeface="+mn-ea"/>
                <a:cs typeface="+mn-cs"/>
              </a:rPr>
              <a:t>olyan </a:t>
            </a:r>
            <a:r>
              <a:rPr lang="hu-HU" sz="1200" b="0" kern="1200" noProof="0" dirty="0">
                <a:solidFill>
                  <a:schemeClr val="tx1"/>
                </a:solidFill>
                <a:effectLst/>
                <a:latin typeface="+mn-lt"/>
                <a:ea typeface="+mn-ea"/>
                <a:cs typeface="+mn-cs"/>
              </a:rPr>
              <a:t>megfigyelésre, ami az érintettek rendszeres, szisztematikus és nagymértékű megfigyelését teszi lehetővé! Gyakorlati példákon keresztül </a:t>
            </a:r>
            <a:r>
              <a:rPr lang="hu-HU" dirty="0"/>
              <a:t>magyarázza el a </a:t>
            </a:r>
            <a:r>
              <a:rPr lang="hu-HU" sz="1200" b="0" kern="1200" noProof="0" dirty="0">
                <a:solidFill>
                  <a:schemeClr val="tx1"/>
                </a:solidFill>
                <a:effectLst/>
                <a:latin typeface="+mn-lt"/>
                <a:ea typeface="+mn-ea"/>
                <a:cs typeface="+mn-cs"/>
              </a:rPr>
              <a:t>rendszeres, szisztematikus és nagymértékű megfigyelés fogalmát!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(97)</a:t>
            </a:r>
            <a:r>
              <a:rPr lang="hu-HU" sz="1200" b="0" kern="1200" baseline="0" dirty="0">
                <a:solidFill>
                  <a:schemeClr val="tx1"/>
                </a:solidFill>
                <a:effectLst/>
                <a:latin typeface="+mn-lt"/>
                <a:ea typeface="+mn-ea"/>
                <a:cs typeface="+mn-cs"/>
              </a:rPr>
              <a:t> preambulumbekezdés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14</a:t>
            </a:fld>
            <a:endParaRPr lang="en-US"/>
          </a:p>
        </p:txBody>
      </p:sp>
    </p:spTree>
    <p:extLst>
      <p:ext uri="{BB962C8B-B14F-4D97-AF65-F5344CB8AC3E}">
        <p14:creationId xmlns:p14="http://schemas.microsoft.com/office/powerpoint/2010/main" val="1571979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a fő tevékenység fogalmát, és elősegíti annak megértését, hogy mikor kötelező adatvédelmi tisztviselőt kijelölni.</a:t>
            </a:r>
          </a:p>
          <a:p>
            <a:pPr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Kérje meg a résztvevőket, hogy soroljanak fel példákat olyan megfigyelésre, ami az érintettek rendszeres, szisztematikus és nagymértékű megfigyelését teszi lehetővé! Gyakorlati példákon keresztül magyarázza el a rendszeres, szisztematikus és nagymértékű megfigyelés fogalmát!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(97)</a:t>
            </a:r>
            <a:r>
              <a:rPr lang="hu-HU" sz="1200" b="0" kern="1200" baseline="0" dirty="0">
                <a:solidFill>
                  <a:schemeClr val="tx1"/>
                </a:solidFill>
                <a:effectLst/>
                <a:latin typeface="+mn-lt"/>
                <a:ea typeface="+mn-ea"/>
                <a:cs typeface="+mn-cs"/>
              </a:rPr>
              <a:t> preambulumbekezdés</a:t>
            </a:r>
            <a:endParaRPr lang="hu-HU"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15</a:t>
            </a:fld>
            <a:endParaRPr lang="en-US"/>
          </a:p>
        </p:txBody>
      </p:sp>
    </p:spTree>
    <p:extLst>
      <p:ext uri="{BB962C8B-B14F-4D97-AF65-F5344CB8AC3E}">
        <p14:creationId xmlns:p14="http://schemas.microsoft.com/office/powerpoint/2010/main" val="3670344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a fő tevékenység fogalmát, és elősegíti annak megértését, hogy mikor kötelező adatvédelmi tisztviselőt kijelölni.</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kern="1200" dirty="0">
                <a:solidFill>
                  <a:schemeClr val="tx1"/>
                </a:solidFill>
                <a:effectLst/>
                <a:latin typeface="+mn-lt"/>
                <a:ea typeface="+mn-ea"/>
                <a:cs typeface="+mn-cs"/>
              </a:rPr>
              <a:t> </a:t>
            </a: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Bátorítsa a résztvevőket gondolataik megosztására!</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3436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bemutatja a „nagymértékű” fogalmát, </a:t>
            </a:r>
            <a:r>
              <a:rPr lang="hu-HU" dirty="0"/>
              <a:t>és elősegíti annak megértését, hogy mikor kötelező adatvédelmi tisztviselőt kijelölni.</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Kérje meg a résztvevőket, hogy gondolkozzanak a dián felsorolt kérdéseken; adjon elegendő időt a „nagymértékű” fogalmának megértéséhez!</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11/02/2020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17</a:t>
            </a:fld>
            <a:endParaRPr lang="nl-NL"/>
          </a:p>
        </p:txBody>
      </p:sp>
    </p:spTree>
    <p:extLst>
      <p:ext uri="{BB962C8B-B14F-4D97-AF65-F5344CB8AC3E}">
        <p14:creationId xmlns:p14="http://schemas.microsoft.com/office/powerpoint/2010/main" val="3280912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bemutatja a „nagymértékű” fogalmát, és elősegíti annak megértését, hogy mikor kötelező adatvédelmi tisztviselőt kijelölni.</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Használjon példákat a „nagymértékű” fogalmának bemutatásához, és kérje meg a</a:t>
            </a:r>
            <a:r>
              <a:rPr lang="hu-HU" sz="1200" kern="1200" baseline="0" dirty="0">
                <a:solidFill>
                  <a:schemeClr val="tx1"/>
                </a:solidFill>
                <a:effectLst/>
                <a:latin typeface="+mn-lt"/>
                <a:ea typeface="+mn-ea"/>
                <a:cs typeface="+mn-cs"/>
              </a:rPr>
              <a:t> résztvevőket, hogy szolgáljanak további példákkal!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dirty="0"/>
              <a:t>GDPR </a:t>
            </a:r>
            <a:r>
              <a:rPr lang="hu-HU" sz="1200" b="0" kern="1200" dirty="0">
                <a:solidFill>
                  <a:schemeClr val="tx1"/>
                </a:solidFill>
                <a:effectLst/>
                <a:latin typeface="+mn-lt"/>
                <a:ea typeface="+mn-ea"/>
                <a:cs typeface="+mn-cs"/>
              </a:rPr>
              <a:t>37. cikk (1) és (4) 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18</a:t>
            </a:fld>
            <a:endParaRPr lang="en-US"/>
          </a:p>
        </p:txBody>
      </p:sp>
    </p:spTree>
    <p:extLst>
      <p:ext uri="{BB962C8B-B14F-4D97-AF65-F5344CB8AC3E}">
        <p14:creationId xmlns:p14="http://schemas.microsoft.com/office/powerpoint/2010/main" val="3169503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bemutatja a „megfigyelés” fogalmát, és elősegíti annak megértését, hogy mikor kötelező adatvédelmi tisztviselőt kijelölni.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Kérdezze meg a résztvevőket, hogy tudnak-e példákkal szolgálni a megfigyelésre! Gyakorlati példákkal mutassa be a rendszeres,</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szisztematikus és nagymértékű</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megfigyelés</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fogalmát!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lvl="0" algn="just">
              <a:defRPr/>
            </a:pPr>
            <a:r>
              <a:rPr lang="hu-HU" sz="1200" b="1" kern="1200" dirty="0">
                <a:solidFill>
                  <a:schemeClr val="tx1"/>
                </a:solidFill>
                <a:effectLst/>
                <a:latin typeface="+mn-lt"/>
                <a:ea typeface="+mn-ea"/>
                <a:cs typeface="+mn-cs"/>
              </a:rPr>
              <a:t>Jogszabályi rendelkezések: </a:t>
            </a:r>
            <a:r>
              <a:rPr lang="hu-HU" dirty="0"/>
              <a:t>, GDPR 37. cikk (1) és (4); </a:t>
            </a:r>
            <a:r>
              <a:rPr lang="hu-HU" b="0" noProof="0" dirty="0"/>
              <a:t>(24) preambulumbekezdés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A GDPR (24) preambulumbekezdése</a:t>
            </a:r>
            <a:r>
              <a:rPr lang="hu-HU" baseline="0" dirty="0"/>
              <a:t> szerint </a:t>
            </a:r>
            <a:r>
              <a:rPr lang="hu-HU" dirty="0"/>
              <a:t>“</a:t>
            </a:r>
            <a:r>
              <a:rPr lang="hu-HU" sz="1200" b="0" i="0" kern="1200" dirty="0">
                <a:solidFill>
                  <a:schemeClr val="tx1"/>
                </a:solidFill>
                <a:effectLst/>
                <a:latin typeface="+mn-lt"/>
                <a:ea typeface="+mn-ea"/>
                <a:cs typeface="+mn-cs"/>
              </a:rPr>
              <a:t>az érintettek magatartásának megfigyelésének</a:t>
            </a:r>
            <a:r>
              <a:rPr lang="hu-HU" dirty="0"/>
              <a:t>” minősül az internetes profilozás</a:t>
            </a:r>
            <a:r>
              <a:rPr lang="hu-HU" baseline="0" dirty="0"/>
              <a:t> minden formája (a viselkedésalapú reklámozás céljából is).</a:t>
            </a:r>
          </a:p>
          <a:p>
            <a:pPr algn="just"/>
            <a:r>
              <a:rPr lang="hu-HU" noProof="0" dirty="0"/>
              <a:t>Ez a meghatározás nem csupán az internetet foglalja magában: az online nyomon követés</a:t>
            </a:r>
            <a:r>
              <a:rPr lang="hu-HU" baseline="0" noProof="0" dirty="0"/>
              <a:t> </a:t>
            </a:r>
            <a:r>
              <a:rPr lang="hu-HU" noProof="0" dirty="0"/>
              <a:t>csak az egyik módja, hogy megfigyeljék</a:t>
            </a:r>
            <a:r>
              <a:rPr lang="hu-HU" baseline="0" noProof="0" dirty="0"/>
              <a:t> </a:t>
            </a:r>
            <a:r>
              <a:rPr lang="hu-HU" noProof="0" dirty="0"/>
              <a:t>az érintett</a:t>
            </a:r>
            <a:r>
              <a:rPr lang="hu-HU" baseline="0" noProof="0" dirty="0"/>
              <a:t> </a:t>
            </a:r>
            <a:r>
              <a:rPr lang="hu-HU" noProof="0" dirty="0"/>
              <a:t>viselkedését.</a:t>
            </a:r>
          </a:p>
          <a:p>
            <a:pPr algn="just"/>
            <a:r>
              <a:rPr lang="hu-HU" dirty="0"/>
              <a:t>Forrás: https://www.swascan.com/regular-systematic-monitoring/ </a:t>
            </a:r>
          </a:p>
        </p:txBody>
      </p:sp>
      <p:sp>
        <p:nvSpPr>
          <p:cNvPr id="4" name="Dia számának helye 3"/>
          <p:cNvSpPr>
            <a:spLocks noGrp="1"/>
          </p:cNvSpPr>
          <p:nvPr>
            <p:ph type="sldNum" sz="quarter" idx="10"/>
          </p:nvPr>
        </p:nvSpPr>
        <p:spPr/>
        <p:txBody>
          <a:bodyPr/>
          <a:lstStyle/>
          <a:p>
            <a:fld id="{938C0E0A-2054-4240-9A9C-88E3E2714114}" type="slidenum">
              <a:rPr lang="en-US" smtClean="0"/>
              <a:t>19</a:t>
            </a:fld>
            <a:endParaRPr lang="en-US"/>
          </a:p>
        </p:txBody>
      </p:sp>
    </p:spTree>
    <p:extLst>
      <p:ext uri="{BB962C8B-B14F-4D97-AF65-F5344CB8AC3E}">
        <p14:creationId xmlns:p14="http://schemas.microsoft.com/office/powerpoint/2010/main" val="849416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b="0" noProof="0" dirty="0"/>
              <a:t>A dia ismerteti a „rendszeres” fogalmát.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Magyarázza el a „rendszeres” fogalmát, és kérje meg a résztvevőket, hogy hozzanak rá példákat!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dirty="0"/>
              <a:t>GDPR </a:t>
            </a:r>
            <a:r>
              <a:rPr lang="hu-HU" sz="1200" b="0" kern="1200" dirty="0">
                <a:solidFill>
                  <a:schemeClr val="tx1"/>
                </a:solidFill>
                <a:effectLst/>
                <a:latin typeface="+mn-lt"/>
                <a:ea typeface="+mn-ea"/>
                <a:cs typeface="+mn-cs"/>
              </a:rPr>
              <a:t>37. cikk (1) és (4) 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a:p>
            <a:pPr algn="just"/>
            <a:r>
              <a:rPr lang="hu-HU" dirty="0"/>
              <a:t>A „rendszeres” jelentheti:</a:t>
            </a:r>
          </a:p>
          <a:p>
            <a:pPr marL="171450" indent="-171450" algn="just">
              <a:buFont typeface="Arial" panose="020B0604020202020204" pitchFamily="34" charset="0"/>
              <a:buChar char="•"/>
            </a:pPr>
            <a:endParaRPr lang="hu-HU" dirty="0"/>
          </a:p>
          <a:p>
            <a:pPr marL="171450" indent="-171450" algn="just">
              <a:buFont typeface="Arial" panose="020B0604020202020204" pitchFamily="34" charset="0"/>
              <a:buChar char="•"/>
            </a:pPr>
            <a:r>
              <a:rPr lang="hu-HU" dirty="0"/>
              <a:t>folyamatosan vagy bizonyos időközönként történik egy adott időszakban </a:t>
            </a:r>
          </a:p>
          <a:p>
            <a:pPr marL="171450" indent="-171450" algn="just">
              <a:buFont typeface="Arial" panose="020B0604020202020204" pitchFamily="34" charset="0"/>
              <a:buChar char="•"/>
            </a:pPr>
            <a:r>
              <a:rPr lang="hu-HU" dirty="0"/>
              <a:t>meghatározott időpontokban ismétlődő vagy megismétlik</a:t>
            </a:r>
          </a:p>
          <a:p>
            <a:pPr marL="171450" indent="-171450" algn="just">
              <a:buFont typeface="Arial" panose="020B0604020202020204" pitchFamily="34" charset="0"/>
              <a:buChar char="•"/>
            </a:pPr>
            <a:r>
              <a:rPr lang="hu-HU" dirty="0"/>
              <a:t>folyamatosan vagy időszakosan történik</a:t>
            </a:r>
          </a:p>
        </p:txBody>
      </p:sp>
      <p:sp>
        <p:nvSpPr>
          <p:cNvPr id="4" name="Dia számának helye 3"/>
          <p:cNvSpPr>
            <a:spLocks noGrp="1"/>
          </p:cNvSpPr>
          <p:nvPr>
            <p:ph type="sldNum" sz="quarter" idx="10"/>
          </p:nvPr>
        </p:nvSpPr>
        <p:spPr/>
        <p:txBody>
          <a:bodyPr/>
          <a:lstStyle/>
          <a:p>
            <a:fld id="{938C0E0A-2054-4240-9A9C-88E3E2714114}" type="slidenum">
              <a:rPr lang="en-US" smtClean="0"/>
              <a:t>20</a:t>
            </a:fld>
            <a:endParaRPr lang="en-US"/>
          </a:p>
        </p:txBody>
      </p:sp>
    </p:spTree>
    <p:extLst>
      <p:ext uri="{BB962C8B-B14F-4D97-AF65-F5344CB8AC3E}">
        <p14:creationId xmlns:p14="http://schemas.microsoft.com/office/powerpoint/2010/main" val="179535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b="0" dirty="0"/>
              <a:t>http://fra.europa.eu/en/publication/2018/handbook-european-data-protection-law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err="1">
                <a:effectLst/>
                <a:latin typeface="+mn-lt"/>
                <a:ea typeface="+mn-ea"/>
                <a:cs typeface="+mn-cs"/>
              </a:rPr>
              <a:t>Factsheet</a:t>
            </a:r>
            <a:r>
              <a:rPr lang="hu-HU" sz="1200" b="1" i="1" kern="1200" dirty="0">
                <a:effectLst/>
                <a:latin typeface="+mn-lt"/>
                <a:ea typeface="+mn-ea"/>
                <a:cs typeface="+mn-cs"/>
              </a:rPr>
              <a:t> – </a:t>
            </a:r>
            <a:r>
              <a:rPr lang="hu-HU" sz="1200" b="1" i="1" kern="1200" dirty="0" err="1">
                <a:effectLst/>
                <a:latin typeface="+mn-lt"/>
                <a:ea typeface="+mn-ea"/>
                <a:cs typeface="+mn-cs"/>
              </a:rPr>
              <a:t>Personal</a:t>
            </a:r>
            <a:r>
              <a:rPr lang="hu-HU" sz="1200" b="1" i="1" kern="1200" dirty="0">
                <a:effectLst/>
                <a:latin typeface="+mn-lt"/>
                <a:ea typeface="+mn-ea"/>
                <a:cs typeface="+mn-cs"/>
              </a:rPr>
              <a:t> Data </a:t>
            </a:r>
            <a:r>
              <a:rPr lang="hu-HU" sz="1200" b="1" i="1" kern="1200" dirty="0" err="1">
                <a:effectLst/>
                <a:latin typeface="+mn-lt"/>
                <a:ea typeface="+mn-ea"/>
                <a:cs typeface="+mn-cs"/>
              </a:rPr>
              <a:t>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fld id="{08354DD1-2611-4C94-BF96-173E74F837F6}" type="slidenum">
              <a:rPr lang="en-GB" smtClean="0"/>
              <a:t>2</a:t>
            </a:fld>
            <a:endParaRPr lang="en-GB"/>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b="0" noProof="0" dirty="0"/>
              <a:t>A dia bemutatja a „szisztematikus” fogalmát.</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Magyarázza el a „szisztematikus” fogalmát, és kérje meg a résztvevőket, hogy hozzanak rá példákat!</a:t>
            </a:r>
          </a:p>
          <a:p>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r>
              <a:rPr lang="hu-HU" dirty="0"/>
              <a:t>A „nem véletlenszerű” jelentése:</a:t>
            </a:r>
          </a:p>
          <a:p>
            <a:pPr marL="171450" indent="-171450">
              <a:buFont typeface="Arial" panose="020B0604020202020204" pitchFamily="34" charset="0"/>
              <a:buChar char="•"/>
            </a:pPr>
            <a:r>
              <a:rPr lang="hu-HU" dirty="0"/>
              <a:t>az adatkezelésre vonatkozó általános terv részeként történik</a:t>
            </a:r>
          </a:p>
          <a:p>
            <a:pPr marL="171450" indent="-171450">
              <a:buFont typeface="Arial" panose="020B0604020202020204" pitchFamily="34" charset="0"/>
              <a:buChar char="•"/>
            </a:pPr>
            <a:r>
              <a:rPr lang="hu-HU" dirty="0"/>
              <a:t>egy adott stratégia részeként végzik</a:t>
            </a:r>
          </a:p>
        </p:txBody>
      </p:sp>
      <p:sp>
        <p:nvSpPr>
          <p:cNvPr id="4" name="Dia számának helye 3"/>
          <p:cNvSpPr>
            <a:spLocks noGrp="1"/>
          </p:cNvSpPr>
          <p:nvPr>
            <p:ph type="sldNum" sz="quarter" idx="10"/>
          </p:nvPr>
        </p:nvSpPr>
        <p:spPr/>
        <p:txBody>
          <a:bodyPr/>
          <a:lstStyle/>
          <a:p>
            <a:fld id="{938C0E0A-2054-4240-9A9C-88E3E2714114}" type="slidenum">
              <a:rPr lang="en-US" smtClean="0"/>
              <a:t>21</a:t>
            </a:fld>
            <a:endParaRPr lang="en-US"/>
          </a:p>
        </p:txBody>
      </p:sp>
    </p:spTree>
    <p:extLst>
      <p:ext uri="{BB962C8B-B14F-4D97-AF65-F5344CB8AC3E}">
        <p14:creationId xmlns:p14="http://schemas.microsoft.com/office/powerpoint/2010/main" val="1314277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példákkal mutatja be a megfigyelés fogalmát,</a:t>
            </a:r>
            <a:r>
              <a:rPr lang="hu-HU" dirty="0"/>
              <a:t> és elősegíti annak megértését, hogy mikor kötelező adatvédelmi tisztviselőt kijelölni. </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Használjon példákat a rendszeres és szisztematikus</a:t>
            </a:r>
            <a:r>
              <a:rPr lang="hu-HU" sz="1200" kern="1200" baseline="0" dirty="0">
                <a:solidFill>
                  <a:schemeClr val="tx1"/>
                </a:solidFill>
                <a:effectLst/>
                <a:latin typeface="+mn-lt"/>
                <a:ea typeface="+mn-ea"/>
                <a:cs typeface="+mn-cs"/>
              </a:rPr>
              <a:t> fogalmának </a:t>
            </a:r>
            <a:r>
              <a:rPr lang="hu-HU" sz="1200" kern="1200" dirty="0">
                <a:solidFill>
                  <a:schemeClr val="tx1"/>
                </a:solidFill>
                <a:effectLst/>
                <a:latin typeface="+mn-lt"/>
                <a:ea typeface="+mn-ea"/>
                <a:cs typeface="+mn-cs"/>
              </a:rPr>
              <a:t>bemutatásához, és kérje meg a</a:t>
            </a:r>
            <a:r>
              <a:rPr lang="hu-HU" sz="1200" kern="1200" baseline="0" dirty="0">
                <a:solidFill>
                  <a:schemeClr val="tx1"/>
                </a:solidFill>
                <a:effectLst/>
                <a:latin typeface="+mn-lt"/>
                <a:ea typeface="+mn-ea"/>
                <a:cs typeface="+mn-cs"/>
              </a:rPr>
              <a:t> résztvevőket, hogy szolgáljanak további példákkal!</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További példák:</a:t>
            </a:r>
            <a:endParaRPr lang="hu-HU" baseline="0" dirty="0"/>
          </a:p>
          <a:p>
            <a:pPr algn="just"/>
            <a:endParaRPr lang="hu-HU" baseline="0" dirty="0"/>
          </a:p>
          <a:p>
            <a:pPr algn="just"/>
            <a:r>
              <a:rPr lang="hu-HU" baseline="0" dirty="0"/>
              <a:t>   - telekommunikációs szolgáltatások</a:t>
            </a:r>
          </a:p>
          <a:p>
            <a:pPr algn="just"/>
            <a:r>
              <a:rPr lang="hu-HU" baseline="0" dirty="0"/>
              <a:t>   - adatközpontú marketingtevékenységek</a:t>
            </a:r>
          </a:p>
          <a:p>
            <a:pPr algn="just"/>
            <a:r>
              <a:rPr lang="hu-HU" baseline="0" dirty="0"/>
              <a:t>   - profilozás és pontozás kockázatértékelés céljából</a:t>
            </a:r>
          </a:p>
          <a:p>
            <a:pPr algn="just"/>
            <a:r>
              <a:rPr lang="hu-HU" baseline="0" dirty="0"/>
              <a:t>   - helymeghatározás</a:t>
            </a:r>
            <a:endParaRPr lang="hu-HU" dirty="0"/>
          </a:p>
        </p:txBody>
      </p:sp>
      <p:sp>
        <p:nvSpPr>
          <p:cNvPr id="4" name="Dia számának helye 3"/>
          <p:cNvSpPr>
            <a:spLocks noGrp="1"/>
          </p:cNvSpPr>
          <p:nvPr>
            <p:ph type="sldNum" sz="quarter" idx="10"/>
          </p:nvPr>
        </p:nvSpPr>
        <p:spPr/>
        <p:txBody>
          <a:bodyPr/>
          <a:lstStyle/>
          <a:p>
            <a:fld id="{938C0E0A-2054-4240-9A9C-88E3E2714114}" type="slidenum">
              <a:rPr lang="en-US" smtClean="0"/>
              <a:t>22</a:t>
            </a:fld>
            <a:endParaRPr lang="en-US"/>
          </a:p>
        </p:txBody>
      </p:sp>
    </p:spTree>
    <p:extLst>
      <p:ext uri="{BB962C8B-B14F-4D97-AF65-F5344CB8AC3E}">
        <p14:creationId xmlns:p14="http://schemas.microsoft.com/office/powerpoint/2010/main" val="3825288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gyakorlati példákkal mutatja be  a megfigyelés fogalmát, és elősegíti annak megértését, hogy mikor kötelező adatvédelmi tisztviselőt kijelölni.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Adjon elég időt a résztvevőknek a kérdések megválaszolására!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endParaRPr lang="hu-HU"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p:txBody>
      </p:sp>
      <p:sp>
        <p:nvSpPr>
          <p:cNvPr id="4" name="Dia számának helye 3"/>
          <p:cNvSpPr>
            <a:spLocks noGrp="1"/>
          </p:cNvSpPr>
          <p:nvPr>
            <p:ph type="sldNum" sz="quarter" idx="5"/>
          </p:nvPr>
        </p:nvSpPr>
        <p:spPr/>
        <p:txBody>
          <a:bodyPr/>
          <a:lstStyle/>
          <a:p>
            <a:fld id="{938C0E0A-2054-4240-9A9C-88E3E2714114}" type="slidenum">
              <a:rPr lang="en-US" smtClean="0"/>
              <a:t>23</a:t>
            </a:fld>
            <a:endParaRPr lang="en-US"/>
          </a:p>
        </p:txBody>
      </p:sp>
    </p:spTree>
    <p:extLst>
      <p:ext uri="{BB962C8B-B14F-4D97-AF65-F5344CB8AC3E}">
        <p14:creationId xmlns:p14="http://schemas.microsoft.com/office/powerpoint/2010/main" val="2465714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gyakorlati példákkal mutatja be  a megfigyelés fogalmát, és elősegíti annak megértését, hogy mikor kötelező adatvédelmi tisztviselőt kijelölni. </a:t>
            </a:r>
          </a:p>
          <a:p>
            <a:pPr lvl="0" algn="just">
              <a:defRPr/>
            </a:pPr>
            <a:r>
              <a:rPr lang="hu-HU" b="1" dirty="0"/>
              <a:t>Pedagógiai stratégia és útmutatás:</a:t>
            </a:r>
            <a:r>
              <a:rPr lang="hu-HU" dirty="0"/>
              <a:t> Adjon elég időt a résztvevőknek a kérdések megválaszolására! </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endParaRPr lang="hu-HU"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24</a:t>
            </a:fld>
            <a:endParaRPr lang="en-US"/>
          </a:p>
        </p:txBody>
      </p:sp>
    </p:spTree>
    <p:extLst>
      <p:ext uri="{BB962C8B-B14F-4D97-AF65-F5344CB8AC3E}">
        <p14:creationId xmlns:p14="http://schemas.microsoft.com/office/powerpoint/2010/main" val="3926301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segíti az eddig megszerzett ismeretek elmélyítését. </a:t>
            </a:r>
          </a:p>
          <a:p>
            <a:pPr lvl="0" algn="just">
              <a:defRPr/>
            </a:pPr>
            <a:r>
              <a:rPr lang="hu-HU" b="1" dirty="0"/>
              <a:t>Pedagógiai stratégia és útmutatás:</a:t>
            </a:r>
            <a:r>
              <a:rPr lang="hu-HU" dirty="0"/>
              <a:t> Adjon elég időt a résztvevőknek a kérdések megválaszolására! </a:t>
            </a:r>
          </a:p>
          <a:p>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endParaRPr lang="en-GB" b="0" noProof="0" dirty="0"/>
          </a:p>
          <a:p>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25</a:t>
            </a:fld>
            <a:endParaRPr lang="en-US"/>
          </a:p>
        </p:txBody>
      </p:sp>
    </p:spTree>
    <p:extLst>
      <p:ext uri="{BB962C8B-B14F-4D97-AF65-F5344CB8AC3E}">
        <p14:creationId xmlns:p14="http://schemas.microsoft.com/office/powerpoint/2010/main" val="846899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50"/>
            <a:ext cx="5486400" cy="4663937"/>
          </a:xfrm>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 különleges adatok fogalmát, és</a:t>
            </a:r>
            <a:r>
              <a:rPr lang="hu-HU" dirty="0"/>
              <a:t> elősegíti annak megértését, hogy mikor kötelező adatvédelmi tisztviselőt kijelölni. </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Magyarázza el, hogy a megfigyelés</a:t>
            </a:r>
            <a:r>
              <a:rPr lang="hu-HU" sz="1200" kern="1200" baseline="0" dirty="0">
                <a:solidFill>
                  <a:schemeClr val="tx1"/>
                </a:solidFill>
                <a:effectLst/>
                <a:latin typeface="+mn-lt"/>
                <a:ea typeface="+mn-ea"/>
                <a:cs typeface="+mn-cs"/>
              </a:rPr>
              <a:t> mikor számít nagymértékűnek</a:t>
            </a:r>
            <a:r>
              <a:rPr lang="hu-HU" sz="1200" kern="1200" dirty="0">
                <a:solidFill>
                  <a:schemeClr val="tx1"/>
                </a:solidFill>
                <a:effectLst/>
                <a:latin typeface="+mn-lt"/>
                <a:ea typeface="+mn-ea"/>
                <a:cs typeface="+mn-cs"/>
              </a:rPr>
              <a:t>, </a:t>
            </a:r>
            <a:r>
              <a:rPr lang="hu-HU" dirty="0"/>
              <a:t>és mutassa be </a:t>
            </a:r>
            <a:r>
              <a:rPr lang="hu-HU" sz="1200" kern="1200" dirty="0">
                <a:solidFill>
                  <a:schemeClr val="tx1"/>
                </a:solidFill>
                <a:effectLst/>
                <a:latin typeface="+mn-lt"/>
                <a:ea typeface="+mn-ea"/>
                <a:cs typeface="+mn-cs"/>
              </a:rPr>
              <a:t>a személyes adatok különleges kategóriáit!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A személyes adatok különleges kategóriáit különös odafigyeléssel kell kezelni:</a:t>
            </a:r>
          </a:p>
          <a:p>
            <a:pPr marL="171450" indent="-171450" algn="just">
              <a:buFontTx/>
              <a:buChar char="-"/>
            </a:pPr>
            <a:r>
              <a:rPr lang="hu-HU" sz="1200" b="0" i="0" kern="1200" dirty="0">
                <a:solidFill>
                  <a:schemeClr val="tx1"/>
                </a:solidFill>
                <a:effectLst/>
                <a:latin typeface="+mn-lt"/>
                <a:ea typeface="+mn-ea"/>
                <a:cs typeface="+mn-cs"/>
              </a:rPr>
              <a:t>faji vagy etnikai származás, </a:t>
            </a:r>
          </a:p>
          <a:p>
            <a:pPr marL="171450" indent="-171450" algn="just">
              <a:buFontTx/>
              <a:buChar char="-"/>
            </a:pPr>
            <a:r>
              <a:rPr lang="hu-HU" sz="1200" b="0" i="0" kern="1200" dirty="0">
                <a:solidFill>
                  <a:schemeClr val="tx1"/>
                </a:solidFill>
                <a:effectLst/>
                <a:latin typeface="+mn-lt"/>
                <a:ea typeface="+mn-ea"/>
                <a:cs typeface="+mn-cs"/>
              </a:rPr>
              <a:t>politikai vélemény</a:t>
            </a:r>
          </a:p>
          <a:p>
            <a:pPr marL="171450" indent="-171450" algn="just">
              <a:buFontTx/>
              <a:buChar char="-"/>
            </a:pPr>
            <a:r>
              <a:rPr lang="hu-HU" sz="1200" b="0" i="0" kern="1200" dirty="0">
                <a:solidFill>
                  <a:schemeClr val="tx1"/>
                </a:solidFill>
                <a:effectLst/>
                <a:latin typeface="+mn-lt"/>
                <a:ea typeface="+mn-ea"/>
                <a:cs typeface="+mn-cs"/>
              </a:rPr>
              <a:t>vallási vagy világnézeti meggyőződés</a:t>
            </a:r>
            <a:r>
              <a:rPr lang="hu-HU" sz="1200" b="0" i="0" kern="1200" baseline="0" dirty="0">
                <a:solidFill>
                  <a:schemeClr val="tx1"/>
                </a:solidFill>
                <a:effectLst/>
                <a:latin typeface="+mn-lt"/>
                <a:ea typeface="+mn-ea"/>
                <a:cs typeface="+mn-cs"/>
              </a:rPr>
              <a:t> </a:t>
            </a:r>
          </a:p>
          <a:p>
            <a:pPr marL="171450" indent="-171450" algn="just">
              <a:buFontTx/>
              <a:buChar char="-"/>
            </a:pPr>
            <a:r>
              <a:rPr lang="hu-HU" sz="1200" b="0" i="0" kern="1200" dirty="0">
                <a:solidFill>
                  <a:schemeClr val="tx1"/>
                </a:solidFill>
                <a:effectLst/>
                <a:latin typeface="+mn-lt"/>
                <a:ea typeface="+mn-ea"/>
                <a:cs typeface="+mn-cs"/>
              </a:rPr>
              <a:t>szakszervezeti tagságra utaló személyes adatok</a:t>
            </a:r>
          </a:p>
          <a:p>
            <a:pPr marL="171450" indent="-171450" algn="just">
              <a:buFontTx/>
              <a:buChar char="-"/>
            </a:pPr>
            <a:r>
              <a:rPr lang="hu-HU" sz="1200" b="0" i="0" kern="1200" dirty="0">
                <a:solidFill>
                  <a:schemeClr val="tx1"/>
                </a:solidFill>
                <a:effectLst/>
                <a:latin typeface="+mn-lt"/>
                <a:ea typeface="+mn-ea"/>
                <a:cs typeface="+mn-cs"/>
              </a:rPr>
              <a:t>genetikai és </a:t>
            </a:r>
            <a:r>
              <a:rPr lang="hu-HU" sz="1200" b="0" i="0" kern="1200" dirty="0" err="1">
                <a:solidFill>
                  <a:schemeClr val="tx1"/>
                </a:solidFill>
                <a:effectLst/>
                <a:latin typeface="+mn-lt"/>
                <a:ea typeface="+mn-ea"/>
                <a:cs typeface="+mn-cs"/>
              </a:rPr>
              <a:t>biometrikus</a:t>
            </a:r>
            <a:r>
              <a:rPr lang="hu-HU" sz="1200" b="0" i="0" kern="1200" dirty="0">
                <a:solidFill>
                  <a:schemeClr val="tx1"/>
                </a:solidFill>
                <a:effectLst/>
                <a:latin typeface="+mn-lt"/>
                <a:ea typeface="+mn-ea"/>
                <a:cs typeface="+mn-cs"/>
              </a:rPr>
              <a:t> adatok</a:t>
            </a:r>
          </a:p>
          <a:p>
            <a:pPr marL="171450" indent="-171450" algn="just">
              <a:buFontTx/>
              <a:buChar char="-"/>
            </a:pPr>
            <a:r>
              <a:rPr lang="hu-HU" sz="1200" b="0" i="0" kern="1200" dirty="0">
                <a:solidFill>
                  <a:schemeClr val="tx1"/>
                </a:solidFill>
                <a:effectLst/>
                <a:latin typeface="+mn-lt"/>
                <a:ea typeface="+mn-ea"/>
                <a:cs typeface="+mn-cs"/>
              </a:rPr>
              <a:t>egészségügyi adatok</a:t>
            </a:r>
          </a:p>
          <a:p>
            <a:pPr marL="171450" indent="-171450" algn="just">
              <a:buFontTx/>
              <a:buChar char="-"/>
            </a:pPr>
            <a:r>
              <a:rPr lang="hu-HU" sz="1200" b="0" i="0" kern="1200" dirty="0">
                <a:solidFill>
                  <a:schemeClr val="tx1"/>
                </a:solidFill>
                <a:effectLst/>
                <a:latin typeface="+mn-lt"/>
                <a:ea typeface="+mn-ea"/>
                <a:cs typeface="+mn-cs"/>
              </a:rPr>
              <a:t>szexuális adatok </a:t>
            </a:r>
          </a:p>
          <a:p>
            <a:pPr marL="171450" indent="-171450" algn="just">
              <a:buFontTx/>
              <a:buChar char="-"/>
            </a:pPr>
            <a:endParaRPr lang="hu-HU" dirty="0"/>
          </a:p>
          <a:p>
            <a:pPr algn="just"/>
            <a:r>
              <a:rPr lang="hu-HU" dirty="0"/>
              <a:t>A személyes adatok különleges kategóriáit a többi személyes adattól elkülönítve kell tárolni, lehetőleg zárt fiókban vagy iratszekrényben. Mint általában</a:t>
            </a:r>
            <a:r>
              <a:rPr lang="hu-HU" baseline="0" dirty="0"/>
              <a:t> </a:t>
            </a:r>
            <a:r>
              <a:rPr lang="hu-HU" dirty="0"/>
              <a:t>a személyes adatokat, ezeket is csak titkosítást/álnevesítést követően szabad laptopokon vagy hordozható eszközökön tárolni.</a:t>
            </a:r>
          </a:p>
          <a:p>
            <a:pPr algn="just"/>
            <a:r>
              <a:rPr lang="hu-HU" dirty="0"/>
              <a:t>(forrás: https://www.itgovernance.eu/blog/en/the-gdpr-what-is-sensitive-personal-data)</a:t>
            </a:r>
          </a:p>
        </p:txBody>
      </p:sp>
      <p:sp>
        <p:nvSpPr>
          <p:cNvPr id="4" name="Dia számának helye 3"/>
          <p:cNvSpPr>
            <a:spLocks noGrp="1"/>
          </p:cNvSpPr>
          <p:nvPr>
            <p:ph type="sldNum" sz="quarter" idx="10"/>
          </p:nvPr>
        </p:nvSpPr>
        <p:spPr/>
        <p:txBody>
          <a:bodyPr/>
          <a:lstStyle/>
          <a:p>
            <a:fld id="{938C0E0A-2054-4240-9A9C-88E3E2714114}" type="slidenum">
              <a:rPr lang="en-US" smtClean="0"/>
              <a:t>26</a:t>
            </a:fld>
            <a:endParaRPr lang="en-US"/>
          </a:p>
        </p:txBody>
      </p:sp>
    </p:spTree>
    <p:extLst>
      <p:ext uri="{BB962C8B-B14F-4D97-AF65-F5344CB8AC3E}">
        <p14:creationId xmlns:p14="http://schemas.microsoft.com/office/powerpoint/2010/main" val="3105476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7502554"/>
          </a:xfrm>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példákkal segíti a különleges adat fogalmának megértését, </a:t>
            </a:r>
            <a:r>
              <a:rPr lang="hu-HU" dirty="0"/>
              <a:t>és elősegíti annak megértését, hogy mikor kötelező adatvédelmi tisztviselőt kijelölni. </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Mutasson be példákat!</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baseline="0" noProof="0" dirty="0"/>
              <a:t>Jogeset: „A GDPR megsértése miatt 400 000 euró bírságot szabnak ki egy portugál kórházra. </a:t>
            </a:r>
            <a:r>
              <a:rPr lang="hu-HU" noProof="0" dirty="0"/>
              <a:t>2018. július 17-én a Portugál Felügyeleti Hatóság („CNPD”) 400 000 euró bírságot szabott ki egy kórházra az Európai Unió általános adatvédelmi rendeletének („GDPR”) megsértése miatt. A döntést nem hozták nyilvánosságra. A hét elején a kórház nyilvánosan bejelentette, hogy vitatja a bírságot. </a:t>
            </a:r>
          </a:p>
          <a:p>
            <a:pPr algn="just"/>
            <a:r>
              <a:rPr lang="hu-HU" noProof="0" dirty="0"/>
              <a:t>A CNPD vizsgálatot indított a kórház</a:t>
            </a:r>
            <a:r>
              <a:rPr lang="hu-HU" baseline="0" noProof="0" dirty="0"/>
              <a:t> ellen</a:t>
            </a:r>
            <a:r>
              <a:rPr lang="hu-HU" noProof="0" dirty="0"/>
              <a:t>, és kiderült, hogy a kórház személyzete, pszichológusok, dietetikusok</a:t>
            </a:r>
            <a:r>
              <a:rPr lang="hu-HU" baseline="0" noProof="0" dirty="0"/>
              <a:t> </a:t>
            </a:r>
            <a:r>
              <a:rPr lang="hu-HU" noProof="0" dirty="0"/>
              <a:t>és más szakemberek</a:t>
            </a:r>
            <a:r>
              <a:rPr lang="hu-HU" baseline="0" noProof="0" dirty="0"/>
              <a:t> </a:t>
            </a:r>
            <a:r>
              <a:rPr lang="hu-HU" noProof="0" dirty="0"/>
              <a:t>hamis</a:t>
            </a:r>
            <a:r>
              <a:rPr lang="hu-HU" baseline="0" noProof="0" dirty="0"/>
              <a:t> </a:t>
            </a:r>
            <a:r>
              <a:rPr lang="hu-HU" noProof="0" dirty="0"/>
              <a:t>profilokkal</a:t>
            </a:r>
            <a:r>
              <a:rPr lang="hu-HU" baseline="0" noProof="0" dirty="0"/>
              <a:t> </a:t>
            </a:r>
            <a:r>
              <a:rPr lang="hu-HU" noProof="0" dirty="0"/>
              <a:t>férhetnek hozzá a betegek adataihoz. A rendszer működése nem bizonyult megfelelőnek - a kórházban 985 regisztrált orvosprofil volt, míg a korházban</a:t>
            </a:r>
            <a:r>
              <a:rPr lang="hu-HU" baseline="0" noProof="0" dirty="0"/>
              <a:t> </a:t>
            </a:r>
            <a:r>
              <a:rPr lang="hu-HU" noProof="0" dirty="0"/>
              <a:t>csak 296 orvos dolgozott. Sőt, az orvosok korlátlan hozzáféréssel rendelkeztek minden beteg aktájához, függetlenül az orvos szakterületétől. A CNPD arra a következtetésre jutott, hogy a kórház nem hozott megfelelő műszaki és szervezeti intézkedéseket a betegek adatainak védelme érdekében.</a:t>
            </a:r>
          </a:p>
          <a:p>
            <a:pPr algn="just"/>
            <a:endParaRPr lang="hu-HU" noProof="0" dirty="0"/>
          </a:p>
          <a:p>
            <a:pPr algn="just"/>
            <a:r>
              <a:rPr lang="hu-HU" noProof="0" dirty="0"/>
              <a:t>Védekezésében a kórház előadta, hogy a portugál egészségügyi minisztérium által, az állami kórházak számára biztosított informatikai rendszert használta. A CNPD azonban úgy döntött, hogy a kórház felelőssége annak biztosítása, hogy az általa használt informatikai rendszer megfeleljen a </a:t>
            </a:r>
            <a:r>
              <a:rPr lang="hu-HU" noProof="0" dirty="0" err="1"/>
              <a:t>GDPR-nak</a:t>
            </a:r>
            <a:r>
              <a:rPr lang="hu-HU" noProof="0" dirty="0"/>
              <a:t>. Habár Portugália (akkor még) nem </a:t>
            </a:r>
            <a:r>
              <a:rPr lang="hu-HU" dirty="0"/>
              <a:t>ültette át</a:t>
            </a:r>
            <a:r>
              <a:rPr lang="hu-HU" noProof="0" dirty="0"/>
              <a:t> a GDPR-t, a CNPD a GDPR</a:t>
            </a:r>
            <a:r>
              <a:rPr lang="hu-HU" baseline="0" noProof="0" dirty="0"/>
              <a:t> elveit </a:t>
            </a:r>
            <a:r>
              <a:rPr lang="hu-HU" noProof="0" dirty="0"/>
              <a:t>alkalmazta, és a bírság meghatározásakor a GDPR</a:t>
            </a:r>
            <a:r>
              <a:rPr lang="hu-HU" baseline="0" noProof="0" dirty="0"/>
              <a:t> szabályaira</a:t>
            </a:r>
            <a:r>
              <a:rPr lang="hu-HU" noProof="0" dirty="0"/>
              <a:t> támaszkodott. Ez az egyik legmagasabb bírság, amelyet a CNPD eddig kiszabott. A jelenlegi jogszabály a bírság felét a CNPD költségvetésébe rendeli - a jövőbeli jogszabály is valószínűleg tartalmazni fog hasonló rendelkezést.</a:t>
            </a:r>
          </a:p>
          <a:p>
            <a:pPr algn="just"/>
            <a:endParaRPr lang="hu-HU" noProof="0" dirty="0"/>
          </a:p>
          <a:p>
            <a:pPr algn="just"/>
            <a:r>
              <a:rPr lang="hu-HU" noProof="0" dirty="0"/>
              <a:t>Forrás: https://www.insideprivacy.com/data-privacy/portuguese-hospital-receives-and-contests-400000-e-fine-for-gdpr-infringement/ </a:t>
            </a:r>
          </a:p>
          <a:p>
            <a:pPr algn="just"/>
            <a:endParaRPr lang="hu-HU" dirty="0"/>
          </a:p>
        </p:txBody>
      </p:sp>
      <p:sp>
        <p:nvSpPr>
          <p:cNvPr id="4" name="Dia számának helye 3"/>
          <p:cNvSpPr>
            <a:spLocks noGrp="1"/>
          </p:cNvSpPr>
          <p:nvPr>
            <p:ph type="sldNum" sz="quarter" idx="10"/>
          </p:nvPr>
        </p:nvSpPr>
        <p:spPr/>
        <p:txBody>
          <a:bodyPr/>
          <a:lstStyle/>
          <a:p>
            <a:fld id="{938C0E0A-2054-4240-9A9C-88E3E2714114}" type="slidenum">
              <a:rPr lang="en-US" smtClean="0"/>
              <a:t>27</a:t>
            </a:fld>
            <a:endParaRPr lang="en-US"/>
          </a:p>
        </p:txBody>
      </p:sp>
    </p:spTree>
    <p:extLst>
      <p:ext uri="{BB962C8B-B14F-4D97-AF65-F5344CB8AC3E}">
        <p14:creationId xmlns:p14="http://schemas.microsoft.com/office/powerpoint/2010/main" val="1121469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dirty="0"/>
              <a:t>A dia példákkal mutatja be a nagymértékű, fő tevékenység, és különleges adat fogalmát, és elősegíti annak megértését, hogy mikor kötelező adatvédelmi tisztviselőt kijelölni. </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Adjon elég időt a résztvevőknek a kérdések megválaszolására! </a:t>
            </a:r>
            <a:endParaRPr lang="hu-HU" sz="1200" kern="1200" baseline="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endParaRPr lang="en-GB" b="0" noProof="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28</a:t>
            </a:fld>
            <a:endParaRPr lang="en-US"/>
          </a:p>
        </p:txBody>
      </p:sp>
    </p:spTree>
    <p:extLst>
      <p:ext uri="{BB962C8B-B14F-4D97-AF65-F5344CB8AC3E}">
        <p14:creationId xmlns:p14="http://schemas.microsoft.com/office/powerpoint/2010/main" val="31042756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példákkal mutatja be a nagymértékű, a fő tevékenység, és a különleges adat fogalmát, és elősegíti annak megértését, hogy mikor kötelező adatvédelmi tisztviselőt kijelölni. </a:t>
            </a:r>
          </a:p>
          <a:p>
            <a:pPr lvl="0" algn="ju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Adjon elég időt a résztvevőknek a kérdések megválaszolására! </a:t>
            </a:r>
            <a:endParaRPr lang="hu-HU" sz="1200" b="1" kern="1200" noProof="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37. cikk, (91) és (97) preambulum</a:t>
            </a:r>
            <a:r>
              <a:rPr lang="hu-HU" sz="1200" b="0" kern="1200" baseline="0" dirty="0">
                <a:solidFill>
                  <a:schemeClr val="tx1"/>
                </a:solidFill>
                <a:effectLst/>
                <a:latin typeface="+mn-lt"/>
                <a:ea typeface="+mn-ea"/>
                <a:cs typeface="+mn-cs"/>
              </a:rPr>
              <a:t>bekezdés</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29</a:t>
            </a:fld>
            <a:endParaRPr lang="en-US"/>
          </a:p>
        </p:txBody>
      </p:sp>
    </p:spTree>
    <p:extLst>
      <p:ext uri="{BB962C8B-B14F-4D97-AF65-F5344CB8AC3E}">
        <p14:creationId xmlns:p14="http://schemas.microsoft.com/office/powerpoint/2010/main" val="8421890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noProof="0" dirty="0"/>
              <a:t>Megjegyzés: </a:t>
            </a:r>
            <a:r>
              <a:rPr lang="hu-HU" dirty="0"/>
              <a:t>Például</a:t>
            </a:r>
            <a:r>
              <a:rPr lang="hu-HU" noProof="0" dirty="0"/>
              <a:t> az EU intézményeiben és szerveiben kötelező adatvédelmi tisztviselőt kinevezni az alkalmazandó adatvédelmi rendelet alapján ((EU) 2018/1725 rendelet)</a:t>
            </a:r>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11/02/2020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30</a:t>
            </a:fld>
            <a:endParaRPr lang="nl-NL"/>
          </a:p>
        </p:txBody>
      </p:sp>
    </p:spTree>
    <p:extLst>
      <p:ext uri="{BB962C8B-B14F-4D97-AF65-F5344CB8AC3E}">
        <p14:creationId xmlns:p14="http://schemas.microsoft.com/office/powerpoint/2010/main" val="3125093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azokat a körülményeket, melyek fennállása esetén önkéntes alapon adatvédelmi tisztviselőt lehet kijelölni.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Tisztázza, hogy mikor kötelező és mikor nem kötelező az adatvédelmi tisztviselő</a:t>
            </a:r>
            <a:r>
              <a:rPr lang="hu-HU" sz="1200" kern="1200" baseline="0" dirty="0">
                <a:solidFill>
                  <a:schemeClr val="tx1"/>
                </a:solidFill>
                <a:effectLst/>
                <a:latin typeface="+mn-lt"/>
                <a:ea typeface="+mn-ea"/>
                <a:cs typeface="+mn-cs"/>
              </a:rPr>
              <a:t> kinevezése</a:t>
            </a:r>
            <a:r>
              <a:rPr lang="hu-HU" dirty="0"/>
              <a:t>!</a:t>
            </a:r>
            <a:endParaRPr lang="hu-HU" sz="1200" b="0" kern="1200" noProof="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endParaRPr lang="hu-HU" sz="1200" kern="1200" dirty="0">
              <a:solidFill>
                <a:schemeClr val="tx1"/>
              </a:solidFill>
              <a:effectLst/>
              <a:latin typeface="+mn-lt"/>
              <a:ea typeface="+mn-ea"/>
              <a:cs typeface="+mn-cs"/>
            </a:endParaRPr>
          </a:p>
          <a:p>
            <a:pPr algn="just"/>
            <a:r>
              <a:rPr lang="hu-HU" dirty="0"/>
              <a:t>Azokban az esetekben, amikor a GDPR kifejezetten nem írja elő az adatvédelmi tisztviselő kinevezésének szükségességét, a szervezeteknek lehetősége van önkéntes alapon DPO-t kijelölni. A 29. cikk szerinti adatvédelemi</a:t>
            </a:r>
            <a:r>
              <a:rPr lang="hu-HU" baseline="0" dirty="0"/>
              <a:t> </a:t>
            </a:r>
            <a:r>
              <a:rPr lang="hu-HU" dirty="0"/>
              <a:t>munkacsoport (WP29) ösztönzi ezeket az önkéntes erőfeszítéseket.</a:t>
            </a:r>
          </a:p>
        </p:txBody>
      </p:sp>
      <p:sp>
        <p:nvSpPr>
          <p:cNvPr id="4" name="Dia számának helye 3"/>
          <p:cNvSpPr>
            <a:spLocks noGrp="1"/>
          </p:cNvSpPr>
          <p:nvPr>
            <p:ph type="sldNum" sz="quarter" idx="10"/>
          </p:nvPr>
        </p:nvSpPr>
        <p:spPr/>
        <p:txBody>
          <a:bodyPr/>
          <a:lstStyle/>
          <a:p>
            <a:fld id="{938C0E0A-2054-4240-9A9C-88E3E2714114}" type="slidenum">
              <a:rPr lang="en-US" smtClean="0"/>
              <a:t>31</a:t>
            </a:fld>
            <a:endParaRPr lang="en-US"/>
          </a:p>
        </p:txBody>
      </p:sp>
    </p:spTree>
    <p:extLst>
      <p:ext uri="{BB962C8B-B14F-4D97-AF65-F5344CB8AC3E}">
        <p14:creationId xmlns:p14="http://schemas.microsoft.com/office/powerpoint/2010/main" val="4284057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defRPr/>
            </a:pPr>
            <a:r>
              <a:rPr lang="hu-HU" dirty="0"/>
              <a:t>Szánjon elegendő időt a kérdések megválaszolására!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32</a:t>
            </a:fld>
            <a:endParaRPr lang="en-US"/>
          </a:p>
        </p:txBody>
      </p:sp>
    </p:spTree>
    <p:extLst>
      <p:ext uri="{BB962C8B-B14F-4D97-AF65-F5344CB8AC3E}">
        <p14:creationId xmlns:p14="http://schemas.microsoft.com/office/powerpoint/2010/main" val="20506905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b="0" dirty="0"/>
              <a:t> A </a:t>
            </a:r>
            <a:r>
              <a:rPr lang="hu-HU" dirty="0"/>
              <a:t>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pPr algn="just"/>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12550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bemutatja az adatvédelmi tisztviselők GDPR-ban felsorolt feladatait. </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M</a:t>
            </a:r>
            <a:r>
              <a:rPr lang="hu-HU" sz="1200" kern="1200" dirty="0">
                <a:solidFill>
                  <a:schemeClr val="tx1"/>
                </a:solidFill>
                <a:effectLst/>
                <a:latin typeface="+mn-lt"/>
                <a:ea typeface="+mn-ea"/>
                <a:cs typeface="+mn-cs"/>
              </a:rPr>
              <a:t>agyarázza el részletesen a felsorolt</a:t>
            </a:r>
            <a:r>
              <a:rPr lang="hu-HU" sz="1200" kern="1200" baseline="0" dirty="0">
                <a:solidFill>
                  <a:schemeClr val="tx1"/>
                </a:solidFill>
                <a:effectLst/>
                <a:latin typeface="+mn-lt"/>
                <a:ea typeface="+mn-ea"/>
                <a:cs typeface="+mn-cs"/>
              </a:rPr>
              <a:t> feladatokat, és szolgáljon gyakorlati példákkal is!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nincsen</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a:t>
            </a:r>
            <a:r>
              <a:rPr lang="hu-HU" sz="1200" b="0" kern="1200" baseline="0" dirty="0">
                <a:solidFill>
                  <a:schemeClr val="tx1"/>
                </a:solidFill>
                <a:effectLst/>
                <a:latin typeface="+mn-lt"/>
                <a:ea typeface="+mn-ea"/>
                <a:cs typeface="+mn-cs"/>
              </a:rPr>
              <a:t> 39. cikk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35</a:t>
            </a:fld>
            <a:endParaRPr lang="en-US"/>
          </a:p>
        </p:txBody>
      </p:sp>
    </p:spTree>
    <p:extLst>
      <p:ext uri="{BB962C8B-B14F-4D97-AF65-F5344CB8AC3E}">
        <p14:creationId xmlns:p14="http://schemas.microsoft.com/office/powerpoint/2010/main" val="3366536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bemutatja az adatvédelmi tisztviselők GDPR-ban felsorolt feladatait. </a:t>
            </a:r>
          </a:p>
          <a:p>
            <a:pPr lvl="0" algn="just">
              <a:defRPr/>
            </a:pPr>
            <a:r>
              <a:rPr lang="hu-HU" b="1" dirty="0"/>
              <a:t>Pedagógiai stratégia és útmutatás:</a:t>
            </a:r>
            <a:r>
              <a:rPr lang="hu-HU" dirty="0"/>
              <a:t> Magyarázza el részletesen a felsorolt feladatokat, és szolgáljon gyakorlati példákkal is!</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nincsen</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a:t>
            </a:r>
            <a:r>
              <a:rPr lang="hu-HU" sz="1200" b="0" kern="1200" baseline="0" dirty="0">
                <a:solidFill>
                  <a:schemeClr val="tx1"/>
                </a:solidFill>
                <a:effectLst/>
                <a:latin typeface="+mn-lt"/>
                <a:ea typeface="+mn-ea"/>
                <a:cs typeface="+mn-cs"/>
              </a:rPr>
              <a:t> 39. cikk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36</a:t>
            </a:fld>
            <a:endParaRPr lang="en-US"/>
          </a:p>
        </p:txBody>
      </p:sp>
    </p:spTree>
    <p:extLst>
      <p:ext uri="{BB962C8B-B14F-4D97-AF65-F5344CB8AC3E}">
        <p14:creationId xmlns:p14="http://schemas.microsoft.com/office/powerpoint/2010/main" val="17139396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a:t>
            </a:r>
            <a:r>
              <a:rPr lang="hu-HU" dirty="0"/>
              <a:t> A dia bemutatja az adatvédelmi tisztviselők GDPR-ban felsorolt feladatait. </a:t>
            </a:r>
          </a:p>
          <a:p>
            <a:pPr lvl="0" algn="just">
              <a:defRPr/>
            </a:pPr>
            <a:r>
              <a:rPr lang="hu-HU" b="1" dirty="0"/>
              <a:t>Pedagógiai stratégia és útmutatás:</a:t>
            </a:r>
            <a:r>
              <a:rPr lang="hu-HU" dirty="0"/>
              <a:t> Magyarázza el részletesen a felsorolt feladatokat, és szolgáljon gyakorlati példákkal is!</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nincsen</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a:t>
            </a:r>
            <a:r>
              <a:rPr lang="hu-HU" sz="1200" b="0" kern="1200" baseline="0" dirty="0">
                <a:solidFill>
                  <a:schemeClr val="tx1"/>
                </a:solidFill>
                <a:effectLst/>
                <a:latin typeface="+mn-lt"/>
                <a:ea typeface="+mn-ea"/>
                <a:cs typeface="+mn-cs"/>
              </a:rPr>
              <a:t> 39. cikk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37</a:t>
            </a:fld>
            <a:endParaRPr lang="en-US"/>
          </a:p>
        </p:txBody>
      </p:sp>
    </p:spTree>
    <p:extLst>
      <p:ext uri="{BB962C8B-B14F-4D97-AF65-F5344CB8AC3E}">
        <p14:creationId xmlns:p14="http://schemas.microsoft.com/office/powerpoint/2010/main" val="38380189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Szánjon elegendő</a:t>
            </a:r>
            <a:r>
              <a:rPr lang="hu-HU" baseline="0" dirty="0"/>
              <a:t> időt a kérdések megválaszolására!</a:t>
            </a:r>
            <a:endParaRPr lang="hu-HU" dirty="0"/>
          </a:p>
          <a:p>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38</a:t>
            </a:fld>
            <a:endParaRPr lang="en-US"/>
          </a:p>
        </p:txBody>
      </p:sp>
    </p:spTree>
    <p:extLst>
      <p:ext uri="{BB962C8B-B14F-4D97-AF65-F5344CB8AC3E}">
        <p14:creationId xmlns:p14="http://schemas.microsoft.com/office/powerpoint/2010/main" val="20340629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a:t>
            </a:r>
            <a:r>
              <a:rPr lang="hu-HU" dirty="0"/>
              <a:t>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98222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 DPO kinevezéséhez szükséges szervezeti követelményeket.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a:t>
            </a:r>
            <a:endParaRPr lang="hu-HU" sz="1200" b="1" kern="1200" noProof="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41</a:t>
            </a:fld>
            <a:endParaRPr lang="en-US"/>
          </a:p>
        </p:txBody>
      </p:sp>
    </p:spTree>
    <p:extLst>
      <p:ext uri="{BB962C8B-B14F-4D97-AF65-F5344CB8AC3E}">
        <p14:creationId xmlns:p14="http://schemas.microsoft.com/office/powerpoint/2010/main" val="39163712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bemutatja azokat a körülményeket, melyek fennállása esetén az adatkezelő / adatfeldolgozó köteles DPO-t kijelölni.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Használjon gyakorlati példákat!</a:t>
            </a:r>
            <a:endParaRPr lang="hu-HU" sz="1200" b="1" kern="1200" noProof="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42</a:t>
            </a:fld>
            <a:endParaRPr lang="en-US"/>
          </a:p>
        </p:txBody>
      </p:sp>
    </p:spTree>
    <p:extLst>
      <p:ext uri="{BB962C8B-B14F-4D97-AF65-F5344CB8AC3E}">
        <p14:creationId xmlns:p14="http://schemas.microsoft.com/office/powerpoint/2010/main" val="2238787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defRPr/>
            </a:pPr>
            <a:r>
              <a:rPr lang="hu-HU" b="1" dirty="0"/>
              <a:t>A dia célja és tárgya: </a:t>
            </a:r>
            <a:r>
              <a:rPr lang="hu-HU" dirty="0"/>
              <a:t>Az előadó bemutatása a közönség számára.</a:t>
            </a:r>
          </a:p>
          <a:p>
            <a:pPr lvl="0" algn="just">
              <a:defRPr/>
            </a:pPr>
            <a:r>
              <a:rPr lang="hu-HU" b="1" dirty="0"/>
              <a:t>Pedagógiai stratégia és útmutatás:  </a:t>
            </a:r>
            <a:r>
              <a:rPr lang="hu-HU" dirty="0"/>
              <a:t>Hangsúlyozzuk, hogy az előadó – adatvédelmi tudása okán – a jövőben esetleges kapcsolattartási pont lehet a hallgatók számára!</a:t>
            </a:r>
          </a:p>
          <a:p>
            <a:pPr lvl="0" algn="just">
              <a:defRPr/>
            </a:pPr>
            <a:r>
              <a:rPr lang="hu-HU" b="1" dirty="0"/>
              <a:t>Időterv (fontosság): </a:t>
            </a:r>
            <a:r>
              <a:rPr lang="hu-HU" dirty="0"/>
              <a:t>közepes</a:t>
            </a:r>
          </a:p>
          <a:p>
            <a:pPr algn="just"/>
            <a:r>
              <a:rPr lang="hu-HU" b="1" dirty="0"/>
              <a:t>A képzésben résztvevők szükséges tapasztalata: </a:t>
            </a:r>
            <a:r>
              <a:rPr lang="hu-HU" dirty="0"/>
              <a:t>nincs</a:t>
            </a:r>
          </a:p>
          <a:p>
            <a:pPr algn="just"/>
            <a:r>
              <a:rPr lang="hu-HU" b="1" dirty="0"/>
              <a:t>Kinek releváns: </a:t>
            </a:r>
            <a:r>
              <a:rPr lang="hu-HU" dirty="0"/>
              <a:t>mindenkinek</a:t>
            </a:r>
          </a:p>
          <a:p>
            <a:pPr algn="just"/>
            <a:r>
              <a:rPr lang="hu-HU" b="1" dirty="0"/>
              <a:t>Jogszabályi rendelkezések: - </a:t>
            </a:r>
            <a:endParaRPr lang="hu-HU" dirty="0"/>
          </a:p>
          <a:p>
            <a:pPr algn="just"/>
            <a:r>
              <a:rPr lang="hu-HU" b="1" dirty="0"/>
              <a:t>Jogeset: -</a:t>
            </a:r>
          </a:p>
          <a:p>
            <a:pPr algn="just"/>
            <a:r>
              <a:rPr lang="hu-HU" b="1" dirty="0"/>
              <a:t>További olvasmányok: -</a:t>
            </a:r>
          </a:p>
          <a:p>
            <a:pPr algn="just"/>
            <a:r>
              <a:rPr lang="hu-HU" b="1"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2466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bemutatja a DPO szervezeten belüli jogállását.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Magyarázza el a „</a:t>
            </a:r>
            <a:r>
              <a:rPr lang="hu-HU" sz="1200" b="0" kern="1200" dirty="0">
                <a:solidFill>
                  <a:schemeClr val="tx1"/>
                </a:solidFill>
                <a:latin typeface="+mn-lt"/>
                <a:ea typeface="+mn-ea"/>
                <a:cs typeface="+mn-cs"/>
              </a:rPr>
              <a:t>megfelelő módon” és „időben” fogalmak jelentését</a:t>
            </a:r>
            <a:r>
              <a:rPr lang="hu-HU" dirty="0"/>
              <a:t>, és </a:t>
            </a:r>
            <a:r>
              <a:rPr lang="hu-HU" sz="1200" b="0" kern="1200" dirty="0">
                <a:solidFill>
                  <a:schemeClr val="tx1"/>
                </a:solidFill>
                <a:latin typeface="+mn-lt"/>
                <a:ea typeface="+mn-ea"/>
                <a:cs typeface="+mn-cs"/>
              </a:rPr>
              <a:t>mutasson be jó és rossz </a:t>
            </a:r>
            <a:r>
              <a:rPr lang="hu-HU" sz="1200" b="0" kern="1200" baseline="0" dirty="0">
                <a:solidFill>
                  <a:schemeClr val="tx1"/>
                </a:solidFill>
                <a:latin typeface="+mn-lt"/>
                <a:ea typeface="+mn-ea"/>
                <a:cs typeface="+mn-cs"/>
              </a:rPr>
              <a:t>gyakorlatokat!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43</a:t>
            </a:fld>
            <a:endParaRPr lang="en-US"/>
          </a:p>
        </p:txBody>
      </p:sp>
    </p:spTree>
    <p:extLst>
      <p:ext uri="{BB962C8B-B14F-4D97-AF65-F5344CB8AC3E}">
        <p14:creationId xmlns:p14="http://schemas.microsoft.com/office/powerpoint/2010/main" val="13685087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példákat mutat be a DPO megfelelő jogállására.</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Kérdezze meg a résztvevőket a tapasztalataikról!</a:t>
            </a:r>
            <a:endParaRPr lang="hu-HU" sz="1200" b="1" kern="1200" noProof="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11/02/2020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44</a:t>
            </a:fld>
            <a:endParaRPr lang="nl-NL"/>
          </a:p>
        </p:txBody>
      </p:sp>
    </p:spTree>
    <p:extLst>
      <p:ext uri="{BB962C8B-B14F-4D97-AF65-F5344CB8AC3E}">
        <p14:creationId xmlns:p14="http://schemas.microsoft.com/office/powerpoint/2010/main" val="21317346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 DPO számára biztosítandó forrásokat, amelyek szükségesek feladatai ellátásához.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Szolgáljon gyakorlati példákkal a szükséges forrásokra</a:t>
            </a:r>
            <a:r>
              <a:rPr lang="hu-HU" sz="1200" b="0" kern="1200" noProof="0" dirty="0">
                <a:solidFill>
                  <a:schemeClr val="tx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(2).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45</a:t>
            </a:fld>
            <a:endParaRPr lang="en-US"/>
          </a:p>
        </p:txBody>
      </p:sp>
    </p:spTree>
    <p:extLst>
      <p:ext uri="{BB962C8B-B14F-4D97-AF65-F5344CB8AC3E}">
        <p14:creationId xmlns:p14="http://schemas.microsoft.com/office/powerpoint/2010/main" val="26370457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 DPO függetlenségének követelményét.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Javasoljuk gyakorlati példák bemutatását!</a:t>
            </a:r>
            <a:endParaRPr lang="hu-HU" sz="1200" b="1" kern="1200" noProof="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46</a:t>
            </a:fld>
            <a:endParaRPr lang="en-US"/>
          </a:p>
        </p:txBody>
      </p:sp>
    </p:spTree>
    <p:extLst>
      <p:ext uri="{BB962C8B-B14F-4D97-AF65-F5344CB8AC3E}">
        <p14:creationId xmlns:p14="http://schemas.microsoft.com/office/powerpoint/2010/main" val="26052131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bemutatja a DPO függetlenségének elemeit.</a:t>
            </a:r>
          </a:p>
          <a:p>
            <a:pPr lvl="0" algn="just">
              <a:defRPr/>
            </a:pPr>
            <a:r>
              <a:rPr lang="hu-HU" b="1" dirty="0"/>
              <a:t>Pedagógiai stratégia és útmutatás:</a:t>
            </a:r>
            <a:r>
              <a:rPr lang="hu-HU" dirty="0"/>
              <a:t> Javasoljuk gyakorlati példák bemutatását!</a:t>
            </a:r>
            <a:endParaRPr lang="hu-HU" b="1" dirty="0"/>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47</a:t>
            </a:fld>
            <a:endParaRPr lang="en-US"/>
          </a:p>
        </p:txBody>
      </p:sp>
    </p:spTree>
    <p:extLst>
      <p:ext uri="{BB962C8B-B14F-4D97-AF65-F5344CB8AC3E}">
        <p14:creationId xmlns:p14="http://schemas.microsoft.com/office/powerpoint/2010/main" val="13920723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az összeférhetetlenség fogalmá</a:t>
            </a:r>
            <a:r>
              <a:rPr lang="hu-HU" dirty="0"/>
              <a:t>t.</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Szolgáljon példákkal összeférhetetlen pozíciókra!</a:t>
            </a:r>
          </a:p>
          <a:p>
            <a:pPr lvl="0" algn="just">
              <a:defRPr/>
            </a:pPr>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48</a:t>
            </a:fld>
            <a:endParaRPr lang="en-US"/>
          </a:p>
        </p:txBody>
      </p:sp>
    </p:spTree>
    <p:extLst>
      <p:ext uri="{BB962C8B-B14F-4D97-AF65-F5344CB8AC3E}">
        <p14:creationId xmlns:p14="http://schemas.microsoft.com/office/powerpoint/2010/main" val="14089318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a titoktartás és a bizalmasság fogalmát</a:t>
            </a:r>
            <a:r>
              <a:rPr lang="hu-HU" sz="1200" kern="1200" baseline="0" dirty="0">
                <a:solidFill>
                  <a:schemeClr val="tx1"/>
                </a:solidFill>
                <a:effectLst/>
                <a:latin typeface="+mn-lt"/>
                <a:ea typeface="+mn-ea"/>
                <a:cs typeface="+mn-cs"/>
              </a:rPr>
              <a:t> mutatja be.</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Javasoljuk gyakorlati példák hozzáadását!</a:t>
            </a:r>
            <a:endParaRPr lang="hu-HU" sz="1200" b="1" kern="1200" noProof="0" dirty="0">
              <a:solidFill>
                <a:schemeClr val="tx1"/>
              </a:solidFill>
              <a:effectLst/>
              <a:latin typeface="+mn-lt"/>
              <a:ea typeface="+mn-ea"/>
              <a:cs typeface="+mn-cs"/>
            </a:endParaRPr>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49</a:t>
            </a:fld>
            <a:endParaRPr lang="en-US"/>
          </a:p>
        </p:txBody>
      </p:sp>
    </p:spTree>
    <p:extLst>
      <p:ext uri="{BB962C8B-B14F-4D97-AF65-F5344CB8AC3E}">
        <p14:creationId xmlns:p14="http://schemas.microsoft.com/office/powerpoint/2010/main" val="15207663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az adatvédelmi tisztviselő elérhetőségének</a:t>
            </a:r>
            <a:r>
              <a:rPr lang="hu-HU" sz="1200" kern="1200" baseline="0" dirty="0">
                <a:solidFill>
                  <a:schemeClr val="tx1"/>
                </a:solidFill>
                <a:effectLst/>
                <a:latin typeface="+mn-lt"/>
                <a:ea typeface="+mn-ea"/>
                <a:cs typeface="+mn-cs"/>
              </a:rPr>
              <a:t> nyilvánosságára vonatkozó GDPR szerinti követelményt mutatja be.</a:t>
            </a:r>
          </a:p>
          <a:p>
            <a:pPr lvl="0" algn="just">
              <a:defRPr/>
            </a:pPr>
            <a:r>
              <a:rPr lang="hu-HU" b="1" dirty="0"/>
              <a:t>Pedagógiai stratégia és útmutatás:</a:t>
            </a:r>
            <a:r>
              <a:rPr lang="hu-HU" dirty="0"/>
              <a:t> Javasoljuk gyakorlati példák hozzáadását!</a:t>
            </a:r>
            <a:endParaRPr lang="hu-HU" b="1" dirty="0"/>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50</a:t>
            </a:fld>
            <a:endParaRPr lang="en-US"/>
          </a:p>
        </p:txBody>
      </p:sp>
    </p:spTree>
    <p:extLst>
      <p:ext uri="{BB962C8B-B14F-4D97-AF65-F5344CB8AC3E}">
        <p14:creationId xmlns:p14="http://schemas.microsoft.com/office/powerpoint/2010/main" val="620089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azon körülményeket mutatja be, mely esetekben több szervezet közös adatvédelmi tisztviselőt</a:t>
            </a:r>
            <a:r>
              <a:rPr lang="hu-HU" sz="1200" kern="1200" baseline="0" dirty="0">
                <a:solidFill>
                  <a:schemeClr val="tx1"/>
                </a:solidFill>
                <a:effectLst/>
                <a:latin typeface="+mn-lt"/>
                <a:ea typeface="+mn-ea"/>
                <a:cs typeface="+mn-cs"/>
              </a:rPr>
              <a:t> nevezhet ki.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Kérdezze meg a hallgatóságot, hogy a szervezetük közös adatvédelmi tisztviselő kinevezése mellett döntött-e!</a:t>
            </a:r>
            <a:endParaRPr lang="hu-HU" sz="1200" b="1" kern="1200" noProof="0" dirty="0">
              <a:solidFill>
                <a:schemeClr val="tx1"/>
              </a:solidFill>
              <a:effectLst/>
              <a:latin typeface="+mn-lt"/>
              <a:ea typeface="+mn-ea"/>
              <a:cs typeface="+mn-cs"/>
            </a:endParaRPr>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GDPR 38. és 39.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51</a:t>
            </a:fld>
            <a:endParaRPr lang="en-US"/>
          </a:p>
        </p:txBody>
      </p:sp>
    </p:spTree>
    <p:extLst>
      <p:ext uri="{BB962C8B-B14F-4D97-AF65-F5344CB8AC3E}">
        <p14:creationId xmlns:p14="http://schemas.microsoft.com/office/powerpoint/2010/main" val="27219429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Szánjon elegendő</a:t>
            </a:r>
            <a:r>
              <a:rPr lang="hu-HU" baseline="0" dirty="0"/>
              <a:t> időt a kérdések megválaszolására!</a:t>
            </a:r>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52</a:t>
            </a:fld>
            <a:endParaRPr lang="en-US"/>
          </a:p>
        </p:txBody>
      </p:sp>
    </p:spTree>
    <p:extLst>
      <p:ext uri="{BB962C8B-B14F-4D97-AF65-F5344CB8AC3E}">
        <p14:creationId xmlns:p14="http://schemas.microsoft.com/office/powerpoint/2010/main" val="3639554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938C0E0A-2054-4240-9A9C-88E3E2714114}" type="slidenum">
              <a:rPr lang="en-US" smtClean="0"/>
              <a:t>5</a:t>
            </a:fld>
            <a:endParaRPr lang="en-US"/>
          </a:p>
        </p:txBody>
      </p:sp>
    </p:spTree>
    <p:extLst>
      <p:ext uri="{BB962C8B-B14F-4D97-AF65-F5344CB8AC3E}">
        <p14:creationId xmlns:p14="http://schemas.microsoft.com/office/powerpoint/2010/main" val="23553782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294839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50"/>
            <a:ext cx="5486400" cy="4194810"/>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az adatvédelmi tisztviselő szükséges szakértelmét és szakmai rátermettségét mutatja be.</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a:t>
            </a:r>
            <a:endParaRPr lang="hu-HU" sz="1200" b="1" kern="1200" noProof="0" dirty="0">
              <a:solidFill>
                <a:schemeClr val="tx1"/>
              </a:solidFill>
              <a:effectLst/>
              <a:latin typeface="+mn-lt"/>
              <a:ea typeface="+mn-ea"/>
              <a:cs typeface="+mn-cs"/>
            </a:endParaRPr>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37</a:t>
            </a:r>
            <a:r>
              <a:rPr lang="hu-HU" sz="1200" b="0" kern="1200" dirty="0">
                <a:solidFill>
                  <a:schemeClr val="tx1"/>
                </a:solidFill>
                <a:effectLst/>
                <a:latin typeface="+mn-lt"/>
                <a:ea typeface="+mn-ea"/>
                <a:cs typeface="+mn-cs"/>
              </a:rPr>
              <a:t>.</a:t>
            </a:r>
            <a:r>
              <a:rPr lang="hu-HU" sz="1200" b="0" kern="1200" baseline="0" dirty="0">
                <a:solidFill>
                  <a:schemeClr val="tx1"/>
                </a:solidFill>
                <a:effectLst/>
                <a:latin typeface="+mn-lt"/>
                <a:ea typeface="+mn-ea"/>
                <a:cs typeface="+mn-cs"/>
              </a:rPr>
              <a:t> cikk (5) bekezdés</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A WP29 munkacsoport véleménye szerint releváns készségek és szakértelem például: </a:t>
            </a:r>
          </a:p>
          <a:p>
            <a:pPr marL="171450" indent="-171450" algn="just">
              <a:buFont typeface="Arial" panose="020B0604020202020204" pitchFamily="34" charset="0"/>
              <a:buChar char="•"/>
            </a:pPr>
            <a:r>
              <a:rPr lang="hu-HU" dirty="0"/>
              <a:t>szakértelem a nemzeti és európai adatvédelmi jogszabályok és gyakorlatok terén, beleértve a GDPR alapos ismeretét</a:t>
            </a:r>
          </a:p>
          <a:p>
            <a:pPr marL="171450" indent="-171450" algn="just">
              <a:buFont typeface="Arial" panose="020B0604020202020204" pitchFamily="34" charset="0"/>
              <a:buChar char="•"/>
            </a:pPr>
            <a:r>
              <a:rPr lang="hu-HU" dirty="0"/>
              <a:t>az elvégzett adatkezelési műveletek ismerete</a:t>
            </a:r>
          </a:p>
          <a:p>
            <a:pPr marL="171450" indent="-171450" algn="just">
              <a:buFont typeface="Arial" panose="020B0604020202020204" pitchFamily="34" charset="0"/>
              <a:buChar char="•"/>
            </a:pPr>
            <a:r>
              <a:rPr lang="hu-HU" dirty="0"/>
              <a:t>az információs technológiák és az adatbiztonság ismerete </a:t>
            </a:r>
          </a:p>
          <a:p>
            <a:pPr marL="171450" indent="-171450" algn="just">
              <a:buFont typeface="Arial" panose="020B0604020202020204" pitchFamily="34" charset="0"/>
              <a:buChar char="•"/>
            </a:pPr>
            <a:r>
              <a:rPr lang="hu-HU" dirty="0"/>
              <a:t>az üzletág és a szervezet ismerete </a:t>
            </a:r>
          </a:p>
          <a:p>
            <a:pPr marL="171450" indent="-171450" algn="just">
              <a:buFont typeface="Arial" panose="020B0604020202020204" pitchFamily="34" charset="0"/>
              <a:buChar char="•"/>
            </a:pPr>
            <a:r>
              <a:rPr lang="hu-HU" dirty="0"/>
              <a:t>a szervezeten belül az adatvédelmi kultúra előmozdításának képessége</a:t>
            </a:r>
          </a:p>
          <a:p>
            <a:pPr algn="just"/>
            <a:endParaRPr lang="hu-HU" dirty="0"/>
          </a:p>
          <a:p>
            <a:pPr algn="just"/>
            <a:r>
              <a:rPr lang="hu-HU" dirty="0"/>
              <a:t>GDPR 37. cikkének (5) bekezdése </a:t>
            </a:r>
          </a:p>
          <a:p>
            <a:pPr lvl="0" algn="just">
              <a:defRPr/>
            </a:pPr>
            <a:r>
              <a:rPr lang="hu-HU" dirty="0"/>
              <a:t>Az adatvédelmi tisztviselőt szakmai rátermettség és különösen az adatvédelmi jog és gyakorlat szakértői szintű ismerete, valamint a 39. cikkben említett feladatok ellátására való alkalmasság alapján kell kijelölni.</a:t>
            </a:r>
          </a:p>
        </p:txBody>
      </p:sp>
      <p:sp>
        <p:nvSpPr>
          <p:cNvPr id="4" name="Dia számának helye 3"/>
          <p:cNvSpPr>
            <a:spLocks noGrp="1"/>
          </p:cNvSpPr>
          <p:nvPr>
            <p:ph type="sldNum" sz="quarter" idx="10"/>
          </p:nvPr>
        </p:nvSpPr>
        <p:spPr/>
        <p:txBody>
          <a:bodyPr/>
          <a:lstStyle/>
          <a:p>
            <a:fld id="{938C0E0A-2054-4240-9A9C-88E3E2714114}" type="slidenum">
              <a:rPr lang="en-US" smtClean="0"/>
              <a:t>55</a:t>
            </a:fld>
            <a:endParaRPr lang="en-US"/>
          </a:p>
        </p:txBody>
      </p:sp>
    </p:spTree>
    <p:extLst>
      <p:ext uri="{BB962C8B-B14F-4D97-AF65-F5344CB8AC3E}">
        <p14:creationId xmlns:p14="http://schemas.microsoft.com/office/powerpoint/2010/main" val="283021721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defRPr/>
            </a:pPr>
            <a:r>
              <a:rPr lang="hu-HU" dirty="0"/>
              <a:t>Szánjon elegendő időt a kérdések megválaszolására!</a:t>
            </a:r>
          </a:p>
        </p:txBody>
      </p:sp>
      <p:sp>
        <p:nvSpPr>
          <p:cNvPr id="4" name="Dia számának helye 3"/>
          <p:cNvSpPr>
            <a:spLocks noGrp="1"/>
          </p:cNvSpPr>
          <p:nvPr>
            <p:ph type="sldNum" sz="quarter" idx="5"/>
          </p:nvPr>
        </p:nvSpPr>
        <p:spPr/>
        <p:txBody>
          <a:bodyPr/>
          <a:lstStyle/>
          <a:p>
            <a:fld id="{938C0E0A-2054-4240-9A9C-88E3E2714114}" type="slidenum">
              <a:rPr lang="en-US" smtClean="0"/>
              <a:t>56</a:t>
            </a:fld>
            <a:endParaRPr lang="en-US"/>
          </a:p>
        </p:txBody>
      </p:sp>
    </p:spTree>
    <p:extLst>
      <p:ext uri="{BB962C8B-B14F-4D97-AF65-F5344CB8AC3E}">
        <p14:creationId xmlns:p14="http://schemas.microsoft.com/office/powerpoint/2010/main" val="27285239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201446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t>
            </a:r>
            <a:r>
              <a:rPr lang="hu-HU" b="0" noProof="0" dirty="0"/>
              <a:t>A dia ismerteti a DPO pozíció betöltésének feltételeit.</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Mutassa be az adatvédelmi tisztviselő kiválasztásának GDPR és nemzeti jog szerinti előírásainak különbségeit!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59</a:t>
            </a:fld>
            <a:endParaRPr lang="en-US"/>
          </a:p>
        </p:txBody>
      </p:sp>
    </p:spTree>
    <p:extLst>
      <p:ext uri="{BB962C8B-B14F-4D97-AF65-F5344CB8AC3E}">
        <p14:creationId xmlns:p14="http://schemas.microsoft.com/office/powerpoint/2010/main" val="6359411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ismerteti az adatvédelmi tisztviselői kinevezés feltételeit.</a:t>
            </a:r>
            <a:r>
              <a:rPr lang="hu-HU" b="0" noProof="0" dirty="0"/>
              <a:t> </a:t>
            </a:r>
          </a:p>
          <a:p>
            <a:pPr lvl="0" algn="just">
              <a:defRPr/>
            </a:pPr>
            <a:r>
              <a:rPr lang="hu-HU" b="1" dirty="0"/>
              <a:t>Pedagógiai stratégia és útmutatás:</a:t>
            </a:r>
            <a:r>
              <a:rPr lang="hu-HU" dirty="0"/>
              <a:t> Mutassa be az adatvédelmi tisztviselő kiválasztásának GDPR és nemzeti jog szerinti előírásainak különbségeit!</a:t>
            </a:r>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26374923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787526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dia ismerteti milyen szempontokat kell figyelembe venni a DPO kiválasztása során.</a:t>
            </a:r>
            <a:r>
              <a:rPr lang="hu-HU" b="1" dirty="0"/>
              <a:t> </a:t>
            </a:r>
            <a:endParaRPr lang="hu-HU" dirty="0"/>
          </a:p>
          <a:p>
            <a:pPr lvl="0" algn="just">
              <a:defRPr/>
            </a:pPr>
            <a:r>
              <a:rPr lang="hu-HU" b="1" dirty="0"/>
              <a:t>Pedagógiai stratégia és útmutatás: </a:t>
            </a:r>
          </a:p>
          <a:p>
            <a:pPr lvl="0" algn="just">
              <a:defRPr/>
            </a:pPr>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pPr algn="just"/>
            <a:r>
              <a:rPr lang="hu-HU" b="0" dirty="0"/>
              <a:t>A WP29 munkacsoport véleménye szerint ki lehet jelölni külső adatvédelmi tisztviselőt, és ebben az esetben a tevékenysége magánszeméllyel vagy szervezettel kötött szolgáltatási szerződés keretében is végezhető. Utóbbi esetben a jogi egyértelműség és a jó szervezés érdekében az iránymutatás szerint ajánlott az ügyfél vonatkozásában egyetlen személyt vezető kapcsolattartóként és „felelős” személyként megbízni.</a:t>
            </a:r>
          </a:p>
        </p:txBody>
      </p:sp>
      <p:sp>
        <p:nvSpPr>
          <p:cNvPr id="4" name="Dia számának helye 3"/>
          <p:cNvSpPr>
            <a:spLocks noGrp="1"/>
          </p:cNvSpPr>
          <p:nvPr>
            <p:ph type="sldNum" sz="quarter" idx="5"/>
          </p:nvPr>
        </p:nvSpPr>
        <p:spPr/>
        <p:txBody>
          <a:bodyPr/>
          <a:lstStyle/>
          <a:p>
            <a:fld id="{938C0E0A-2054-4240-9A9C-88E3E2714114}" type="slidenum">
              <a:rPr lang="en-US" smtClean="0"/>
              <a:t>63</a:t>
            </a:fld>
            <a:endParaRPr lang="en-US"/>
          </a:p>
        </p:txBody>
      </p:sp>
    </p:spTree>
    <p:extLst>
      <p:ext uri="{BB962C8B-B14F-4D97-AF65-F5344CB8AC3E}">
        <p14:creationId xmlns:p14="http://schemas.microsoft.com/office/powerpoint/2010/main" val="35381651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összeveti a belső és külső adatvédelmi tisztviselő kinevezésének előnyeit és hátrányait.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Kérje meg a résztvevőket, hogy egészítsék ki a fenti listát!</a:t>
            </a:r>
          </a:p>
          <a:p>
            <a:pPr lvl="0" algn="just">
              <a:defRPr/>
            </a:pPr>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64</a:t>
            </a:fld>
            <a:endParaRPr lang="en-US"/>
          </a:p>
        </p:txBody>
      </p:sp>
    </p:spTree>
    <p:extLst>
      <p:ext uri="{BB962C8B-B14F-4D97-AF65-F5344CB8AC3E}">
        <p14:creationId xmlns:p14="http://schemas.microsoft.com/office/powerpoint/2010/main" val="240813945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Szánjon elegendő</a:t>
            </a:r>
            <a:r>
              <a:rPr lang="hu-HU" baseline="0" dirty="0"/>
              <a:t> időt a kérdések megválaszolására!</a:t>
            </a:r>
            <a:endParaRPr lang="hu-HU"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62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képzési anyag rövid bemutatása a hallgatóság számára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nincsen</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14616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b="0" dirty="0"/>
              <a:t>A</a:t>
            </a:r>
            <a:r>
              <a:rPr lang="hu-HU" dirty="0"/>
              <a:t>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29711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egy feladatot tartalmaz.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Szolgáljon világos útmutatással</a:t>
            </a:r>
            <a:r>
              <a:rPr lang="hu-HU" sz="1200" kern="1200" baseline="0" dirty="0">
                <a:solidFill>
                  <a:schemeClr val="tx1"/>
                </a:solidFill>
                <a:effectLst/>
                <a:latin typeface="+mn-lt"/>
                <a:ea typeface="+mn-ea"/>
                <a:cs typeface="+mn-cs"/>
              </a:rPr>
              <a:t> a feladat kapcsán!</a:t>
            </a:r>
          </a:p>
          <a:p>
            <a:pPr lvl="0" algn="just">
              <a:defRPr/>
            </a:pPr>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5"/>
          </p:nvPr>
        </p:nvSpPr>
        <p:spPr/>
        <p:txBody>
          <a:bodyPr/>
          <a:lstStyle/>
          <a:p>
            <a:fld id="{938C0E0A-2054-4240-9A9C-88E3E2714114}" type="slidenum">
              <a:rPr lang="en-US" smtClean="0"/>
              <a:t>68</a:t>
            </a:fld>
            <a:endParaRPr lang="en-US"/>
          </a:p>
        </p:txBody>
      </p:sp>
    </p:spTree>
    <p:extLst>
      <p:ext uri="{BB962C8B-B14F-4D97-AF65-F5344CB8AC3E}">
        <p14:creationId xmlns:p14="http://schemas.microsoft.com/office/powerpoint/2010/main" val="358207643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kern="1200" dirty="0">
                <a:solidFill>
                  <a:schemeClr val="tx1"/>
                </a:solidFill>
                <a:effectLst/>
                <a:latin typeface="+mn-lt"/>
                <a:ea typeface="+mn-ea"/>
                <a:cs typeface="+mn-cs"/>
              </a:rPr>
              <a:t> A dia egy ellenőrző listát tartalmaz, ami segít annak eldöntésében, hogy egy szervezet köteles-e DPO-t kijelölni. </a:t>
            </a:r>
            <a:endParaRPr lang="hu-HU" sz="1200" kern="1200" baseline="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Adjon</a:t>
            </a:r>
            <a:r>
              <a:rPr lang="hu-HU" sz="1200" kern="1200" baseline="0" dirty="0">
                <a:solidFill>
                  <a:schemeClr val="tx1"/>
                </a:solidFill>
                <a:effectLst/>
                <a:latin typeface="+mn-lt"/>
                <a:ea typeface="+mn-ea"/>
                <a:cs typeface="+mn-cs"/>
              </a:rPr>
              <a:t> elegendő időt a kérdések megválaszolására!</a:t>
            </a:r>
          </a:p>
          <a:p>
            <a:pPr lvl="0" algn="just">
              <a:defRPr/>
            </a:pPr>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938C0E0A-2054-4240-9A9C-88E3E2714114}" type="slidenum">
              <a:rPr lang="en-US" smtClean="0"/>
              <a:t>69</a:t>
            </a:fld>
            <a:endParaRPr lang="en-US"/>
          </a:p>
        </p:txBody>
      </p:sp>
    </p:spTree>
    <p:extLst>
      <p:ext uri="{BB962C8B-B14F-4D97-AF65-F5344CB8AC3E}">
        <p14:creationId xmlns:p14="http://schemas.microsoft.com/office/powerpoint/2010/main" val="183208183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solidFill>
                  <a:prstClr val="black"/>
                </a:solidFill>
              </a:rPr>
              <a:pPr/>
              <a:t>70</a:t>
            </a:fld>
            <a:endParaRPr lang="en-GB">
              <a:solidFill>
                <a:prstClr val="black"/>
              </a:solidFill>
            </a:endParaRPr>
          </a:p>
        </p:txBody>
      </p:sp>
    </p:spTree>
    <p:extLst>
      <p:ext uri="{BB962C8B-B14F-4D97-AF65-F5344CB8AC3E}">
        <p14:creationId xmlns:p14="http://schemas.microsoft.com/office/powerpoint/2010/main" val="81722978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solidFill>
                  <a:prstClr val="black"/>
                </a:solidFill>
              </a:rPr>
              <a:pPr/>
              <a:t>71</a:t>
            </a:fld>
            <a:endParaRPr lang="en-GB">
              <a:solidFill>
                <a:prstClr val="black"/>
              </a:solidFill>
            </a:endParaRPr>
          </a:p>
        </p:txBody>
      </p:sp>
    </p:spTree>
    <p:extLst>
      <p:ext uri="{BB962C8B-B14F-4D97-AF65-F5344CB8AC3E}">
        <p14:creationId xmlns:p14="http://schemas.microsoft.com/office/powerpoint/2010/main" val="176438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0154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0" noProof="0" dirty="0"/>
              <a:t> Kis létszámú közönség esetén nagyon hasznos, ha a résztvevők megismerik egymást, mert ez elősegíti az együttműködést és a legjobb gyakorlatok megosztását. </a:t>
            </a:r>
            <a:endParaRPr lang="hu-HU"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kern="1200" noProof="0" dirty="0">
                <a:solidFill>
                  <a:schemeClr val="tx1"/>
                </a:solidFill>
                <a:effectLst/>
                <a:latin typeface="+mn-lt"/>
                <a:ea typeface="+mn-ea"/>
                <a:cs typeface="+mn-cs"/>
              </a:rPr>
              <a:t> Kérje meg a résztvevőket, hogy  mutatkozzanak be egymásnak, és mondják el az adatvédelmi tisztviselővel kapcsolatos tapasztalataikat, valamint a képzéssel kapcsolatos elvárásaikat!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amennyi idő szükséges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endParaRPr lang="hu-HU" sz="1200" kern="1200" dirty="0">
              <a:solidFill>
                <a:schemeClr val="tx1"/>
              </a:solidFill>
              <a:effectLst/>
              <a:latin typeface="+mn-lt"/>
              <a:ea typeface="+mn-ea"/>
              <a:cs typeface="+mn-cs"/>
            </a:endParaRPr>
          </a:p>
          <a:p>
            <a:pPr algn="just"/>
            <a:r>
              <a:rPr lang="hu-HU" sz="1200" b="0" i="0" kern="1200" dirty="0">
                <a:solidFill>
                  <a:schemeClr val="tx1"/>
                </a:solidFill>
                <a:effectLst/>
                <a:latin typeface="+mn-lt"/>
                <a:ea typeface="+mn-ea"/>
                <a:cs typeface="+mn-cs"/>
              </a:rPr>
              <a:t>Kis létszámú résztvevő esetén jut idő arra, hogy megismerjék egymást,  kérdéseket tegyenek fel egymással és a munkájukkal kapcsolatban. </a:t>
            </a:r>
            <a:r>
              <a:rPr lang="hu-HU" sz="1200" b="0" i="0" kern="1200" baseline="0" dirty="0">
                <a:solidFill>
                  <a:schemeClr val="tx1"/>
                </a:solidFill>
                <a:effectLst/>
                <a:latin typeface="+mn-lt"/>
                <a:ea typeface="+mn-ea"/>
                <a:cs typeface="+mn-cs"/>
              </a:rPr>
              <a:t>Hasznos az előadás személyre szabásához.</a:t>
            </a:r>
          </a:p>
          <a:p>
            <a:pPr algn="just"/>
            <a:br>
              <a:rPr lang="hu-HU" dirty="0"/>
            </a:br>
            <a:r>
              <a:rPr lang="hu-HU" sz="1200" b="0" i="0" kern="1200" dirty="0">
                <a:solidFill>
                  <a:schemeClr val="tx1"/>
                </a:solidFill>
                <a:effectLst/>
                <a:latin typeface="+mn-lt"/>
                <a:ea typeface="+mn-ea"/>
                <a:cs typeface="+mn-cs"/>
              </a:rPr>
              <a:t>Írja fel az utolsó kérdésre adott válaszokat, és az előadás során tartsa azokat látható</a:t>
            </a:r>
            <a:r>
              <a:rPr lang="hu-HU" sz="1200" b="0" i="0" kern="1200" baseline="0" dirty="0">
                <a:solidFill>
                  <a:schemeClr val="tx1"/>
                </a:solidFill>
                <a:effectLst/>
                <a:latin typeface="+mn-lt"/>
                <a:ea typeface="+mn-ea"/>
                <a:cs typeface="+mn-cs"/>
              </a:rPr>
              <a:t> helyen! Az előadás végén térjen vissza ezekre, hogy mindenki lássa mit fedett le a képzés! </a:t>
            </a:r>
            <a:r>
              <a:rPr lang="hu-HU" dirty="0"/>
              <a:t>Jegyezze fel továbbá az előadás során elhangzó kérdéseket,</a:t>
            </a:r>
            <a:r>
              <a:rPr lang="hu-HU" baseline="0" dirty="0"/>
              <a:t> és az előadást követően válaszoljon rájuk!</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2952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579828" cy="8067096"/>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0" noProof="0" dirty="0"/>
              <a:t> </a:t>
            </a:r>
            <a:r>
              <a:rPr lang="hu-HU" noProof="0" dirty="0"/>
              <a:t>A dia bemutatja az új adatvédelmi szabályozás legfontosabb újdonságait, különös tekintettel az egyes szervezetek által kötelezően</a:t>
            </a:r>
            <a:r>
              <a:rPr lang="hu-HU" baseline="0" noProof="0" dirty="0"/>
              <a:t> kijelölendő </a:t>
            </a:r>
            <a:r>
              <a:rPr lang="hu-HU" noProof="0" dirty="0"/>
              <a:t>adatvédelmi tisztviselő kinevezésére vonatkozó kötelezettségre. Áttekintést nyújt az adatvédelmi tisztviselő kinevezésére  és feladataira vonatkozó szabályozásról.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Összpontosítson a hallgatok által megszerezhető tudásra - mit fognak megtanulni és hogyan lesznek</a:t>
            </a:r>
            <a:r>
              <a:rPr lang="hu-HU" sz="1200" b="0" kern="1200" baseline="0" noProof="0" dirty="0">
                <a:solidFill>
                  <a:schemeClr val="tx1"/>
                </a:solidFill>
                <a:effectLst/>
                <a:latin typeface="+mn-lt"/>
                <a:ea typeface="+mn-ea"/>
                <a:cs typeface="+mn-cs"/>
              </a:rPr>
              <a:t> ezáltal </a:t>
            </a:r>
            <a:r>
              <a:rPr lang="hu-HU" sz="1200" b="0" kern="1200" noProof="0" dirty="0">
                <a:solidFill>
                  <a:schemeClr val="tx1"/>
                </a:solidFill>
                <a:effectLst/>
                <a:latin typeface="+mn-lt"/>
                <a:ea typeface="+mn-ea"/>
                <a:cs typeface="+mn-cs"/>
              </a:rPr>
              <a:t>képzettebbek.</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nincsen</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a:t>
            </a:r>
            <a:r>
              <a:rPr lang="hu-HU" b="0" dirty="0"/>
              <a:t>37.-39.</a:t>
            </a:r>
            <a:r>
              <a:rPr lang="hu-HU" b="0" baseline="0" dirty="0"/>
              <a:t> cikk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marL="0" lvl="0" indent="0">
              <a:buFont typeface="Arial" panose="020B0604020202020204" pitchFamily="34" charset="0"/>
              <a:buNone/>
            </a:pPr>
            <a:r>
              <a:rPr lang="hu-HU" sz="1200" b="1" kern="1200" dirty="0">
                <a:solidFill>
                  <a:schemeClr val="tx1"/>
                </a:solidFill>
                <a:effectLst/>
                <a:latin typeface="+mn-lt"/>
                <a:ea typeface="+mn-ea"/>
                <a:cs typeface="+mn-cs"/>
              </a:rPr>
              <a:t>További olvasmányok: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WP29</a:t>
            </a:r>
            <a:r>
              <a:rPr lang="hu-HU" sz="1200" kern="1200" dirty="0">
                <a:solidFill>
                  <a:schemeClr val="tx1"/>
                </a:solidFill>
                <a:effectLst/>
                <a:latin typeface="+mn-lt"/>
                <a:ea typeface="+mn-ea"/>
                <a:cs typeface="+mn-cs"/>
              </a:rPr>
              <a:t>:</a:t>
            </a:r>
            <a:r>
              <a:rPr lang="hu-HU" sz="1200" kern="1200" baseline="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Iránymutatás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az</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adatvédelmi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tisztviselőkkel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kapcsolatban</a:t>
            </a:r>
            <a:r>
              <a:rPr lang="hu-HU" sz="1200" kern="1200" baseline="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3"/>
              </a:rPr>
              <a:t>https://ec.europa.eu/information_society/newsroom/image/document/2016-51/wp243_en_40855.pdf</a:t>
            </a:r>
            <a:r>
              <a:rPr lang="en-GB" sz="1200" kern="1200" dirty="0">
                <a:solidFill>
                  <a:schemeClr val="tx1"/>
                </a:solidFill>
                <a:effectLst/>
                <a:latin typeface="+mn-lt"/>
                <a:ea typeface="+mn-ea"/>
                <a:cs typeface="+mn-cs"/>
              </a:rPr>
              <a:t>;</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baseline="0" dirty="0">
                <a:solidFill>
                  <a:schemeClr val="tx1"/>
                </a:solidFill>
                <a:effectLst/>
                <a:latin typeface="+mn-lt"/>
                <a:ea typeface="+mn-ea"/>
                <a:cs typeface="+mn-cs"/>
              </a:rPr>
              <a:t>Valamint ennek mellékletében </a:t>
            </a:r>
            <a:r>
              <a:rPr lang="en-GB" sz="1200" kern="1200" dirty="0">
                <a:solidFill>
                  <a:schemeClr val="tx1"/>
                </a:solidFill>
                <a:effectLst/>
                <a:latin typeface="+mn-lt"/>
                <a:ea typeface="+mn-ea"/>
                <a:cs typeface="+mn-cs"/>
              </a:rPr>
              <a:t>–</a:t>
            </a:r>
            <a:r>
              <a:rPr lang="hu-HU" sz="1200" kern="1200" dirty="0">
                <a:solidFill>
                  <a:schemeClr val="tx1"/>
                </a:solidFill>
                <a:effectLst/>
                <a:latin typeface="+mn-lt"/>
                <a:ea typeface="+mn-ea"/>
                <a:cs typeface="+mn-cs"/>
              </a:rPr>
              <a:t> Gyakori kérdések </a:t>
            </a:r>
            <a:r>
              <a:rPr lang="en-GB" sz="1200" u="sng" kern="1200" dirty="0">
                <a:solidFill>
                  <a:schemeClr val="tx1"/>
                </a:solidFill>
                <a:effectLst/>
                <a:latin typeface="+mn-lt"/>
                <a:ea typeface="+mn-ea"/>
                <a:cs typeface="+mn-cs"/>
                <a:hlinkClick r:id="rId4"/>
              </a:rPr>
              <a:t>https://www.alstonprivacy.com/wp-content/uploads/2016/12/2016-12-13-WP29-FAQs-on-DPOs-WP243-Annex.pdf</a:t>
            </a:r>
            <a:r>
              <a:rPr lang="en-GB" sz="1200" kern="1200" dirty="0">
                <a:solidFill>
                  <a:schemeClr val="tx1"/>
                </a:solidFill>
                <a:effectLst/>
                <a:latin typeface="+mn-lt"/>
                <a:ea typeface="+mn-ea"/>
                <a:cs typeface="+mn-cs"/>
              </a:rPr>
              <a:t> </a:t>
            </a:r>
          </a:p>
          <a:p>
            <a:pPr marL="0" indent="0" algn="just">
              <a:buNone/>
            </a:pPr>
            <a:endParaRPr lang="hu-HU" b="1" dirty="0"/>
          </a:p>
          <a:p>
            <a:pPr algn="just"/>
            <a:r>
              <a:rPr lang="hu-HU" sz="1200" b="1" kern="1200" dirty="0">
                <a:solidFill>
                  <a:schemeClr val="tx1"/>
                </a:solidFill>
                <a:effectLst/>
                <a:latin typeface="+mn-lt"/>
                <a:ea typeface="+mn-ea"/>
                <a:cs typeface="+mn-cs"/>
              </a:rPr>
              <a:t>Megjegyzések:</a:t>
            </a:r>
            <a:endParaRPr lang="hu-HU" sz="1200" b="0" kern="1200" dirty="0">
              <a:solidFill>
                <a:schemeClr val="tx1"/>
              </a:solidFill>
              <a:effectLst/>
              <a:latin typeface="+mn-lt"/>
              <a:ea typeface="+mn-ea"/>
              <a:cs typeface="+mn-cs"/>
            </a:endParaRPr>
          </a:p>
          <a:p>
            <a:pPr algn="just"/>
            <a:r>
              <a:rPr lang="hu-HU" dirty="0"/>
              <a:t>AZ EURÓPAI PARLAMENT ÉS A TANÁCS (EU) 2016/680 IRÁNYELVE</a:t>
            </a:r>
            <a:r>
              <a:rPr lang="hu-HU" baseline="0" dirty="0"/>
              <a:t> </a:t>
            </a:r>
            <a:r>
              <a:rPr lang="hu-HU" dirty="0"/>
              <a:t>(2016. április 27.)</a:t>
            </a:r>
            <a:r>
              <a:rPr lang="hu-HU" baseline="0" dirty="0"/>
              <a:t> </a:t>
            </a:r>
            <a:r>
              <a:rPr lang="hu-HU" dirty="0"/>
              <a:t>a személyes adatoknak az illetékes hatóságok által a bűncselekmények megelőzése, nyomozása, felderítése, a vádeljárás lefolytatása vagy büntetőjogi szankciók végrehajtása céljából végzett kezelése tekintetében a természetes személyek védelméről és az ilyen adatok szabad áramlásáról, valamint a 2008/977/IB tanácsi kerethatározat hatályon kívül helyezéséről szóló bűnügyi adatvédelmi irányelv szintén bevezette az adatvédelmi tisztviselő kötelező kinevezését (32-34.</a:t>
            </a:r>
            <a:r>
              <a:rPr lang="hu-HU" baseline="0" dirty="0"/>
              <a:t> cikk) a bűnüldözési szektorban (kivétel: „</a:t>
            </a:r>
            <a:r>
              <a:rPr lang="hu-HU" sz="1200" b="0" i="0" kern="1200" dirty="0">
                <a:solidFill>
                  <a:schemeClr val="tx1"/>
                </a:solidFill>
                <a:effectLst/>
                <a:latin typeface="+mn-lt"/>
                <a:ea typeface="+mn-ea"/>
                <a:cs typeface="+mn-cs"/>
              </a:rPr>
              <a:t>A tagállamok az igazságszolgáltatási feladatkörükben eljáró bíróságokat és egyéb független igazságügyi hatóságokat mentesíthetik e kötelezettség alól.”)</a:t>
            </a:r>
            <a:endParaRPr lang="hu-HU" dirty="0"/>
          </a:p>
          <a:p>
            <a:pPr algn="just"/>
            <a:r>
              <a:rPr lang="hu-HU" i="0" baseline="0" dirty="0"/>
              <a:t>  </a:t>
            </a:r>
            <a:endParaRPr lang="hu-HU" dirty="0"/>
          </a:p>
          <a:p>
            <a:pPr algn="just"/>
            <a:r>
              <a:rPr lang="hu-HU" dirty="0"/>
              <a:t>Fontos! Az adatvédelmi tisztviselő</a:t>
            </a:r>
            <a:r>
              <a:rPr lang="hu-HU" baseline="0" dirty="0"/>
              <a:t> szerves részét képezi egy szervezetnek!</a:t>
            </a:r>
          </a:p>
          <a:p>
            <a:pPr algn="just"/>
            <a:endParaRPr lang="hu-HU" baseline="0" dirty="0"/>
          </a:p>
          <a:p>
            <a:pPr algn="just"/>
            <a:r>
              <a:rPr lang="hu-HU" dirty="0"/>
              <a:t>Fontos iránymutatások:</a:t>
            </a:r>
          </a:p>
          <a:p>
            <a:pPr algn="just"/>
            <a:r>
              <a:rPr lang="hu-HU" dirty="0"/>
              <a:t>2016. december 16-án a 29. cikk alapján létrehozott munkacsoport (WP29) közzétette az adatvédelmi tisztviselő szerepéről szóló iránymutatást, egyértelművé téve a GDPR értelmezését az adatvédelmi tisztviselő szerepével kapcsolatban. A GDPR egyik legfontosabb újítása </a:t>
            </a:r>
            <a:r>
              <a:rPr lang="hu-HU" baseline="0" dirty="0"/>
              <a:t>azon </a:t>
            </a:r>
            <a:r>
              <a:rPr lang="hu-HU" dirty="0"/>
              <a:t>követelmény bevezetése volt, mely az adatkezelők és az adatfeldolgozók kötelezettségévé tette  a Rendeletnek</a:t>
            </a:r>
            <a:r>
              <a:rPr lang="hu-HU" baseline="0" dirty="0"/>
              <a:t> </a:t>
            </a:r>
            <a:r>
              <a:rPr lang="hu-HU" dirty="0"/>
              <a:t>való megfelelés</a:t>
            </a:r>
            <a:r>
              <a:rPr lang="hu-HU" baseline="0" dirty="0"/>
              <a:t> bizonyítását</a:t>
            </a:r>
            <a:r>
              <a:rPr lang="hu-HU" dirty="0"/>
              <a:t>. A WP29 munkacsoport szerint az adatvédelmi tisztviselő az „elszámoltathatóság” elvének a „sarokköve”, azonban a WP29 azt is</a:t>
            </a:r>
            <a:r>
              <a:rPr lang="hu-HU" baseline="0" dirty="0"/>
              <a:t> </a:t>
            </a:r>
            <a:r>
              <a:rPr lang="hu-HU" dirty="0"/>
              <a:t>hangsúlyozza, hogy az adatvédelmi tisztviselő</a:t>
            </a:r>
            <a:r>
              <a:rPr lang="hu-HU" baseline="0" dirty="0"/>
              <a:t> személyes felelősséggel nem tartozik </a:t>
            </a:r>
            <a:r>
              <a:rPr lang="hu-HU" dirty="0"/>
              <a:t>a GDPR-</a:t>
            </a:r>
            <a:r>
              <a:rPr lang="hu-HU" dirty="0" err="1"/>
              <a:t>nak</a:t>
            </a:r>
            <a:r>
              <a:rPr lang="hu-HU" dirty="0"/>
              <a:t> való</a:t>
            </a:r>
            <a:r>
              <a:rPr lang="hu-HU" baseline="0" dirty="0"/>
              <a:t> megfelelésért.</a:t>
            </a:r>
            <a:endParaRPr lang="hu-HU" i="0" baseline="0" dirty="0"/>
          </a:p>
        </p:txBody>
      </p:sp>
      <p:sp>
        <p:nvSpPr>
          <p:cNvPr id="4" name="Dia számának helye 3"/>
          <p:cNvSpPr>
            <a:spLocks noGrp="1"/>
          </p:cNvSpPr>
          <p:nvPr>
            <p:ph type="sldNum" sz="quarter" idx="10"/>
          </p:nvPr>
        </p:nvSpPr>
        <p:spPr/>
        <p:txBody>
          <a:bodyPr/>
          <a:lstStyle/>
          <a:p>
            <a:fld id="{938C0E0A-2054-4240-9A9C-88E3E2714114}" type="slidenum">
              <a:rPr lang="en-US" smtClean="0"/>
              <a:t>8</a:t>
            </a:fld>
            <a:endParaRPr lang="en-US"/>
          </a:p>
        </p:txBody>
      </p:sp>
    </p:spTree>
    <p:extLst>
      <p:ext uri="{BB962C8B-B14F-4D97-AF65-F5344CB8AC3E}">
        <p14:creationId xmlns:p14="http://schemas.microsoft.com/office/powerpoint/2010/main" val="124414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képzési anyag rövid bemutatása a hallgatóság számára.</a:t>
            </a:r>
          </a:p>
          <a:p>
            <a:pPr lvl="0" algn="just">
              <a:defRPr/>
            </a:pPr>
            <a:r>
              <a:rPr lang="hu-HU" b="1" dirty="0"/>
              <a:t>Pedagógiai stratégia és útmutatás: </a:t>
            </a:r>
            <a:r>
              <a:rPr lang="hu-HU" dirty="0"/>
              <a:t>A dia segíti a hallgatóság figyelmének felkeltését, és bemutatja a képzés felépítését. A képzés menetének előzetes ismerete támogatja a tanulási folyamatot.</a:t>
            </a:r>
          </a:p>
          <a:p>
            <a:pPr algn="just"/>
            <a:r>
              <a:rPr lang="hu-HU" b="1" dirty="0"/>
              <a:t>Időterv (fontosság): </a:t>
            </a:r>
            <a:r>
              <a:rPr lang="hu-HU" dirty="0"/>
              <a:t>közepes</a:t>
            </a:r>
          </a:p>
          <a:p>
            <a:pPr algn="just"/>
            <a:r>
              <a:rPr lang="hu-HU" b="1" dirty="0"/>
              <a:t>A képzésben résztvevők szükséges tapasztalata: </a:t>
            </a:r>
            <a:r>
              <a:rPr lang="hu-HU" dirty="0"/>
              <a:t>nincsen</a:t>
            </a:r>
          </a:p>
          <a:p>
            <a:pPr algn="just"/>
            <a:r>
              <a:rPr lang="hu-HU" b="1" dirty="0"/>
              <a:t>Kinek releváns: </a:t>
            </a:r>
            <a:r>
              <a:rPr lang="hu-HU" dirty="0"/>
              <a:t>mindenkinek</a:t>
            </a:r>
          </a:p>
          <a:p>
            <a:pPr algn="just"/>
            <a:r>
              <a:rPr lang="hu-HU" b="1" dirty="0"/>
              <a:t>Jogszabályi rendelkezések: </a:t>
            </a:r>
            <a:r>
              <a:rPr lang="hu-HU" dirty="0"/>
              <a:t>-</a:t>
            </a:r>
          </a:p>
          <a:p>
            <a:pPr algn="just"/>
            <a:r>
              <a:rPr lang="hu-HU" b="1" dirty="0"/>
              <a:t>Jogeset: </a:t>
            </a:r>
            <a:r>
              <a:rPr lang="hu-HU" dirty="0"/>
              <a:t>-</a:t>
            </a:r>
          </a:p>
          <a:p>
            <a:pPr algn="just"/>
            <a:r>
              <a:rPr lang="hu-HU" b="1" dirty="0"/>
              <a:t>További olvasmányok: -</a:t>
            </a:r>
            <a:endParaRPr lang="hu-HU" dirty="0"/>
          </a:p>
          <a:p>
            <a:pPr algn="just"/>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8C0E0A-2054-4240-9A9C-88E3E27141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13695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2495664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06303567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312386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718266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491897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032488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274404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2149120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1999010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135919245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45531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27397019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669008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691907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752943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9621234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42023827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148530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40898638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6424494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951413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72276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2180214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60998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4861260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89387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52869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85382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35084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14770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13506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861970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554259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0492699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4000" noProof="0" dirty="0"/>
            </a:br>
            <a:br>
              <a:rPr lang="hu-HU" sz="4000" noProof="0" dirty="0"/>
            </a:br>
            <a:r>
              <a:rPr lang="hu-HU" sz="2400" b="1" dirty="0"/>
              <a:t>5. témakör – Az adatvédelmi tisztviselő</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549056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7" name="Cím 6">
            <a:extLst>
              <a:ext uri="{FF2B5EF4-FFF2-40B4-BE49-F238E27FC236}">
                <a16:creationId xmlns:a16="http://schemas.microsoft.com/office/drawing/2014/main" id="{CCD0F3C4-75DD-46BA-A141-037FAD678888}"/>
              </a:ext>
            </a:extLst>
          </p:cNvPr>
          <p:cNvSpPr>
            <a:spLocks noGrp="1"/>
          </p:cNvSpPr>
          <p:nvPr>
            <p:ph type="title"/>
          </p:nvPr>
        </p:nvSpPr>
        <p:spPr>
          <a:xfrm>
            <a:off x="677333" y="609600"/>
            <a:ext cx="9418774" cy="766713"/>
          </a:xfrm>
        </p:spPr>
        <p:txBody>
          <a:bodyPr>
            <a:noAutofit/>
          </a:bodyPr>
          <a:lstStyle/>
          <a:p>
            <a:r>
              <a:rPr lang="hu-HU" noProof="0" dirty="0"/>
              <a:t>Mikor van szükség adatvédelmi tisztviselőre?</a:t>
            </a:r>
          </a:p>
        </p:txBody>
      </p:sp>
      <p:sp>
        <p:nvSpPr>
          <p:cNvPr id="9" name="Tartalom helye 8">
            <a:extLst>
              <a:ext uri="{FF2B5EF4-FFF2-40B4-BE49-F238E27FC236}">
                <a16:creationId xmlns:a16="http://schemas.microsoft.com/office/drawing/2014/main" id="{5BD3D44E-0BBB-426F-A813-A07076853BAC}"/>
              </a:ext>
            </a:extLst>
          </p:cNvPr>
          <p:cNvSpPr>
            <a:spLocks noGrp="1"/>
          </p:cNvSpPr>
          <p:nvPr>
            <p:ph idx="1"/>
          </p:nvPr>
        </p:nvSpPr>
        <p:spPr>
          <a:xfrm>
            <a:off x="376044" y="1626600"/>
            <a:ext cx="4496207" cy="4329390"/>
          </a:xfrm>
          <a:prstGeom prst="rect">
            <a:avLst/>
          </a:prstGeom>
        </p:spPr>
        <p:txBody>
          <a:bodyPr wrap="square">
            <a:spAutoFit/>
          </a:bodyPr>
          <a:lstStyle/>
          <a:p>
            <a:pPr marL="514350" indent="-514350" algn="just">
              <a:buAutoNum type="arabicPeriod"/>
            </a:pPr>
            <a:r>
              <a:rPr lang="hu-HU" sz="2200" noProof="0" dirty="0"/>
              <a:t>Kötelező</a:t>
            </a:r>
          </a:p>
          <a:p>
            <a:pPr lvl="1" algn="just"/>
            <a:r>
              <a:rPr lang="hu-HU" sz="2200" noProof="0" dirty="0"/>
              <a:t>közhatalmi szerv</a:t>
            </a:r>
          </a:p>
          <a:p>
            <a:pPr lvl="1" algn="just"/>
            <a:r>
              <a:rPr lang="hu-HU" sz="2200" noProof="0" dirty="0"/>
              <a:t>az érintettek rendszeres és szisztematikus, nagymértékű megfigyelése</a:t>
            </a:r>
          </a:p>
          <a:p>
            <a:pPr lvl="1" algn="just"/>
            <a:r>
              <a:rPr lang="hu-HU" sz="2200" noProof="0" dirty="0"/>
              <a:t>Különleges adatok/bűncselekményekre vonatkozó adatok</a:t>
            </a:r>
            <a:br>
              <a:rPr lang="hu-HU" sz="2200" noProof="0" dirty="0"/>
            </a:br>
            <a:r>
              <a:rPr lang="hu-HU" sz="2200" noProof="0" dirty="0"/>
              <a:t>nagy számban történő kezelése</a:t>
            </a:r>
          </a:p>
          <a:p>
            <a:pPr marL="457200" indent="-457200" algn="just">
              <a:buFont typeface="+mj-lt"/>
              <a:buAutoNum type="arabicPeriod"/>
            </a:pPr>
            <a:r>
              <a:rPr lang="hu-HU" sz="2200" noProof="0" dirty="0"/>
              <a:t>Önkéntes</a:t>
            </a:r>
          </a:p>
        </p:txBody>
      </p:sp>
      <p:sp>
        <p:nvSpPr>
          <p:cNvPr id="4" name="Slide Number Placeholder 3">
            <a:extLst>
              <a:ext uri="{FF2B5EF4-FFF2-40B4-BE49-F238E27FC236}">
                <a16:creationId xmlns:a16="http://schemas.microsoft.com/office/drawing/2014/main" id="{2920E70A-213C-8F4B-964A-C152D5AA7845}"/>
              </a:ext>
            </a:extLst>
          </p:cNvPr>
          <p:cNvSpPr>
            <a:spLocks noGrp="1"/>
          </p:cNvSpPr>
          <p:nvPr>
            <p:ph type="sldNum" sz="quarter" idx="4"/>
          </p:nvPr>
        </p:nvSpPr>
        <p:spPr/>
        <p:txBody>
          <a:bodyPr/>
          <a:lstStyle/>
          <a:p>
            <a:r>
              <a:rPr lang="nl-NL"/>
              <a:t> </a:t>
            </a:r>
            <a:fld id="{A1548D06-E9C8-B54A-A029-7B1EBD9F3CCD}" type="datetime1">
              <a:rPr lang="nl-NL" smtClean="0"/>
              <a:pPr/>
              <a:t>11-2-2020</a:t>
            </a:fld>
            <a:r>
              <a:rPr lang="nl-NL"/>
              <a:t> | </a:t>
            </a:r>
            <a:fld id="{2DAB09C5-3251-4B47-B002-D03712DC64C3}" type="slidenum">
              <a:rPr lang="nl-NL" smtClean="0"/>
              <a:pPr/>
              <a:t>10</a:t>
            </a:fld>
            <a:endParaRPr lang="nl-NL" dirty="0"/>
          </a:p>
        </p:txBody>
      </p:sp>
      <p:graphicFrame>
        <p:nvGraphicFramePr>
          <p:cNvPr id="5" name="Diagram 4">
            <a:extLst>
              <a:ext uri="{FF2B5EF4-FFF2-40B4-BE49-F238E27FC236}">
                <a16:creationId xmlns:a16="http://schemas.microsoft.com/office/drawing/2014/main" id="{3109C323-A5D4-B246-99E2-326F481AAE36}"/>
              </a:ext>
            </a:extLst>
          </p:cNvPr>
          <p:cNvGraphicFramePr/>
          <p:nvPr>
            <p:extLst>
              <p:ext uri="{D42A27DB-BD31-4B8C-83A1-F6EECF244321}">
                <p14:modId xmlns:p14="http://schemas.microsoft.com/office/powerpoint/2010/main" val="41378865"/>
              </p:ext>
            </p:extLst>
          </p:nvPr>
        </p:nvGraphicFramePr>
        <p:xfrm>
          <a:off x="5358065" y="1825625"/>
          <a:ext cx="6505070" cy="4245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llipszis 5">
            <a:extLst>
              <a:ext uri="{FF2B5EF4-FFF2-40B4-BE49-F238E27FC236}">
                <a16:creationId xmlns:a16="http://schemas.microsoft.com/office/drawing/2014/main" id="{47F1063B-58EA-416B-9572-ECE96469343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544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2215055"/>
            <a:ext cx="8596668" cy="2427890"/>
          </a:xfrm>
        </p:spPr>
        <p:txBody>
          <a:bodyPr>
            <a:normAutofit fontScale="90000"/>
          </a:bodyPr>
          <a:lstStyle/>
          <a:p>
            <a:pPr algn="ctr"/>
            <a:r>
              <a:rPr lang="hu-HU" sz="5400" dirty="0"/>
              <a:t>Az adatvédelmi tisztviselő kijelölése: mikor van szükség adatvédelmi tisztviselőre?</a:t>
            </a:r>
            <a:endParaRPr lang="en-GB" sz="5400" dirty="0"/>
          </a:p>
        </p:txBody>
      </p:sp>
    </p:spTree>
    <p:extLst>
      <p:ext uri="{BB962C8B-B14F-4D97-AF65-F5344CB8AC3E}">
        <p14:creationId xmlns:p14="http://schemas.microsoft.com/office/powerpoint/2010/main" val="1237148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5B54-2A06-6448-BC03-39735EBD5D7F}"/>
              </a:ext>
            </a:extLst>
          </p:cNvPr>
          <p:cNvSpPr>
            <a:spLocks noGrp="1"/>
          </p:cNvSpPr>
          <p:nvPr>
            <p:ph type="title"/>
          </p:nvPr>
        </p:nvSpPr>
        <p:spPr>
          <a:xfrm>
            <a:off x="677334" y="555885"/>
            <a:ext cx="8596668" cy="820428"/>
          </a:xfrm>
        </p:spPr>
        <p:txBody>
          <a:bodyPr>
            <a:noAutofit/>
          </a:bodyPr>
          <a:lstStyle/>
          <a:p>
            <a:r>
              <a:rPr lang="hu-HU" noProof="0" dirty="0"/>
              <a:t>Kötelező: közhatalmi szerv</a:t>
            </a:r>
          </a:p>
        </p:txBody>
      </p:sp>
      <p:sp>
        <p:nvSpPr>
          <p:cNvPr id="3" name="Tartalom helye 2">
            <a:extLst>
              <a:ext uri="{FF2B5EF4-FFF2-40B4-BE49-F238E27FC236}">
                <a16:creationId xmlns:a16="http://schemas.microsoft.com/office/drawing/2014/main" id="{BADB8811-EDC7-4174-8EDF-40F52FA3557A}"/>
              </a:ext>
            </a:extLst>
          </p:cNvPr>
          <p:cNvSpPr>
            <a:spLocks noGrp="1"/>
          </p:cNvSpPr>
          <p:nvPr>
            <p:ph idx="1"/>
          </p:nvPr>
        </p:nvSpPr>
        <p:spPr>
          <a:xfrm>
            <a:off x="677334" y="1484290"/>
            <a:ext cx="8596668" cy="4690267"/>
          </a:xfrm>
        </p:spPr>
        <p:txBody>
          <a:bodyPr>
            <a:noAutofit/>
          </a:bodyPr>
          <a:lstStyle/>
          <a:p>
            <a:pPr marL="57150" indent="0" algn="just">
              <a:spcBef>
                <a:spcPts val="600"/>
              </a:spcBef>
              <a:buNone/>
            </a:pPr>
            <a:r>
              <a:rPr lang="hu-HU" sz="2200" noProof="0" dirty="0">
                <a:ea typeface="Verdana" panose="020B0604030504040204" pitchFamily="34" charset="0"/>
                <a:cs typeface="Verdana" panose="020B0604030504040204" pitchFamily="34" charset="0"/>
              </a:rPr>
              <a:t>GDPR 37. cikk (1) bekezdés (a) pont: </a:t>
            </a:r>
          </a:p>
          <a:p>
            <a:pPr marL="57150" indent="0" algn="just">
              <a:spcBef>
                <a:spcPts val="600"/>
              </a:spcBef>
              <a:buNone/>
            </a:pPr>
            <a:r>
              <a:rPr lang="hu-HU" sz="2200" noProof="0" dirty="0">
                <a:ea typeface="Verdana" panose="020B0604030504040204" pitchFamily="34" charset="0"/>
              </a:rPr>
              <a:t>„Az adatkezelő és az adatfeldolgozó adatvédelmi tisztviselőt jelöl ki minden olyan esetben, amikor az adatkezelést közhatalmi szervek vagy egyéb, közfeladatot ellátó szervek végzik, kivéve az igazságszolgáltatási feladatkörükben eljáró bíróságokat.” </a:t>
            </a:r>
          </a:p>
          <a:p>
            <a:pPr marL="57150" indent="0" algn="just">
              <a:spcBef>
                <a:spcPts val="600"/>
              </a:spcBef>
              <a:buNone/>
            </a:pPr>
            <a:endParaRPr lang="hu-HU" sz="2200" noProof="0" dirty="0">
              <a:ea typeface="Verdana" panose="020B0604030504040204" pitchFamily="34" charset="0"/>
            </a:endParaRPr>
          </a:p>
          <a:p>
            <a:pPr marL="400050" algn="just">
              <a:spcBef>
                <a:spcPts val="600"/>
              </a:spcBef>
            </a:pPr>
            <a:r>
              <a:rPr lang="hu-HU" sz="2200" noProof="0" dirty="0">
                <a:ea typeface="Verdana" panose="020B0604030504040204" pitchFamily="34" charset="0"/>
                <a:cs typeface="Verdana" panose="020B0604030504040204" pitchFamily="34" charset="0"/>
              </a:rPr>
              <a:t>A WP29 szerint a nemzeti jognak kell meghatároznia, hogy mi számít közhatalmi szervnek</a:t>
            </a:r>
          </a:p>
          <a:p>
            <a:pPr marL="1200150" lvl="2" indent="-342900" algn="just">
              <a:spcBef>
                <a:spcPts val="600"/>
              </a:spcBef>
              <a:buFont typeface="Wingdings" panose="05000000000000000000" pitchFamily="2" charset="2"/>
              <a:buChar char="§"/>
            </a:pPr>
            <a:r>
              <a:rPr lang="hu-HU" sz="2200" noProof="0" dirty="0">
                <a:ea typeface="Verdana" panose="020B0604030504040204" pitchFamily="34" charset="0"/>
                <a:cs typeface="Verdana" panose="020B0604030504040204" pitchFamily="34" charset="0"/>
              </a:rPr>
              <a:t>nemzeti</a:t>
            </a:r>
          </a:p>
          <a:p>
            <a:pPr marL="1200150" lvl="2" indent="-342900" algn="just">
              <a:spcBef>
                <a:spcPts val="600"/>
              </a:spcBef>
              <a:buFont typeface="Wingdings" panose="05000000000000000000" pitchFamily="2" charset="2"/>
              <a:buChar char="§"/>
            </a:pPr>
            <a:r>
              <a:rPr lang="hu-HU" sz="2200" noProof="0" dirty="0">
                <a:ea typeface="Verdana" panose="020B0604030504040204" pitchFamily="34" charset="0"/>
                <a:cs typeface="Verdana" panose="020B0604030504040204" pitchFamily="34" charset="0"/>
              </a:rPr>
              <a:t>regionális</a:t>
            </a:r>
          </a:p>
          <a:p>
            <a:pPr marL="1200150" lvl="2" indent="-342900" algn="just">
              <a:spcBef>
                <a:spcPts val="600"/>
              </a:spcBef>
              <a:buFont typeface="Wingdings" panose="05000000000000000000" pitchFamily="2" charset="2"/>
              <a:buChar char="§"/>
            </a:pPr>
            <a:r>
              <a:rPr lang="hu-HU" sz="2200" noProof="0" dirty="0">
                <a:ea typeface="Verdana" panose="020B0604030504040204" pitchFamily="34" charset="0"/>
                <a:cs typeface="Verdana" panose="020B0604030504040204" pitchFamily="34" charset="0"/>
              </a:rPr>
              <a:t>helyi</a:t>
            </a:r>
          </a:p>
          <a:p>
            <a:pPr marL="1200150" lvl="2" indent="-342900" algn="just">
              <a:spcBef>
                <a:spcPts val="600"/>
              </a:spcBef>
              <a:buFont typeface="Wingdings" panose="05000000000000000000" pitchFamily="2" charset="2"/>
              <a:buChar char="§"/>
            </a:pPr>
            <a:r>
              <a:rPr lang="hu-HU" sz="2200" noProof="0" dirty="0">
                <a:ea typeface="Verdana" panose="020B0604030504040204" pitchFamily="34" charset="0"/>
                <a:cs typeface="Verdana" panose="020B0604030504040204" pitchFamily="34" charset="0"/>
              </a:rPr>
              <a:t>egyéb közjogi szervek</a:t>
            </a:r>
          </a:p>
        </p:txBody>
      </p:sp>
      <p:sp>
        <p:nvSpPr>
          <p:cNvPr id="4" name="Slide Number Placeholder 3">
            <a:extLst>
              <a:ext uri="{FF2B5EF4-FFF2-40B4-BE49-F238E27FC236}">
                <a16:creationId xmlns:a16="http://schemas.microsoft.com/office/drawing/2014/main" id="{A3E0A956-192A-BC47-83E4-12ABF329CCA3}"/>
              </a:ext>
            </a:extLst>
          </p:cNvPr>
          <p:cNvSpPr>
            <a:spLocks noGrp="1"/>
          </p:cNvSpPr>
          <p:nvPr>
            <p:ph type="sldNum" sz="quarter" idx="4"/>
          </p:nvPr>
        </p:nvSpPr>
        <p:spPr/>
        <p:txBody>
          <a:bodyPr/>
          <a:lstStyle/>
          <a:p>
            <a:r>
              <a:rPr lang="nl-NL"/>
              <a:t> </a:t>
            </a:r>
            <a:fld id="{A54FF42A-4228-0F4F-948B-235FBBF36E6E}" type="datetime1">
              <a:rPr lang="nl-NL" smtClean="0"/>
              <a:pPr/>
              <a:t>11-2-2020</a:t>
            </a:fld>
            <a:r>
              <a:rPr lang="nl-NL"/>
              <a:t> | </a:t>
            </a:r>
            <a:fld id="{2DAB09C5-3251-4B47-B002-D03712DC64C3}" type="slidenum">
              <a:rPr lang="nl-NL" smtClean="0"/>
              <a:pPr/>
              <a:t>12</a:t>
            </a:fld>
            <a:endParaRPr lang="nl-NL" dirty="0"/>
          </a:p>
        </p:txBody>
      </p:sp>
      <p:sp>
        <p:nvSpPr>
          <p:cNvPr id="6" name="Ellipszis 5">
            <a:extLst>
              <a:ext uri="{FF2B5EF4-FFF2-40B4-BE49-F238E27FC236}">
                <a16:creationId xmlns:a16="http://schemas.microsoft.com/office/drawing/2014/main" id="{DD93DE50-C3A3-4A5B-8A93-AD58B6BDFBC2}"/>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7609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2C3CA22-5916-46CA-8B55-1FAA7D66F1F6}"/>
              </a:ext>
            </a:extLst>
          </p:cNvPr>
          <p:cNvSpPr>
            <a:spLocks noGrp="1"/>
          </p:cNvSpPr>
          <p:nvPr>
            <p:ph type="title"/>
          </p:nvPr>
        </p:nvSpPr>
        <p:spPr>
          <a:xfrm>
            <a:off x="677334" y="609600"/>
            <a:ext cx="8596668" cy="1106078"/>
          </a:xfrm>
        </p:spPr>
        <p:txBody>
          <a:bodyPr>
            <a:normAutofit/>
          </a:bodyPr>
          <a:lstStyle/>
          <a:p>
            <a:r>
              <a:rPr lang="hu-HU" noProof="0" dirty="0"/>
              <a:t>Kötelező: megfigyelés</a:t>
            </a:r>
          </a:p>
        </p:txBody>
      </p:sp>
      <p:sp>
        <p:nvSpPr>
          <p:cNvPr id="3" name="Tartalom helye 2">
            <a:extLst>
              <a:ext uri="{FF2B5EF4-FFF2-40B4-BE49-F238E27FC236}">
                <a16:creationId xmlns:a16="http://schemas.microsoft.com/office/drawing/2014/main" id="{5B74258D-CEA8-4B00-B1CB-CD9BDA8CC322}"/>
              </a:ext>
            </a:extLst>
          </p:cNvPr>
          <p:cNvSpPr>
            <a:spLocks noGrp="1"/>
          </p:cNvSpPr>
          <p:nvPr>
            <p:ph idx="1"/>
          </p:nvPr>
        </p:nvSpPr>
        <p:spPr>
          <a:xfrm>
            <a:off x="677333" y="1564849"/>
            <a:ext cx="9154823" cy="4476513"/>
          </a:xfrm>
        </p:spPr>
        <p:txBody>
          <a:bodyPr>
            <a:normAutofit fontScale="92500"/>
          </a:bodyPr>
          <a:lstStyle/>
          <a:p>
            <a:pPr marL="0" indent="0" algn="just">
              <a:buNone/>
            </a:pPr>
            <a:r>
              <a:rPr lang="hu-HU" sz="3200" noProof="0" dirty="0">
                <a:latin typeface="+mj-lt"/>
                <a:ea typeface="Verdana" panose="020B0604030504040204" pitchFamily="34" charset="0"/>
                <a:cs typeface="Verdana" panose="020B0604030504040204" pitchFamily="34" charset="0"/>
              </a:rPr>
              <a:t>GDPR 37. cikk (1) bekezdés (b) pont: </a:t>
            </a:r>
          </a:p>
          <a:p>
            <a:pPr marL="0" indent="0" algn="just">
              <a:buNone/>
            </a:pPr>
            <a:r>
              <a:rPr lang="hu-HU" sz="3200" noProof="0" dirty="0">
                <a:latin typeface="+mj-lt"/>
                <a:ea typeface="Verdana" panose="020B0604030504040204" pitchFamily="34" charset="0"/>
                <a:cs typeface="Verdana" panose="020B0604030504040204" pitchFamily="34" charset="0"/>
              </a:rPr>
              <a:t>“</a:t>
            </a:r>
            <a:r>
              <a:rPr lang="hu-HU" sz="3200" noProof="0" dirty="0">
                <a:latin typeface="+mj-lt"/>
                <a:ea typeface="Verdana" panose="020B0604030504040204" pitchFamily="34" charset="0"/>
              </a:rPr>
              <a:t>Az adatkezelő és az adatfeldolgozó adatvédelmi tisztviselőt jelöl ki minden olyan esetben, amikor </a:t>
            </a:r>
            <a:r>
              <a:rPr lang="hu-HU" sz="3200" noProof="0" dirty="0">
                <a:latin typeface="+mj-lt"/>
              </a:rPr>
              <a:t>az adatkezelő vagy az adatfeldolgozó </a:t>
            </a:r>
            <a:r>
              <a:rPr lang="hu-HU" sz="3200" b="1" noProof="0" dirty="0">
                <a:solidFill>
                  <a:srgbClr val="FF0000"/>
                </a:solidFill>
                <a:latin typeface="+mj-lt"/>
              </a:rPr>
              <a:t>fő tevékenységei </a:t>
            </a:r>
            <a:r>
              <a:rPr lang="hu-HU" sz="3200" noProof="0" dirty="0">
                <a:latin typeface="+mj-lt"/>
              </a:rPr>
              <a:t>olyan adatkezelési műveleteket foglalnak magukban, amelyek jellegüknél, hatókörüknél és/vagy céljaiknál fogva az érintettek </a:t>
            </a:r>
            <a:r>
              <a:rPr lang="hu-HU" sz="3200" b="1" noProof="0" dirty="0">
                <a:latin typeface="+mj-lt"/>
              </a:rPr>
              <a:t>rendszeres és szisztematikus, nagymértékű </a:t>
            </a:r>
            <a:r>
              <a:rPr lang="hu-HU" sz="3200" noProof="0" dirty="0">
                <a:latin typeface="+mj-lt"/>
              </a:rPr>
              <a:t>megfigyelését teszik szükségessé”.</a:t>
            </a:r>
          </a:p>
        </p:txBody>
      </p:sp>
      <p:sp>
        <p:nvSpPr>
          <p:cNvPr id="4" name="Ellipszis 3">
            <a:extLst>
              <a:ext uri="{FF2B5EF4-FFF2-40B4-BE49-F238E27FC236}">
                <a16:creationId xmlns:a16="http://schemas.microsoft.com/office/drawing/2014/main" id="{B6647897-8CD1-4087-A678-57869BEA6A41}"/>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967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F8070-D2CF-4B40-8E95-47C621D3F214}"/>
              </a:ext>
            </a:extLst>
          </p:cNvPr>
          <p:cNvSpPr>
            <a:spLocks noGrp="1"/>
          </p:cNvSpPr>
          <p:nvPr>
            <p:ph type="title"/>
          </p:nvPr>
        </p:nvSpPr>
        <p:spPr>
          <a:xfrm>
            <a:off x="677334" y="609600"/>
            <a:ext cx="8596668" cy="829456"/>
          </a:xfrm>
        </p:spPr>
        <p:txBody>
          <a:bodyPr>
            <a:noAutofit/>
          </a:bodyPr>
          <a:lstStyle/>
          <a:p>
            <a:r>
              <a:rPr lang="hu-HU" noProof="0" dirty="0"/>
              <a:t>Mi az a „fő tevékenység”? </a:t>
            </a:r>
          </a:p>
        </p:txBody>
      </p:sp>
      <p:sp>
        <p:nvSpPr>
          <p:cNvPr id="3" name="Tartalom helye 2">
            <a:extLst>
              <a:ext uri="{FF2B5EF4-FFF2-40B4-BE49-F238E27FC236}">
                <a16:creationId xmlns:a16="http://schemas.microsoft.com/office/drawing/2014/main" id="{5F22A277-F48F-4F10-AA80-B9C40A32E905}"/>
              </a:ext>
            </a:extLst>
          </p:cNvPr>
          <p:cNvSpPr>
            <a:spLocks noGrp="1"/>
          </p:cNvSpPr>
          <p:nvPr>
            <p:ph idx="1"/>
          </p:nvPr>
        </p:nvSpPr>
        <p:spPr>
          <a:xfrm>
            <a:off x="677334" y="1439057"/>
            <a:ext cx="8596668" cy="4602306"/>
          </a:xfrm>
        </p:spPr>
        <p:txBody>
          <a:bodyPr>
            <a:normAutofit fontScale="92500" lnSpcReduction="20000"/>
          </a:bodyPr>
          <a:lstStyle/>
          <a:p>
            <a:pPr marL="57150" indent="0" algn="just">
              <a:buNone/>
            </a:pPr>
            <a:r>
              <a:rPr lang="hu-HU" sz="2300" noProof="0" dirty="0"/>
              <a:t>az adatkezelők/adatfeldolgozók </a:t>
            </a:r>
            <a:r>
              <a:rPr lang="hu-HU" sz="2300" b="1" noProof="0" dirty="0"/>
              <a:t>elsődleges </a:t>
            </a:r>
            <a:r>
              <a:rPr lang="hu-HU" sz="2300" noProof="0" dirty="0"/>
              <a:t>tevékenysége = az adatkezelő vagy az adatfeldolgozó céljainak eléréséhez szükséges </a:t>
            </a:r>
            <a:r>
              <a:rPr lang="hu-HU" sz="2300" b="1" noProof="0" dirty="0"/>
              <a:t>legfontosabb műveletek</a:t>
            </a:r>
          </a:p>
          <a:p>
            <a:pPr marL="57150" indent="0" algn="just">
              <a:buNone/>
            </a:pPr>
            <a:r>
              <a:rPr lang="hu-HU" sz="2300" noProof="0" dirty="0"/>
              <a:t>A fő tevékenységnek nem kell személyes adatok kezelésének lennie, de az </a:t>
            </a:r>
            <a:r>
              <a:rPr lang="hu-HU" sz="2300" b="1" noProof="0" dirty="0"/>
              <a:t>adatkezelésnek elválaszthatatlanul össze kell kapcsolódnia </a:t>
            </a:r>
            <a:r>
              <a:rPr lang="hu-HU" sz="2300" noProof="0" dirty="0"/>
              <a:t>a vállalat fő tevékenységével</a:t>
            </a:r>
          </a:p>
          <a:p>
            <a:pPr marL="57150" indent="0" algn="just">
              <a:buNone/>
            </a:pPr>
            <a:r>
              <a:rPr lang="hu-HU" sz="2200" noProof="0" dirty="0"/>
              <a:t>Példák fő tevékenységekre:</a:t>
            </a:r>
          </a:p>
          <a:p>
            <a:pPr marL="857250" lvl="1" indent="-342900" algn="just"/>
            <a:r>
              <a:rPr lang="hu-HU" sz="2200" noProof="0" dirty="0"/>
              <a:t>reklámügynökség</a:t>
            </a:r>
          </a:p>
          <a:p>
            <a:pPr marL="857250" lvl="1" indent="-342900" algn="just"/>
            <a:r>
              <a:rPr lang="hu-HU" sz="2200" noProof="0" dirty="0"/>
              <a:t>egy magán biztonsági cég alkalmazása bevásárlóközpontok  kamerás megfigyelésére</a:t>
            </a:r>
          </a:p>
          <a:p>
            <a:pPr marL="857250" lvl="1" indent="-342900" algn="just"/>
            <a:r>
              <a:rPr lang="hu-HU" sz="2200" noProof="0" dirty="0"/>
              <a:t>bútorüzlet, amely bútorokat árusít online és sütiket használ ügyfelei elemzéséhez az Európában történő terjeszkedéshez szükséges üzleti stratégia kidolgozása érdekében</a:t>
            </a:r>
          </a:p>
          <a:p>
            <a:pPr marL="857250" lvl="1" indent="-342900" algn="just"/>
            <a:r>
              <a:rPr lang="hu-HU" sz="2200" noProof="0" dirty="0"/>
              <a:t>munkaerőkölcsönzés egy gyárnak</a:t>
            </a:r>
          </a:p>
        </p:txBody>
      </p:sp>
      <p:sp>
        <p:nvSpPr>
          <p:cNvPr id="4" name="Slide Number Placeholder 3">
            <a:extLst>
              <a:ext uri="{FF2B5EF4-FFF2-40B4-BE49-F238E27FC236}">
                <a16:creationId xmlns:a16="http://schemas.microsoft.com/office/drawing/2014/main" id="{0217D6E7-BA59-F04A-A896-16CB63D1B599}"/>
              </a:ext>
            </a:extLst>
          </p:cNvPr>
          <p:cNvSpPr>
            <a:spLocks noGrp="1"/>
          </p:cNvSpPr>
          <p:nvPr>
            <p:ph type="sldNum" sz="quarter" idx="4"/>
          </p:nvPr>
        </p:nvSpPr>
        <p:spPr/>
        <p:txBody>
          <a:bodyPr/>
          <a:lstStyle/>
          <a:p>
            <a:r>
              <a:rPr lang="nl-NL"/>
              <a:t> </a:t>
            </a:r>
            <a:fld id="{2630B79D-8912-F745-A728-EFFD8C6D4973}" type="datetime1">
              <a:rPr lang="nl-NL" smtClean="0"/>
              <a:pPr/>
              <a:t>11-2-2020</a:t>
            </a:fld>
            <a:r>
              <a:rPr lang="nl-NL"/>
              <a:t> | </a:t>
            </a:r>
            <a:fld id="{2DAB09C5-3251-4B47-B002-D03712DC64C3}" type="slidenum">
              <a:rPr lang="nl-NL" smtClean="0"/>
              <a:pPr/>
              <a:t>14</a:t>
            </a:fld>
            <a:endParaRPr lang="nl-NL" dirty="0"/>
          </a:p>
        </p:txBody>
      </p:sp>
      <p:sp>
        <p:nvSpPr>
          <p:cNvPr id="6" name="Ellipszis 5">
            <a:extLst>
              <a:ext uri="{FF2B5EF4-FFF2-40B4-BE49-F238E27FC236}">
                <a16:creationId xmlns:a16="http://schemas.microsoft.com/office/drawing/2014/main" id="{A6B93685-328D-479B-84B2-90660CAF69A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6881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D9D38-07FB-4F45-93B4-B00F11B0EB5A}"/>
              </a:ext>
            </a:extLst>
          </p:cNvPr>
          <p:cNvSpPr>
            <a:spLocks noGrp="1"/>
          </p:cNvSpPr>
          <p:nvPr>
            <p:ph type="title"/>
          </p:nvPr>
        </p:nvSpPr>
        <p:spPr>
          <a:xfrm>
            <a:off x="677334" y="609601"/>
            <a:ext cx="8596668" cy="823274"/>
          </a:xfrm>
        </p:spPr>
        <p:txBody>
          <a:bodyPr>
            <a:normAutofit/>
          </a:bodyPr>
          <a:lstStyle/>
          <a:p>
            <a:r>
              <a:rPr lang="hu-HU" noProof="0" dirty="0"/>
              <a:t>Mi nem „fő tevékenység”?</a:t>
            </a:r>
          </a:p>
        </p:txBody>
      </p:sp>
      <p:sp>
        <p:nvSpPr>
          <p:cNvPr id="3" name="Content Placeholder 2">
            <a:extLst>
              <a:ext uri="{FF2B5EF4-FFF2-40B4-BE49-F238E27FC236}">
                <a16:creationId xmlns:a16="http://schemas.microsoft.com/office/drawing/2014/main" id="{018E28A5-55CB-494F-B190-7CBF9005ACF9}"/>
              </a:ext>
            </a:extLst>
          </p:cNvPr>
          <p:cNvSpPr>
            <a:spLocks noGrp="1"/>
          </p:cNvSpPr>
          <p:nvPr>
            <p:ph idx="1"/>
          </p:nvPr>
        </p:nvSpPr>
        <p:spPr>
          <a:xfrm>
            <a:off x="677334" y="1528997"/>
            <a:ext cx="8596668" cy="4512365"/>
          </a:xfrm>
        </p:spPr>
        <p:txBody>
          <a:bodyPr>
            <a:noAutofit/>
          </a:bodyPr>
          <a:lstStyle/>
          <a:p>
            <a:pPr algn="just"/>
            <a:r>
              <a:rPr lang="hu-HU" sz="2200" noProof="0" dirty="0">
                <a:latin typeface="+mj-lt"/>
              </a:rPr>
              <a:t>Ha a személyes adatok kezelése csak </a:t>
            </a:r>
            <a:r>
              <a:rPr lang="hu-HU" sz="2200" b="1" noProof="0" dirty="0">
                <a:latin typeface="+mj-lt"/>
              </a:rPr>
              <a:t>járulékos jellegű</a:t>
            </a:r>
          </a:p>
          <a:p>
            <a:pPr algn="just"/>
            <a:r>
              <a:rPr lang="hu-HU" sz="2200" noProof="0" dirty="0">
                <a:latin typeface="+mj-lt"/>
              </a:rPr>
              <a:t>A pusztán járulékos jellegű azt jelenti, hogy az </a:t>
            </a:r>
            <a:r>
              <a:rPr lang="hu-HU" sz="2200" b="1" noProof="0" dirty="0">
                <a:latin typeface="+mj-lt"/>
              </a:rPr>
              <a:t>üzleti tevékenységet támogató </a:t>
            </a:r>
            <a:r>
              <a:rPr lang="hu-HU" sz="2200" noProof="0" dirty="0">
                <a:latin typeface="+mj-lt"/>
              </a:rPr>
              <a:t>(adminisztratív) tevékenység nem kapcsolódik kifejezetten az üzletstratégiához</a:t>
            </a:r>
          </a:p>
          <a:p>
            <a:pPr algn="just"/>
            <a:r>
              <a:rPr lang="hu-HU" sz="2200" noProof="0" dirty="0">
                <a:latin typeface="+mj-lt"/>
              </a:rPr>
              <a:t>A tevékenységek, melyet a legtöbb társaságnak el kell végeznie, járulékos jellegűek (pl. HR, adózás)</a:t>
            </a:r>
          </a:p>
          <a:p>
            <a:pPr algn="just"/>
            <a:r>
              <a:rPr lang="hu-HU" sz="2200" noProof="0" dirty="0">
                <a:latin typeface="+mj-lt"/>
              </a:rPr>
              <a:t>Példák járulékos tevékenységekre:</a:t>
            </a:r>
          </a:p>
          <a:p>
            <a:pPr lvl="1" algn="just"/>
            <a:r>
              <a:rPr lang="hu-HU" sz="2200" noProof="0" dirty="0">
                <a:latin typeface="+mj-lt"/>
              </a:rPr>
              <a:t>a munkavállalók adatainak kezelése bérük kifizetése céljából</a:t>
            </a:r>
          </a:p>
          <a:p>
            <a:pPr lvl="1" algn="just"/>
            <a:r>
              <a:rPr lang="hu-HU" sz="2200" noProof="0" dirty="0">
                <a:latin typeface="+mj-lt"/>
              </a:rPr>
              <a:t>egy online cipőüzlet a cipők kézbesítése céljából tárolja az ügyfelek adatait (név, szállítási cím)</a:t>
            </a:r>
          </a:p>
          <a:p>
            <a:pPr lvl="1" algn="just"/>
            <a:endParaRPr lang="hu-HU" sz="2000" noProof="0" dirty="0">
              <a:latin typeface="+mj-lt"/>
            </a:endParaRPr>
          </a:p>
        </p:txBody>
      </p:sp>
      <p:sp>
        <p:nvSpPr>
          <p:cNvPr id="5" name="Slide Number Placeholder 4">
            <a:extLst>
              <a:ext uri="{FF2B5EF4-FFF2-40B4-BE49-F238E27FC236}">
                <a16:creationId xmlns:a16="http://schemas.microsoft.com/office/drawing/2014/main" id="{92CAB20F-CEBE-7444-8599-ABFB2C9DE614}"/>
              </a:ext>
            </a:extLst>
          </p:cNvPr>
          <p:cNvSpPr>
            <a:spLocks noGrp="1"/>
          </p:cNvSpPr>
          <p:nvPr>
            <p:ph type="sldNum" sz="quarter" idx="4"/>
          </p:nvPr>
        </p:nvSpPr>
        <p:spPr/>
        <p:txBody>
          <a:bodyPr/>
          <a:lstStyle/>
          <a:p>
            <a:r>
              <a:rPr lang="nl-NL"/>
              <a:t> </a:t>
            </a:r>
            <a:fld id="{DB8AE647-52BC-3149-9E5D-B769C94DC78A}" type="datetime1">
              <a:rPr lang="nl-NL" smtClean="0"/>
              <a:pPr/>
              <a:t>11-2-2020</a:t>
            </a:fld>
            <a:r>
              <a:rPr lang="nl-NL"/>
              <a:t> | </a:t>
            </a:r>
            <a:fld id="{2DAB09C5-3251-4B47-B002-D03712DC64C3}" type="slidenum">
              <a:rPr lang="nl-NL" smtClean="0"/>
              <a:pPr/>
              <a:t>15</a:t>
            </a:fld>
            <a:endParaRPr lang="nl-NL" dirty="0"/>
          </a:p>
        </p:txBody>
      </p:sp>
      <p:sp>
        <p:nvSpPr>
          <p:cNvPr id="6" name="Ellipszis 5">
            <a:extLst>
              <a:ext uri="{FF2B5EF4-FFF2-40B4-BE49-F238E27FC236}">
                <a16:creationId xmlns:a16="http://schemas.microsoft.com/office/drawing/2014/main" id="{FC381ABE-4147-4AD2-BCA2-21B5B24FBBF0}"/>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2888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D9D38-07FB-4F45-93B4-B00F11B0EB5A}"/>
              </a:ext>
            </a:extLst>
          </p:cNvPr>
          <p:cNvSpPr>
            <a:spLocks noGrp="1"/>
          </p:cNvSpPr>
          <p:nvPr>
            <p:ph type="title"/>
          </p:nvPr>
        </p:nvSpPr>
        <p:spPr>
          <a:xfrm>
            <a:off x="677333" y="609600"/>
            <a:ext cx="9107689" cy="757287"/>
          </a:xfrm>
        </p:spPr>
        <p:txBody>
          <a:bodyPr>
            <a:normAutofit fontScale="90000"/>
          </a:bodyPr>
          <a:lstStyle/>
          <a:p>
            <a:r>
              <a:rPr lang="hu-HU" noProof="0" dirty="0"/>
              <a:t>Fő tevékenységgel kapcsolatos esettanulmányok</a:t>
            </a:r>
          </a:p>
        </p:txBody>
      </p:sp>
      <p:sp>
        <p:nvSpPr>
          <p:cNvPr id="3" name="Content Placeholder 2">
            <a:extLst>
              <a:ext uri="{FF2B5EF4-FFF2-40B4-BE49-F238E27FC236}">
                <a16:creationId xmlns:a16="http://schemas.microsoft.com/office/drawing/2014/main" id="{018E28A5-55CB-494F-B190-7CBF9005ACF9}"/>
              </a:ext>
            </a:extLst>
          </p:cNvPr>
          <p:cNvSpPr>
            <a:spLocks noGrp="1"/>
          </p:cNvSpPr>
          <p:nvPr>
            <p:ph idx="1"/>
          </p:nvPr>
        </p:nvSpPr>
        <p:spPr>
          <a:xfrm>
            <a:off x="677334" y="1574277"/>
            <a:ext cx="8596668" cy="4467086"/>
          </a:xfrm>
        </p:spPr>
        <p:txBody>
          <a:bodyPr>
            <a:normAutofit/>
          </a:bodyPr>
          <a:lstStyle/>
          <a:p>
            <a:pPr algn="just">
              <a:buFont typeface="+mj-lt"/>
              <a:buAutoNum type="arabicPeriod"/>
            </a:pPr>
            <a:r>
              <a:rPr lang="hu-HU" sz="2400" noProof="0" dirty="0">
                <a:solidFill>
                  <a:schemeClr val="tx1"/>
                </a:solidFill>
                <a:latin typeface="+mj-lt"/>
                <a:cs typeface="Calibri" panose="020F0502020204030204" pitchFamily="34" charset="0"/>
              </a:rPr>
              <a:t>Közösségi háló - fő tevékenység?</a:t>
            </a:r>
          </a:p>
          <a:p>
            <a:pPr algn="just">
              <a:buFont typeface="+mj-lt"/>
              <a:buAutoNum type="arabicPeriod"/>
            </a:pPr>
            <a:r>
              <a:rPr lang="hu-HU" sz="2400" noProof="0" dirty="0">
                <a:solidFill>
                  <a:schemeClr val="tx1"/>
                </a:solidFill>
                <a:latin typeface="+mj-lt"/>
                <a:cs typeface="Calibri" panose="020F0502020204030204" pitchFamily="34" charset="0"/>
              </a:rPr>
              <a:t>Traktorokat gyártó középméretű cég kezeli az alkalmazottak személyes adatait - fő tevékenység?</a:t>
            </a:r>
          </a:p>
          <a:p>
            <a:pPr algn="just">
              <a:buFont typeface="+mj-lt"/>
              <a:buAutoNum type="arabicPeriod"/>
            </a:pPr>
            <a:r>
              <a:rPr lang="hu-HU" sz="2400" noProof="0" dirty="0">
                <a:solidFill>
                  <a:schemeClr val="tx1"/>
                </a:solidFill>
                <a:latin typeface="+mj-lt"/>
                <a:cs typeface="Calibri" panose="020F0502020204030204" pitchFamily="34" charset="0"/>
              </a:rPr>
              <a:t>Egy állatmenhely egy weboldalon közzéteszi az örökbefogadásra váró állatok képeit - fő tevékenység?</a:t>
            </a:r>
          </a:p>
          <a:p>
            <a:pPr algn="just">
              <a:buFont typeface="+mj-lt"/>
              <a:buAutoNum type="arabicPeriod"/>
            </a:pPr>
            <a:r>
              <a:rPr lang="hu-HU" sz="2400" noProof="0" dirty="0">
                <a:solidFill>
                  <a:schemeClr val="tx1"/>
                </a:solidFill>
                <a:latin typeface="+mj-lt"/>
                <a:cs typeface="Calibri" panose="020F0502020204030204" pitchFamily="34" charset="0"/>
              </a:rPr>
              <a:t>Társkereső oldal -  fő tevékenység?</a:t>
            </a:r>
          </a:p>
          <a:p>
            <a:pPr algn="just">
              <a:buFont typeface="+mj-lt"/>
              <a:buAutoNum type="arabicPeriod"/>
            </a:pPr>
            <a:r>
              <a:rPr lang="hu-HU" sz="2400" noProof="0" dirty="0">
                <a:solidFill>
                  <a:schemeClr val="tx1"/>
                </a:solidFill>
                <a:latin typeface="+mj-lt"/>
                <a:cs typeface="Calibri" panose="020F0502020204030204" pitchFamily="34" charset="0"/>
              </a:rPr>
              <a:t>Alkalmazások -  fő tevékenység?</a:t>
            </a:r>
          </a:p>
        </p:txBody>
      </p:sp>
      <p:sp>
        <p:nvSpPr>
          <p:cNvPr id="5" name="Slide Number Placeholder 4">
            <a:extLst>
              <a:ext uri="{FF2B5EF4-FFF2-40B4-BE49-F238E27FC236}">
                <a16:creationId xmlns:a16="http://schemas.microsoft.com/office/drawing/2014/main" id="{92CAB20F-CEBE-7444-8599-ABFB2C9DE61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4A66AC"/>
                </a:solidFill>
                <a:effectLst/>
                <a:uLnTx/>
                <a:uFillTx/>
                <a:latin typeface="Trebuchet MS" panose="020B0603020202020204"/>
                <a:ea typeface="+mn-ea"/>
                <a:cs typeface="+mn-cs"/>
              </a:rPr>
              <a:t> </a:t>
            </a:r>
            <a:fld id="{DB8AE647-52BC-3149-9E5D-B769C94DC78A}" type="datetime1">
              <a:rPr kumimoji="0" lang="nl-NL"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11-2-2020</a:t>
            </a:fld>
            <a:r>
              <a:rPr kumimoji="0" lang="nl-NL" sz="900" b="0" i="0" u="none" strike="noStrike" kern="1200" cap="none" spc="0" normalizeH="0" baseline="0" noProof="0">
                <a:ln>
                  <a:noFill/>
                </a:ln>
                <a:solidFill>
                  <a:srgbClr val="4A66AC"/>
                </a:solidFill>
                <a:effectLst/>
                <a:uLnTx/>
                <a:uFillTx/>
                <a:latin typeface="Trebuchet MS" panose="020B0603020202020204"/>
                <a:ea typeface="+mn-ea"/>
                <a:cs typeface="+mn-cs"/>
              </a:rPr>
              <a:t> | </a:t>
            </a:r>
            <a:fld id="{2DAB09C5-3251-4B47-B002-D03712DC64C3}" type="slidenum">
              <a:rPr kumimoji="0" lang="nl-NL"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l-NL" sz="900" b="0" i="0" u="none" strike="noStrike" kern="1200" cap="none" spc="0" normalizeH="0" baseline="0" noProof="0" dirty="0">
              <a:ln>
                <a:noFill/>
              </a:ln>
              <a:solidFill>
                <a:srgbClr val="4A66AC"/>
              </a:solidFill>
              <a:effectLst/>
              <a:uLnTx/>
              <a:uFillTx/>
              <a:latin typeface="Trebuchet MS" panose="020B0603020202020204"/>
              <a:ea typeface="+mn-ea"/>
              <a:cs typeface="+mn-cs"/>
            </a:endParaRPr>
          </a:p>
        </p:txBody>
      </p:sp>
      <p:sp>
        <p:nvSpPr>
          <p:cNvPr id="6" name="Ellipszis 5">
            <a:extLst>
              <a:ext uri="{FF2B5EF4-FFF2-40B4-BE49-F238E27FC236}">
                <a16:creationId xmlns:a16="http://schemas.microsoft.com/office/drawing/2014/main" id="{FC381ABE-4147-4AD2-BCA2-21B5B24FBBF0}"/>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74996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F530E-7EC0-A64C-A94F-E3ACD22AFCE1}"/>
              </a:ext>
            </a:extLst>
          </p:cNvPr>
          <p:cNvSpPr>
            <a:spLocks noGrp="1"/>
          </p:cNvSpPr>
          <p:nvPr>
            <p:ph type="title"/>
          </p:nvPr>
        </p:nvSpPr>
        <p:spPr>
          <a:xfrm>
            <a:off x="677334" y="609600"/>
            <a:ext cx="8596668" cy="917542"/>
          </a:xfrm>
        </p:spPr>
        <p:txBody>
          <a:bodyPr>
            <a:normAutofit/>
          </a:bodyPr>
          <a:lstStyle/>
          <a:p>
            <a:r>
              <a:rPr lang="hu-HU" noProof="0" dirty="0"/>
              <a:t>Mi az a „nagymértékű”?</a:t>
            </a:r>
          </a:p>
        </p:txBody>
      </p:sp>
      <p:sp>
        <p:nvSpPr>
          <p:cNvPr id="3" name="Content Placeholder 2">
            <a:extLst>
              <a:ext uri="{FF2B5EF4-FFF2-40B4-BE49-F238E27FC236}">
                <a16:creationId xmlns:a16="http://schemas.microsoft.com/office/drawing/2014/main" id="{C58194E9-1630-C64F-A128-C2EF987D3CF2}"/>
              </a:ext>
            </a:extLst>
          </p:cNvPr>
          <p:cNvSpPr>
            <a:spLocks noGrp="1"/>
          </p:cNvSpPr>
          <p:nvPr>
            <p:ph idx="1"/>
          </p:nvPr>
        </p:nvSpPr>
        <p:spPr>
          <a:xfrm>
            <a:off x="677334" y="1683586"/>
            <a:ext cx="8596668" cy="4365797"/>
          </a:xfrm>
        </p:spPr>
        <p:txBody>
          <a:bodyPr>
            <a:noAutofit/>
          </a:bodyPr>
          <a:lstStyle/>
          <a:p>
            <a:pPr algn="just"/>
            <a:r>
              <a:rPr lang="hu-HU" sz="3000" noProof="0" dirty="0">
                <a:latin typeface="+mj-lt"/>
              </a:rPr>
              <a:t>Hány adatalanyt érint?</a:t>
            </a:r>
          </a:p>
          <a:p>
            <a:pPr algn="just"/>
            <a:r>
              <a:rPr lang="hu-HU" sz="3000" noProof="0" dirty="0">
                <a:latin typeface="+mj-lt"/>
              </a:rPr>
              <a:t>Milyen adatmennyiséget kezelnek?</a:t>
            </a:r>
          </a:p>
          <a:p>
            <a:pPr algn="just"/>
            <a:r>
              <a:rPr lang="hu-HU" sz="3000" noProof="0" dirty="0">
                <a:latin typeface="+mj-lt"/>
              </a:rPr>
              <a:t>Milyen különböző adatköröket kezelnek?</a:t>
            </a:r>
          </a:p>
          <a:p>
            <a:pPr algn="just"/>
            <a:r>
              <a:rPr lang="hu-HU" sz="3000" noProof="0" dirty="0">
                <a:latin typeface="+mj-lt"/>
              </a:rPr>
              <a:t>Meddig tart az adatkezelés?</a:t>
            </a:r>
          </a:p>
          <a:p>
            <a:pPr algn="just"/>
            <a:r>
              <a:rPr lang="hu-HU" sz="3000" noProof="0" dirty="0">
                <a:latin typeface="+mj-lt"/>
              </a:rPr>
              <a:t>Mi az adatkezelés földrajzi kiterjedése?</a:t>
            </a:r>
          </a:p>
        </p:txBody>
      </p:sp>
      <p:sp>
        <p:nvSpPr>
          <p:cNvPr id="5" name="Slide Number Placeholder 4">
            <a:extLst>
              <a:ext uri="{FF2B5EF4-FFF2-40B4-BE49-F238E27FC236}">
                <a16:creationId xmlns:a16="http://schemas.microsoft.com/office/drawing/2014/main" id="{6B6D163C-780E-7A4B-BC1E-C2A844FA9203}"/>
              </a:ext>
            </a:extLst>
          </p:cNvPr>
          <p:cNvSpPr>
            <a:spLocks noGrp="1"/>
          </p:cNvSpPr>
          <p:nvPr>
            <p:ph type="sldNum" sz="quarter" idx="4"/>
          </p:nvPr>
        </p:nvSpPr>
        <p:spPr/>
        <p:txBody>
          <a:bodyPr/>
          <a:lstStyle/>
          <a:p>
            <a:r>
              <a:rPr lang="nl-NL"/>
              <a:t> </a:t>
            </a:r>
            <a:fld id="{09039AE6-8ED6-254E-B779-C81BCEEB51E8}" type="datetime1">
              <a:rPr lang="nl-NL" smtClean="0"/>
              <a:pPr/>
              <a:t>11-2-2020</a:t>
            </a:fld>
            <a:r>
              <a:rPr lang="nl-NL"/>
              <a:t> | </a:t>
            </a:r>
            <a:fld id="{2DAB09C5-3251-4B47-B002-D03712DC64C3}" type="slidenum">
              <a:rPr lang="nl-NL" smtClean="0"/>
              <a:pPr/>
              <a:t>17</a:t>
            </a:fld>
            <a:endParaRPr lang="nl-NL" dirty="0"/>
          </a:p>
        </p:txBody>
      </p:sp>
      <p:sp>
        <p:nvSpPr>
          <p:cNvPr id="6" name="Ellipszis 5">
            <a:extLst>
              <a:ext uri="{FF2B5EF4-FFF2-40B4-BE49-F238E27FC236}">
                <a16:creationId xmlns:a16="http://schemas.microsoft.com/office/drawing/2014/main" id="{51531AB4-3F95-4869-84DB-3A7B4F41527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0402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E1EDE56-CF8F-4D26-8181-3FAEC30CCBA7}"/>
              </a:ext>
            </a:extLst>
          </p:cNvPr>
          <p:cNvSpPr>
            <a:spLocks noGrp="1"/>
          </p:cNvSpPr>
          <p:nvPr>
            <p:ph type="title"/>
          </p:nvPr>
        </p:nvSpPr>
        <p:spPr>
          <a:xfrm>
            <a:off x="677334" y="609600"/>
            <a:ext cx="8596668" cy="1087225"/>
          </a:xfrm>
        </p:spPr>
        <p:txBody>
          <a:bodyPr>
            <a:normAutofit fontScale="90000"/>
          </a:bodyPr>
          <a:lstStyle/>
          <a:p>
            <a:r>
              <a:rPr lang="hu-HU" noProof="0" dirty="0"/>
              <a:t>Esettanulmányok a nagymértékű megfigyeléssel kapcsolatban</a:t>
            </a:r>
            <a:endParaRPr lang="hu-HU" sz="4200" noProof="0" dirty="0"/>
          </a:p>
        </p:txBody>
      </p:sp>
      <p:sp>
        <p:nvSpPr>
          <p:cNvPr id="3" name="Content Placeholder 2">
            <a:extLst>
              <a:ext uri="{FF2B5EF4-FFF2-40B4-BE49-F238E27FC236}">
                <a16:creationId xmlns:a16="http://schemas.microsoft.com/office/drawing/2014/main" id="{9334ECBE-C51F-DD4B-8AE4-8AF1C90A5E5F}"/>
              </a:ext>
            </a:extLst>
          </p:cNvPr>
          <p:cNvSpPr>
            <a:spLocks noGrp="1"/>
          </p:cNvSpPr>
          <p:nvPr>
            <p:ph idx="1"/>
          </p:nvPr>
        </p:nvSpPr>
        <p:spPr>
          <a:xfrm>
            <a:off x="677334" y="1903864"/>
            <a:ext cx="8890872" cy="4145520"/>
          </a:xfrm>
        </p:spPr>
        <p:txBody>
          <a:bodyPr>
            <a:normAutofit fontScale="92500" lnSpcReduction="20000"/>
          </a:bodyPr>
          <a:lstStyle/>
          <a:p>
            <a:pPr algn="just"/>
            <a:r>
              <a:rPr lang="hu-HU" sz="2100" noProof="0" dirty="0">
                <a:latin typeface="+mj-lt"/>
              </a:rPr>
              <a:t>Tömegközlekedési szolgáltatásokat nyújtó magánvállalat beléptető kártyát használ közlekedési eszközeinek eléréséhez és használatához (például Brüsszelben vagy Londonban). Fő tevékenység? Nagymértékű?</a:t>
            </a:r>
          </a:p>
          <a:p>
            <a:pPr algn="just"/>
            <a:r>
              <a:rPr lang="hu-HU" sz="2100" noProof="0" dirty="0">
                <a:latin typeface="+mj-lt"/>
              </a:rPr>
              <a:t>Egy nemzetközi gyorséttermi lánc elemző céget fogad fel, hogy statisztikákat készítsen vásárlóiról. Fő tevékenység? Nagymértékű?</a:t>
            </a:r>
          </a:p>
          <a:p>
            <a:pPr algn="just"/>
            <a:r>
              <a:rPr lang="hu-HU" sz="2100" noProof="0" dirty="0">
                <a:latin typeface="+mj-lt"/>
              </a:rPr>
              <a:t>Bank vagy biztosítótársaság, amely ügyfeleinek adatait kezeli. Fő tevékenység? Nagymértékű?</a:t>
            </a:r>
          </a:p>
          <a:p>
            <a:pPr algn="just"/>
            <a:r>
              <a:rPr lang="hu-HU" sz="2100" noProof="0" dirty="0">
                <a:latin typeface="+mj-lt"/>
              </a:rPr>
              <a:t>Személyes adatok keresőmotor általi kezelése viselkedésalapú reklám céljából. Fő tevékenység? Nagymértékű?</a:t>
            </a:r>
          </a:p>
          <a:p>
            <a:pPr algn="just"/>
            <a:r>
              <a:rPr lang="hu-HU" sz="2100" noProof="0" dirty="0">
                <a:latin typeface="+mj-lt"/>
              </a:rPr>
              <a:t>Egy regionális telefon- vagy internetszolgáltató a szokásos üzleti tevékenysége során személyes adatokat kezel. Fő tevékenység? Nagymértékű?</a:t>
            </a:r>
          </a:p>
          <a:p>
            <a:pPr algn="just"/>
            <a:r>
              <a:rPr lang="hu-HU" sz="2100" noProof="0" dirty="0">
                <a:latin typeface="+mj-lt"/>
              </a:rPr>
              <a:t>Egy nemzetközi társkereső alkalmazás a regisztrált felhasználók összehozása érdekében személyes adatokat kezel. Fő tevékenység? Nagymértékű?</a:t>
            </a:r>
          </a:p>
        </p:txBody>
      </p:sp>
      <p:sp>
        <p:nvSpPr>
          <p:cNvPr id="5" name="Slide Number Placeholder 4">
            <a:extLst>
              <a:ext uri="{FF2B5EF4-FFF2-40B4-BE49-F238E27FC236}">
                <a16:creationId xmlns:a16="http://schemas.microsoft.com/office/drawing/2014/main" id="{B5E10292-7B42-5044-AA06-E7C0747F74C2}"/>
              </a:ext>
            </a:extLst>
          </p:cNvPr>
          <p:cNvSpPr>
            <a:spLocks noGrp="1"/>
          </p:cNvSpPr>
          <p:nvPr>
            <p:ph type="sldNum" sz="quarter" idx="4"/>
          </p:nvPr>
        </p:nvSpPr>
        <p:spPr/>
        <p:txBody>
          <a:bodyPr/>
          <a:lstStyle/>
          <a:p>
            <a:r>
              <a:rPr lang="nl-NL"/>
              <a:t> </a:t>
            </a:r>
            <a:fld id="{15E65088-8E00-7841-98B0-ED3E896E86C5}" type="datetime1">
              <a:rPr lang="nl-NL" smtClean="0"/>
              <a:pPr/>
              <a:t>11-2-2020</a:t>
            </a:fld>
            <a:r>
              <a:rPr lang="nl-NL"/>
              <a:t> | </a:t>
            </a:r>
            <a:fld id="{2DAB09C5-3251-4B47-B002-D03712DC64C3}" type="slidenum">
              <a:rPr lang="nl-NL" smtClean="0"/>
              <a:pPr/>
              <a:t>18</a:t>
            </a:fld>
            <a:endParaRPr lang="nl-NL" dirty="0"/>
          </a:p>
        </p:txBody>
      </p:sp>
      <p:sp>
        <p:nvSpPr>
          <p:cNvPr id="6" name="Ellipszis 5">
            <a:extLst>
              <a:ext uri="{FF2B5EF4-FFF2-40B4-BE49-F238E27FC236}">
                <a16:creationId xmlns:a16="http://schemas.microsoft.com/office/drawing/2014/main" id="{371AF364-03F6-4419-B67C-74200807A37C}"/>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596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6FC51-2455-B14B-BDCA-93ED0F88E576}"/>
              </a:ext>
            </a:extLst>
          </p:cNvPr>
          <p:cNvSpPr>
            <a:spLocks noGrp="1"/>
          </p:cNvSpPr>
          <p:nvPr>
            <p:ph type="title"/>
          </p:nvPr>
        </p:nvSpPr>
        <p:spPr>
          <a:xfrm>
            <a:off x="677334" y="609600"/>
            <a:ext cx="8596668" cy="832701"/>
          </a:xfrm>
        </p:spPr>
        <p:txBody>
          <a:bodyPr>
            <a:noAutofit/>
          </a:bodyPr>
          <a:lstStyle/>
          <a:p>
            <a:pPr algn="just"/>
            <a:r>
              <a:rPr lang="hu-HU" noProof="0" dirty="0"/>
              <a:t>Mi az a „megfigyelés”?</a:t>
            </a:r>
          </a:p>
        </p:txBody>
      </p:sp>
      <p:sp>
        <p:nvSpPr>
          <p:cNvPr id="3" name="Content Placeholder 2">
            <a:extLst>
              <a:ext uri="{FF2B5EF4-FFF2-40B4-BE49-F238E27FC236}">
                <a16:creationId xmlns:a16="http://schemas.microsoft.com/office/drawing/2014/main" id="{3E7380F5-3995-3549-A63A-445D90600B22}"/>
              </a:ext>
            </a:extLst>
          </p:cNvPr>
          <p:cNvSpPr>
            <a:spLocks noGrp="1"/>
          </p:cNvSpPr>
          <p:nvPr>
            <p:ph idx="1"/>
          </p:nvPr>
        </p:nvSpPr>
        <p:spPr>
          <a:xfrm>
            <a:off x="677334" y="1536569"/>
            <a:ext cx="8596668" cy="4504793"/>
          </a:xfrm>
        </p:spPr>
        <p:txBody>
          <a:bodyPr>
            <a:normAutofit/>
          </a:bodyPr>
          <a:lstStyle/>
          <a:p>
            <a:pPr algn="just">
              <a:spcBef>
                <a:spcPts val="600"/>
              </a:spcBef>
              <a:spcAft>
                <a:spcPts val="600"/>
              </a:spcAft>
            </a:pPr>
            <a:r>
              <a:rPr lang="hu-HU" sz="2800" noProof="0" dirty="0">
                <a:latin typeface="+mj-lt"/>
              </a:rPr>
              <a:t>Minden olyan tevékenység, amely </a:t>
            </a:r>
            <a:r>
              <a:rPr lang="hu-HU" sz="2800" b="1" noProof="0" dirty="0">
                <a:latin typeface="+mj-lt"/>
              </a:rPr>
              <a:t>személyes adatokat rögzít </a:t>
            </a:r>
            <a:r>
              <a:rPr lang="hu-HU" sz="2800" noProof="0" dirty="0">
                <a:latin typeface="+mj-lt"/>
              </a:rPr>
              <a:t>a különféle viselkedések </a:t>
            </a:r>
            <a:r>
              <a:rPr lang="hu-HU" sz="2800" b="1" noProof="0" dirty="0">
                <a:latin typeface="+mj-lt"/>
              </a:rPr>
              <a:t>megfigyelése</a:t>
            </a:r>
            <a:r>
              <a:rPr lang="hu-HU" sz="2800" noProof="0" dirty="0">
                <a:latin typeface="+mj-lt"/>
              </a:rPr>
              <a:t> céljából (megfigyelés).</a:t>
            </a:r>
          </a:p>
          <a:p>
            <a:pPr algn="just">
              <a:spcBef>
                <a:spcPts val="600"/>
              </a:spcBef>
              <a:spcAft>
                <a:spcPts val="600"/>
              </a:spcAft>
            </a:pPr>
            <a:r>
              <a:rPr lang="hu-HU" sz="2800" noProof="0" dirty="0">
                <a:latin typeface="+mj-lt"/>
              </a:rPr>
              <a:t>Magában foglalja az interneten történő nyomon követés és profilalkotás valamennyi formáját, ideértve a viselkedésalapú reklám céljából történő adatkezelést is</a:t>
            </a:r>
          </a:p>
          <a:p>
            <a:pPr algn="just">
              <a:spcBef>
                <a:spcPts val="600"/>
              </a:spcBef>
              <a:spcAft>
                <a:spcPts val="600"/>
              </a:spcAft>
            </a:pPr>
            <a:r>
              <a:rPr lang="hu-HU" sz="2800" noProof="0" dirty="0">
                <a:latin typeface="+mj-lt"/>
              </a:rPr>
              <a:t>Nem kell online történnie</a:t>
            </a:r>
          </a:p>
        </p:txBody>
      </p:sp>
      <p:sp>
        <p:nvSpPr>
          <p:cNvPr id="5" name="Slide Number Placeholder 4">
            <a:extLst>
              <a:ext uri="{FF2B5EF4-FFF2-40B4-BE49-F238E27FC236}">
                <a16:creationId xmlns:a16="http://schemas.microsoft.com/office/drawing/2014/main" id="{719C9F24-F8E5-B04A-9D87-121B6BB1F0A4}"/>
              </a:ext>
            </a:extLst>
          </p:cNvPr>
          <p:cNvSpPr>
            <a:spLocks noGrp="1"/>
          </p:cNvSpPr>
          <p:nvPr>
            <p:ph type="sldNum" sz="quarter" idx="4"/>
          </p:nvPr>
        </p:nvSpPr>
        <p:spPr/>
        <p:txBody>
          <a:bodyPr/>
          <a:lstStyle/>
          <a:p>
            <a:r>
              <a:rPr lang="nl-NL" dirty="0"/>
              <a:t> </a:t>
            </a:r>
            <a:fld id="{2F0979A9-4BA5-CE43-B9F0-808D7009C6DE}" type="datetime1">
              <a:rPr lang="nl-NL" smtClean="0"/>
              <a:pPr/>
              <a:t>11-2-2020</a:t>
            </a:fld>
            <a:r>
              <a:rPr lang="nl-NL" dirty="0"/>
              <a:t> | </a:t>
            </a:r>
            <a:fld id="{2DAB09C5-3251-4B47-B002-D03712DC64C3}" type="slidenum">
              <a:rPr lang="nl-NL" smtClean="0"/>
              <a:pPr/>
              <a:t>19</a:t>
            </a:fld>
            <a:endParaRPr lang="nl-NL" dirty="0"/>
          </a:p>
        </p:txBody>
      </p:sp>
      <p:sp>
        <p:nvSpPr>
          <p:cNvPr id="6" name="Ellipszis 5">
            <a:extLst>
              <a:ext uri="{FF2B5EF4-FFF2-40B4-BE49-F238E27FC236}">
                <a16:creationId xmlns:a16="http://schemas.microsoft.com/office/drawing/2014/main" id="{792F5A4D-970D-4AC7-A724-5B9C24D3BB75}"/>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1283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lgn="just">
              <a:buNone/>
            </a:pPr>
            <a:r>
              <a:rPr lang="hu-HU" noProof="0" dirty="0"/>
              <a:t>A képzés előtt kérjük, hogy:</a:t>
            </a:r>
          </a:p>
          <a:p>
            <a:pPr algn="just"/>
            <a:r>
              <a:rPr lang="hu-HU" noProof="0" dirty="0"/>
              <a:t>Alaposan olvassa el a diákat és a jegyzeteket!</a:t>
            </a:r>
          </a:p>
          <a:p>
            <a:pPr algn="just"/>
            <a:r>
              <a:rPr lang="hu-HU" noProof="0" dirty="0"/>
              <a:t>Vessen egy pillantást az olvasmányok listájára - ezek szintén segítik a felkészülést!</a:t>
            </a:r>
          </a:p>
          <a:p>
            <a:pPr algn="just"/>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pPr algn="just"/>
            <a:r>
              <a:rPr lang="hu-HU" noProof="0" dirty="0"/>
              <a:t>Igazítsa a diákat a nemzeti vagy ágazati követelményekhez!</a:t>
            </a:r>
          </a:p>
          <a:p>
            <a:pPr algn="just"/>
            <a:r>
              <a:rPr lang="hu-HU" noProof="0" dirty="0"/>
              <a:t>Egészítse ki olyan tartalommal, amelyet alapvető fontosságúnak ítél az adott közönség számára!</a:t>
            </a:r>
          </a:p>
          <a:p>
            <a:pPr algn="just"/>
            <a:r>
              <a:rPr lang="hu-HU" noProof="0"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4065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0576-6CAC-FE44-83B6-60609241C004}"/>
              </a:ext>
            </a:extLst>
          </p:cNvPr>
          <p:cNvSpPr>
            <a:spLocks noGrp="1"/>
          </p:cNvSpPr>
          <p:nvPr>
            <p:ph type="title"/>
          </p:nvPr>
        </p:nvSpPr>
        <p:spPr>
          <a:xfrm>
            <a:off x="677334" y="609600"/>
            <a:ext cx="8596668" cy="747860"/>
          </a:xfrm>
        </p:spPr>
        <p:txBody>
          <a:bodyPr>
            <a:noAutofit/>
          </a:bodyPr>
          <a:lstStyle/>
          <a:p>
            <a:r>
              <a:rPr lang="hu-HU" noProof="0" dirty="0"/>
              <a:t>A megfigyelés mikor „rendszeres”?</a:t>
            </a:r>
          </a:p>
        </p:txBody>
      </p:sp>
      <p:sp>
        <p:nvSpPr>
          <p:cNvPr id="3" name="Content Placeholder 2">
            <a:extLst>
              <a:ext uri="{FF2B5EF4-FFF2-40B4-BE49-F238E27FC236}">
                <a16:creationId xmlns:a16="http://schemas.microsoft.com/office/drawing/2014/main" id="{F4526919-99D4-6E44-85E0-353F5706D829}"/>
              </a:ext>
            </a:extLst>
          </p:cNvPr>
          <p:cNvSpPr>
            <a:spLocks noGrp="1"/>
          </p:cNvSpPr>
          <p:nvPr>
            <p:ph idx="1"/>
          </p:nvPr>
        </p:nvSpPr>
        <p:spPr>
          <a:xfrm>
            <a:off x="677334" y="1611985"/>
            <a:ext cx="8596668" cy="4429378"/>
          </a:xfrm>
        </p:spPr>
        <p:txBody>
          <a:bodyPr>
            <a:normAutofit/>
          </a:bodyPr>
          <a:lstStyle/>
          <a:p>
            <a:pPr algn="just">
              <a:spcBef>
                <a:spcPts val="600"/>
              </a:spcBef>
              <a:spcAft>
                <a:spcPts val="600"/>
              </a:spcAft>
            </a:pPr>
            <a:r>
              <a:rPr lang="hu-HU" sz="2600" noProof="0" dirty="0"/>
              <a:t>Folytonos vagy bizonyos időközönként történik egy adott időszakban (VAGY folyamatos, VAGY időszakos).</a:t>
            </a:r>
          </a:p>
          <a:p>
            <a:pPr algn="just">
              <a:spcBef>
                <a:spcPts val="600"/>
              </a:spcBef>
              <a:spcAft>
                <a:spcPts val="600"/>
              </a:spcAft>
            </a:pPr>
            <a:r>
              <a:rPr lang="hu-HU" sz="2600" noProof="0" dirty="0"/>
              <a:t>Amint a megfigyelés megismétlődik vagy könnyen megismételhető lesz.</a:t>
            </a:r>
          </a:p>
          <a:p>
            <a:pPr algn="just">
              <a:spcBef>
                <a:spcPts val="600"/>
              </a:spcBef>
              <a:spcAft>
                <a:spcPts val="600"/>
              </a:spcAft>
            </a:pPr>
            <a:r>
              <a:rPr lang="hu-HU" sz="2600" noProof="0" dirty="0"/>
              <a:t>Egyszeri megfigyelés nem elegendő!</a:t>
            </a:r>
          </a:p>
          <a:p>
            <a:pPr marL="0" indent="0" algn="just">
              <a:buNone/>
            </a:pPr>
            <a:endParaRPr lang="hu-HU" sz="2800" noProof="0" dirty="0"/>
          </a:p>
        </p:txBody>
      </p:sp>
      <p:sp>
        <p:nvSpPr>
          <p:cNvPr id="5" name="Slide Number Placeholder 4">
            <a:extLst>
              <a:ext uri="{FF2B5EF4-FFF2-40B4-BE49-F238E27FC236}">
                <a16:creationId xmlns:a16="http://schemas.microsoft.com/office/drawing/2014/main" id="{48F9BF39-1BDB-EF46-B7E9-4B0DB342B77A}"/>
              </a:ext>
            </a:extLst>
          </p:cNvPr>
          <p:cNvSpPr>
            <a:spLocks noGrp="1"/>
          </p:cNvSpPr>
          <p:nvPr>
            <p:ph type="sldNum" sz="quarter" idx="4"/>
          </p:nvPr>
        </p:nvSpPr>
        <p:spPr/>
        <p:txBody>
          <a:bodyPr/>
          <a:lstStyle/>
          <a:p>
            <a:r>
              <a:rPr lang="nl-NL"/>
              <a:t> </a:t>
            </a:r>
            <a:fld id="{AE8EF3EE-B010-184F-B45E-555DA6EC18DD}" type="datetime1">
              <a:rPr lang="nl-NL" smtClean="0"/>
              <a:pPr/>
              <a:t>11-2-2020</a:t>
            </a:fld>
            <a:r>
              <a:rPr lang="nl-NL"/>
              <a:t> | </a:t>
            </a:r>
            <a:fld id="{2DAB09C5-3251-4B47-B002-D03712DC64C3}" type="slidenum">
              <a:rPr lang="nl-NL" smtClean="0"/>
              <a:pPr/>
              <a:t>20</a:t>
            </a:fld>
            <a:endParaRPr lang="nl-NL" dirty="0"/>
          </a:p>
        </p:txBody>
      </p:sp>
      <p:sp>
        <p:nvSpPr>
          <p:cNvPr id="6" name="Ellipszis 5">
            <a:extLst>
              <a:ext uri="{FF2B5EF4-FFF2-40B4-BE49-F238E27FC236}">
                <a16:creationId xmlns:a16="http://schemas.microsoft.com/office/drawing/2014/main" id="{04447281-067E-4D65-987D-96914FE6842D}"/>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1605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00420-01DB-0845-A2EE-E720F9463CCC}"/>
              </a:ext>
            </a:extLst>
          </p:cNvPr>
          <p:cNvSpPr>
            <a:spLocks noGrp="1"/>
          </p:cNvSpPr>
          <p:nvPr>
            <p:ph type="title"/>
          </p:nvPr>
        </p:nvSpPr>
        <p:spPr>
          <a:xfrm>
            <a:off x="677334" y="609600"/>
            <a:ext cx="8596668" cy="851555"/>
          </a:xfrm>
        </p:spPr>
        <p:txBody>
          <a:bodyPr>
            <a:noAutofit/>
          </a:bodyPr>
          <a:lstStyle/>
          <a:p>
            <a:r>
              <a:rPr lang="hu-HU" noProof="0" dirty="0"/>
              <a:t>A megfigyelés mikor „szisztematikus”?</a:t>
            </a:r>
          </a:p>
        </p:txBody>
      </p:sp>
      <p:sp>
        <p:nvSpPr>
          <p:cNvPr id="3" name="Content Placeholder 2">
            <a:extLst>
              <a:ext uri="{FF2B5EF4-FFF2-40B4-BE49-F238E27FC236}">
                <a16:creationId xmlns:a16="http://schemas.microsoft.com/office/drawing/2014/main" id="{13A53107-C35A-0342-8D29-BEE24F0FD306}"/>
              </a:ext>
            </a:extLst>
          </p:cNvPr>
          <p:cNvSpPr>
            <a:spLocks noGrp="1"/>
          </p:cNvSpPr>
          <p:nvPr>
            <p:ph idx="1"/>
          </p:nvPr>
        </p:nvSpPr>
        <p:spPr>
          <a:xfrm>
            <a:off x="677334" y="1649691"/>
            <a:ext cx="8596668" cy="4391671"/>
          </a:xfrm>
        </p:spPr>
        <p:txBody>
          <a:bodyPr>
            <a:normAutofit/>
          </a:bodyPr>
          <a:lstStyle/>
          <a:p>
            <a:pPr algn="just">
              <a:spcBef>
                <a:spcPts val="600"/>
              </a:spcBef>
              <a:spcAft>
                <a:spcPts val="600"/>
              </a:spcAft>
            </a:pPr>
            <a:r>
              <a:rPr lang="hu-HU" sz="2600" noProof="0" dirty="0"/>
              <a:t>A megfigyelés egy adott rendszer szerint fordul elő, előre beállított, szervezett vagy módszeres módon.</a:t>
            </a:r>
          </a:p>
          <a:p>
            <a:pPr algn="just">
              <a:spcBef>
                <a:spcPts val="600"/>
              </a:spcBef>
              <a:spcAft>
                <a:spcPts val="600"/>
              </a:spcAft>
            </a:pPr>
            <a:r>
              <a:rPr lang="hu-HU" sz="2600" noProof="0" dirty="0"/>
              <a:t>A megfigyelés eredményeit szisztematikusan rögzítik.</a:t>
            </a:r>
          </a:p>
          <a:p>
            <a:pPr algn="just">
              <a:spcBef>
                <a:spcPts val="600"/>
              </a:spcBef>
              <a:spcAft>
                <a:spcPts val="600"/>
              </a:spcAft>
            </a:pPr>
            <a:r>
              <a:rPr lang="hu-HU" sz="2600" noProof="0" dirty="0"/>
              <a:t>A megfigyelés idő és hely szempontjából nem véletlenszerű.</a:t>
            </a:r>
          </a:p>
        </p:txBody>
      </p:sp>
      <p:sp>
        <p:nvSpPr>
          <p:cNvPr id="5" name="Slide Number Placeholder 4">
            <a:extLst>
              <a:ext uri="{FF2B5EF4-FFF2-40B4-BE49-F238E27FC236}">
                <a16:creationId xmlns:a16="http://schemas.microsoft.com/office/drawing/2014/main" id="{068A5786-6C60-C04B-9FA7-B83F57E14490}"/>
              </a:ext>
            </a:extLst>
          </p:cNvPr>
          <p:cNvSpPr>
            <a:spLocks noGrp="1"/>
          </p:cNvSpPr>
          <p:nvPr>
            <p:ph type="sldNum" sz="quarter" idx="4"/>
          </p:nvPr>
        </p:nvSpPr>
        <p:spPr/>
        <p:txBody>
          <a:bodyPr/>
          <a:lstStyle/>
          <a:p>
            <a:r>
              <a:rPr lang="nl-NL"/>
              <a:t> </a:t>
            </a:r>
            <a:fld id="{8C2B1966-6E23-D546-8BDF-432B7E2EDBC2}" type="datetime1">
              <a:rPr lang="nl-NL" smtClean="0"/>
              <a:pPr/>
              <a:t>11-2-2020</a:t>
            </a:fld>
            <a:r>
              <a:rPr lang="nl-NL"/>
              <a:t> | </a:t>
            </a:r>
            <a:fld id="{2DAB09C5-3251-4B47-B002-D03712DC64C3}" type="slidenum">
              <a:rPr lang="nl-NL" smtClean="0"/>
              <a:pPr/>
              <a:t>21</a:t>
            </a:fld>
            <a:endParaRPr lang="nl-NL" dirty="0"/>
          </a:p>
        </p:txBody>
      </p:sp>
      <p:sp>
        <p:nvSpPr>
          <p:cNvPr id="6" name="Ellipszis 5">
            <a:extLst>
              <a:ext uri="{FF2B5EF4-FFF2-40B4-BE49-F238E27FC236}">
                <a16:creationId xmlns:a16="http://schemas.microsoft.com/office/drawing/2014/main" id="{DB9E710C-12D4-49F2-B750-56F5C167850C}"/>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834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510C-E67F-574B-8255-BCEAB1B70A0C}"/>
              </a:ext>
            </a:extLst>
          </p:cNvPr>
          <p:cNvSpPr>
            <a:spLocks noGrp="1"/>
          </p:cNvSpPr>
          <p:nvPr>
            <p:ph type="title"/>
          </p:nvPr>
        </p:nvSpPr>
        <p:spPr>
          <a:xfrm>
            <a:off x="677333" y="609600"/>
            <a:ext cx="9013421" cy="1190920"/>
          </a:xfrm>
        </p:spPr>
        <p:txBody>
          <a:bodyPr>
            <a:noAutofit/>
          </a:bodyPr>
          <a:lstStyle/>
          <a:p>
            <a:r>
              <a:rPr lang="hu-HU" noProof="0" dirty="0"/>
              <a:t>Rendszeres és szisztematikus megfigyelés - példák</a:t>
            </a:r>
          </a:p>
        </p:txBody>
      </p:sp>
      <p:sp>
        <p:nvSpPr>
          <p:cNvPr id="3" name="Content Placeholder 2">
            <a:extLst>
              <a:ext uri="{FF2B5EF4-FFF2-40B4-BE49-F238E27FC236}">
                <a16:creationId xmlns:a16="http://schemas.microsoft.com/office/drawing/2014/main" id="{422A49A5-C777-F34D-9FBB-60A74EAE190B}"/>
              </a:ext>
            </a:extLst>
          </p:cNvPr>
          <p:cNvSpPr>
            <a:spLocks noGrp="1"/>
          </p:cNvSpPr>
          <p:nvPr>
            <p:ph idx="1"/>
          </p:nvPr>
        </p:nvSpPr>
        <p:spPr>
          <a:xfrm>
            <a:off x="677333" y="1989057"/>
            <a:ext cx="8881445" cy="4052306"/>
          </a:xfrm>
        </p:spPr>
        <p:txBody>
          <a:bodyPr>
            <a:normAutofit fontScale="55000" lnSpcReduction="20000"/>
          </a:bodyPr>
          <a:lstStyle/>
          <a:p>
            <a:pPr algn="just"/>
            <a:r>
              <a:rPr lang="hu-HU" sz="3800" noProof="0" dirty="0"/>
              <a:t>távközlési hálózat működtetése, távközlési szolgáltatások nyújtása</a:t>
            </a:r>
          </a:p>
          <a:p>
            <a:pPr algn="just"/>
            <a:r>
              <a:rPr lang="hu-HU" sz="3800" noProof="0" dirty="0" err="1"/>
              <a:t>adatvezérelt</a:t>
            </a:r>
            <a:r>
              <a:rPr lang="hu-HU" sz="3800" noProof="0" dirty="0"/>
              <a:t> marketing tevékenységek, ideértve a viselkedésalapú reklámot; </a:t>
            </a:r>
          </a:p>
          <a:p>
            <a:pPr algn="just"/>
            <a:r>
              <a:rPr lang="hu-HU" sz="3800" noProof="0" dirty="0"/>
              <a:t>profilalkotás és a profil pontozása kockázatértékelési célból (például hitelbesorolás, biztosítási díjak megállapítása, csalások megelőzése, pénzmosás felderítése céljából)</a:t>
            </a:r>
          </a:p>
          <a:p>
            <a:pPr algn="just"/>
            <a:r>
              <a:rPr lang="hu-HU" sz="3800" noProof="0" dirty="0"/>
              <a:t>helymeghatározás (például mobilalkalmazások útján)</a:t>
            </a:r>
          </a:p>
          <a:p>
            <a:pPr algn="just"/>
            <a:r>
              <a:rPr lang="hu-HU" sz="3800" noProof="0" dirty="0"/>
              <a:t>hűségprogramok </a:t>
            </a:r>
          </a:p>
          <a:p>
            <a:pPr algn="just"/>
            <a:r>
              <a:rPr lang="hu-HU" sz="3800" noProof="0" dirty="0"/>
              <a:t>wellness, </a:t>
            </a:r>
            <a:r>
              <a:rPr lang="hu-HU" sz="3800" noProof="0" dirty="0" err="1"/>
              <a:t>fitness</a:t>
            </a:r>
            <a:r>
              <a:rPr lang="hu-HU" sz="3800" noProof="0" dirty="0"/>
              <a:t> és egészségügyi adatok megfigyelése viselhető eszközökön keresztül </a:t>
            </a:r>
          </a:p>
          <a:p>
            <a:pPr algn="just"/>
            <a:r>
              <a:rPr lang="hu-HU" sz="3800" noProof="0" dirty="0"/>
              <a:t>csatlakoztatott eszközök, például intelligens mérőberendezések, intelligens gépjárművek, lakásautomatizálás stb.</a:t>
            </a:r>
          </a:p>
          <a:p>
            <a:pPr algn="just"/>
            <a:endParaRPr lang="hu-HU" sz="3800" noProof="0" dirty="0"/>
          </a:p>
          <a:p>
            <a:pPr marL="0" indent="0" algn="just">
              <a:buNone/>
            </a:pPr>
            <a:endParaRPr lang="hu-HU" noProof="0" dirty="0"/>
          </a:p>
        </p:txBody>
      </p:sp>
      <p:sp>
        <p:nvSpPr>
          <p:cNvPr id="5" name="Slide Number Placeholder 4">
            <a:extLst>
              <a:ext uri="{FF2B5EF4-FFF2-40B4-BE49-F238E27FC236}">
                <a16:creationId xmlns:a16="http://schemas.microsoft.com/office/drawing/2014/main" id="{6D58053E-93DD-1E43-8555-CCD0D01B6CFA}"/>
              </a:ext>
            </a:extLst>
          </p:cNvPr>
          <p:cNvSpPr>
            <a:spLocks noGrp="1"/>
          </p:cNvSpPr>
          <p:nvPr>
            <p:ph type="sldNum" sz="quarter" idx="4"/>
          </p:nvPr>
        </p:nvSpPr>
        <p:spPr/>
        <p:txBody>
          <a:bodyPr/>
          <a:lstStyle/>
          <a:p>
            <a:r>
              <a:rPr lang="nl-NL" dirty="0"/>
              <a:t> </a:t>
            </a:r>
            <a:fld id="{12DC85BC-8220-E64E-95C0-2DA9EC2448FB}" type="datetime1">
              <a:rPr lang="nl-NL" smtClean="0"/>
              <a:pPr/>
              <a:t>11-2-2020</a:t>
            </a:fld>
            <a:r>
              <a:rPr lang="nl-NL" dirty="0"/>
              <a:t> | </a:t>
            </a:r>
            <a:fld id="{2DAB09C5-3251-4B47-B002-D03712DC64C3}" type="slidenum">
              <a:rPr lang="nl-NL" smtClean="0"/>
              <a:pPr/>
              <a:t>22</a:t>
            </a:fld>
            <a:endParaRPr lang="nl-NL" dirty="0"/>
          </a:p>
        </p:txBody>
      </p:sp>
      <p:sp>
        <p:nvSpPr>
          <p:cNvPr id="6" name="Ellipszis 5">
            <a:extLst>
              <a:ext uri="{FF2B5EF4-FFF2-40B4-BE49-F238E27FC236}">
                <a16:creationId xmlns:a16="http://schemas.microsoft.com/office/drawing/2014/main" id="{4BCF9CA4-D74A-4F25-B57E-F80C28A2F51C}"/>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76335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AE26-AFA7-4349-B4C0-20FD5BD7600F}"/>
              </a:ext>
            </a:extLst>
          </p:cNvPr>
          <p:cNvSpPr>
            <a:spLocks noGrp="1"/>
          </p:cNvSpPr>
          <p:nvPr>
            <p:ph type="title"/>
          </p:nvPr>
        </p:nvSpPr>
        <p:spPr>
          <a:xfrm>
            <a:off x="564211" y="201886"/>
            <a:ext cx="9333934" cy="1229502"/>
          </a:xfrm>
        </p:spPr>
        <p:txBody>
          <a:bodyPr>
            <a:noAutofit/>
          </a:bodyPr>
          <a:lstStyle/>
          <a:p>
            <a:r>
              <a:rPr lang="hu-HU" sz="3200" noProof="0" dirty="0"/>
              <a:t>Rendszeres és szisztematikus megfigyelés (nagymértékű megfigyelés) – esettanulmányok (1)</a:t>
            </a:r>
          </a:p>
        </p:txBody>
      </p:sp>
      <p:sp>
        <p:nvSpPr>
          <p:cNvPr id="3" name="Content Placeholder 2">
            <a:extLst>
              <a:ext uri="{FF2B5EF4-FFF2-40B4-BE49-F238E27FC236}">
                <a16:creationId xmlns:a16="http://schemas.microsoft.com/office/drawing/2014/main" id="{BB436299-D47D-7548-BCB1-30B8B340DC59}"/>
              </a:ext>
            </a:extLst>
          </p:cNvPr>
          <p:cNvSpPr>
            <a:spLocks noGrp="1"/>
          </p:cNvSpPr>
          <p:nvPr>
            <p:ph idx="1"/>
          </p:nvPr>
        </p:nvSpPr>
        <p:spPr>
          <a:xfrm>
            <a:off x="677334" y="1498863"/>
            <a:ext cx="8596668" cy="4542500"/>
          </a:xfrm>
          <a:noFill/>
        </p:spPr>
        <p:txBody>
          <a:bodyPr>
            <a:noAutofit/>
          </a:bodyPr>
          <a:lstStyle/>
          <a:p>
            <a:pPr marL="457200" indent="-457200" algn="just">
              <a:buFont typeface="+mj-lt"/>
              <a:buAutoNum type="arabicParenR"/>
            </a:pPr>
            <a:r>
              <a:rPr lang="hu-HU" sz="2200" noProof="0" dirty="0">
                <a:latin typeface="+mj-lt"/>
              </a:rPr>
              <a:t>Tömegközlekedési szolgáltatásokat nyújtó magánvállalat beléptető kártyát használ közlekedési eszközeinek eléréséhez és használatához (például Brüsszelben vagy Londonban) az utas nevének és fényképének megjelenítésével. Rendszeres és szisztematikus megfigyelés?</a:t>
            </a:r>
          </a:p>
          <a:p>
            <a:pPr marL="457200" indent="-457200" algn="just">
              <a:buFont typeface="+mj-lt"/>
              <a:buAutoNum type="arabicParenR"/>
            </a:pPr>
            <a:r>
              <a:rPr lang="hu-HU" sz="2400" noProof="0" dirty="0"/>
              <a:t>Egy nemzetközi gyorséttermi lánc elemző céget fogad fel, hogy statisztikákat készítsen vásárlóiról. </a:t>
            </a:r>
            <a:r>
              <a:rPr lang="hu-HU" sz="2200" noProof="0" dirty="0">
                <a:latin typeface="+mj-lt"/>
              </a:rPr>
              <a:t>Az elemzőcég </a:t>
            </a:r>
            <a:r>
              <a:rPr lang="hu-HU" sz="2200" noProof="0" dirty="0" err="1">
                <a:latin typeface="+mj-lt"/>
              </a:rPr>
              <a:t>álnevesíti</a:t>
            </a:r>
            <a:r>
              <a:rPr lang="hu-HU" sz="2200" noProof="0" dirty="0">
                <a:latin typeface="+mj-lt"/>
              </a:rPr>
              <a:t> az összes vásárló adatát. Rendszeres és szisztematikus megfigyelés? </a:t>
            </a:r>
          </a:p>
          <a:p>
            <a:pPr marL="457200" indent="-457200" algn="just">
              <a:buFont typeface="+mj-lt"/>
              <a:buAutoNum type="arabicParenR"/>
            </a:pPr>
            <a:r>
              <a:rPr lang="hu-HU" sz="2400" noProof="0" dirty="0"/>
              <a:t>Bank vagy biztosítótársaság, amely ügyfeleinek adatait kezeli. </a:t>
            </a:r>
            <a:r>
              <a:rPr lang="hu-HU" sz="2200" noProof="0" dirty="0">
                <a:latin typeface="+mj-lt"/>
              </a:rPr>
              <a:t>Rendszeres és szisztematikus megfigyelés?</a:t>
            </a:r>
          </a:p>
        </p:txBody>
      </p:sp>
      <p:sp>
        <p:nvSpPr>
          <p:cNvPr id="5" name="Slide Number Placeholder 4">
            <a:extLst>
              <a:ext uri="{FF2B5EF4-FFF2-40B4-BE49-F238E27FC236}">
                <a16:creationId xmlns:a16="http://schemas.microsoft.com/office/drawing/2014/main" id="{D7FBFF8C-C09C-564E-BDE7-850FF4FC63BA}"/>
              </a:ext>
            </a:extLst>
          </p:cNvPr>
          <p:cNvSpPr>
            <a:spLocks noGrp="1"/>
          </p:cNvSpPr>
          <p:nvPr>
            <p:ph type="sldNum" sz="quarter" idx="4"/>
          </p:nvPr>
        </p:nvSpPr>
        <p:spPr/>
        <p:txBody>
          <a:bodyPr/>
          <a:lstStyle/>
          <a:p>
            <a:r>
              <a:rPr lang="nl-NL"/>
              <a:t> </a:t>
            </a:r>
            <a:fld id="{2AD66736-92E1-BB4B-88AA-25D4257C1879}" type="datetime1">
              <a:rPr lang="nl-NL" smtClean="0"/>
              <a:pPr/>
              <a:t>11-2-2020</a:t>
            </a:fld>
            <a:r>
              <a:rPr lang="nl-NL"/>
              <a:t> | </a:t>
            </a:r>
            <a:fld id="{2DAB09C5-3251-4B47-B002-D03712DC64C3}" type="slidenum">
              <a:rPr lang="nl-NL" smtClean="0"/>
              <a:pPr/>
              <a:t>23</a:t>
            </a:fld>
            <a:endParaRPr lang="nl-NL" dirty="0"/>
          </a:p>
        </p:txBody>
      </p:sp>
      <p:sp>
        <p:nvSpPr>
          <p:cNvPr id="6" name="Ellipszis 5">
            <a:extLst>
              <a:ext uri="{FF2B5EF4-FFF2-40B4-BE49-F238E27FC236}">
                <a16:creationId xmlns:a16="http://schemas.microsoft.com/office/drawing/2014/main" id="{D2540FFE-594E-4C33-9DD3-A21F514127D7}"/>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73762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AE26-AFA7-4349-B4C0-20FD5BD7600F}"/>
              </a:ext>
            </a:extLst>
          </p:cNvPr>
          <p:cNvSpPr>
            <a:spLocks noGrp="1"/>
          </p:cNvSpPr>
          <p:nvPr>
            <p:ph type="title"/>
          </p:nvPr>
        </p:nvSpPr>
        <p:spPr>
          <a:xfrm>
            <a:off x="554636" y="77972"/>
            <a:ext cx="9334082" cy="1166366"/>
          </a:xfrm>
        </p:spPr>
        <p:txBody>
          <a:bodyPr>
            <a:noAutofit/>
          </a:bodyPr>
          <a:lstStyle/>
          <a:p>
            <a:r>
              <a:rPr lang="hu-HU" sz="3200" noProof="0" dirty="0"/>
              <a:t>Rendszeres és szisztematikus megfigyelés (nagymértékű megfigyelés) – esettanulmányok (1)</a:t>
            </a:r>
          </a:p>
        </p:txBody>
      </p:sp>
      <p:sp>
        <p:nvSpPr>
          <p:cNvPr id="3" name="Content Placeholder 2">
            <a:extLst>
              <a:ext uri="{FF2B5EF4-FFF2-40B4-BE49-F238E27FC236}">
                <a16:creationId xmlns:a16="http://schemas.microsoft.com/office/drawing/2014/main" id="{BB436299-D47D-7548-BCB1-30B8B340DC59}"/>
              </a:ext>
            </a:extLst>
          </p:cNvPr>
          <p:cNvSpPr>
            <a:spLocks noGrp="1"/>
          </p:cNvSpPr>
          <p:nvPr>
            <p:ph idx="1"/>
          </p:nvPr>
        </p:nvSpPr>
        <p:spPr>
          <a:xfrm>
            <a:off x="677334" y="1442301"/>
            <a:ext cx="8815458" cy="4599061"/>
          </a:xfrm>
        </p:spPr>
        <p:txBody>
          <a:bodyPr>
            <a:noAutofit/>
          </a:bodyPr>
          <a:lstStyle/>
          <a:p>
            <a:pPr marL="457200" indent="-457200" algn="just">
              <a:buFont typeface="+mj-lt"/>
              <a:buAutoNum type="arabicParenR" startAt="4"/>
            </a:pPr>
            <a:r>
              <a:rPr lang="hu-HU" sz="2400" noProof="0" dirty="0"/>
              <a:t>Személyes adatok keresőmotor általi kezelése viselkedésalapú reklám céljából. Rendszeres és szisztematikus megfigyelés?</a:t>
            </a:r>
          </a:p>
          <a:p>
            <a:pPr marL="457200" indent="-457200" algn="just">
              <a:buFont typeface="+mj-lt"/>
              <a:buAutoNum type="arabicParenR" startAt="4"/>
            </a:pPr>
            <a:r>
              <a:rPr lang="hu-HU" sz="2400" noProof="0" dirty="0"/>
              <a:t>Egy regionális telefon- vagy internetszolgáltató a szokásos üzleti tevékenysége során személyes adatokat kezel. Rendszeres és szisztematikus megfigyelés?</a:t>
            </a:r>
          </a:p>
          <a:p>
            <a:pPr marL="457200" indent="-457200" algn="just">
              <a:buFont typeface="+mj-lt"/>
              <a:buAutoNum type="arabicParenR" startAt="4"/>
            </a:pPr>
            <a:r>
              <a:rPr lang="hu-HU" sz="2400" noProof="0" dirty="0"/>
              <a:t>Egy nemzetközi társkereső alkalmazás a regisztrált felhasználók összehozása érdekében személyes adatokat kezel. Rendszeres és szisztematikus megfigyelés?</a:t>
            </a:r>
          </a:p>
          <a:p>
            <a:pPr marL="0" indent="0" algn="just">
              <a:buNone/>
            </a:pPr>
            <a:endParaRPr lang="hu-HU" sz="2400" noProof="0" dirty="0"/>
          </a:p>
        </p:txBody>
      </p:sp>
      <p:sp>
        <p:nvSpPr>
          <p:cNvPr id="5" name="Slide Number Placeholder 4">
            <a:extLst>
              <a:ext uri="{FF2B5EF4-FFF2-40B4-BE49-F238E27FC236}">
                <a16:creationId xmlns:a16="http://schemas.microsoft.com/office/drawing/2014/main" id="{D7FBFF8C-C09C-564E-BDE7-850FF4FC63BA}"/>
              </a:ext>
            </a:extLst>
          </p:cNvPr>
          <p:cNvSpPr>
            <a:spLocks noGrp="1"/>
          </p:cNvSpPr>
          <p:nvPr>
            <p:ph type="sldNum" sz="quarter" idx="4"/>
          </p:nvPr>
        </p:nvSpPr>
        <p:spPr/>
        <p:txBody>
          <a:bodyPr/>
          <a:lstStyle/>
          <a:p>
            <a:r>
              <a:rPr lang="nl-NL"/>
              <a:t> </a:t>
            </a:r>
            <a:fld id="{2AD66736-92E1-BB4B-88AA-25D4257C1879}" type="datetime1">
              <a:rPr lang="nl-NL" smtClean="0"/>
              <a:pPr/>
              <a:t>11-2-2020</a:t>
            </a:fld>
            <a:r>
              <a:rPr lang="nl-NL"/>
              <a:t> | </a:t>
            </a:r>
            <a:fld id="{2DAB09C5-3251-4B47-B002-D03712DC64C3}" type="slidenum">
              <a:rPr lang="nl-NL" smtClean="0"/>
              <a:pPr/>
              <a:t>24</a:t>
            </a:fld>
            <a:endParaRPr lang="nl-NL" dirty="0"/>
          </a:p>
        </p:txBody>
      </p:sp>
      <p:sp>
        <p:nvSpPr>
          <p:cNvPr id="6" name="Ellipszis 5">
            <a:extLst>
              <a:ext uri="{FF2B5EF4-FFF2-40B4-BE49-F238E27FC236}">
                <a16:creationId xmlns:a16="http://schemas.microsoft.com/office/drawing/2014/main" id="{D3A5BE50-B57A-4F3A-A4F8-9B922F088DE4}"/>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915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8DFD-090D-294F-B591-F8312CD71065}"/>
              </a:ext>
            </a:extLst>
          </p:cNvPr>
          <p:cNvSpPr>
            <a:spLocks noGrp="1"/>
          </p:cNvSpPr>
          <p:nvPr>
            <p:ph type="title"/>
          </p:nvPr>
        </p:nvSpPr>
        <p:spPr>
          <a:xfrm>
            <a:off x="677334" y="216132"/>
            <a:ext cx="9051282" cy="1192944"/>
          </a:xfrm>
        </p:spPr>
        <p:txBody>
          <a:bodyPr>
            <a:normAutofit/>
          </a:bodyPr>
          <a:lstStyle/>
          <a:p>
            <a:r>
              <a:rPr lang="hu-HU" sz="3200" noProof="0" dirty="0"/>
              <a:t>Feladat – </a:t>
            </a:r>
            <a:br>
              <a:rPr lang="hu-HU" sz="3200" noProof="0" dirty="0"/>
            </a:br>
            <a:r>
              <a:rPr lang="hu-HU" sz="3200" noProof="0" dirty="0"/>
              <a:t>megfigyelés miatt kötelező </a:t>
            </a:r>
            <a:r>
              <a:rPr lang="hu-HU" sz="3200" noProof="0" dirty="0" err="1"/>
              <a:t>DPO-t</a:t>
            </a:r>
            <a:r>
              <a:rPr lang="hu-HU" sz="3200" noProof="0" dirty="0"/>
              <a:t> kijelölni</a:t>
            </a:r>
          </a:p>
        </p:txBody>
      </p:sp>
      <p:sp>
        <p:nvSpPr>
          <p:cNvPr id="3" name="Content Placeholder 2">
            <a:extLst>
              <a:ext uri="{FF2B5EF4-FFF2-40B4-BE49-F238E27FC236}">
                <a16:creationId xmlns:a16="http://schemas.microsoft.com/office/drawing/2014/main" id="{61C86D4B-CF78-5645-A5B5-2EE6F57D40ED}"/>
              </a:ext>
            </a:extLst>
          </p:cNvPr>
          <p:cNvSpPr>
            <a:spLocks noGrp="1"/>
          </p:cNvSpPr>
          <p:nvPr>
            <p:ph idx="1"/>
          </p:nvPr>
        </p:nvSpPr>
        <p:spPr>
          <a:xfrm>
            <a:off x="857216" y="1456051"/>
            <a:ext cx="8596668" cy="4593332"/>
          </a:xfrm>
        </p:spPr>
        <p:txBody>
          <a:bodyPr>
            <a:noAutofit/>
          </a:bodyPr>
          <a:lstStyle/>
          <a:p>
            <a:pPr marL="0" lvl="0" indent="0" algn="just">
              <a:buNone/>
            </a:pPr>
            <a:r>
              <a:rPr lang="hu-HU" sz="2000" noProof="0" dirty="0">
                <a:latin typeface="Calibri" panose="020F0502020204030204" pitchFamily="34" charset="0"/>
                <a:cs typeface="Calibri" panose="020F0502020204030204" pitchFamily="34" charset="0"/>
              </a:rPr>
              <a:t>Egy gyár fűnyírókat gyárt.</a:t>
            </a:r>
          </a:p>
          <a:p>
            <a:pPr marL="0" indent="0" algn="just">
              <a:buNone/>
            </a:pPr>
            <a:r>
              <a:rPr lang="hu-HU" sz="2000" i="1" noProof="0" dirty="0">
                <a:solidFill>
                  <a:schemeClr val="tx1"/>
                </a:solidFill>
                <a:latin typeface="Calibri" panose="020F0502020204030204" pitchFamily="34" charset="0"/>
                <a:cs typeface="Calibri" panose="020F0502020204030204" pitchFamily="34" charset="0"/>
              </a:rPr>
              <a:t>1. variáció:</a:t>
            </a:r>
            <a:r>
              <a:rPr lang="hu-HU" sz="2000" noProof="0" dirty="0">
                <a:solidFill>
                  <a:schemeClr val="tx1"/>
                </a:solidFill>
                <a:latin typeface="Calibri" panose="020F0502020204030204" pitchFamily="34" charset="0"/>
                <a:cs typeface="Calibri" panose="020F0502020204030204" pitchFamily="34" charset="0"/>
              </a:rPr>
              <a:t> Kamerarendszert telepítenek annak rögzítésére, hogy ki lép be és ki távozik a gyárból (a rendszer nem gyűjt különleges adatokat). Maguk kezelik a rendszerből származó adatokat.</a:t>
            </a:r>
          </a:p>
          <a:p>
            <a:pPr marL="0" indent="0" algn="just">
              <a:buNone/>
            </a:pPr>
            <a:r>
              <a:rPr lang="hu-HU" sz="2000" i="1" noProof="0" dirty="0">
                <a:solidFill>
                  <a:schemeClr val="tx1"/>
                </a:solidFill>
                <a:latin typeface="Calibri" panose="020F0502020204030204" pitchFamily="34" charset="0"/>
                <a:cs typeface="Calibri" panose="020F0502020204030204" pitchFamily="34" charset="0"/>
              </a:rPr>
              <a:t>2. variáció:</a:t>
            </a:r>
            <a:r>
              <a:rPr lang="hu-HU" sz="2000" noProof="0" dirty="0">
                <a:solidFill>
                  <a:schemeClr val="tx1"/>
                </a:solidFill>
                <a:latin typeface="Calibri" panose="020F0502020204030204" pitchFamily="34" charset="0"/>
                <a:cs typeface="Calibri" panose="020F0502020204030204" pitchFamily="34" charset="0"/>
              </a:rPr>
              <a:t> Biztonsági szolgálatot alkalmaznak a helyiségeikbe való belépés ellenőrzésére. A biztonsági cég feladata rögzíteni, hogy ki lép be, és ki távozik a gyárból, valamint ezen személyek azonosítása. Erre a célra egy kamerarendszert telepítenek (nem gyűjtenek különleges adatokat). A biztonsági szolgálat munkahelyek biztonsági megerősítésére szakosodott, számos gyár számára kínálja a szolgáltatását.</a:t>
            </a:r>
          </a:p>
          <a:p>
            <a:pPr marL="0" indent="0" algn="just">
              <a:buNone/>
            </a:pPr>
            <a:r>
              <a:rPr lang="hu-HU" sz="2000" b="1" u="sng" noProof="0" dirty="0">
                <a:latin typeface="Calibri" panose="020F0502020204030204" pitchFamily="34" charset="0"/>
                <a:cs typeface="Calibri" panose="020F0502020204030204" pitchFamily="34" charset="0"/>
              </a:rPr>
              <a:t>Kérdés: Valamelyik szereplőnek kell kijelölnie adatvédelmi tisztviselőt? Miért? Miért nem?</a:t>
            </a:r>
          </a:p>
        </p:txBody>
      </p:sp>
      <p:sp>
        <p:nvSpPr>
          <p:cNvPr id="5" name="Slide Number Placeholder 4">
            <a:extLst>
              <a:ext uri="{FF2B5EF4-FFF2-40B4-BE49-F238E27FC236}">
                <a16:creationId xmlns:a16="http://schemas.microsoft.com/office/drawing/2014/main" id="{7EC12201-BF98-CA4D-B9EE-D0515F46B469}"/>
              </a:ext>
            </a:extLst>
          </p:cNvPr>
          <p:cNvSpPr>
            <a:spLocks noGrp="1"/>
          </p:cNvSpPr>
          <p:nvPr>
            <p:ph type="sldNum" sz="quarter" idx="4"/>
          </p:nvPr>
        </p:nvSpPr>
        <p:spPr/>
        <p:txBody>
          <a:bodyPr/>
          <a:lstStyle/>
          <a:p>
            <a:r>
              <a:rPr lang="nl-NL"/>
              <a:t> </a:t>
            </a:r>
            <a:fld id="{B71B2408-124D-4549-9CAA-55E547877CD8}" type="datetime1">
              <a:rPr lang="nl-NL" smtClean="0"/>
              <a:pPr/>
              <a:t>11-2-2020</a:t>
            </a:fld>
            <a:r>
              <a:rPr lang="nl-NL"/>
              <a:t> | </a:t>
            </a:r>
            <a:fld id="{2DAB09C5-3251-4B47-B002-D03712DC64C3}" type="slidenum">
              <a:rPr lang="nl-NL" smtClean="0"/>
              <a:pPr/>
              <a:t>25</a:t>
            </a:fld>
            <a:endParaRPr lang="nl-NL" dirty="0"/>
          </a:p>
        </p:txBody>
      </p:sp>
      <p:sp>
        <p:nvSpPr>
          <p:cNvPr id="6" name="Ellipszis 5">
            <a:extLst>
              <a:ext uri="{FF2B5EF4-FFF2-40B4-BE49-F238E27FC236}">
                <a16:creationId xmlns:a16="http://schemas.microsoft.com/office/drawing/2014/main" id="{5B28DD9F-EB94-497F-8F67-C9AB40C56FD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1850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0E6F93-B546-7A48-9E75-CB1ED614F0BD}"/>
              </a:ext>
            </a:extLst>
          </p:cNvPr>
          <p:cNvSpPr>
            <a:spLocks noGrp="1"/>
          </p:cNvSpPr>
          <p:nvPr>
            <p:ph type="title"/>
          </p:nvPr>
        </p:nvSpPr>
        <p:spPr>
          <a:xfrm>
            <a:off x="677334" y="609600"/>
            <a:ext cx="8596668" cy="813847"/>
          </a:xfrm>
        </p:spPr>
        <p:txBody>
          <a:bodyPr>
            <a:noAutofit/>
          </a:bodyPr>
          <a:lstStyle/>
          <a:p>
            <a:r>
              <a:rPr lang="hu-HU" noProof="0" dirty="0"/>
              <a:t>Kötelező: különleges adatok</a:t>
            </a:r>
          </a:p>
        </p:txBody>
      </p:sp>
      <p:sp>
        <p:nvSpPr>
          <p:cNvPr id="3" name="Content Placeholder 2">
            <a:extLst>
              <a:ext uri="{FF2B5EF4-FFF2-40B4-BE49-F238E27FC236}">
                <a16:creationId xmlns:a16="http://schemas.microsoft.com/office/drawing/2014/main" id="{49120407-A5AC-0149-964F-CFDE6204441E}"/>
              </a:ext>
            </a:extLst>
          </p:cNvPr>
          <p:cNvSpPr>
            <a:spLocks noGrp="1"/>
          </p:cNvSpPr>
          <p:nvPr>
            <p:ph idx="1"/>
          </p:nvPr>
        </p:nvSpPr>
        <p:spPr>
          <a:xfrm>
            <a:off x="677334" y="1536569"/>
            <a:ext cx="8596668" cy="4504793"/>
          </a:xfrm>
        </p:spPr>
        <p:txBody>
          <a:bodyPr>
            <a:normAutofit lnSpcReduction="10000"/>
          </a:bodyPr>
          <a:lstStyle/>
          <a:p>
            <a:pPr marL="0" indent="0" algn="just">
              <a:buNone/>
            </a:pPr>
            <a:r>
              <a:rPr lang="hu-HU" sz="3200" noProof="0" dirty="0">
                <a:latin typeface="+mj-lt"/>
              </a:rPr>
              <a:t>GDPR 37. cikk (1) bekezdés (c) pont: </a:t>
            </a:r>
          </a:p>
          <a:p>
            <a:pPr marL="0" indent="0" algn="just">
              <a:buNone/>
            </a:pPr>
            <a:r>
              <a:rPr lang="hu-HU" sz="2800" noProof="0" dirty="0">
                <a:latin typeface="+mj-lt"/>
              </a:rPr>
              <a:t>„</a:t>
            </a:r>
            <a:r>
              <a:rPr lang="hu-HU" sz="2800" noProof="0" dirty="0">
                <a:latin typeface="+mj-lt"/>
                <a:ea typeface="Verdana" panose="020B0604030504040204" pitchFamily="34" charset="0"/>
              </a:rPr>
              <a:t>Az adatkezelő és az adatfeldolgozó adatvédelmi tisztviselőt jelöl ki minden olyan esetben, amikor a</a:t>
            </a:r>
            <a:r>
              <a:rPr lang="hu-HU" sz="2800" noProof="0" dirty="0">
                <a:latin typeface="+mj-lt"/>
              </a:rPr>
              <a:t>z adatkezelő vagy az adatfeldolgozó </a:t>
            </a:r>
            <a:r>
              <a:rPr lang="hu-HU" sz="2800" noProof="0" dirty="0">
                <a:solidFill>
                  <a:srgbClr val="FF0000"/>
                </a:solidFill>
                <a:latin typeface="+mj-lt"/>
              </a:rPr>
              <a:t>fő tevékenységei </a:t>
            </a:r>
            <a:r>
              <a:rPr lang="hu-HU" sz="2800" noProof="0" dirty="0">
                <a:latin typeface="+mj-lt"/>
              </a:rPr>
              <a:t>a személyes adatok 9. cikk szerinti </a:t>
            </a:r>
            <a:r>
              <a:rPr lang="hu-HU" sz="2800" b="1" noProof="0" dirty="0">
                <a:latin typeface="+mj-lt"/>
              </a:rPr>
              <a:t>különleges kategóriáinak </a:t>
            </a:r>
            <a:r>
              <a:rPr lang="hu-HU" sz="2800" noProof="0" dirty="0">
                <a:latin typeface="+mj-lt"/>
              </a:rPr>
              <a:t>és a 10. cikkben említett, </a:t>
            </a:r>
            <a:r>
              <a:rPr lang="hu-HU" sz="2800" b="1" noProof="0" dirty="0">
                <a:latin typeface="+mj-lt"/>
              </a:rPr>
              <a:t>büntetőjogi felelősség megállapítására vonatkozó határozatokra és bűncselekményekre vonatkozó adatok </a:t>
            </a:r>
            <a:r>
              <a:rPr lang="hu-HU" sz="2800" noProof="0" dirty="0">
                <a:solidFill>
                  <a:srgbClr val="FF0000"/>
                </a:solidFill>
                <a:latin typeface="+mj-lt"/>
              </a:rPr>
              <a:t>nagy számban </a:t>
            </a:r>
            <a:r>
              <a:rPr lang="hu-HU" sz="2800" noProof="0" dirty="0">
                <a:latin typeface="+mj-lt"/>
              </a:rPr>
              <a:t>történő kezelését foglalják magukban.”</a:t>
            </a:r>
          </a:p>
        </p:txBody>
      </p:sp>
      <p:sp>
        <p:nvSpPr>
          <p:cNvPr id="5" name="Slide Number Placeholder 4">
            <a:extLst>
              <a:ext uri="{FF2B5EF4-FFF2-40B4-BE49-F238E27FC236}">
                <a16:creationId xmlns:a16="http://schemas.microsoft.com/office/drawing/2014/main" id="{943821A1-1659-0442-9ADE-271695F11B06}"/>
              </a:ext>
            </a:extLst>
          </p:cNvPr>
          <p:cNvSpPr>
            <a:spLocks noGrp="1"/>
          </p:cNvSpPr>
          <p:nvPr>
            <p:ph type="sldNum" sz="quarter" idx="4"/>
          </p:nvPr>
        </p:nvSpPr>
        <p:spPr/>
        <p:txBody>
          <a:bodyPr/>
          <a:lstStyle/>
          <a:p>
            <a:r>
              <a:rPr lang="nl-NL"/>
              <a:t> </a:t>
            </a:r>
            <a:fld id="{535541BE-AFFC-4445-AD38-53F1E4C8E90A}" type="datetime1">
              <a:rPr lang="nl-NL" smtClean="0"/>
              <a:pPr/>
              <a:t>11-2-2020</a:t>
            </a:fld>
            <a:r>
              <a:rPr lang="nl-NL"/>
              <a:t> | </a:t>
            </a:r>
            <a:fld id="{2DAB09C5-3251-4B47-B002-D03712DC64C3}" type="slidenum">
              <a:rPr lang="nl-NL" smtClean="0"/>
              <a:pPr/>
              <a:t>26</a:t>
            </a:fld>
            <a:endParaRPr lang="nl-NL" dirty="0"/>
          </a:p>
        </p:txBody>
      </p:sp>
      <p:sp>
        <p:nvSpPr>
          <p:cNvPr id="7" name="Ellipszis 6">
            <a:extLst>
              <a:ext uri="{FF2B5EF4-FFF2-40B4-BE49-F238E27FC236}">
                <a16:creationId xmlns:a16="http://schemas.microsoft.com/office/drawing/2014/main" id="{DFA90559-7D62-4DDF-A2F4-D2180430DDDC}"/>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6039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510C-E67F-574B-8255-BCEAB1B70A0C}"/>
              </a:ext>
            </a:extLst>
          </p:cNvPr>
          <p:cNvSpPr>
            <a:spLocks noGrp="1"/>
          </p:cNvSpPr>
          <p:nvPr>
            <p:ph type="title"/>
          </p:nvPr>
        </p:nvSpPr>
        <p:spPr>
          <a:xfrm>
            <a:off x="677334" y="609600"/>
            <a:ext cx="8596668" cy="1200346"/>
          </a:xfrm>
        </p:spPr>
        <p:txBody>
          <a:bodyPr>
            <a:noAutofit/>
          </a:bodyPr>
          <a:lstStyle/>
          <a:p>
            <a:r>
              <a:rPr lang="hu-HU" noProof="0" dirty="0"/>
              <a:t>Fő tevékenység: különleges adat - </a:t>
            </a:r>
            <a:br>
              <a:rPr lang="hu-HU" noProof="0" dirty="0"/>
            </a:br>
            <a:r>
              <a:rPr lang="hu-HU" noProof="0" dirty="0"/>
              <a:t>példák</a:t>
            </a:r>
          </a:p>
        </p:txBody>
      </p:sp>
      <p:sp>
        <p:nvSpPr>
          <p:cNvPr id="3" name="Content Placeholder 2">
            <a:extLst>
              <a:ext uri="{FF2B5EF4-FFF2-40B4-BE49-F238E27FC236}">
                <a16:creationId xmlns:a16="http://schemas.microsoft.com/office/drawing/2014/main" id="{422A49A5-C777-F34D-9FBB-60A74EAE190B}"/>
              </a:ext>
            </a:extLst>
          </p:cNvPr>
          <p:cNvSpPr>
            <a:spLocks noGrp="1"/>
          </p:cNvSpPr>
          <p:nvPr>
            <p:ph idx="1"/>
          </p:nvPr>
        </p:nvSpPr>
        <p:spPr>
          <a:xfrm>
            <a:off x="677333" y="1809947"/>
            <a:ext cx="9069981" cy="4231416"/>
          </a:xfrm>
        </p:spPr>
        <p:txBody>
          <a:bodyPr>
            <a:normAutofit/>
          </a:bodyPr>
          <a:lstStyle/>
          <a:p>
            <a:pPr marL="514350" indent="-514350" algn="just">
              <a:buAutoNum type="arabicPeriod"/>
            </a:pPr>
            <a:r>
              <a:rPr lang="hu-HU" sz="2200" b="1" noProof="0" dirty="0">
                <a:solidFill>
                  <a:schemeClr val="tx2"/>
                </a:solidFill>
                <a:latin typeface="+mj-lt"/>
                <a:cs typeface="Calibri" panose="020F0502020204030204" pitchFamily="34" charset="0"/>
              </a:rPr>
              <a:t>Fő tevékenység: különleges adat</a:t>
            </a:r>
          </a:p>
          <a:p>
            <a:pPr lvl="1" algn="just"/>
            <a:r>
              <a:rPr lang="hu-HU" sz="2200" noProof="0" dirty="0">
                <a:solidFill>
                  <a:schemeClr val="tx2"/>
                </a:solidFill>
                <a:latin typeface="+mj-lt"/>
                <a:cs typeface="Calibri" panose="020F0502020204030204" pitchFamily="34" charset="0"/>
              </a:rPr>
              <a:t>magánkórház</a:t>
            </a:r>
          </a:p>
          <a:p>
            <a:pPr lvl="1" algn="just"/>
            <a:r>
              <a:rPr lang="hu-HU" sz="2200" noProof="0" dirty="0">
                <a:solidFill>
                  <a:schemeClr val="tx2"/>
                </a:solidFill>
                <a:latin typeface="+mj-lt"/>
                <a:cs typeface="Calibri" panose="020F0502020204030204" pitchFamily="34" charset="0"/>
              </a:rPr>
              <a:t>magánbörtön</a:t>
            </a:r>
          </a:p>
          <a:p>
            <a:pPr marL="514350" indent="-514350" algn="just">
              <a:buAutoNum type="arabicPeriod"/>
            </a:pPr>
            <a:r>
              <a:rPr lang="hu-HU" sz="2200" b="1" noProof="0" dirty="0">
                <a:solidFill>
                  <a:schemeClr val="tx2"/>
                </a:solidFill>
                <a:latin typeface="+mj-lt"/>
                <a:cs typeface="Calibri" panose="020F0502020204030204" pitchFamily="34" charset="0"/>
              </a:rPr>
              <a:t>Nagyszámú: különleges adat</a:t>
            </a:r>
          </a:p>
          <a:p>
            <a:pPr lvl="1" algn="just"/>
            <a:r>
              <a:rPr lang="hu-HU" sz="2200" noProof="0" dirty="0">
                <a:solidFill>
                  <a:schemeClr val="tx2"/>
                </a:solidFill>
                <a:latin typeface="+mj-lt"/>
                <a:cs typeface="Calibri" panose="020F0502020204030204" pitchFamily="34" charset="0"/>
              </a:rPr>
              <a:t>magánkórház</a:t>
            </a:r>
            <a:endParaRPr lang="hu-HU" sz="2200" b="1" noProof="0" dirty="0">
              <a:solidFill>
                <a:schemeClr val="tx2"/>
              </a:solidFill>
              <a:latin typeface="+mj-lt"/>
              <a:cs typeface="Calibri" panose="020F0502020204030204" pitchFamily="34" charset="0"/>
            </a:endParaRPr>
          </a:p>
          <a:p>
            <a:pPr lvl="1" algn="just"/>
            <a:r>
              <a:rPr lang="hu-HU" sz="2200" noProof="0" dirty="0">
                <a:solidFill>
                  <a:schemeClr val="tx2"/>
                </a:solidFill>
                <a:latin typeface="+mj-lt"/>
                <a:cs typeface="Calibri" panose="020F0502020204030204" pitchFamily="34" charset="0"/>
              </a:rPr>
              <a:t>egy fogorvos számítógépes adatbázist használ röntgenfelvételek és kórlapok tárolására.</a:t>
            </a:r>
          </a:p>
          <a:p>
            <a:pPr lvl="1" algn="just"/>
            <a:r>
              <a:rPr lang="hu-HU" sz="2200" noProof="0" dirty="0">
                <a:solidFill>
                  <a:schemeClr val="tx2"/>
                </a:solidFill>
                <a:latin typeface="+mj-lt"/>
                <a:cs typeface="Calibri" panose="020F0502020204030204" pitchFamily="34" charset="0"/>
              </a:rPr>
              <a:t>egy ügyvéd ügyfeleinek személyes adatait kezeli, ideértve büntetőjogi felelősség megállapítására vonatkozó határozatokra és bűncselekményekre vonatkozó adatokat</a:t>
            </a:r>
          </a:p>
        </p:txBody>
      </p:sp>
      <p:sp>
        <p:nvSpPr>
          <p:cNvPr id="5" name="Slide Number Placeholder 4">
            <a:extLst>
              <a:ext uri="{FF2B5EF4-FFF2-40B4-BE49-F238E27FC236}">
                <a16:creationId xmlns:a16="http://schemas.microsoft.com/office/drawing/2014/main" id="{6D58053E-93DD-1E43-8555-CCD0D01B6CFA}"/>
              </a:ext>
            </a:extLst>
          </p:cNvPr>
          <p:cNvSpPr>
            <a:spLocks noGrp="1"/>
          </p:cNvSpPr>
          <p:nvPr>
            <p:ph type="sldNum" sz="quarter" idx="4"/>
          </p:nvPr>
        </p:nvSpPr>
        <p:spPr/>
        <p:txBody>
          <a:bodyPr/>
          <a:lstStyle/>
          <a:p>
            <a:r>
              <a:rPr lang="nl-NL"/>
              <a:t> </a:t>
            </a:r>
            <a:fld id="{12DC85BC-8220-E64E-95C0-2DA9EC2448FB}" type="datetime1">
              <a:rPr lang="nl-NL" smtClean="0"/>
              <a:pPr/>
              <a:t>11-2-2020</a:t>
            </a:fld>
            <a:r>
              <a:rPr lang="nl-NL"/>
              <a:t> | </a:t>
            </a:r>
            <a:fld id="{2DAB09C5-3251-4B47-B002-D03712DC64C3}" type="slidenum">
              <a:rPr lang="nl-NL" smtClean="0"/>
              <a:pPr/>
              <a:t>27</a:t>
            </a:fld>
            <a:endParaRPr lang="nl-NL" dirty="0"/>
          </a:p>
        </p:txBody>
      </p:sp>
      <p:sp>
        <p:nvSpPr>
          <p:cNvPr id="6" name="Ellipszis 5">
            <a:extLst>
              <a:ext uri="{FF2B5EF4-FFF2-40B4-BE49-F238E27FC236}">
                <a16:creationId xmlns:a16="http://schemas.microsoft.com/office/drawing/2014/main" id="{620C54BA-526E-4BDC-8B5F-EC905BF697A5}"/>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53007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8155-EB47-F047-AF7F-2F2DA490EE96}"/>
              </a:ext>
            </a:extLst>
          </p:cNvPr>
          <p:cNvSpPr>
            <a:spLocks noGrp="1"/>
          </p:cNvSpPr>
          <p:nvPr>
            <p:ph type="title"/>
          </p:nvPr>
        </p:nvSpPr>
        <p:spPr>
          <a:xfrm>
            <a:off x="726953" y="434838"/>
            <a:ext cx="9199472" cy="1233706"/>
          </a:xfrm>
        </p:spPr>
        <p:txBody>
          <a:bodyPr>
            <a:noAutofit/>
          </a:bodyPr>
          <a:lstStyle/>
          <a:p>
            <a:r>
              <a:rPr lang="hu-HU" sz="2400" noProof="0" dirty="0">
                <a:cs typeface="Calibri" panose="020F0502020204030204" pitchFamily="34" charset="0"/>
              </a:rPr>
              <a:t>Különleges kategóriájú személyes adatok és a büntetőjogi felelősség megállapítására vonatkozó határozatok nagy számban történő kezelése mint fő tevékenység – Esettanulmányok (1)</a:t>
            </a:r>
          </a:p>
        </p:txBody>
      </p:sp>
      <p:sp>
        <p:nvSpPr>
          <p:cNvPr id="3" name="Content Placeholder 2">
            <a:extLst>
              <a:ext uri="{FF2B5EF4-FFF2-40B4-BE49-F238E27FC236}">
                <a16:creationId xmlns:a16="http://schemas.microsoft.com/office/drawing/2014/main" id="{35A99FE7-039D-2E40-8AA4-ACACFEA5CE3E}"/>
              </a:ext>
            </a:extLst>
          </p:cNvPr>
          <p:cNvSpPr>
            <a:spLocks noGrp="1"/>
          </p:cNvSpPr>
          <p:nvPr>
            <p:ph idx="1"/>
          </p:nvPr>
        </p:nvSpPr>
        <p:spPr>
          <a:xfrm>
            <a:off x="677334" y="1828801"/>
            <a:ext cx="8596668" cy="4212562"/>
          </a:xfrm>
        </p:spPr>
        <p:txBody>
          <a:bodyPr>
            <a:normAutofit fontScale="77500" lnSpcReduction="20000"/>
          </a:bodyPr>
          <a:lstStyle/>
          <a:p>
            <a:pPr marL="514350" indent="-514350" algn="just">
              <a:buFont typeface="+mj-lt"/>
              <a:buAutoNum type="arabicPeriod"/>
            </a:pPr>
            <a:r>
              <a:rPr lang="hu-HU" sz="3200" noProof="0" dirty="0">
                <a:latin typeface="Calibri" panose="020F0502020204030204" pitchFamily="34" charset="0"/>
                <a:cs typeface="Calibri" panose="020F0502020204030204" pitchFamily="34" charset="0"/>
              </a:rPr>
              <a:t>Futás alkalmazás: A futás alkalmazás a következő adatok megadását kéri a felhasználótól: életkor, súly, magasság. Ezután megmutatja a BMI-t. Rögzíti a felhasználók minden futását, beleértve a távolságot és az időt. Rendszeresen kéri a felhasználót, hogy frissítse az információkat, hogy nyomon kövesse az esetleges fogyást vagy súlygyarapodást. Fő tevékenység? Nagy számban? Különleges adat?</a:t>
            </a:r>
          </a:p>
          <a:p>
            <a:pPr marL="514350" indent="-514350" algn="just">
              <a:buFont typeface="+mj-lt"/>
              <a:buAutoNum type="arabicPeriod"/>
            </a:pPr>
            <a:r>
              <a:rPr lang="hu-HU" sz="3200" noProof="0" dirty="0">
                <a:latin typeface="Calibri" panose="020F0502020204030204" pitchFamily="34" charset="0"/>
                <a:cs typeface="Calibri" panose="020F0502020204030204" pitchFamily="34" charset="0"/>
              </a:rPr>
              <a:t>Egy közösségi hálózat arra ösztönzi a felhasználókat, hogy adják meg politikai /vallási/filozófiai meggyőződésüket. Az így szerzett információkat viselkedésalapú hirdetésekhez használja fel. Fő tevékenység? Nagyszámú? Különleges adat?</a:t>
            </a:r>
          </a:p>
          <a:p>
            <a:pPr marL="0" indent="0" algn="just">
              <a:buNone/>
            </a:pPr>
            <a:endParaRPr lang="hu-HU" noProof="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C89EDBEB-86A9-0C4F-BB30-8050D4390070}"/>
              </a:ext>
            </a:extLst>
          </p:cNvPr>
          <p:cNvSpPr>
            <a:spLocks noGrp="1"/>
          </p:cNvSpPr>
          <p:nvPr>
            <p:ph type="sldNum" sz="quarter" idx="4"/>
          </p:nvPr>
        </p:nvSpPr>
        <p:spPr/>
        <p:txBody>
          <a:bodyPr/>
          <a:lstStyle/>
          <a:p>
            <a:r>
              <a:rPr lang="nl-NL"/>
              <a:t> </a:t>
            </a:r>
            <a:fld id="{02D82644-9F63-B44B-A3EA-B8669166BBCC}" type="datetime1">
              <a:rPr lang="nl-NL" smtClean="0"/>
              <a:pPr/>
              <a:t>11-2-2020</a:t>
            </a:fld>
            <a:r>
              <a:rPr lang="nl-NL"/>
              <a:t> | </a:t>
            </a:r>
            <a:fld id="{2DAB09C5-3251-4B47-B002-D03712DC64C3}" type="slidenum">
              <a:rPr lang="nl-NL" smtClean="0"/>
              <a:pPr/>
              <a:t>28</a:t>
            </a:fld>
            <a:endParaRPr lang="nl-NL" dirty="0"/>
          </a:p>
        </p:txBody>
      </p:sp>
      <p:sp>
        <p:nvSpPr>
          <p:cNvPr id="6" name="Ellipszis 5">
            <a:extLst>
              <a:ext uri="{FF2B5EF4-FFF2-40B4-BE49-F238E27FC236}">
                <a16:creationId xmlns:a16="http://schemas.microsoft.com/office/drawing/2014/main" id="{C5EE4A0A-F156-493C-BE5A-5FA69F595949}"/>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7941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8155-EB47-F047-AF7F-2F2DA490EE96}"/>
              </a:ext>
            </a:extLst>
          </p:cNvPr>
          <p:cNvSpPr>
            <a:spLocks noGrp="1"/>
          </p:cNvSpPr>
          <p:nvPr>
            <p:ph type="title"/>
          </p:nvPr>
        </p:nvSpPr>
        <p:spPr>
          <a:xfrm>
            <a:off x="677333" y="609599"/>
            <a:ext cx="9088835" cy="1266335"/>
          </a:xfrm>
        </p:spPr>
        <p:txBody>
          <a:bodyPr>
            <a:noAutofit/>
          </a:bodyPr>
          <a:lstStyle/>
          <a:p>
            <a:r>
              <a:rPr lang="hu-HU" sz="2400" noProof="0" dirty="0">
                <a:cs typeface="Calibri" panose="020F0502020204030204" pitchFamily="34" charset="0"/>
              </a:rPr>
              <a:t>Különleges kategóriájú személyes adatok és a büntetőjogi felelősség megállapítására vonatkozó határozatok nagy számban történő kezelése mint fő tevékenység – Esettanulmányok (1)</a:t>
            </a:r>
            <a:endParaRPr lang="hu-HU" noProof="0" dirty="0">
              <a:cs typeface="Calibri" panose="020F0502020204030204" pitchFamily="34" charset="0"/>
            </a:endParaRPr>
          </a:p>
        </p:txBody>
      </p:sp>
      <p:sp>
        <p:nvSpPr>
          <p:cNvPr id="3" name="Content Placeholder 2">
            <a:extLst>
              <a:ext uri="{FF2B5EF4-FFF2-40B4-BE49-F238E27FC236}">
                <a16:creationId xmlns:a16="http://schemas.microsoft.com/office/drawing/2014/main" id="{35A99FE7-039D-2E40-8AA4-ACACFEA5CE3E}"/>
              </a:ext>
            </a:extLst>
          </p:cNvPr>
          <p:cNvSpPr>
            <a:spLocks noGrp="1"/>
          </p:cNvSpPr>
          <p:nvPr>
            <p:ph idx="1"/>
          </p:nvPr>
        </p:nvSpPr>
        <p:spPr>
          <a:xfrm>
            <a:off x="677333" y="1951349"/>
            <a:ext cx="8853165" cy="4185500"/>
          </a:xfrm>
          <a:noFill/>
        </p:spPr>
        <p:txBody>
          <a:bodyPr>
            <a:noAutofit/>
          </a:bodyPr>
          <a:lstStyle/>
          <a:p>
            <a:pPr marL="457200" indent="-457200" algn="just">
              <a:buFont typeface="+mj-lt"/>
              <a:buAutoNum type="arabicPeriod" startAt="3"/>
            </a:pPr>
            <a:r>
              <a:rPr lang="hu-HU" sz="2000" noProof="0" dirty="0">
                <a:latin typeface="+mj-lt"/>
                <a:cs typeface="Calibri" panose="020F0502020204030204" pitchFamily="34" charset="0"/>
              </a:rPr>
              <a:t>Egy nemzetközi, büntetőjogra specializálódott ügyvédi iroda, amely több EU-tagállamban és harmadik országokban is visz ügyeket, központi ügyféladatbázist használ, amely információkat tartalmaz a büntetőjogi felelősség megállapítására vonatkozó határozatokról és bűncselekményekre vonatkozó adatokról. Fő tevékenység? Nagyszámú? Különleges adat?</a:t>
            </a:r>
          </a:p>
          <a:p>
            <a:pPr marL="457200" indent="-457200" algn="just">
              <a:buFont typeface="+mj-lt"/>
              <a:buAutoNum type="arabicPeriod" startAt="3"/>
            </a:pPr>
            <a:r>
              <a:rPr lang="hu-HU" sz="2000" noProof="0" dirty="0">
                <a:latin typeface="+mj-lt"/>
                <a:cs typeface="Calibri" panose="020F0502020204030204" pitchFamily="34" charset="0"/>
              </a:rPr>
              <a:t>3. eset variációja: Egy egyszemélyes ügyvédi iroda bevezet egy ilyen adatbázist saját ügyfelei számára. Fő tevékenység? Nagyszámú? Különleges adat?</a:t>
            </a:r>
          </a:p>
          <a:p>
            <a:pPr marL="457200" indent="-457200" algn="just">
              <a:buFont typeface="+mj-lt"/>
              <a:buAutoNum type="arabicPeriod" startAt="3"/>
            </a:pPr>
            <a:r>
              <a:rPr lang="hu-HU" sz="2000" noProof="0" dirty="0">
                <a:latin typeface="+mj-lt"/>
                <a:cs typeface="Calibri" panose="020F0502020204030204" pitchFamily="34" charset="0"/>
              </a:rPr>
              <a:t>Egy gyógytornász/személyi edző online rendszerben tárolja ügyfeleinek adatait, ideértve a súlyt, a magasságot, az egészségügyi problémákat, stb. Nagyszámú? Különleges adat?</a:t>
            </a:r>
          </a:p>
        </p:txBody>
      </p:sp>
      <p:sp>
        <p:nvSpPr>
          <p:cNvPr id="5" name="Slide Number Placeholder 4">
            <a:extLst>
              <a:ext uri="{FF2B5EF4-FFF2-40B4-BE49-F238E27FC236}">
                <a16:creationId xmlns:a16="http://schemas.microsoft.com/office/drawing/2014/main" id="{C89EDBEB-86A9-0C4F-BB30-8050D4390070}"/>
              </a:ext>
            </a:extLst>
          </p:cNvPr>
          <p:cNvSpPr>
            <a:spLocks noGrp="1"/>
          </p:cNvSpPr>
          <p:nvPr>
            <p:ph type="sldNum" sz="quarter" idx="4"/>
          </p:nvPr>
        </p:nvSpPr>
        <p:spPr/>
        <p:txBody>
          <a:bodyPr/>
          <a:lstStyle/>
          <a:p>
            <a:r>
              <a:rPr lang="nl-NL" dirty="0"/>
              <a:t> </a:t>
            </a:r>
            <a:fld id="{02D82644-9F63-B44B-A3EA-B8669166BBCC}" type="datetime1">
              <a:rPr lang="nl-NL" smtClean="0"/>
              <a:pPr/>
              <a:t>11-2-2020</a:t>
            </a:fld>
            <a:r>
              <a:rPr lang="nl-NL" dirty="0"/>
              <a:t> | </a:t>
            </a:r>
            <a:fld id="{2DAB09C5-3251-4B47-B002-D03712DC64C3}" type="slidenum">
              <a:rPr lang="nl-NL" smtClean="0"/>
              <a:pPr/>
              <a:t>29</a:t>
            </a:fld>
            <a:endParaRPr lang="nl-NL" dirty="0"/>
          </a:p>
        </p:txBody>
      </p:sp>
      <p:sp>
        <p:nvSpPr>
          <p:cNvPr id="6" name="Ellipszis 5">
            <a:extLst>
              <a:ext uri="{FF2B5EF4-FFF2-40B4-BE49-F238E27FC236}">
                <a16:creationId xmlns:a16="http://schemas.microsoft.com/office/drawing/2014/main" id="{EE2C3C9E-7B75-4353-9395-2F62AE32257C}"/>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45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803366" y="365125"/>
            <a:ext cx="8808867" cy="1099691"/>
          </a:xfrm>
        </p:spPr>
        <p:txBody>
          <a:bodyPr>
            <a:normAutofit/>
          </a:bodyPr>
          <a:lstStyle/>
          <a:p>
            <a:r>
              <a:rPr lang="hu-HU" sz="3200" noProof="0" dirty="0"/>
              <a:t>Útmutató az egyes diák színjelöléséhez (Diavetítés előtt eltávolítandó)</a:t>
            </a:r>
            <a:endParaRPr lang="hu-HU" sz="3200" b="1" noProof="0"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3778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848F8-2911-8246-BB7C-95A15B87CC33}"/>
              </a:ext>
            </a:extLst>
          </p:cNvPr>
          <p:cNvSpPr>
            <a:spLocks noGrp="1"/>
          </p:cNvSpPr>
          <p:nvPr>
            <p:ph type="title"/>
          </p:nvPr>
        </p:nvSpPr>
        <p:spPr/>
        <p:txBody>
          <a:bodyPr>
            <a:noAutofit/>
          </a:bodyPr>
          <a:lstStyle/>
          <a:p>
            <a:pPr algn="ctr"/>
            <a:r>
              <a:rPr lang="hu-HU" b="1" noProof="0" dirty="0"/>
              <a:t>FIGYELEM!</a:t>
            </a:r>
          </a:p>
        </p:txBody>
      </p:sp>
      <p:sp>
        <p:nvSpPr>
          <p:cNvPr id="3" name="Tartalom helye 2">
            <a:extLst>
              <a:ext uri="{FF2B5EF4-FFF2-40B4-BE49-F238E27FC236}">
                <a16:creationId xmlns:a16="http://schemas.microsoft.com/office/drawing/2014/main" id="{94A935F5-653F-4802-A394-DF3760B0E657}"/>
              </a:ext>
            </a:extLst>
          </p:cNvPr>
          <p:cNvSpPr>
            <a:spLocks noGrp="1"/>
          </p:cNvSpPr>
          <p:nvPr>
            <p:ph idx="1"/>
          </p:nvPr>
        </p:nvSpPr>
        <p:spPr/>
        <p:txBody>
          <a:bodyPr/>
          <a:lstStyle/>
          <a:p>
            <a:endParaRPr lang="en-GB" dirty="0"/>
          </a:p>
        </p:txBody>
      </p:sp>
      <p:sp>
        <p:nvSpPr>
          <p:cNvPr id="4" name="Slide Number Placeholder 3">
            <a:extLst>
              <a:ext uri="{FF2B5EF4-FFF2-40B4-BE49-F238E27FC236}">
                <a16:creationId xmlns:a16="http://schemas.microsoft.com/office/drawing/2014/main" id="{4CA73D79-9071-9A4E-A246-A1226982A292}"/>
              </a:ext>
            </a:extLst>
          </p:cNvPr>
          <p:cNvSpPr>
            <a:spLocks noGrp="1"/>
          </p:cNvSpPr>
          <p:nvPr>
            <p:ph type="sldNum" sz="quarter" idx="4"/>
          </p:nvPr>
        </p:nvSpPr>
        <p:spPr/>
        <p:txBody>
          <a:bodyPr/>
          <a:lstStyle/>
          <a:p>
            <a:r>
              <a:rPr lang="nl-NL"/>
              <a:t> </a:t>
            </a:r>
            <a:fld id="{8606F186-DC1A-BF43-AF41-B1C4CBD31B37}" type="datetime1">
              <a:rPr lang="nl-NL" smtClean="0"/>
              <a:pPr/>
              <a:t>11-2-2020</a:t>
            </a:fld>
            <a:r>
              <a:rPr lang="nl-NL"/>
              <a:t> | </a:t>
            </a:r>
            <a:fld id="{2DAB09C5-3251-4B47-B002-D03712DC64C3}" type="slidenum">
              <a:rPr lang="nl-NL" smtClean="0"/>
              <a:pPr/>
              <a:t>30</a:t>
            </a:fld>
            <a:endParaRPr lang="nl-NL" dirty="0"/>
          </a:p>
        </p:txBody>
      </p:sp>
      <p:sp>
        <p:nvSpPr>
          <p:cNvPr id="5" name="TextBox 4">
            <a:extLst>
              <a:ext uri="{FF2B5EF4-FFF2-40B4-BE49-F238E27FC236}">
                <a16:creationId xmlns:a16="http://schemas.microsoft.com/office/drawing/2014/main" id="{A8B15150-48CE-2F46-97FE-F618ED76C4FA}"/>
              </a:ext>
            </a:extLst>
          </p:cNvPr>
          <p:cNvSpPr txBox="1"/>
          <p:nvPr/>
        </p:nvSpPr>
        <p:spPr>
          <a:xfrm>
            <a:off x="426867" y="1580706"/>
            <a:ext cx="9376352" cy="4031873"/>
          </a:xfrm>
          <a:prstGeom prst="rect">
            <a:avLst/>
          </a:prstGeom>
          <a:gradFill>
            <a:gsLst>
              <a:gs pos="94000">
                <a:schemeClr val="bg1"/>
              </a:gs>
              <a:gs pos="100000">
                <a:srgbClr val="FF0000"/>
              </a:gs>
            </a:gsLst>
            <a:path path="shape">
              <a:fillToRect l="50000" t="50000" r="50000" b="50000"/>
            </a:path>
          </a:gradFill>
        </p:spPr>
        <p:txBody>
          <a:bodyPr wrap="square" rtlCol="0">
            <a:spAutoFit/>
          </a:bodyPr>
          <a:lstStyle/>
          <a:p>
            <a:pPr marL="285750" indent="-285750" algn="just">
              <a:buFont typeface="Wingdings" pitchFamily="2" charset="2"/>
              <a:buChar char="ü"/>
            </a:pPr>
            <a:r>
              <a:rPr lang="hu-HU" sz="3200" dirty="0"/>
              <a:t>Nincsen kivétel, ha az adatvédelmi tisztviselő kijelölése valamely feltétel szerint kötelező. </a:t>
            </a:r>
          </a:p>
          <a:p>
            <a:pPr marL="285750" indent="-285750" algn="just">
              <a:buFont typeface="Wingdings" pitchFamily="2" charset="2"/>
              <a:buChar char="ü"/>
            </a:pPr>
            <a:endParaRPr lang="en-US" sz="3200" dirty="0"/>
          </a:p>
          <a:p>
            <a:pPr marL="285750" indent="-285750" algn="just">
              <a:buFont typeface="Wingdings" pitchFamily="2" charset="2"/>
              <a:buChar char="ü"/>
            </a:pPr>
            <a:r>
              <a:rPr lang="hu-HU" sz="3200" dirty="0"/>
              <a:t>A tagállamok bővíthetik a kötelező kijelölés eseteit.</a:t>
            </a:r>
            <a:endParaRPr lang="en-US" sz="3200" dirty="0"/>
          </a:p>
          <a:p>
            <a:pPr algn="just"/>
            <a:endParaRPr lang="en-US" sz="3200" dirty="0"/>
          </a:p>
          <a:p>
            <a:pPr marL="285750" indent="-285750" algn="just">
              <a:buFont typeface="Wingdings" pitchFamily="2" charset="2"/>
              <a:buChar char="ü"/>
            </a:pPr>
            <a:r>
              <a:rPr lang="hu-HU" sz="3200" dirty="0"/>
              <a:t>Az uniós jog is bővítheti a kötelező kijelölés eseteit.</a:t>
            </a:r>
            <a:endParaRPr lang="en-US" sz="3200" dirty="0"/>
          </a:p>
        </p:txBody>
      </p:sp>
      <p:sp>
        <p:nvSpPr>
          <p:cNvPr id="6" name="Ellipszis 5">
            <a:extLst>
              <a:ext uri="{FF2B5EF4-FFF2-40B4-BE49-F238E27FC236}">
                <a16:creationId xmlns:a16="http://schemas.microsoft.com/office/drawing/2014/main" id="{1378E672-808E-411B-B37A-87F88B65E17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6486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9576193-7588-4342-BD2A-6F3E38DA636D}"/>
              </a:ext>
            </a:extLst>
          </p:cNvPr>
          <p:cNvSpPr>
            <a:spLocks noGrp="1"/>
          </p:cNvSpPr>
          <p:nvPr>
            <p:ph type="title"/>
          </p:nvPr>
        </p:nvSpPr>
        <p:spPr>
          <a:xfrm>
            <a:off x="240605" y="609600"/>
            <a:ext cx="10350058" cy="889416"/>
          </a:xfrm>
        </p:spPr>
        <p:txBody>
          <a:bodyPr>
            <a:noAutofit/>
          </a:bodyPr>
          <a:lstStyle/>
          <a:p>
            <a:r>
              <a:rPr lang="hu-HU" noProof="0" dirty="0"/>
              <a:t>Önkéntes alapon kijelölt adatvédelmi tisztviselő</a:t>
            </a:r>
          </a:p>
        </p:txBody>
      </p:sp>
      <p:sp>
        <p:nvSpPr>
          <p:cNvPr id="2" name="Tartalom helye 1">
            <a:extLst>
              <a:ext uri="{FF2B5EF4-FFF2-40B4-BE49-F238E27FC236}">
                <a16:creationId xmlns:a16="http://schemas.microsoft.com/office/drawing/2014/main" id="{546EF89D-F5B4-40D5-AAB0-1120D29B3784}"/>
              </a:ext>
            </a:extLst>
          </p:cNvPr>
          <p:cNvSpPr>
            <a:spLocks noGrp="1"/>
          </p:cNvSpPr>
          <p:nvPr>
            <p:ph idx="1"/>
          </p:nvPr>
        </p:nvSpPr>
        <p:spPr>
          <a:xfrm>
            <a:off x="677334" y="1499017"/>
            <a:ext cx="8596668" cy="4132508"/>
          </a:xfrm>
        </p:spPr>
        <p:txBody>
          <a:bodyPr>
            <a:normAutofit/>
          </a:bodyPr>
          <a:lstStyle/>
          <a:p>
            <a:pPr algn="just"/>
            <a:r>
              <a:rPr lang="hu-HU" sz="2600" noProof="0" dirty="0"/>
              <a:t>GDPR 37. cikk (4) bekezdés: </a:t>
            </a:r>
          </a:p>
          <a:p>
            <a:pPr marL="0" indent="0" algn="just">
              <a:buNone/>
            </a:pPr>
            <a:r>
              <a:rPr lang="hu-HU" sz="2600" noProof="0" dirty="0"/>
              <a:t>“Az (1) bekezdésben foglaltaktól eltérő esetekben az adatkezelő vagy az adatfeldolgozó, illetve az adatkezelők vagy adatfeldolgozók kategóriáit képviselő egyesületek és egyéb szervezetek adatvédelmi tisztviselőt </a:t>
            </a:r>
            <a:r>
              <a:rPr lang="hu-HU" sz="2600" b="1" noProof="0" dirty="0"/>
              <a:t>jelölhetnek</a:t>
            </a:r>
            <a:r>
              <a:rPr lang="hu-HU" sz="2600" noProof="0" dirty="0"/>
              <a:t> ki (…). Az adatkezelőket vagy adatfeldolgozókat képviselő ilyen egyesületek és egyéb szervezetek nevében az adatvédelmi tisztviselő eljárhat.”</a:t>
            </a:r>
          </a:p>
        </p:txBody>
      </p:sp>
      <p:sp>
        <p:nvSpPr>
          <p:cNvPr id="4" name="Slide Number Placeholder 3">
            <a:extLst>
              <a:ext uri="{FF2B5EF4-FFF2-40B4-BE49-F238E27FC236}">
                <a16:creationId xmlns:a16="http://schemas.microsoft.com/office/drawing/2014/main" id="{5F694FB5-9502-CE4A-ADB6-0DC5DF34B6F8}"/>
              </a:ext>
            </a:extLst>
          </p:cNvPr>
          <p:cNvSpPr>
            <a:spLocks noGrp="1"/>
          </p:cNvSpPr>
          <p:nvPr>
            <p:ph type="sldNum" sz="quarter" idx="4"/>
          </p:nvPr>
        </p:nvSpPr>
        <p:spPr/>
        <p:txBody>
          <a:bodyPr/>
          <a:lstStyle/>
          <a:p>
            <a:r>
              <a:rPr lang="nl-NL"/>
              <a:t> </a:t>
            </a:r>
            <a:fld id="{51208695-21B4-0F41-94A0-07A64B40B044}" type="datetime1">
              <a:rPr lang="nl-NL" smtClean="0"/>
              <a:pPr/>
              <a:t>11-2-2020</a:t>
            </a:fld>
            <a:r>
              <a:rPr lang="nl-NL"/>
              <a:t> | </a:t>
            </a:r>
            <a:fld id="{2DAB09C5-3251-4B47-B002-D03712DC64C3}" type="slidenum">
              <a:rPr lang="nl-NL" smtClean="0"/>
              <a:pPr/>
              <a:t>31</a:t>
            </a:fld>
            <a:endParaRPr lang="nl-NL" dirty="0"/>
          </a:p>
        </p:txBody>
      </p:sp>
      <p:sp>
        <p:nvSpPr>
          <p:cNvPr id="6" name="Content Placeholder 2">
            <a:extLst>
              <a:ext uri="{FF2B5EF4-FFF2-40B4-BE49-F238E27FC236}">
                <a16:creationId xmlns:a16="http://schemas.microsoft.com/office/drawing/2014/main" id="{E83C7D19-504C-F44A-96DC-5ECDA9A7E976}"/>
              </a:ext>
            </a:extLst>
          </p:cNvPr>
          <p:cNvSpPr txBox="1">
            <a:spLocks/>
          </p:cNvSpPr>
          <p:nvPr/>
        </p:nvSpPr>
        <p:spPr>
          <a:xfrm>
            <a:off x="1174104" y="2748007"/>
            <a:ext cx="10508748" cy="3804854"/>
          </a:xfrm>
          <a:prstGeom prst="rect">
            <a:avLst/>
          </a:prstGeom>
        </p:spPr>
        <p:txBody>
          <a:bodyPr>
            <a:normAutofit/>
          </a:bodyPr>
          <a:lstStyle>
            <a:lvl1pPr marL="342900" indent="-342900" algn="l" defTabSz="914377" rtl="0" eaLnBrk="1" latinLnBrk="0" hangingPunct="1">
              <a:lnSpc>
                <a:spcPct val="90000"/>
              </a:lnSpc>
              <a:spcBef>
                <a:spcPts val="1000"/>
              </a:spcBef>
              <a:buFont typeface="Arial" charset="0"/>
              <a:buChar char="•"/>
              <a:defRPr sz="2000" kern="1200">
                <a:solidFill>
                  <a:schemeClr val="tx1"/>
                </a:solidFill>
                <a:latin typeface="Verdana" charset="0"/>
                <a:ea typeface="Verdana" charset="0"/>
                <a:cs typeface="Verdana" charset="0"/>
              </a:defRPr>
            </a:lvl1pPr>
            <a:lvl2pPr marL="685783" indent="-228594" algn="l" defTabSz="914377" rtl="0" eaLnBrk="1" latinLnBrk="0" hangingPunct="1">
              <a:lnSpc>
                <a:spcPct val="90000"/>
              </a:lnSpc>
              <a:spcBef>
                <a:spcPts val="500"/>
              </a:spcBef>
              <a:buFont typeface="Arial"/>
              <a:buChar char="•"/>
              <a:defRPr sz="1800" kern="1200">
                <a:solidFill>
                  <a:schemeClr val="bg2">
                    <a:lumMod val="50000"/>
                  </a:schemeClr>
                </a:solidFill>
                <a:latin typeface="Verdana" charset="0"/>
                <a:ea typeface="Verdana" charset="0"/>
                <a:cs typeface="Verdana" charset="0"/>
              </a:defRPr>
            </a:lvl2pPr>
            <a:lvl3pPr marL="1142971" indent="-228594" algn="l" defTabSz="914377" rtl="0" eaLnBrk="1" latinLnBrk="0" hangingPunct="1">
              <a:lnSpc>
                <a:spcPct val="90000"/>
              </a:lnSpc>
              <a:spcBef>
                <a:spcPts val="500"/>
              </a:spcBef>
              <a:buFont typeface="Arial"/>
              <a:buChar char="•"/>
              <a:defRPr sz="1600" kern="1200">
                <a:solidFill>
                  <a:schemeClr val="bg2">
                    <a:lumMod val="50000"/>
                  </a:schemeClr>
                </a:solidFill>
                <a:latin typeface="Verdana" charset="0"/>
                <a:ea typeface="Verdana" charset="0"/>
                <a:cs typeface="Verdana" charset="0"/>
              </a:defRPr>
            </a:lvl3pPr>
            <a:lvl4pPr marL="1600160"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4pPr>
            <a:lvl5pPr marL="2057349"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buNone/>
            </a:pPr>
            <a:endParaRPr lang="en-US" sz="3100" dirty="0">
              <a:latin typeface="+mj-lt"/>
            </a:endParaRPr>
          </a:p>
        </p:txBody>
      </p:sp>
      <p:sp>
        <p:nvSpPr>
          <p:cNvPr id="7" name="Ellipszis 6">
            <a:extLst>
              <a:ext uri="{FF2B5EF4-FFF2-40B4-BE49-F238E27FC236}">
                <a16:creationId xmlns:a16="http://schemas.microsoft.com/office/drawing/2014/main" id="{4F5AFDC2-0DAD-42C0-B3F4-A8C0A02FB4B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35895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AA4933-7D1C-2C4F-A065-1641128F4936}"/>
              </a:ext>
            </a:extLst>
          </p:cNvPr>
          <p:cNvSpPr>
            <a:spLocks noGrp="1"/>
          </p:cNvSpPr>
          <p:nvPr>
            <p:ph type="sldNum" sz="quarter" idx="4"/>
          </p:nvPr>
        </p:nvSpPr>
        <p:spPr/>
        <p:txBody>
          <a:bodyPr/>
          <a:lstStyle/>
          <a:p>
            <a:r>
              <a:rPr lang="nl-NL"/>
              <a:t> </a:t>
            </a:r>
            <a:fld id="{EAFB684D-5461-5842-9E08-858F6DC6D293}" type="datetime1">
              <a:rPr lang="nl-NL" smtClean="0"/>
              <a:pPr/>
              <a:t>11-2-2020</a:t>
            </a:fld>
            <a:r>
              <a:rPr lang="nl-NL"/>
              <a:t> | </a:t>
            </a:r>
            <a:fld id="{2DAB09C5-3251-4B47-B002-D03712DC64C3}" type="slidenum">
              <a:rPr lang="nl-NL" smtClean="0"/>
              <a:pPr/>
              <a:t>32</a:t>
            </a:fld>
            <a:endParaRPr lang="nl-NL" dirty="0"/>
          </a:p>
        </p:txBody>
      </p:sp>
      <p:sp>
        <p:nvSpPr>
          <p:cNvPr id="2" name="Title 1">
            <a:extLst>
              <a:ext uri="{FF2B5EF4-FFF2-40B4-BE49-F238E27FC236}">
                <a16:creationId xmlns:a16="http://schemas.microsoft.com/office/drawing/2014/main" id="{21DC9B4A-53C7-1B42-B852-63AEAA929F04}"/>
              </a:ext>
            </a:extLst>
          </p:cNvPr>
          <p:cNvSpPr>
            <a:spLocks noGrp="1"/>
          </p:cNvSpPr>
          <p:nvPr>
            <p:ph type="title" idx="4294967295"/>
          </p:nvPr>
        </p:nvSpPr>
        <p:spPr>
          <a:xfrm>
            <a:off x="1394086" y="2498361"/>
            <a:ext cx="8596313" cy="930639"/>
          </a:xfrm>
        </p:spPr>
        <p:txBody>
          <a:bodyPr>
            <a:normAutofit/>
          </a:bodyPr>
          <a:lstStyle/>
          <a:p>
            <a:pPr algn="ctr"/>
            <a:r>
              <a:rPr lang="hu-HU" sz="4400" noProof="0" dirty="0"/>
              <a:t>Kérdések?</a:t>
            </a:r>
          </a:p>
        </p:txBody>
      </p:sp>
      <p:sp>
        <p:nvSpPr>
          <p:cNvPr id="5" name="Ellipszis 4">
            <a:extLst>
              <a:ext uri="{FF2B5EF4-FFF2-40B4-BE49-F238E27FC236}">
                <a16:creationId xmlns:a16="http://schemas.microsoft.com/office/drawing/2014/main" id="{308637E3-4659-4345-8BDB-B4A5F213249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5955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hu-HU" noProof="0" dirty="0"/>
              <a:t>Tartalomjegyzék</a:t>
            </a:r>
          </a:p>
        </p:txBody>
      </p:sp>
      <p:sp>
        <p:nvSpPr>
          <p:cNvPr id="3" name="Tijdelijke aanduiding voor inhoud 2"/>
          <p:cNvSpPr>
            <a:spLocks noGrp="1"/>
          </p:cNvSpPr>
          <p:nvPr>
            <p:ph idx="1"/>
          </p:nvPr>
        </p:nvSpPr>
        <p:spPr>
          <a:xfrm>
            <a:off x="677334" y="1543091"/>
            <a:ext cx="9328815" cy="4448406"/>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FF0000"/>
                </a:solidFill>
              </a:rPr>
              <a:t>Mit csinál az adatvédelmi tisztviselő?</a:t>
            </a:r>
          </a:p>
          <a:p>
            <a:pPr marL="1428750" lvl="2" indent="-514350" algn="just">
              <a:buFont typeface="+mj-lt"/>
              <a:buAutoNum type="romanLcPeriod"/>
            </a:pPr>
            <a:r>
              <a:rPr lang="hu-HU" sz="1600" noProof="0" dirty="0">
                <a:solidFill>
                  <a:srgbClr val="FF0000"/>
                </a:solidFill>
              </a:rPr>
              <a:t>funkció és feladatok</a:t>
            </a:r>
          </a:p>
          <a:p>
            <a:pPr marL="1428750" lvl="2" indent="-514350" algn="just">
              <a:buFont typeface="+mj-lt"/>
              <a:buAutoNum type="romanLcPeriod"/>
            </a:pPr>
            <a:r>
              <a:rPr lang="hu-HU" sz="1600" noProof="0" dirty="0">
                <a:solidFill>
                  <a:srgbClr val="FF0000"/>
                </a:solidFill>
              </a:rPr>
              <a:t>szerep és hatáskör</a:t>
            </a:r>
          </a:p>
          <a:p>
            <a:pPr marL="914400" lvl="1" indent="-457200" algn="just">
              <a:buFont typeface="+mj-lt"/>
              <a:buAutoNum type="alphaLcParenR"/>
            </a:pPr>
            <a:r>
              <a:rPr lang="hu-HU" dirty="0"/>
              <a:t>Az adatvédelmi tisztviselő kijelölésével szemben támasztott szervezeti követelmények</a:t>
            </a:r>
          </a:p>
          <a:p>
            <a:pPr marL="914400" lvl="1" indent="-457200" algn="just">
              <a:buFont typeface="+mj-lt"/>
              <a:buAutoNum type="alphaLcParenR"/>
            </a:pPr>
            <a:r>
              <a:rPr lang="hu-HU" dirty="0">
                <a:solidFill>
                  <a:schemeClr val="tx1"/>
                </a:solidFill>
              </a:rPr>
              <a:t>Az adatvédelmi tisztviselő szakértelme és szakmai rátermettsége</a:t>
            </a:r>
          </a:p>
          <a:p>
            <a:pPr marL="914400" lvl="1" indent="-457200" algn="just">
              <a:buFont typeface="+mj-lt"/>
              <a:buAutoNum type="alphaLcParenR"/>
            </a:pPr>
            <a:r>
              <a:rPr lang="hu-HU" noProof="0" dirty="0"/>
              <a:t>Hogyan lehet valaki adatvédelmi tisztviselő?</a:t>
            </a:r>
          </a:p>
          <a:p>
            <a:pPr marL="914400" lvl="1" indent="-457200" algn="just">
              <a:buFont typeface="+mj-lt"/>
              <a:buAutoNum type="alphaLcParenR"/>
            </a:pPr>
            <a:r>
              <a:rPr lang="hu-HU" noProof="0" dirty="0"/>
              <a:t>Hogyan válasszuk ki az adatvédelmi tisztviselőt?</a:t>
            </a:r>
          </a:p>
          <a:p>
            <a:pPr marL="914400" lvl="1" indent="-457200" algn="just">
              <a:buFont typeface="+mj-lt"/>
              <a:buAutoNum type="alphaLcParenR"/>
            </a:pPr>
            <a:r>
              <a:rPr lang="hu-HU"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65696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2215055"/>
            <a:ext cx="8596668" cy="1852448"/>
          </a:xfrm>
        </p:spPr>
        <p:txBody>
          <a:bodyPr>
            <a:normAutofit/>
          </a:bodyPr>
          <a:lstStyle/>
          <a:p>
            <a:pPr algn="ctr"/>
            <a:r>
              <a:rPr lang="hu-HU" sz="5400" dirty="0"/>
              <a:t>Mit csinál az adatvédelmi tisztviselő?</a:t>
            </a:r>
            <a:endParaRPr lang="en-GB" sz="5400" dirty="0"/>
          </a:p>
        </p:txBody>
      </p:sp>
    </p:spTree>
    <p:extLst>
      <p:ext uri="{BB962C8B-B14F-4D97-AF65-F5344CB8AC3E}">
        <p14:creationId xmlns:p14="http://schemas.microsoft.com/office/powerpoint/2010/main" val="1536958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76796-DEE9-0144-BD99-D3F13D51688B}"/>
              </a:ext>
            </a:extLst>
          </p:cNvPr>
          <p:cNvSpPr>
            <a:spLocks noGrp="1"/>
          </p:cNvSpPr>
          <p:nvPr>
            <p:ph type="title"/>
          </p:nvPr>
        </p:nvSpPr>
        <p:spPr>
          <a:xfrm>
            <a:off x="677334" y="609600"/>
            <a:ext cx="8596668" cy="729006"/>
          </a:xfrm>
        </p:spPr>
        <p:txBody>
          <a:bodyPr>
            <a:noAutofit/>
          </a:bodyPr>
          <a:lstStyle/>
          <a:p>
            <a:r>
              <a:rPr lang="hu-HU" noProof="0" dirty="0"/>
              <a:t>Az adatvédelmi tisztviselő feladatai (1)</a:t>
            </a:r>
          </a:p>
        </p:txBody>
      </p:sp>
      <p:sp>
        <p:nvSpPr>
          <p:cNvPr id="3" name="Content Placeholder 2">
            <a:extLst>
              <a:ext uri="{FF2B5EF4-FFF2-40B4-BE49-F238E27FC236}">
                <a16:creationId xmlns:a16="http://schemas.microsoft.com/office/drawing/2014/main" id="{C86D260D-AFE8-A041-969C-70418EB9085E}"/>
              </a:ext>
            </a:extLst>
          </p:cNvPr>
          <p:cNvSpPr>
            <a:spLocks noGrp="1"/>
          </p:cNvSpPr>
          <p:nvPr>
            <p:ph idx="1"/>
          </p:nvPr>
        </p:nvSpPr>
        <p:spPr>
          <a:xfrm>
            <a:off x="838200" y="1555423"/>
            <a:ext cx="9135359" cy="4621540"/>
          </a:xfrm>
        </p:spPr>
        <p:txBody>
          <a:bodyPr>
            <a:noAutofit/>
          </a:bodyPr>
          <a:lstStyle/>
          <a:p>
            <a:pPr marL="0" indent="0" algn="just">
              <a:buNone/>
            </a:pPr>
            <a:r>
              <a:rPr lang="hu-HU" sz="2000" b="1" noProof="0" dirty="0">
                <a:latin typeface="+mj-lt"/>
              </a:rPr>
              <a:t>1. A személyes adatok védelmével kapcsolatos összes ügy</a:t>
            </a:r>
          </a:p>
          <a:p>
            <a:pPr lvl="1" algn="just"/>
            <a:r>
              <a:rPr lang="hu-HU" sz="2000" noProof="0" dirty="0">
                <a:latin typeface="+mj-lt"/>
              </a:rPr>
              <a:t>az adatvédelmi tisztviselő </a:t>
            </a:r>
            <a:r>
              <a:rPr lang="hu-HU" sz="2000" b="1" noProof="0" dirty="0">
                <a:latin typeface="+mj-lt"/>
              </a:rPr>
              <a:t>az összes adatvédelmi ügyben </a:t>
            </a:r>
            <a:r>
              <a:rPr lang="hu-HU" sz="2000" noProof="0" dirty="0">
                <a:latin typeface="+mj-lt"/>
              </a:rPr>
              <a:t>eljár, nem csak a GDPR hatálya alá tartozókban</a:t>
            </a:r>
          </a:p>
          <a:p>
            <a:pPr lvl="1" algn="just"/>
            <a:r>
              <a:rPr lang="hu-HU" sz="2000" noProof="0" dirty="0">
                <a:latin typeface="+mj-lt"/>
              </a:rPr>
              <a:t>az adatvédelmi tisztviselő kockázatalapú megközelítést alkalmaz</a:t>
            </a:r>
          </a:p>
          <a:p>
            <a:pPr marL="57150" indent="0" algn="just">
              <a:buNone/>
            </a:pPr>
            <a:r>
              <a:rPr lang="hu-HU" sz="2000" b="1" noProof="0" dirty="0">
                <a:latin typeface="+mj-lt"/>
              </a:rPr>
              <a:t>2. A GDPR-</a:t>
            </a:r>
            <a:r>
              <a:rPr lang="hu-HU" sz="2000" b="1" noProof="0" dirty="0" err="1">
                <a:latin typeface="+mj-lt"/>
              </a:rPr>
              <a:t>nak</a:t>
            </a:r>
            <a:r>
              <a:rPr lang="hu-HU" sz="2000" b="1" noProof="0" dirty="0">
                <a:latin typeface="+mj-lt"/>
              </a:rPr>
              <a:t> való megfelelés ellenőrzése</a:t>
            </a:r>
          </a:p>
          <a:p>
            <a:pPr lvl="1" algn="just"/>
            <a:r>
              <a:rPr lang="hu-HU" sz="2000" noProof="0" dirty="0">
                <a:latin typeface="+mj-lt"/>
              </a:rPr>
              <a:t>tájékoztat és szakmai tanácsot ad a vállalat vagy alkalmazottak részére kötelezettségeikkel kapcsolatban</a:t>
            </a:r>
          </a:p>
          <a:p>
            <a:pPr lvl="1" algn="just"/>
            <a:r>
              <a:rPr lang="hu-HU" sz="2000" noProof="0" dirty="0">
                <a:latin typeface="+mj-lt"/>
              </a:rPr>
              <a:t>ellenőrzés lefolytatása</a:t>
            </a:r>
          </a:p>
          <a:p>
            <a:pPr lvl="1" algn="just"/>
            <a:r>
              <a:rPr lang="hu-HU" sz="2000" noProof="0" dirty="0">
                <a:latin typeface="+mj-lt"/>
              </a:rPr>
              <a:t>tudatosságnövelés és az alkalmazottak képzése</a:t>
            </a:r>
          </a:p>
        </p:txBody>
      </p:sp>
      <p:sp>
        <p:nvSpPr>
          <p:cNvPr id="5" name="Slide Number Placeholder 4">
            <a:extLst>
              <a:ext uri="{FF2B5EF4-FFF2-40B4-BE49-F238E27FC236}">
                <a16:creationId xmlns:a16="http://schemas.microsoft.com/office/drawing/2014/main" id="{EE5B84BE-373B-2949-8B47-5B22D5574F1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73062E1-88F6-404E-8236-95849D75C699}" type="slidenum">
              <a:rPr lang="en-US" smtClean="0"/>
              <a:pPr/>
              <a:t>35</a:t>
            </a:fld>
            <a:endParaRPr lang="nl-NL" dirty="0"/>
          </a:p>
        </p:txBody>
      </p:sp>
    </p:spTree>
    <p:extLst>
      <p:ext uri="{BB962C8B-B14F-4D97-AF65-F5344CB8AC3E}">
        <p14:creationId xmlns:p14="http://schemas.microsoft.com/office/powerpoint/2010/main" val="41242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A4ED34A-6D92-4559-AFE2-02639C5AB0B2}"/>
              </a:ext>
            </a:extLst>
          </p:cNvPr>
          <p:cNvSpPr>
            <a:spLocks noGrp="1"/>
          </p:cNvSpPr>
          <p:nvPr>
            <p:ph type="title"/>
          </p:nvPr>
        </p:nvSpPr>
        <p:spPr>
          <a:xfrm>
            <a:off x="677334" y="649124"/>
            <a:ext cx="9331190" cy="813355"/>
          </a:xfrm>
        </p:spPr>
        <p:txBody>
          <a:bodyPr>
            <a:normAutofit/>
          </a:bodyPr>
          <a:lstStyle/>
          <a:p>
            <a:r>
              <a:rPr lang="hu-HU" noProof="0" dirty="0"/>
              <a:t>Az adatvédelmi tisztviselő feladatai (2)</a:t>
            </a:r>
          </a:p>
        </p:txBody>
      </p:sp>
      <p:sp>
        <p:nvSpPr>
          <p:cNvPr id="3" name="Tartalom helye 2">
            <a:extLst>
              <a:ext uri="{FF2B5EF4-FFF2-40B4-BE49-F238E27FC236}">
                <a16:creationId xmlns:a16="http://schemas.microsoft.com/office/drawing/2014/main" id="{89367142-3DA7-4B70-95B5-16CF4800CF51}"/>
              </a:ext>
            </a:extLst>
          </p:cNvPr>
          <p:cNvSpPr>
            <a:spLocks noGrp="1"/>
          </p:cNvSpPr>
          <p:nvPr>
            <p:ph idx="1"/>
          </p:nvPr>
        </p:nvSpPr>
        <p:spPr>
          <a:xfrm>
            <a:off x="838200" y="1330505"/>
            <a:ext cx="9239054" cy="4664943"/>
          </a:xfrm>
        </p:spPr>
        <p:txBody>
          <a:bodyPr>
            <a:noAutofit/>
          </a:bodyPr>
          <a:lstStyle/>
          <a:p>
            <a:pPr marL="0" indent="0" algn="just">
              <a:spcBef>
                <a:spcPts val="600"/>
              </a:spcBef>
              <a:buNone/>
            </a:pPr>
            <a:r>
              <a:rPr lang="hu-HU" sz="1600" b="1" noProof="0" dirty="0">
                <a:latin typeface="+mj-lt"/>
              </a:rPr>
              <a:t>3. Hatásvizsgálat</a:t>
            </a:r>
          </a:p>
          <a:p>
            <a:pPr lvl="1" algn="just">
              <a:spcBef>
                <a:spcPts val="600"/>
              </a:spcBef>
            </a:pPr>
            <a:r>
              <a:rPr lang="hu-HU" noProof="0" dirty="0">
                <a:latin typeface="+mj-lt"/>
              </a:rPr>
              <a:t>Az adatvédelmi hatásvizsgálat lefolytatása az adatkezelő feladata.</a:t>
            </a:r>
          </a:p>
          <a:p>
            <a:pPr lvl="1" algn="just">
              <a:spcBef>
                <a:spcPts val="600"/>
              </a:spcBef>
            </a:pPr>
            <a:r>
              <a:rPr lang="hu-HU" noProof="0" dirty="0">
                <a:latin typeface="+mj-lt"/>
              </a:rPr>
              <a:t>Ezzel kapcsolatban az adatkezelőnek a következő kérdésekben </a:t>
            </a:r>
            <a:r>
              <a:rPr lang="hu-HU" dirty="0">
                <a:latin typeface="+mj-lt"/>
              </a:rPr>
              <a:t>kell konzultálnia az </a:t>
            </a:r>
            <a:r>
              <a:rPr lang="hu-HU" noProof="0" dirty="0">
                <a:latin typeface="+mj-lt"/>
              </a:rPr>
              <a:t>adatvédelmi tisztviselővel:</a:t>
            </a:r>
          </a:p>
          <a:p>
            <a:pPr marL="1028700" lvl="2" indent="-171450" algn="just">
              <a:spcBef>
                <a:spcPts val="0"/>
              </a:spcBef>
              <a:buFont typeface="Wingdings" panose="05000000000000000000" pitchFamily="2" charset="2"/>
              <a:buChar char="§"/>
            </a:pPr>
            <a:r>
              <a:rPr lang="hu-HU" noProof="0" dirty="0">
                <a:latin typeface="+mj-lt"/>
              </a:rPr>
              <a:t>elvégezzék-e</a:t>
            </a:r>
          </a:p>
          <a:p>
            <a:pPr marL="1028700" lvl="2" indent="-171450" algn="just">
              <a:spcBef>
                <a:spcPts val="600"/>
              </a:spcBef>
              <a:buFont typeface="Wingdings" panose="05000000000000000000" pitchFamily="2" charset="2"/>
              <a:buChar char="§"/>
            </a:pPr>
            <a:r>
              <a:rPr lang="hu-HU" noProof="0" dirty="0">
                <a:latin typeface="+mj-lt"/>
              </a:rPr>
              <a:t>módszertan</a:t>
            </a:r>
          </a:p>
          <a:p>
            <a:pPr marL="1028700" lvl="2" indent="-171450" algn="just">
              <a:spcBef>
                <a:spcPts val="600"/>
              </a:spcBef>
              <a:buFont typeface="Wingdings" panose="05000000000000000000" pitchFamily="2" charset="2"/>
              <a:buChar char="§"/>
            </a:pPr>
            <a:r>
              <a:rPr lang="hu-HU" noProof="0" dirty="0">
                <a:latin typeface="+mj-lt"/>
              </a:rPr>
              <a:t>potenciális kiszervezés</a:t>
            </a:r>
          </a:p>
          <a:p>
            <a:pPr marL="1028700" lvl="2" indent="-171450" algn="just">
              <a:spcBef>
                <a:spcPts val="600"/>
              </a:spcBef>
              <a:buFont typeface="Wingdings" panose="05000000000000000000" pitchFamily="2" charset="2"/>
              <a:buChar char="§"/>
            </a:pPr>
            <a:r>
              <a:rPr lang="hu-HU" noProof="0" dirty="0">
                <a:latin typeface="+mj-lt"/>
              </a:rPr>
              <a:t>hogyan csökkenthetők a kockázatok</a:t>
            </a:r>
          </a:p>
          <a:p>
            <a:pPr marL="1028700" lvl="2" indent="-171450" algn="just">
              <a:spcBef>
                <a:spcPts val="600"/>
              </a:spcBef>
              <a:buFont typeface="Wingdings" panose="05000000000000000000" pitchFamily="2" charset="2"/>
              <a:buChar char="§"/>
            </a:pPr>
            <a:r>
              <a:rPr lang="hu-HU" noProof="0" dirty="0">
                <a:latin typeface="+mj-lt"/>
              </a:rPr>
              <a:t>következtetések</a:t>
            </a:r>
          </a:p>
          <a:p>
            <a:pPr marL="0" indent="0" algn="just">
              <a:spcBef>
                <a:spcPts val="600"/>
              </a:spcBef>
              <a:buNone/>
            </a:pPr>
            <a:r>
              <a:rPr lang="hu-HU" sz="1600" b="1" noProof="0" dirty="0">
                <a:latin typeface="+mj-lt"/>
              </a:rPr>
              <a:t>4. Közvetlen jelentéstétel a legfelső vezetésnek</a:t>
            </a:r>
          </a:p>
          <a:p>
            <a:pPr lvl="1" algn="just">
              <a:spcBef>
                <a:spcPts val="600"/>
              </a:spcBef>
            </a:pPr>
            <a:r>
              <a:rPr lang="hu-HU" noProof="0" dirty="0">
                <a:latin typeface="+mj-lt"/>
              </a:rPr>
              <a:t>GDPR 38. cikk (3) bekezdés: “(…) Az adatvédelmi tisztviselő közvetlenül az adatkezelő vagy az adatfeldolgozó legfelső vezetésének tartozik felelősséggel.”.</a:t>
            </a:r>
          </a:p>
          <a:p>
            <a:pPr lvl="1" algn="just">
              <a:spcBef>
                <a:spcPts val="600"/>
              </a:spcBef>
            </a:pPr>
            <a:r>
              <a:rPr lang="hu-HU" noProof="0" dirty="0">
                <a:latin typeface="+mj-lt"/>
              </a:rPr>
              <a:t>jelentés az összes adatvédelmi tevékenységről</a:t>
            </a:r>
          </a:p>
          <a:p>
            <a:pPr lvl="2" algn="just">
              <a:spcBef>
                <a:spcPts val="600"/>
              </a:spcBef>
            </a:pPr>
            <a:r>
              <a:rPr lang="hu-HU" noProof="0" dirty="0">
                <a:latin typeface="+mj-lt"/>
              </a:rPr>
              <a:t>gyakorisága a sürgősségtől függ</a:t>
            </a:r>
          </a:p>
          <a:p>
            <a:pPr lvl="1" algn="just">
              <a:spcBef>
                <a:spcPts val="600"/>
              </a:spcBef>
            </a:pPr>
            <a:r>
              <a:rPr lang="hu-HU" noProof="0" dirty="0">
                <a:latin typeface="+mj-lt"/>
              </a:rPr>
              <a:t>különös figyelmet kell fordítani azokra az esetekre, amikor az adatvédelmi tisztviselő nem ért egyet a döntéshozó által meghozott adatvédelmi döntésekkel </a:t>
            </a:r>
          </a:p>
        </p:txBody>
      </p:sp>
    </p:spTree>
    <p:extLst>
      <p:ext uri="{BB962C8B-B14F-4D97-AF65-F5344CB8AC3E}">
        <p14:creationId xmlns:p14="http://schemas.microsoft.com/office/powerpoint/2010/main" val="1759941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A833B4E-3AAB-4964-A3A8-03B21CE36DCC}"/>
              </a:ext>
            </a:extLst>
          </p:cNvPr>
          <p:cNvSpPr>
            <a:spLocks noGrp="1"/>
          </p:cNvSpPr>
          <p:nvPr>
            <p:ph type="title"/>
          </p:nvPr>
        </p:nvSpPr>
        <p:spPr>
          <a:xfrm>
            <a:off x="677334" y="609600"/>
            <a:ext cx="8596668" cy="738433"/>
          </a:xfrm>
        </p:spPr>
        <p:txBody>
          <a:bodyPr>
            <a:normAutofit/>
          </a:bodyPr>
          <a:lstStyle/>
          <a:p>
            <a:r>
              <a:rPr lang="hu-HU" noProof="0" dirty="0"/>
              <a:t>Az adatvédelmi tisztviselő feladatai (3)</a:t>
            </a:r>
          </a:p>
        </p:txBody>
      </p:sp>
      <p:sp>
        <p:nvSpPr>
          <p:cNvPr id="3" name="Tartalom helye 2">
            <a:extLst>
              <a:ext uri="{FF2B5EF4-FFF2-40B4-BE49-F238E27FC236}">
                <a16:creationId xmlns:a16="http://schemas.microsoft.com/office/drawing/2014/main" id="{3B6FCBA7-E300-42C5-8D87-B0E06CAB1776}"/>
              </a:ext>
            </a:extLst>
          </p:cNvPr>
          <p:cNvSpPr>
            <a:spLocks noGrp="1"/>
          </p:cNvSpPr>
          <p:nvPr>
            <p:ph idx="1"/>
          </p:nvPr>
        </p:nvSpPr>
        <p:spPr>
          <a:xfrm>
            <a:off x="677334" y="1348033"/>
            <a:ext cx="9164250" cy="4693329"/>
          </a:xfrm>
        </p:spPr>
        <p:txBody>
          <a:bodyPr>
            <a:noAutofit/>
          </a:bodyPr>
          <a:lstStyle/>
          <a:p>
            <a:pPr marL="0" indent="0" algn="just">
              <a:spcBef>
                <a:spcPts val="0"/>
              </a:spcBef>
              <a:buNone/>
            </a:pPr>
            <a:r>
              <a:rPr lang="hu-HU" sz="2000" b="1" noProof="0" dirty="0"/>
              <a:t>5. Együttműködés a felügyeleti hatósággal és kapcsolattartási pont az érintettek számára </a:t>
            </a:r>
          </a:p>
          <a:p>
            <a:pPr lvl="1" algn="just">
              <a:spcBef>
                <a:spcPts val="0"/>
              </a:spcBef>
            </a:pPr>
            <a:r>
              <a:rPr lang="hu-HU" sz="2000" noProof="0" dirty="0"/>
              <a:t>az adatvédelmi tisztviselő közvetít szervezete és a felügyeleti hatóság között</a:t>
            </a:r>
          </a:p>
          <a:p>
            <a:pPr lvl="1" algn="just">
              <a:spcBef>
                <a:spcPts val="0"/>
              </a:spcBef>
            </a:pPr>
            <a:r>
              <a:rPr lang="hu-HU" sz="2000" noProof="0" dirty="0"/>
              <a:t>az adatvédelmi tisztviselő elősegíti a felügyeleti hatóság hozzáférését a szükséges dokumentumokhoz és információkhoz </a:t>
            </a:r>
          </a:p>
          <a:p>
            <a:pPr lvl="1" algn="just">
              <a:spcBef>
                <a:spcPts val="0"/>
              </a:spcBef>
            </a:pPr>
            <a:r>
              <a:rPr lang="hu-HU" sz="2000" noProof="0" dirty="0"/>
              <a:t>az adatvédelmi tisztviselő kapcsolattartási pont azon érintettek számára is, akiknek kérdéseik vagy kifogásaik vannak személyes adataik kezelése kapcsán</a:t>
            </a:r>
          </a:p>
          <a:p>
            <a:pPr lvl="1" algn="just">
              <a:spcBef>
                <a:spcPts val="0"/>
              </a:spcBef>
            </a:pPr>
            <a:endParaRPr lang="hu-HU" sz="2000" noProof="0" dirty="0"/>
          </a:p>
          <a:p>
            <a:pPr marL="0" indent="0" algn="just">
              <a:spcBef>
                <a:spcPts val="0"/>
              </a:spcBef>
              <a:buNone/>
            </a:pPr>
            <a:r>
              <a:rPr lang="hu-HU" sz="2000" b="1" noProof="0" dirty="0"/>
              <a:t>6. Opcionális feladatok</a:t>
            </a:r>
          </a:p>
          <a:p>
            <a:pPr lvl="1" algn="just">
              <a:spcBef>
                <a:spcPts val="0"/>
              </a:spcBef>
            </a:pPr>
            <a:r>
              <a:rPr lang="hu-HU" sz="2000" noProof="0" dirty="0"/>
              <a:t>nyilvántartások vezetése</a:t>
            </a:r>
          </a:p>
          <a:p>
            <a:pPr lvl="1" algn="just">
              <a:spcBef>
                <a:spcPts val="0"/>
              </a:spcBef>
            </a:pPr>
            <a:r>
              <a:rPr lang="hu-HU" sz="2000" noProof="0" dirty="0"/>
              <a:t>adatkezelési rendszerek</a:t>
            </a:r>
          </a:p>
          <a:p>
            <a:pPr lvl="1" algn="just">
              <a:spcBef>
                <a:spcPts val="0"/>
              </a:spcBef>
            </a:pPr>
            <a:r>
              <a:rPr lang="hu-HU" sz="2000" noProof="0" dirty="0"/>
              <a:t>rendszeres jelentés az összes adatvédelmi tevékenységről</a:t>
            </a:r>
          </a:p>
        </p:txBody>
      </p:sp>
    </p:spTree>
    <p:extLst>
      <p:ext uri="{BB962C8B-B14F-4D97-AF65-F5344CB8AC3E}">
        <p14:creationId xmlns:p14="http://schemas.microsoft.com/office/powerpoint/2010/main" val="2388791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AA4933-7D1C-2C4F-A065-1641128F4936}"/>
              </a:ext>
            </a:extLst>
          </p:cNvPr>
          <p:cNvSpPr>
            <a:spLocks noGrp="1"/>
          </p:cNvSpPr>
          <p:nvPr>
            <p:ph type="sldNum" sz="quarter" idx="4"/>
          </p:nvPr>
        </p:nvSpPr>
        <p:spPr/>
        <p:txBody>
          <a:bodyPr/>
          <a:lstStyle/>
          <a:p>
            <a:r>
              <a:rPr lang="nl-NL"/>
              <a:t> </a:t>
            </a:r>
            <a:fld id="{EAFB684D-5461-5842-9E08-858F6DC6D293}" type="datetime1">
              <a:rPr lang="nl-NL" smtClean="0"/>
              <a:pPr/>
              <a:t>11-2-2020</a:t>
            </a:fld>
            <a:r>
              <a:rPr lang="nl-NL"/>
              <a:t> | </a:t>
            </a:r>
            <a:fld id="{2DAB09C5-3251-4B47-B002-D03712DC64C3}" type="slidenum">
              <a:rPr lang="nl-NL" smtClean="0"/>
              <a:pPr/>
              <a:t>38</a:t>
            </a:fld>
            <a:endParaRPr lang="nl-NL" dirty="0"/>
          </a:p>
        </p:txBody>
      </p:sp>
      <p:sp>
        <p:nvSpPr>
          <p:cNvPr id="2" name="Title 1">
            <a:extLst>
              <a:ext uri="{FF2B5EF4-FFF2-40B4-BE49-F238E27FC236}">
                <a16:creationId xmlns:a16="http://schemas.microsoft.com/office/drawing/2014/main" id="{21DC9B4A-53C7-1B42-B852-63AEAA929F04}"/>
              </a:ext>
            </a:extLst>
          </p:cNvPr>
          <p:cNvSpPr>
            <a:spLocks noGrp="1"/>
          </p:cNvSpPr>
          <p:nvPr>
            <p:ph type="title" idx="4294967295"/>
          </p:nvPr>
        </p:nvSpPr>
        <p:spPr>
          <a:xfrm>
            <a:off x="1797843" y="2603292"/>
            <a:ext cx="8596313" cy="825708"/>
          </a:xfrm>
        </p:spPr>
        <p:txBody>
          <a:bodyPr>
            <a:normAutofit/>
          </a:bodyPr>
          <a:lstStyle/>
          <a:p>
            <a:pPr algn="ctr"/>
            <a:r>
              <a:rPr lang="hu-HU" sz="4400" noProof="0" dirty="0"/>
              <a:t>Kérdések</a:t>
            </a:r>
            <a:r>
              <a:rPr lang="hu-HU" noProof="0" dirty="0"/>
              <a:t>?</a:t>
            </a:r>
            <a:endParaRPr lang="hu-HU" sz="3600" noProof="0" dirty="0"/>
          </a:p>
        </p:txBody>
      </p:sp>
      <p:sp>
        <p:nvSpPr>
          <p:cNvPr id="5" name="Ellipszis 4">
            <a:extLst>
              <a:ext uri="{FF2B5EF4-FFF2-40B4-BE49-F238E27FC236}">
                <a16:creationId xmlns:a16="http://schemas.microsoft.com/office/drawing/2014/main" id="{F6612C3B-85C7-46E2-861D-ADF1F6C4E27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3316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hu-HU" noProof="0" dirty="0"/>
              <a:t>Tartalomjegyzék</a:t>
            </a:r>
          </a:p>
        </p:txBody>
      </p:sp>
      <p:sp>
        <p:nvSpPr>
          <p:cNvPr id="3" name="Tijdelijke aanduiding voor inhoud 2"/>
          <p:cNvSpPr>
            <a:spLocks noGrp="1"/>
          </p:cNvSpPr>
          <p:nvPr>
            <p:ph idx="1"/>
          </p:nvPr>
        </p:nvSpPr>
        <p:spPr>
          <a:xfrm>
            <a:off x="677334" y="1351503"/>
            <a:ext cx="9224312" cy="4648703"/>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00B050"/>
                </a:solidFill>
              </a:rPr>
              <a:t>Mit csinál az adatvédelmi tisztviselő?</a:t>
            </a:r>
          </a:p>
          <a:p>
            <a:pPr marL="1428750" lvl="2" indent="-514350" algn="just">
              <a:buFont typeface="+mj-lt"/>
              <a:buAutoNum type="romanLcPeriod"/>
            </a:pPr>
            <a:r>
              <a:rPr lang="hu-HU" sz="1600" noProof="0" dirty="0">
                <a:solidFill>
                  <a:srgbClr val="00B050"/>
                </a:solidFill>
              </a:rPr>
              <a:t>funkció és feladatok</a:t>
            </a:r>
          </a:p>
          <a:p>
            <a:pPr marL="1428750" lvl="2" indent="-514350" algn="just">
              <a:buFont typeface="+mj-lt"/>
              <a:buAutoNum type="romanLcPeriod"/>
            </a:pPr>
            <a:r>
              <a:rPr lang="hu-HU" sz="1600" noProof="0" dirty="0">
                <a:solidFill>
                  <a:srgbClr val="00B050"/>
                </a:solidFill>
              </a:rPr>
              <a:t>szerep és hatáskör</a:t>
            </a:r>
          </a:p>
          <a:p>
            <a:pPr marL="914400" lvl="1" indent="-457200" algn="just">
              <a:buFont typeface="+mj-lt"/>
              <a:buAutoNum type="alphaLcParenR"/>
            </a:pPr>
            <a:r>
              <a:rPr lang="hu-HU" dirty="0">
                <a:solidFill>
                  <a:srgbClr val="FF0000"/>
                </a:solidFill>
              </a:rPr>
              <a:t>Az adatvédelmi tisztviselő kijelölésével szemben támasztott szervezeti követelmények</a:t>
            </a:r>
          </a:p>
          <a:p>
            <a:pPr marL="914400" lvl="1" indent="-457200" algn="just">
              <a:buFont typeface="+mj-lt"/>
              <a:buAutoNum type="alphaLcParenR"/>
            </a:pPr>
            <a:r>
              <a:rPr lang="hu-HU" dirty="0">
                <a:solidFill>
                  <a:schemeClr val="tx1"/>
                </a:solidFill>
              </a:rPr>
              <a:t>Az adatvédelmi tisztviselő szakértelme és szakmai rátermettsége</a:t>
            </a:r>
          </a:p>
          <a:p>
            <a:pPr marL="914400" lvl="1" indent="-457200" algn="just">
              <a:buFont typeface="+mj-lt"/>
              <a:buAutoNum type="alphaLcParenR"/>
            </a:pPr>
            <a:r>
              <a:rPr lang="hu-HU" noProof="0" dirty="0"/>
              <a:t>Hogyan lehet valaki adatvédelmi tisztviselő?</a:t>
            </a:r>
          </a:p>
          <a:p>
            <a:pPr marL="914400" lvl="1" indent="-457200" algn="just">
              <a:buFont typeface="+mj-lt"/>
              <a:buAutoNum type="alphaLcParenR"/>
            </a:pPr>
            <a:r>
              <a:rPr lang="hu-HU" noProof="0" dirty="0"/>
              <a:t>Hogyan válasszuk ki az adatvédelmi tisztviselőt?</a:t>
            </a:r>
          </a:p>
          <a:p>
            <a:pPr marL="914400" lvl="1" indent="-457200" algn="just">
              <a:buFont typeface="+mj-lt"/>
              <a:buAutoNum type="alphaLcParenR"/>
            </a:pPr>
            <a:r>
              <a:rPr lang="hu-HU"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2463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noProof="0"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1647586" y="1930400"/>
            <a:ext cx="2883790" cy="2721499"/>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Név</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Cím</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Szervezet/szervezeti egység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Elérhetőség</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69283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1710557"/>
            <a:ext cx="8596668" cy="3103179"/>
          </a:xfrm>
        </p:spPr>
        <p:txBody>
          <a:bodyPr>
            <a:normAutofit fontScale="90000"/>
          </a:bodyPr>
          <a:lstStyle/>
          <a:p>
            <a:pPr algn="ctr"/>
            <a:r>
              <a:rPr lang="hu-HU" sz="5400" dirty="0"/>
              <a:t>Az adatvédelmi tisztviselő kijelölésével szemben támasztott szervezeti követelmények</a:t>
            </a:r>
            <a:endParaRPr lang="en-GB" sz="5400" dirty="0"/>
          </a:p>
        </p:txBody>
      </p:sp>
    </p:spTree>
    <p:extLst>
      <p:ext uri="{BB962C8B-B14F-4D97-AF65-F5344CB8AC3E}">
        <p14:creationId xmlns:p14="http://schemas.microsoft.com/office/powerpoint/2010/main" val="4245857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F960-64B3-7C4D-9808-D73C6019A48D}"/>
              </a:ext>
            </a:extLst>
          </p:cNvPr>
          <p:cNvSpPr>
            <a:spLocks noGrp="1"/>
          </p:cNvSpPr>
          <p:nvPr>
            <p:ph type="title"/>
          </p:nvPr>
        </p:nvSpPr>
        <p:spPr>
          <a:xfrm>
            <a:off x="756151" y="282381"/>
            <a:ext cx="8967397" cy="1320800"/>
          </a:xfrm>
        </p:spPr>
        <p:txBody>
          <a:bodyPr>
            <a:noAutofit/>
          </a:bodyPr>
          <a:lstStyle/>
          <a:p>
            <a:r>
              <a:rPr lang="hu-HU" sz="3200" dirty="0"/>
              <a:t>Az adatvédelmi tisztviselő kijelölésével szemben támasztott szervezeti követelmények</a:t>
            </a:r>
            <a:br>
              <a:rPr lang="hu-HU" sz="3200" dirty="0"/>
            </a:br>
            <a:endParaRPr lang="hu-HU" sz="3200" dirty="0"/>
          </a:p>
        </p:txBody>
      </p:sp>
      <p:sp>
        <p:nvSpPr>
          <p:cNvPr id="3" name="Content Placeholder 2">
            <a:extLst>
              <a:ext uri="{FF2B5EF4-FFF2-40B4-BE49-F238E27FC236}">
                <a16:creationId xmlns:a16="http://schemas.microsoft.com/office/drawing/2014/main" id="{333E3EB3-51E3-754D-BEBD-66EB942FB283}"/>
              </a:ext>
            </a:extLst>
          </p:cNvPr>
          <p:cNvSpPr>
            <a:spLocks noGrp="1"/>
          </p:cNvSpPr>
          <p:nvPr>
            <p:ph idx="1"/>
          </p:nvPr>
        </p:nvSpPr>
        <p:spPr>
          <a:xfrm>
            <a:off x="756152" y="1603182"/>
            <a:ext cx="8596668" cy="4446202"/>
          </a:xfrm>
        </p:spPr>
        <p:txBody>
          <a:bodyPr>
            <a:noAutofit/>
          </a:bodyPr>
          <a:lstStyle/>
          <a:p>
            <a:pPr marL="457200" lvl="1" indent="-457200" algn="just">
              <a:buFont typeface="+mj-lt"/>
              <a:buAutoNum type="arabicPeriod"/>
            </a:pPr>
            <a:r>
              <a:rPr lang="hu-HU" sz="2400" noProof="0" dirty="0">
                <a:latin typeface="+mj-lt"/>
              </a:rPr>
              <a:t>Az adatfeldolgozó vagy az adatkezelő jelöl ki DPO-t?</a:t>
            </a:r>
          </a:p>
          <a:p>
            <a:pPr marL="457200" lvl="1" indent="-457200" algn="just">
              <a:buFont typeface="+mj-lt"/>
              <a:buAutoNum type="arabicPeriod"/>
            </a:pPr>
            <a:r>
              <a:rPr lang="hu-HU" sz="2400" noProof="0" dirty="0">
                <a:latin typeface="+mj-lt"/>
              </a:rPr>
              <a:t>Az adatvédelmi tisztviselő szervezeten belüli jogállása</a:t>
            </a:r>
          </a:p>
          <a:p>
            <a:pPr marL="457200" lvl="1" indent="-457200" algn="just">
              <a:buFont typeface="+mj-lt"/>
              <a:buAutoNum type="arabicPeriod"/>
            </a:pPr>
            <a:r>
              <a:rPr lang="hu-HU" sz="2400" noProof="0" dirty="0">
                <a:latin typeface="+mj-lt"/>
              </a:rPr>
              <a:t>Szükséges források</a:t>
            </a:r>
          </a:p>
          <a:p>
            <a:pPr marL="457200" lvl="1" indent="-457200" algn="just">
              <a:buFont typeface="+mj-lt"/>
              <a:buAutoNum type="arabicPeriod"/>
            </a:pPr>
            <a:r>
              <a:rPr lang="hu-HU" sz="2400" noProof="0" dirty="0">
                <a:latin typeface="+mj-lt"/>
              </a:rPr>
              <a:t>Az adatvédelmi tisztviselő függetlensége</a:t>
            </a:r>
          </a:p>
          <a:p>
            <a:pPr marL="457200" lvl="1" indent="-457200" algn="just">
              <a:buFont typeface="+mj-lt"/>
              <a:buAutoNum type="arabicPeriod"/>
            </a:pPr>
            <a:r>
              <a:rPr lang="hu-HU" sz="2400" noProof="0" dirty="0">
                <a:latin typeface="+mj-lt"/>
              </a:rPr>
              <a:t>Titoktartás, illetve bizalmaság</a:t>
            </a:r>
          </a:p>
          <a:p>
            <a:pPr marL="457200" lvl="1" indent="-457200" algn="just">
              <a:buFont typeface="+mj-lt"/>
              <a:buAutoNum type="arabicPeriod"/>
            </a:pPr>
            <a:r>
              <a:rPr lang="hu-HU" sz="2400" noProof="0" dirty="0">
                <a:latin typeface="+mj-lt"/>
              </a:rPr>
              <a:t>Az adatvédelmi tisztviselő elérhetőségének nyilvánossága</a:t>
            </a:r>
          </a:p>
          <a:p>
            <a:pPr marL="457200" lvl="1" indent="-457200" algn="just">
              <a:buFont typeface="+mj-lt"/>
              <a:buAutoNum type="arabicPeriod"/>
            </a:pPr>
            <a:r>
              <a:rPr lang="hu-HU" sz="2400" noProof="0" dirty="0">
                <a:latin typeface="+mj-lt"/>
              </a:rPr>
              <a:t>Több szervezet által kijelölt közös adatvédelmi tisztviselő</a:t>
            </a:r>
          </a:p>
        </p:txBody>
      </p:sp>
      <p:sp>
        <p:nvSpPr>
          <p:cNvPr id="5" name="Slide Number Placeholder 4">
            <a:extLst>
              <a:ext uri="{FF2B5EF4-FFF2-40B4-BE49-F238E27FC236}">
                <a16:creationId xmlns:a16="http://schemas.microsoft.com/office/drawing/2014/main" id="{E7E39293-F214-1C47-91CA-55C118092DEC}"/>
              </a:ext>
            </a:extLst>
          </p:cNvPr>
          <p:cNvSpPr>
            <a:spLocks noGrp="1"/>
          </p:cNvSpPr>
          <p:nvPr>
            <p:ph type="sldNum" sz="quarter" idx="4"/>
          </p:nvPr>
        </p:nvSpPr>
        <p:spPr/>
        <p:txBody>
          <a:bodyPr/>
          <a:lstStyle/>
          <a:p>
            <a:r>
              <a:rPr lang="nl-NL"/>
              <a:t> </a:t>
            </a:r>
            <a:fld id="{1829C663-986E-C64A-9FE2-B645D693F26B}" type="datetime1">
              <a:rPr lang="nl-NL" smtClean="0"/>
              <a:pPr/>
              <a:t>11-2-2020</a:t>
            </a:fld>
            <a:r>
              <a:rPr lang="nl-NL"/>
              <a:t> | </a:t>
            </a:r>
            <a:fld id="{2DAB09C5-3251-4B47-B002-D03712DC64C3}" type="slidenum">
              <a:rPr lang="nl-NL" smtClean="0"/>
              <a:pPr/>
              <a:t>41</a:t>
            </a:fld>
            <a:endParaRPr lang="nl-NL" dirty="0"/>
          </a:p>
        </p:txBody>
      </p:sp>
      <p:sp>
        <p:nvSpPr>
          <p:cNvPr id="6" name="Ellipszis 5">
            <a:extLst>
              <a:ext uri="{FF2B5EF4-FFF2-40B4-BE49-F238E27FC236}">
                <a16:creationId xmlns:a16="http://schemas.microsoft.com/office/drawing/2014/main" id="{111D384C-98E2-454F-B794-188118C078E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59804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4415-89A0-AA46-A40E-6E728BC08CE3}"/>
              </a:ext>
            </a:extLst>
          </p:cNvPr>
          <p:cNvSpPr>
            <a:spLocks noGrp="1"/>
          </p:cNvSpPr>
          <p:nvPr>
            <p:ph type="title"/>
          </p:nvPr>
        </p:nvSpPr>
        <p:spPr>
          <a:xfrm>
            <a:off x="813968" y="392773"/>
            <a:ext cx="8862592" cy="1189455"/>
          </a:xfrm>
        </p:spPr>
        <p:txBody>
          <a:bodyPr>
            <a:noAutofit/>
          </a:bodyPr>
          <a:lstStyle/>
          <a:p>
            <a:r>
              <a:rPr lang="hu-HU" sz="3200" noProof="0" dirty="0"/>
              <a:t>Adatvédelmi tisztviselő </a:t>
            </a:r>
            <a:r>
              <a:rPr lang="hu-HU" sz="3200" dirty="0"/>
              <a:t>kijelölése -</a:t>
            </a:r>
            <a:br>
              <a:rPr lang="hu-HU" sz="3200" noProof="0" dirty="0"/>
            </a:br>
            <a:r>
              <a:rPr lang="hu-HU" sz="3200" noProof="0" dirty="0"/>
              <a:t>Az adatkezelő vagy az adatfeldolgozó feladata?</a:t>
            </a:r>
          </a:p>
        </p:txBody>
      </p:sp>
      <p:sp>
        <p:nvSpPr>
          <p:cNvPr id="3" name="Content Placeholder 2">
            <a:extLst>
              <a:ext uri="{FF2B5EF4-FFF2-40B4-BE49-F238E27FC236}">
                <a16:creationId xmlns:a16="http://schemas.microsoft.com/office/drawing/2014/main" id="{03015E92-0588-A244-A3CF-0D75D9555310}"/>
              </a:ext>
            </a:extLst>
          </p:cNvPr>
          <p:cNvSpPr>
            <a:spLocks noGrp="1"/>
          </p:cNvSpPr>
          <p:nvPr>
            <p:ph idx="1"/>
          </p:nvPr>
        </p:nvSpPr>
        <p:spPr>
          <a:xfrm>
            <a:off x="677334" y="1574277"/>
            <a:ext cx="8862592" cy="4572524"/>
          </a:xfrm>
        </p:spPr>
        <p:txBody>
          <a:bodyPr>
            <a:normAutofit/>
          </a:bodyPr>
          <a:lstStyle/>
          <a:p>
            <a:pPr algn="just"/>
            <a:r>
              <a:rPr lang="hu-HU" sz="2200" noProof="0" dirty="0"/>
              <a:t>Mind az adatkezelőktől, mind az adatfeldolgozóktól megkövetelhető az adatvédelmi tisztviselő kijelölése</a:t>
            </a:r>
          </a:p>
          <a:p>
            <a:pPr algn="just"/>
            <a:r>
              <a:rPr lang="hu-HU" sz="2200" noProof="0" dirty="0"/>
              <a:t>Esetenként csak az adatkezelő jelöl ki adatvédelmi tisztviselőt</a:t>
            </a:r>
          </a:p>
          <a:p>
            <a:pPr algn="just"/>
            <a:r>
              <a:rPr lang="hu-HU" sz="2200" dirty="0"/>
              <a:t>Esetenként </a:t>
            </a:r>
            <a:r>
              <a:rPr lang="hu-HU" sz="2200" noProof="0" dirty="0"/>
              <a:t>csak az adatfeldolgozó jelöl ki adatvédelmi tisztviselőt</a:t>
            </a:r>
          </a:p>
          <a:p>
            <a:pPr lvl="1" algn="just"/>
            <a:r>
              <a:rPr lang="hu-HU" sz="2000" b="1" noProof="0" dirty="0"/>
              <a:t>1. példa: </a:t>
            </a:r>
            <a:r>
              <a:rPr lang="hu-HU" sz="2000" noProof="0" dirty="0"/>
              <a:t>Egy családi vállalkozás háztartási gépek forgalmazásával foglalkozik és olyan adatfeldolgozó szolgáltatásait veszi igénybe, amelynek fő tevékenysége weboldal-elemző szolgáltatások nyújtása célzott reklám és marketing tevékenységek elősegítése érdekében.</a:t>
            </a:r>
          </a:p>
          <a:p>
            <a:pPr lvl="1" algn="just"/>
            <a:r>
              <a:rPr lang="hu-HU" sz="2000" b="1" noProof="0" dirty="0"/>
              <a:t>2. példa: </a:t>
            </a:r>
            <a:r>
              <a:rPr lang="hu-HU" sz="2000" noProof="0" dirty="0"/>
              <a:t>Egy közepes méretű csempegyártó cég egy olyan alvállalkozót vesz igénybe a foglalkozás-egészségügyi szolgáltatások teljesítésére, mely számos hasonló ügyféllel rendelkezik.</a:t>
            </a:r>
          </a:p>
        </p:txBody>
      </p:sp>
      <p:sp>
        <p:nvSpPr>
          <p:cNvPr id="5" name="Slide Number Placeholder 4">
            <a:extLst>
              <a:ext uri="{FF2B5EF4-FFF2-40B4-BE49-F238E27FC236}">
                <a16:creationId xmlns:a16="http://schemas.microsoft.com/office/drawing/2014/main" id="{CB9934C0-EC4E-4043-8A01-B0B1F9BC02CF}"/>
              </a:ext>
            </a:extLst>
          </p:cNvPr>
          <p:cNvSpPr>
            <a:spLocks noGrp="1"/>
          </p:cNvSpPr>
          <p:nvPr>
            <p:ph type="sldNum" sz="quarter" idx="4"/>
          </p:nvPr>
        </p:nvSpPr>
        <p:spPr/>
        <p:txBody>
          <a:bodyPr/>
          <a:lstStyle/>
          <a:p>
            <a:r>
              <a:rPr lang="nl-NL"/>
              <a:t> </a:t>
            </a:r>
            <a:fld id="{987C8910-079A-3A44-AFF5-4E63C87A6CA8}" type="datetime1">
              <a:rPr lang="nl-NL" smtClean="0"/>
              <a:pPr/>
              <a:t>11-2-2020</a:t>
            </a:fld>
            <a:r>
              <a:rPr lang="nl-NL"/>
              <a:t> | </a:t>
            </a:r>
            <a:fld id="{2DAB09C5-3251-4B47-B002-D03712DC64C3}" type="slidenum">
              <a:rPr lang="nl-NL" smtClean="0"/>
              <a:pPr/>
              <a:t>42</a:t>
            </a:fld>
            <a:endParaRPr lang="nl-NL" dirty="0"/>
          </a:p>
        </p:txBody>
      </p:sp>
      <p:sp>
        <p:nvSpPr>
          <p:cNvPr id="6" name="Ellipszis 5">
            <a:extLst>
              <a:ext uri="{FF2B5EF4-FFF2-40B4-BE49-F238E27FC236}">
                <a16:creationId xmlns:a16="http://schemas.microsoft.com/office/drawing/2014/main" id="{48932BE9-A7D9-4A98-9F5B-F47123562B0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8395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63B93-0FC3-F149-9E12-6D3B205C48A0}"/>
              </a:ext>
            </a:extLst>
          </p:cNvPr>
          <p:cNvSpPr>
            <a:spLocks noGrp="1"/>
          </p:cNvSpPr>
          <p:nvPr>
            <p:ph type="title"/>
          </p:nvPr>
        </p:nvSpPr>
        <p:spPr>
          <a:xfrm>
            <a:off x="677333" y="609600"/>
            <a:ext cx="9041701" cy="1228627"/>
          </a:xfrm>
        </p:spPr>
        <p:txBody>
          <a:bodyPr>
            <a:noAutofit/>
          </a:bodyPr>
          <a:lstStyle/>
          <a:p>
            <a:r>
              <a:rPr lang="hu-HU" noProof="0" dirty="0"/>
              <a:t>Az adatvédelmi tisztviselő szervezeten belüli jogállása</a:t>
            </a:r>
          </a:p>
        </p:txBody>
      </p:sp>
      <p:sp>
        <p:nvSpPr>
          <p:cNvPr id="3" name="Content Placeholder 2">
            <a:extLst>
              <a:ext uri="{FF2B5EF4-FFF2-40B4-BE49-F238E27FC236}">
                <a16:creationId xmlns:a16="http://schemas.microsoft.com/office/drawing/2014/main" id="{B388BC8E-FF69-D747-BF22-DE07563C349F}"/>
              </a:ext>
            </a:extLst>
          </p:cNvPr>
          <p:cNvSpPr>
            <a:spLocks noGrp="1"/>
          </p:cNvSpPr>
          <p:nvPr>
            <p:ph idx="1"/>
          </p:nvPr>
        </p:nvSpPr>
        <p:spPr>
          <a:xfrm>
            <a:off x="677333" y="1838227"/>
            <a:ext cx="8900299" cy="4203135"/>
          </a:xfrm>
        </p:spPr>
        <p:txBody>
          <a:bodyPr>
            <a:normAutofit/>
          </a:bodyPr>
          <a:lstStyle/>
          <a:p>
            <a:pPr marL="0" indent="0" algn="just">
              <a:buNone/>
            </a:pPr>
            <a:r>
              <a:rPr lang="hu-HU" sz="2400" noProof="0" dirty="0">
                <a:latin typeface="+mj-lt"/>
              </a:rPr>
              <a:t>GDPR 38. cikk (1) bekezdés: “Az adatkezelő és az adatfeldolgozó biztosítja, hogy az adatvédelmi tisztviselő a személyes adatok védelmével kapcsolatos </a:t>
            </a:r>
            <a:r>
              <a:rPr lang="hu-HU" sz="2400" b="1" noProof="0" dirty="0">
                <a:latin typeface="+mj-lt"/>
              </a:rPr>
              <a:t>összes ügybe megfelelő módon és időben bekapcsolódjon.</a:t>
            </a:r>
            <a:r>
              <a:rPr lang="hu-HU" sz="2400" noProof="0" dirty="0">
                <a:latin typeface="+mj-lt"/>
              </a:rPr>
              <a:t>”</a:t>
            </a:r>
          </a:p>
          <a:p>
            <a:pPr lvl="1" algn="just"/>
            <a:r>
              <a:rPr lang="hu-HU" sz="2200" noProof="0" dirty="0">
                <a:latin typeface="+mj-lt"/>
              </a:rPr>
              <a:t>Az adatvédelmi tisztviselő jogállásának lehetővé kell tennie a DPO fenti módon történő részvételét.</a:t>
            </a:r>
          </a:p>
          <a:p>
            <a:pPr lvl="1" algn="just"/>
            <a:r>
              <a:rPr lang="hu-HU" sz="2200" noProof="0" dirty="0">
                <a:latin typeface="+mj-lt"/>
              </a:rPr>
              <a:t>Az adatvédelmi tisztviselőt a lehető legkorábban be kell vonni.</a:t>
            </a:r>
          </a:p>
          <a:p>
            <a:pPr lvl="1" algn="just"/>
            <a:r>
              <a:rPr lang="hu-HU" sz="2200" noProof="0" dirty="0">
                <a:latin typeface="+mj-lt"/>
              </a:rPr>
              <a:t>Az adatvédelmi tisztviselőt be kell vonni az összes adatvédelmi kérdésbe a szervezeten belül.</a:t>
            </a:r>
          </a:p>
        </p:txBody>
      </p:sp>
      <p:sp>
        <p:nvSpPr>
          <p:cNvPr id="5" name="Slide Number Placeholder 4">
            <a:extLst>
              <a:ext uri="{FF2B5EF4-FFF2-40B4-BE49-F238E27FC236}">
                <a16:creationId xmlns:a16="http://schemas.microsoft.com/office/drawing/2014/main" id="{8BA3E812-F577-FA40-A11D-060817E66BBC}"/>
              </a:ext>
            </a:extLst>
          </p:cNvPr>
          <p:cNvSpPr>
            <a:spLocks noGrp="1"/>
          </p:cNvSpPr>
          <p:nvPr>
            <p:ph type="sldNum" sz="quarter" idx="4"/>
          </p:nvPr>
        </p:nvSpPr>
        <p:spPr/>
        <p:txBody>
          <a:bodyPr/>
          <a:lstStyle/>
          <a:p>
            <a:r>
              <a:rPr lang="nl-NL"/>
              <a:t> </a:t>
            </a:r>
            <a:fld id="{32A1F2FC-5282-B24C-9904-F1C462710E38}" type="datetime1">
              <a:rPr lang="nl-NL" smtClean="0"/>
              <a:pPr/>
              <a:t>11-2-2020</a:t>
            </a:fld>
            <a:r>
              <a:rPr lang="nl-NL"/>
              <a:t> | </a:t>
            </a:r>
            <a:fld id="{2DAB09C5-3251-4B47-B002-D03712DC64C3}" type="slidenum">
              <a:rPr lang="nl-NL" smtClean="0"/>
              <a:pPr/>
              <a:t>43</a:t>
            </a:fld>
            <a:endParaRPr lang="nl-NL" dirty="0"/>
          </a:p>
        </p:txBody>
      </p:sp>
      <p:sp>
        <p:nvSpPr>
          <p:cNvPr id="6" name="Ellipszis 5">
            <a:extLst>
              <a:ext uri="{FF2B5EF4-FFF2-40B4-BE49-F238E27FC236}">
                <a16:creationId xmlns:a16="http://schemas.microsoft.com/office/drawing/2014/main" id="{2FF932DB-2096-43B9-8005-1B6BCD69F63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99967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7D20C-02B8-BD4C-9F43-78C264C7AA25}"/>
              </a:ext>
            </a:extLst>
          </p:cNvPr>
          <p:cNvSpPr>
            <a:spLocks noGrp="1"/>
          </p:cNvSpPr>
          <p:nvPr>
            <p:ph type="title"/>
          </p:nvPr>
        </p:nvSpPr>
        <p:spPr>
          <a:xfrm>
            <a:off x="677334" y="609600"/>
            <a:ext cx="8596668" cy="1087225"/>
          </a:xfrm>
        </p:spPr>
        <p:txBody>
          <a:bodyPr>
            <a:noAutofit/>
          </a:bodyPr>
          <a:lstStyle/>
          <a:p>
            <a:r>
              <a:rPr lang="hu-HU" noProof="0" dirty="0"/>
              <a:t>Példák az adatvédelmi tisztviselő megfelelő jogállására</a:t>
            </a:r>
          </a:p>
        </p:txBody>
      </p:sp>
      <p:sp>
        <p:nvSpPr>
          <p:cNvPr id="3" name="Content Placeholder 2">
            <a:extLst>
              <a:ext uri="{FF2B5EF4-FFF2-40B4-BE49-F238E27FC236}">
                <a16:creationId xmlns:a16="http://schemas.microsoft.com/office/drawing/2014/main" id="{A487FC8C-6D86-DC45-B2C3-C184D4ACEC1C}"/>
              </a:ext>
            </a:extLst>
          </p:cNvPr>
          <p:cNvSpPr>
            <a:spLocks noGrp="1"/>
          </p:cNvSpPr>
          <p:nvPr>
            <p:ph idx="1"/>
          </p:nvPr>
        </p:nvSpPr>
        <p:spPr>
          <a:xfrm>
            <a:off x="677334" y="1932495"/>
            <a:ext cx="8596668" cy="4108867"/>
          </a:xfrm>
        </p:spPr>
        <p:txBody>
          <a:bodyPr>
            <a:noAutofit/>
          </a:bodyPr>
          <a:lstStyle/>
          <a:p>
            <a:pPr algn="just"/>
            <a:r>
              <a:rPr lang="hu-HU" sz="2200" noProof="0" dirty="0"/>
              <a:t>Az adatvédelmi tisztviselőt rendszeresen meghívják a közép- és legfelső vezetés megbeszéléseire.</a:t>
            </a:r>
          </a:p>
          <a:p>
            <a:pPr algn="just"/>
            <a:r>
              <a:rPr lang="hu-HU" sz="2200" noProof="0" dirty="0"/>
              <a:t>Az adatvédelmi tisztviselő részt vesz azokon a megbeszéléseken, ahol adatvédelmi vonatkozású döntéseket hoznak. </a:t>
            </a:r>
          </a:p>
          <a:p>
            <a:pPr algn="just"/>
            <a:r>
              <a:rPr lang="hu-HU" sz="2200" noProof="0" dirty="0"/>
              <a:t> Az adatvédelmi tisztviselő véleményét mindig kellő súllyal kell figyelembe venni.</a:t>
            </a:r>
          </a:p>
          <a:p>
            <a:pPr algn="just"/>
            <a:r>
              <a:rPr lang="hu-HU" sz="2200" noProof="0" dirty="0"/>
              <a:t>Az adatvédelmi tisztviselővel haladéktalanul konzultálnak, ha adatvédelmi vagy más incidens következett be.</a:t>
            </a:r>
          </a:p>
          <a:p>
            <a:pPr algn="just"/>
            <a:r>
              <a:rPr lang="hu-HU" sz="2200" noProof="0" dirty="0"/>
              <a:t>Az adatvédelmi tisztviselő elérhető.</a:t>
            </a:r>
          </a:p>
          <a:p>
            <a:pPr algn="just"/>
            <a:endParaRPr lang="hu-HU" noProof="0" dirty="0"/>
          </a:p>
        </p:txBody>
      </p:sp>
      <p:sp>
        <p:nvSpPr>
          <p:cNvPr id="5" name="Slide Number Placeholder 4">
            <a:extLst>
              <a:ext uri="{FF2B5EF4-FFF2-40B4-BE49-F238E27FC236}">
                <a16:creationId xmlns:a16="http://schemas.microsoft.com/office/drawing/2014/main" id="{72037A26-C521-0C4F-9538-A9DFAFCC9566}"/>
              </a:ext>
            </a:extLst>
          </p:cNvPr>
          <p:cNvSpPr>
            <a:spLocks noGrp="1"/>
          </p:cNvSpPr>
          <p:nvPr>
            <p:ph type="sldNum" sz="quarter" idx="4"/>
          </p:nvPr>
        </p:nvSpPr>
        <p:spPr/>
        <p:txBody>
          <a:bodyPr/>
          <a:lstStyle/>
          <a:p>
            <a:r>
              <a:rPr lang="nl-NL" dirty="0"/>
              <a:t> </a:t>
            </a:r>
            <a:fld id="{6BC30EA4-E382-D44A-8196-4FB22DF10862}" type="datetime1">
              <a:rPr lang="nl-NL" smtClean="0"/>
              <a:pPr/>
              <a:t>11-2-2020</a:t>
            </a:fld>
            <a:r>
              <a:rPr lang="nl-NL" dirty="0"/>
              <a:t> | </a:t>
            </a:r>
            <a:fld id="{2DAB09C5-3251-4B47-B002-D03712DC64C3}" type="slidenum">
              <a:rPr lang="nl-NL" smtClean="0"/>
              <a:pPr/>
              <a:t>44</a:t>
            </a:fld>
            <a:endParaRPr lang="nl-NL" dirty="0"/>
          </a:p>
        </p:txBody>
      </p:sp>
      <p:sp>
        <p:nvSpPr>
          <p:cNvPr id="6" name="Ellipszis 5">
            <a:extLst>
              <a:ext uri="{FF2B5EF4-FFF2-40B4-BE49-F238E27FC236}">
                <a16:creationId xmlns:a16="http://schemas.microsoft.com/office/drawing/2014/main" id="{2E336CE5-22AE-4F17-A481-32E3789C171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6247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CBEA-B0DE-C648-97E1-8B90A1778C18}"/>
              </a:ext>
            </a:extLst>
          </p:cNvPr>
          <p:cNvSpPr>
            <a:spLocks noGrp="1"/>
          </p:cNvSpPr>
          <p:nvPr>
            <p:ph type="title"/>
          </p:nvPr>
        </p:nvSpPr>
        <p:spPr>
          <a:xfrm>
            <a:off x="677334" y="609600"/>
            <a:ext cx="8596668" cy="1320800"/>
          </a:xfrm>
        </p:spPr>
        <p:txBody>
          <a:bodyPr>
            <a:noAutofit/>
          </a:bodyPr>
          <a:lstStyle/>
          <a:p>
            <a:r>
              <a:rPr lang="hu-HU" noProof="0" dirty="0"/>
              <a:t>A feladatai ellátásához szükséges források biztosítása a DPO számára</a:t>
            </a:r>
          </a:p>
        </p:txBody>
      </p:sp>
      <p:sp>
        <p:nvSpPr>
          <p:cNvPr id="3" name="Content Placeholder 2">
            <a:extLst>
              <a:ext uri="{FF2B5EF4-FFF2-40B4-BE49-F238E27FC236}">
                <a16:creationId xmlns:a16="http://schemas.microsoft.com/office/drawing/2014/main" id="{649E4681-062F-6A48-916E-0870F91EF27A}"/>
              </a:ext>
            </a:extLst>
          </p:cNvPr>
          <p:cNvSpPr>
            <a:spLocks noGrp="1"/>
          </p:cNvSpPr>
          <p:nvPr>
            <p:ph idx="1"/>
          </p:nvPr>
        </p:nvSpPr>
        <p:spPr>
          <a:xfrm>
            <a:off x="677333" y="1930401"/>
            <a:ext cx="8902096" cy="4110962"/>
          </a:xfrm>
        </p:spPr>
        <p:txBody>
          <a:bodyPr>
            <a:normAutofit/>
          </a:bodyPr>
          <a:lstStyle/>
          <a:p>
            <a:pPr marL="0" indent="0" algn="just">
              <a:buNone/>
            </a:pPr>
            <a:r>
              <a:rPr lang="hu-HU" sz="2400" noProof="0" dirty="0"/>
              <a:t>“Az adatkezelő és az adatfeldolgozó támogatja az adatvédelmi tisztviselőt a 39. cikkben említett feladatai ellátásában azáltal, hogy biztosítja számára azokat az forrásokat, amelyek e feladatok végrehajtásához, a személyes adatokhoz és az adatkezelési műveletekhez való hozzáféréshez, valamint az adatvédelmi tisztviselő szakértői szintű ismereteinek fenntartásához szükségesek.”</a:t>
            </a:r>
          </a:p>
        </p:txBody>
      </p:sp>
      <p:sp>
        <p:nvSpPr>
          <p:cNvPr id="5" name="Slide Number Placeholder 4">
            <a:extLst>
              <a:ext uri="{FF2B5EF4-FFF2-40B4-BE49-F238E27FC236}">
                <a16:creationId xmlns:a16="http://schemas.microsoft.com/office/drawing/2014/main" id="{E7A452A2-6154-BF4E-B951-528D593AB0DC}"/>
              </a:ext>
            </a:extLst>
          </p:cNvPr>
          <p:cNvSpPr>
            <a:spLocks noGrp="1"/>
          </p:cNvSpPr>
          <p:nvPr>
            <p:ph type="sldNum" sz="quarter" idx="4"/>
          </p:nvPr>
        </p:nvSpPr>
        <p:spPr/>
        <p:txBody>
          <a:bodyPr/>
          <a:lstStyle/>
          <a:p>
            <a:r>
              <a:rPr lang="nl-NL" dirty="0"/>
              <a:t> </a:t>
            </a:r>
            <a:fld id="{510462CB-5F42-3248-B566-9D89D2CAC071}" type="datetime1">
              <a:rPr lang="nl-NL" smtClean="0"/>
              <a:pPr/>
              <a:t>11-2-2020</a:t>
            </a:fld>
            <a:r>
              <a:rPr lang="nl-NL" dirty="0"/>
              <a:t> | </a:t>
            </a:r>
            <a:fld id="{2DAB09C5-3251-4B47-B002-D03712DC64C3}" type="slidenum">
              <a:rPr lang="nl-NL" smtClean="0"/>
              <a:pPr/>
              <a:t>45</a:t>
            </a:fld>
            <a:endParaRPr lang="nl-NL" dirty="0"/>
          </a:p>
        </p:txBody>
      </p:sp>
      <p:sp>
        <p:nvSpPr>
          <p:cNvPr id="6" name="Ellipszis 5">
            <a:extLst>
              <a:ext uri="{FF2B5EF4-FFF2-40B4-BE49-F238E27FC236}">
                <a16:creationId xmlns:a16="http://schemas.microsoft.com/office/drawing/2014/main" id="{F7B6E09B-B87B-4143-840C-0E6B383754F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13226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6446-D589-9F45-B882-7F5D3AA43252}"/>
              </a:ext>
            </a:extLst>
          </p:cNvPr>
          <p:cNvSpPr>
            <a:spLocks noGrp="1"/>
          </p:cNvSpPr>
          <p:nvPr>
            <p:ph type="title"/>
          </p:nvPr>
        </p:nvSpPr>
        <p:spPr>
          <a:xfrm>
            <a:off x="677334" y="609600"/>
            <a:ext cx="8596668" cy="798286"/>
          </a:xfrm>
        </p:spPr>
        <p:txBody>
          <a:bodyPr>
            <a:normAutofit/>
          </a:bodyPr>
          <a:lstStyle/>
          <a:p>
            <a:r>
              <a:rPr lang="hu-HU" noProof="0" dirty="0"/>
              <a:t>Az adatvédelmi tisztviselő függetlensége</a:t>
            </a:r>
          </a:p>
        </p:txBody>
      </p:sp>
      <p:sp>
        <p:nvSpPr>
          <p:cNvPr id="3" name="Content Placeholder 2">
            <a:extLst>
              <a:ext uri="{FF2B5EF4-FFF2-40B4-BE49-F238E27FC236}">
                <a16:creationId xmlns:a16="http://schemas.microsoft.com/office/drawing/2014/main" id="{C5A228C7-6C7E-1C4D-B30C-BFA7CF28FB54}"/>
              </a:ext>
            </a:extLst>
          </p:cNvPr>
          <p:cNvSpPr>
            <a:spLocks noGrp="1"/>
          </p:cNvSpPr>
          <p:nvPr>
            <p:ph idx="1"/>
          </p:nvPr>
        </p:nvSpPr>
        <p:spPr>
          <a:xfrm>
            <a:off x="677334" y="1407887"/>
            <a:ext cx="8596668" cy="4633476"/>
          </a:xfrm>
        </p:spPr>
        <p:txBody>
          <a:bodyPr>
            <a:normAutofit/>
          </a:bodyPr>
          <a:lstStyle/>
          <a:p>
            <a:pPr marL="0" indent="0" algn="just">
              <a:buNone/>
            </a:pPr>
            <a:r>
              <a:rPr lang="hu-HU" sz="2400" noProof="0" dirty="0">
                <a:solidFill>
                  <a:schemeClr val="tx1"/>
                </a:solidFill>
              </a:rPr>
              <a:t>“Az adatkezelő és az adatfeldolgozó biztosítja, hogy az adatvédelmi tisztviselő a feladatai ellátásával kapcsolatban utasításokat senkitől ne fogadjon el. Az adatkezelő vagy az adatfeldolgozó az adatvédelmi tisztviselőt feladatai ellátásával összefüggésben nem bocsáthatja el és szankcióval nem sújthatja (…).”</a:t>
            </a:r>
          </a:p>
          <a:p>
            <a:pPr lvl="1" algn="just"/>
            <a:r>
              <a:rPr lang="hu-HU" sz="2400" noProof="0" dirty="0">
                <a:solidFill>
                  <a:schemeClr val="tx1"/>
                </a:solidFill>
              </a:rPr>
              <a:t>nem utasítható</a:t>
            </a:r>
          </a:p>
          <a:p>
            <a:pPr lvl="1" algn="just"/>
            <a:r>
              <a:rPr lang="hu-HU" sz="2400" noProof="0" dirty="0">
                <a:solidFill>
                  <a:schemeClr val="tx1"/>
                </a:solidFill>
              </a:rPr>
              <a:t>nem bocsáthatják el/nem sújthatják szankcióval</a:t>
            </a:r>
          </a:p>
          <a:p>
            <a:pPr lvl="1" algn="just"/>
            <a:r>
              <a:rPr lang="hu-HU" sz="2400" noProof="0" dirty="0">
                <a:solidFill>
                  <a:schemeClr val="tx1"/>
                </a:solidFill>
              </a:rPr>
              <a:t>összeférhetetlenség fennállásának hiánya</a:t>
            </a:r>
          </a:p>
        </p:txBody>
      </p:sp>
      <p:sp>
        <p:nvSpPr>
          <p:cNvPr id="5" name="Slide Number Placeholder 4">
            <a:extLst>
              <a:ext uri="{FF2B5EF4-FFF2-40B4-BE49-F238E27FC236}">
                <a16:creationId xmlns:a16="http://schemas.microsoft.com/office/drawing/2014/main" id="{5583576C-D6F6-0740-93E4-A2682A50D339}"/>
              </a:ext>
            </a:extLst>
          </p:cNvPr>
          <p:cNvSpPr>
            <a:spLocks noGrp="1"/>
          </p:cNvSpPr>
          <p:nvPr>
            <p:ph type="sldNum" sz="quarter" idx="4"/>
          </p:nvPr>
        </p:nvSpPr>
        <p:spPr/>
        <p:txBody>
          <a:bodyPr/>
          <a:lstStyle/>
          <a:p>
            <a:r>
              <a:rPr lang="nl-NL"/>
              <a:t> </a:t>
            </a:r>
            <a:fld id="{DE6E7E14-4B34-D74B-A54F-079E03EA0BF1}" type="datetime1">
              <a:rPr lang="nl-NL" smtClean="0"/>
              <a:pPr/>
              <a:t>11-2-2020</a:t>
            </a:fld>
            <a:r>
              <a:rPr lang="nl-NL"/>
              <a:t> | </a:t>
            </a:r>
            <a:fld id="{2DAB09C5-3251-4B47-B002-D03712DC64C3}" type="slidenum">
              <a:rPr lang="nl-NL" smtClean="0"/>
              <a:pPr/>
              <a:t>46</a:t>
            </a:fld>
            <a:endParaRPr lang="nl-NL" dirty="0"/>
          </a:p>
        </p:txBody>
      </p:sp>
      <p:sp>
        <p:nvSpPr>
          <p:cNvPr id="6" name="Ellipszis 5">
            <a:extLst>
              <a:ext uri="{FF2B5EF4-FFF2-40B4-BE49-F238E27FC236}">
                <a16:creationId xmlns:a16="http://schemas.microsoft.com/office/drawing/2014/main" id="{F93CCCCE-1ED8-4800-8C06-7FFFC2725FD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01515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DA0A7-52E0-374F-9255-1A70877C609E}"/>
              </a:ext>
            </a:extLst>
          </p:cNvPr>
          <p:cNvSpPr>
            <a:spLocks noGrp="1"/>
          </p:cNvSpPr>
          <p:nvPr>
            <p:ph type="title"/>
          </p:nvPr>
        </p:nvSpPr>
        <p:spPr>
          <a:xfrm>
            <a:off x="677333" y="609600"/>
            <a:ext cx="9264953" cy="624921"/>
          </a:xfrm>
        </p:spPr>
        <p:txBody>
          <a:bodyPr>
            <a:noAutofit/>
          </a:bodyPr>
          <a:lstStyle/>
          <a:p>
            <a:r>
              <a:rPr lang="hu-HU" sz="3400" noProof="0" dirty="0"/>
              <a:t>Az adatvédelmi tisztviselő függetlensége (2)</a:t>
            </a:r>
          </a:p>
        </p:txBody>
      </p:sp>
      <p:sp>
        <p:nvSpPr>
          <p:cNvPr id="3" name="Content Placeholder 2">
            <a:extLst>
              <a:ext uri="{FF2B5EF4-FFF2-40B4-BE49-F238E27FC236}">
                <a16:creationId xmlns:a16="http://schemas.microsoft.com/office/drawing/2014/main" id="{B49DA0BE-A716-3843-B8D0-46A7AE031125}"/>
              </a:ext>
            </a:extLst>
          </p:cNvPr>
          <p:cNvSpPr>
            <a:spLocks noGrp="1"/>
          </p:cNvSpPr>
          <p:nvPr>
            <p:ph idx="1"/>
          </p:nvPr>
        </p:nvSpPr>
        <p:spPr>
          <a:xfrm>
            <a:off x="677333" y="1427716"/>
            <a:ext cx="9032725" cy="4804229"/>
          </a:xfrm>
        </p:spPr>
        <p:txBody>
          <a:bodyPr>
            <a:noAutofit/>
          </a:bodyPr>
          <a:lstStyle/>
          <a:p>
            <a:pPr marL="0" indent="0" algn="just">
              <a:buNone/>
            </a:pPr>
            <a:r>
              <a:rPr lang="hu-HU" sz="1600" noProof="0" dirty="0">
                <a:solidFill>
                  <a:schemeClr val="tx1"/>
                </a:solidFill>
              </a:rPr>
              <a:t>1. N</a:t>
            </a:r>
            <a:r>
              <a:rPr lang="hu-HU" sz="1600" u="sng" noProof="0" dirty="0">
                <a:solidFill>
                  <a:schemeClr val="tx1"/>
                </a:solidFill>
              </a:rPr>
              <a:t>em utasítható</a:t>
            </a:r>
          </a:p>
          <a:p>
            <a:pPr lvl="1" algn="just"/>
            <a:r>
              <a:rPr lang="hu-HU" noProof="0" dirty="0">
                <a:solidFill>
                  <a:schemeClr val="tx1"/>
                </a:solidFill>
              </a:rPr>
              <a:t>az adatvédelmi tisztviselő független a szervezeten belül</a:t>
            </a:r>
          </a:p>
          <a:p>
            <a:pPr lvl="1" algn="just"/>
            <a:r>
              <a:rPr lang="hu-HU" noProof="0" dirty="0">
                <a:solidFill>
                  <a:schemeClr val="tx1"/>
                </a:solidFill>
              </a:rPr>
              <a:t>az adatvédelmi tisztviselők nem utasíthatók arra, hogyan kezeljenek egy ügyet, például milyen eredményeket kell elérni, hogyan kell kivizsgálni egy panaszt, vagy kell-e konzultálni a felügyelő hatósággal</a:t>
            </a:r>
          </a:p>
          <a:p>
            <a:pPr marL="57150" indent="0" algn="just">
              <a:buNone/>
            </a:pPr>
            <a:r>
              <a:rPr lang="hu-HU" sz="1600" noProof="0" dirty="0">
                <a:solidFill>
                  <a:schemeClr val="tx1"/>
                </a:solidFill>
              </a:rPr>
              <a:t>2. </a:t>
            </a:r>
            <a:r>
              <a:rPr lang="hu-HU" sz="1600" u="sng" noProof="0" dirty="0">
                <a:solidFill>
                  <a:schemeClr val="tx1"/>
                </a:solidFill>
              </a:rPr>
              <a:t>Nem bocsáthatják el/nem sújthatják szankcióval</a:t>
            </a:r>
          </a:p>
          <a:p>
            <a:pPr lvl="1" algn="just"/>
            <a:r>
              <a:rPr lang="hu-HU" i="1" noProof="0" dirty="0">
                <a:solidFill>
                  <a:schemeClr val="tx1"/>
                </a:solidFill>
              </a:rPr>
              <a:t>Példa a jogszerűtlen elbocsátásra:</a:t>
            </a:r>
          </a:p>
          <a:p>
            <a:pPr marL="0" indent="0" algn="just">
              <a:buNone/>
            </a:pPr>
            <a:r>
              <a:rPr lang="hu-HU" sz="1600" noProof="0" dirty="0">
                <a:solidFill>
                  <a:schemeClr val="tx1"/>
                </a:solidFill>
              </a:rPr>
              <a:t>Az adatvédelmi tisztviselő úgy ítéli meg, hogy egy adott adatkezelés valószínűleg nagy kockázatot jelent, ezért a vállalatnak adatvédelmi hatásvizsgálat elvégzését tanácsolja. A vállalat azonban nem ért egyet az adatvédelmi tisztviselő véleményével és el akarják bocsátani azért, hogy helyére egy másik, „együttműködőbb”  kollégát vegyenek fel.</a:t>
            </a:r>
          </a:p>
          <a:p>
            <a:pPr marL="0" indent="0" algn="just">
              <a:buNone/>
            </a:pPr>
            <a:r>
              <a:rPr lang="hu-HU" sz="1600" noProof="0" dirty="0">
                <a:solidFill>
                  <a:schemeClr val="tx1"/>
                </a:solidFill>
              </a:rPr>
              <a:t>3. </a:t>
            </a:r>
            <a:r>
              <a:rPr lang="hu-HU" sz="1600" u="sng" noProof="0" dirty="0">
                <a:solidFill>
                  <a:schemeClr val="tx1"/>
                </a:solidFill>
              </a:rPr>
              <a:t>Összeférhetetlenség fennállásának hiánya</a:t>
            </a:r>
          </a:p>
          <a:p>
            <a:pPr lvl="1" algn="just"/>
            <a:r>
              <a:rPr lang="hu-HU" noProof="0" dirty="0">
                <a:solidFill>
                  <a:schemeClr val="tx1"/>
                </a:solidFill>
              </a:rPr>
              <a:t>GDPR 38. cikk (6): “Az adatvédelmi tisztviselő más feladatokat is elláthat. Az adatkezelő vagy az adatfeldolgozó biztosítja, hogy e feladatokból ne fakadjon összeférhetetlenség.</a:t>
            </a:r>
          </a:p>
        </p:txBody>
      </p:sp>
      <p:sp>
        <p:nvSpPr>
          <p:cNvPr id="5" name="Slide Number Placeholder 4">
            <a:extLst>
              <a:ext uri="{FF2B5EF4-FFF2-40B4-BE49-F238E27FC236}">
                <a16:creationId xmlns:a16="http://schemas.microsoft.com/office/drawing/2014/main" id="{C4995666-3BCA-A848-91C7-9A1BA0D110B7}"/>
              </a:ext>
            </a:extLst>
          </p:cNvPr>
          <p:cNvSpPr>
            <a:spLocks noGrp="1"/>
          </p:cNvSpPr>
          <p:nvPr>
            <p:ph type="sldNum" sz="quarter" idx="4"/>
          </p:nvPr>
        </p:nvSpPr>
        <p:spPr/>
        <p:txBody>
          <a:bodyPr/>
          <a:lstStyle/>
          <a:p>
            <a:r>
              <a:rPr lang="nl-NL"/>
              <a:t> </a:t>
            </a:r>
            <a:fld id="{E5628E8D-D215-0843-BC6A-81DB2160AC55}" type="datetime1">
              <a:rPr lang="nl-NL" smtClean="0"/>
              <a:pPr/>
              <a:t>11-2-2020</a:t>
            </a:fld>
            <a:r>
              <a:rPr lang="nl-NL"/>
              <a:t> | </a:t>
            </a:r>
            <a:fld id="{2DAB09C5-3251-4B47-B002-D03712DC64C3}" type="slidenum">
              <a:rPr lang="nl-NL" smtClean="0"/>
              <a:pPr/>
              <a:t>47</a:t>
            </a:fld>
            <a:endParaRPr lang="nl-NL" dirty="0"/>
          </a:p>
        </p:txBody>
      </p:sp>
      <p:sp>
        <p:nvSpPr>
          <p:cNvPr id="6" name="Ellipszis 5">
            <a:extLst>
              <a:ext uri="{FF2B5EF4-FFF2-40B4-BE49-F238E27FC236}">
                <a16:creationId xmlns:a16="http://schemas.microsoft.com/office/drawing/2014/main" id="{2DBB0C69-A68F-4B28-A00C-23F3BB33F44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9801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89D1C-44EF-6844-A93C-DCFF4F29B124}"/>
              </a:ext>
            </a:extLst>
          </p:cNvPr>
          <p:cNvSpPr>
            <a:spLocks noGrp="1"/>
          </p:cNvSpPr>
          <p:nvPr>
            <p:ph type="title"/>
          </p:nvPr>
        </p:nvSpPr>
        <p:spPr>
          <a:xfrm>
            <a:off x="677334" y="609600"/>
            <a:ext cx="8596668" cy="783771"/>
          </a:xfrm>
        </p:spPr>
        <p:txBody>
          <a:bodyPr>
            <a:noAutofit/>
          </a:bodyPr>
          <a:lstStyle/>
          <a:p>
            <a:r>
              <a:rPr lang="hu-HU" noProof="0" dirty="0"/>
              <a:t>Mit jelent az „összeférhetetlenség?”</a:t>
            </a:r>
          </a:p>
        </p:txBody>
      </p:sp>
      <p:sp>
        <p:nvSpPr>
          <p:cNvPr id="3" name="Content Placeholder 2">
            <a:extLst>
              <a:ext uri="{FF2B5EF4-FFF2-40B4-BE49-F238E27FC236}">
                <a16:creationId xmlns:a16="http://schemas.microsoft.com/office/drawing/2014/main" id="{2A5B4B09-B8E3-CA48-BD78-F32DDE1E2B83}"/>
              </a:ext>
            </a:extLst>
          </p:cNvPr>
          <p:cNvSpPr>
            <a:spLocks noGrp="1"/>
          </p:cNvSpPr>
          <p:nvPr>
            <p:ph idx="1"/>
          </p:nvPr>
        </p:nvSpPr>
        <p:spPr>
          <a:xfrm>
            <a:off x="677334" y="1582057"/>
            <a:ext cx="8596668" cy="4459305"/>
          </a:xfrm>
        </p:spPr>
        <p:txBody>
          <a:bodyPr>
            <a:noAutofit/>
          </a:bodyPr>
          <a:lstStyle/>
          <a:p>
            <a:pPr marL="0" indent="0" algn="just">
              <a:spcBef>
                <a:spcPts val="600"/>
              </a:spcBef>
              <a:buNone/>
            </a:pPr>
            <a:r>
              <a:rPr lang="hu-HU" sz="2200" noProof="0" dirty="0">
                <a:latin typeface="+mj-lt"/>
              </a:rPr>
              <a:t>Az adatvédelmi tisztviselő nem lehet „adatkezelő”, azaz az adatvédelmi tisztviselő nem lehet az a személy, aki dönt a személyes adatok kezelésének céljairól és eszközeiről.</a:t>
            </a:r>
          </a:p>
          <a:p>
            <a:pPr marL="0" indent="0" algn="just">
              <a:spcBef>
                <a:spcPts val="600"/>
              </a:spcBef>
              <a:buNone/>
            </a:pPr>
            <a:r>
              <a:rPr lang="hu-HU" sz="2200" noProof="0" dirty="0">
                <a:latin typeface="+mj-lt"/>
              </a:rPr>
              <a:t>Példák összeférhetetlen pozíciókra:</a:t>
            </a:r>
          </a:p>
          <a:p>
            <a:pPr lvl="1" algn="just">
              <a:spcBef>
                <a:spcPts val="600"/>
              </a:spcBef>
            </a:pPr>
            <a:r>
              <a:rPr lang="hu-HU" sz="2200" noProof="0" dirty="0">
                <a:latin typeface="+mj-lt"/>
              </a:rPr>
              <a:t>vezérigazgató</a:t>
            </a:r>
          </a:p>
          <a:p>
            <a:pPr lvl="1" algn="just">
              <a:spcBef>
                <a:spcPts val="600"/>
              </a:spcBef>
            </a:pPr>
            <a:r>
              <a:rPr lang="hu-HU" sz="2200" noProof="0" dirty="0">
                <a:latin typeface="+mj-lt"/>
              </a:rPr>
              <a:t>ügyvezető igazgató</a:t>
            </a:r>
          </a:p>
          <a:p>
            <a:pPr lvl="1" algn="just">
              <a:spcBef>
                <a:spcPts val="600"/>
              </a:spcBef>
            </a:pPr>
            <a:r>
              <a:rPr lang="hu-HU" sz="2200" noProof="0" dirty="0">
                <a:latin typeface="+mj-lt"/>
              </a:rPr>
              <a:t>pénzügyi igazgató</a:t>
            </a:r>
          </a:p>
          <a:p>
            <a:pPr lvl="1" algn="just">
              <a:spcBef>
                <a:spcPts val="600"/>
              </a:spcBef>
            </a:pPr>
            <a:r>
              <a:rPr lang="hu-HU" sz="2200" noProof="0" dirty="0">
                <a:latin typeface="+mj-lt"/>
              </a:rPr>
              <a:t>üzemorvos </a:t>
            </a:r>
          </a:p>
          <a:p>
            <a:pPr lvl="1" algn="just">
              <a:spcBef>
                <a:spcPts val="600"/>
              </a:spcBef>
            </a:pPr>
            <a:r>
              <a:rPr lang="hu-HU" sz="2200" noProof="0" dirty="0">
                <a:latin typeface="+mj-lt"/>
              </a:rPr>
              <a:t>marketing osztály vezetője</a:t>
            </a:r>
          </a:p>
          <a:p>
            <a:pPr lvl="1" algn="just">
              <a:spcBef>
                <a:spcPts val="600"/>
              </a:spcBef>
            </a:pPr>
            <a:r>
              <a:rPr lang="hu-HU" sz="2200" noProof="0" dirty="0">
                <a:latin typeface="+mj-lt"/>
              </a:rPr>
              <a:t>humánerőforrás-vezető</a:t>
            </a:r>
          </a:p>
          <a:p>
            <a:pPr lvl="1" algn="just">
              <a:spcBef>
                <a:spcPts val="600"/>
              </a:spcBef>
            </a:pPr>
            <a:r>
              <a:rPr lang="hu-HU" sz="2200" noProof="0" dirty="0">
                <a:latin typeface="+mj-lt"/>
              </a:rPr>
              <a:t>informatikai osztály vezetője</a:t>
            </a:r>
            <a:endParaRPr lang="hu-HU" sz="2200" noProof="0" dirty="0"/>
          </a:p>
        </p:txBody>
      </p:sp>
      <p:sp>
        <p:nvSpPr>
          <p:cNvPr id="5" name="Slide Number Placeholder 4">
            <a:extLst>
              <a:ext uri="{FF2B5EF4-FFF2-40B4-BE49-F238E27FC236}">
                <a16:creationId xmlns:a16="http://schemas.microsoft.com/office/drawing/2014/main" id="{6A96A418-E819-8F45-95C2-3A9073C42A54}"/>
              </a:ext>
            </a:extLst>
          </p:cNvPr>
          <p:cNvSpPr>
            <a:spLocks noGrp="1"/>
          </p:cNvSpPr>
          <p:nvPr>
            <p:ph type="sldNum" sz="quarter" idx="4"/>
          </p:nvPr>
        </p:nvSpPr>
        <p:spPr/>
        <p:txBody>
          <a:bodyPr/>
          <a:lstStyle/>
          <a:p>
            <a:r>
              <a:rPr lang="nl-NL"/>
              <a:t> </a:t>
            </a:r>
            <a:fld id="{92F15501-89CC-9A47-8B54-1F6A4012CE03}" type="datetime1">
              <a:rPr lang="nl-NL" smtClean="0"/>
              <a:pPr/>
              <a:t>11-2-2020</a:t>
            </a:fld>
            <a:r>
              <a:rPr lang="nl-NL"/>
              <a:t> | </a:t>
            </a:r>
            <a:fld id="{2DAB09C5-3251-4B47-B002-D03712DC64C3}" type="slidenum">
              <a:rPr lang="nl-NL" smtClean="0"/>
              <a:pPr/>
              <a:t>48</a:t>
            </a:fld>
            <a:endParaRPr lang="nl-NL" dirty="0"/>
          </a:p>
        </p:txBody>
      </p:sp>
      <p:sp>
        <p:nvSpPr>
          <p:cNvPr id="6" name="Ellipszis 5">
            <a:extLst>
              <a:ext uri="{FF2B5EF4-FFF2-40B4-BE49-F238E27FC236}">
                <a16:creationId xmlns:a16="http://schemas.microsoft.com/office/drawing/2014/main" id="{B4200F5B-8E57-492A-BC6E-57D1B8C2E43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93457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C5861-4308-054C-8E10-C47D24188B11}"/>
              </a:ext>
            </a:extLst>
          </p:cNvPr>
          <p:cNvSpPr>
            <a:spLocks noGrp="1"/>
          </p:cNvSpPr>
          <p:nvPr>
            <p:ph type="title"/>
          </p:nvPr>
        </p:nvSpPr>
        <p:spPr>
          <a:xfrm>
            <a:off x="677334" y="609600"/>
            <a:ext cx="8596668" cy="885371"/>
          </a:xfrm>
        </p:spPr>
        <p:txBody>
          <a:bodyPr>
            <a:normAutofit fontScale="90000"/>
          </a:bodyPr>
          <a:lstStyle/>
          <a:p>
            <a:r>
              <a:rPr lang="hu-HU" sz="4000" noProof="0" dirty="0"/>
              <a:t>Titoktartás</a:t>
            </a:r>
            <a:r>
              <a:rPr lang="hu-HU" sz="4000" dirty="0"/>
              <a:t> és </a:t>
            </a:r>
            <a:r>
              <a:rPr lang="hu-HU" sz="4000" noProof="0" dirty="0"/>
              <a:t>bizalmasság</a:t>
            </a:r>
            <a:br>
              <a:rPr lang="hu-HU" sz="4000" noProof="0" dirty="0"/>
            </a:br>
            <a:endParaRPr lang="hu-HU" sz="4000" noProof="0" dirty="0"/>
          </a:p>
        </p:txBody>
      </p:sp>
      <p:sp>
        <p:nvSpPr>
          <p:cNvPr id="3" name="Content Placeholder 2">
            <a:extLst>
              <a:ext uri="{FF2B5EF4-FFF2-40B4-BE49-F238E27FC236}">
                <a16:creationId xmlns:a16="http://schemas.microsoft.com/office/drawing/2014/main" id="{A9F62600-28CA-D145-97A4-F6FC954DEF1D}"/>
              </a:ext>
            </a:extLst>
          </p:cNvPr>
          <p:cNvSpPr>
            <a:spLocks noGrp="1"/>
          </p:cNvSpPr>
          <p:nvPr>
            <p:ph idx="1"/>
          </p:nvPr>
        </p:nvSpPr>
        <p:spPr>
          <a:xfrm>
            <a:off x="677334" y="1640115"/>
            <a:ext cx="8596668" cy="4401248"/>
          </a:xfrm>
        </p:spPr>
        <p:txBody>
          <a:bodyPr/>
          <a:lstStyle/>
          <a:p>
            <a:pPr marL="0" indent="0" algn="just">
              <a:buNone/>
            </a:pPr>
            <a:r>
              <a:rPr lang="hu-HU" sz="2800" noProof="0" dirty="0">
                <a:latin typeface="+mj-lt"/>
              </a:rPr>
              <a:t>GDPR 38. cikk (5) bekezdés: </a:t>
            </a:r>
          </a:p>
          <a:p>
            <a:pPr marL="0" indent="0" algn="just">
              <a:buNone/>
            </a:pPr>
            <a:endParaRPr lang="hu-HU" sz="2800" noProof="0" dirty="0">
              <a:latin typeface="+mj-lt"/>
            </a:endParaRPr>
          </a:p>
          <a:p>
            <a:pPr marL="0" indent="0" algn="just">
              <a:buNone/>
            </a:pPr>
            <a:r>
              <a:rPr lang="hu-HU" sz="2800" noProof="0" dirty="0">
                <a:latin typeface="+mj-lt"/>
              </a:rPr>
              <a:t>“Az adatvédelmi tisztviselőt feladatai teljesítésével kapcsolatban uniós vagy tagállami jogban meghatározott titoktartási kötelezettség vagy az adatok bizalmas kezelésére vonatkozó kötelezettség köti.”</a:t>
            </a:r>
          </a:p>
          <a:p>
            <a:pPr marL="0" indent="0">
              <a:buNone/>
            </a:pPr>
            <a:endParaRPr lang="hu-HU" noProof="0" dirty="0"/>
          </a:p>
        </p:txBody>
      </p:sp>
      <p:sp>
        <p:nvSpPr>
          <p:cNvPr id="5" name="Slide Number Placeholder 4">
            <a:extLst>
              <a:ext uri="{FF2B5EF4-FFF2-40B4-BE49-F238E27FC236}">
                <a16:creationId xmlns:a16="http://schemas.microsoft.com/office/drawing/2014/main" id="{8FEC2253-B8EE-0D45-99B4-DFE1282368E5}"/>
              </a:ext>
            </a:extLst>
          </p:cNvPr>
          <p:cNvSpPr>
            <a:spLocks noGrp="1"/>
          </p:cNvSpPr>
          <p:nvPr>
            <p:ph type="sldNum" sz="quarter" idx="4"/>
          </p:nvPr>
        </p:nvSpPr>
        <p:spPr/>
        <p:txBody>
          <a:bodyPr/>
          <a:lstStyle/>
          <a:p>
            <a:r>
              <a:rPr lang="nl-NL"/>
              <a:t> </a:t>
            </a:r>
            <a:fld id="{70A801D2-E496-9B43-A4B0-31B0001D5FB5}" type="datetime1">
              <a:rPr lang="nl-NL" smtClean="0"/>
              <a:pPr/>
              <a:t>11-2-2020</a:t>
            </a:fld>
            <a:r>
              <a:rPr lang="nl-NL"/>
              <a:t> | </a:t>
            </a:r>
            <a:fld id="{2DAB09C5-3251-4B47-B002-D03712DC64C3}" type="slidenum">
              <a:rPr lang="nl-NL" smtClean="0"/>
              <a:pPr/>
              <a:t>49</a:t>
            </a:fld>
            <a:endParaRPr lang="nl-NL" dirty="0"/>
          </a:p>
        </p:txBody>
      </p:sp>
      <p:sp>
        <p:nvSpPr>
          <p:cNvPr id="6" name="Ellipszis 5">
            <a:extLst>
              <a:ext uri="{FF2B5EF4-FFF2-40B4-BE49-F238E27FC236}">
                <a16:creationId xmlns:a16="http://schemas.microsoft.com/office/drawing/2014/main" id="{590D8D84-0139-4B2E-9C9B-BE43FF898C0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13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4A5E51A-B03A-4019-8AB1-F62A0CF4CB97}"/>
              </a:ext>
            </a:extLst>
          </p:cNvPr>
          <p:cNvSpPr>
            <a:spLocks noGrp="1"/>
          </p:cNvSpPr>
          <p:nvPr>
            <p:ph type="title"/>
          </p:nvPr>
        </p:nvSpPr>
        <p:spPr>
          <a:xfrm>
            <a:off x="677334" y="609600"/>
            <a:ext cx="8596668" cy="568751"/>
          </a:xfrm>
        </p:spPr>
        <p:txBody>
          <a:bodyPr>
            <a:normAutofit fontScale="90000"/>
          </a:bodyPr>
          <a:lstStyle/>
          <a:p>
            <a:endParaRPr lang="hu-HU" noProof="0" dirty="0"/>
          </a:p>
        </p:txBody>
      </p:sp>
      <p:sp>
        <p:nvSpPr>
          <p:cNvPr id="7" name="Tartalom helye 6">
            <a:extLst>
              <a:ext uri="{FF2B5EF4-FFF2-40B4-BE49-F238E27FC236}">
                <a16:creationId xmlns:a16="http://schemas.microsoft.com/office/drawing/2014/main" id="{FF534E42-9EE4-411A-8275-9600F2518EB2}"/>
              </a:ext>
            </a:extLst>
          </p:cNvPr>
          <p:cNvSpPr>
            <a:spLocks noGrp="1"/>
          </p:cNvSpPr>
          <p:nvPr>
            <p:ph idx="1"/>
          </p:nvPr>
        </p:nvSpPr>
        <p:spPr>
          <a:xfrm>
            <a:off x="677334" y="1357461"/>
            <a:ext cx="8596668" cy="4683902"/>
          </a:xfrm>
        </p:spPr>
        <p:txBody>
          <a:bodyPr>
            <a:normAutofit/>
          </a:bodyPr>
          <a:lstStyle/>
          <a:p>
            <a:pPr marL="0" indent="0" algn="just">
              <a:buNone/>
            </a:pPr>
            <a:r>
              <a:rPr lang="hu-HU" sz="2400" noProof="0" dirty="0"/>
              <a:t>A diasor az új adatvédelmi rendszer egyik legfontosabb újítását mutatja be,  az adatvédelmi tisztviselő (DPO) kinevezésének kötelezettségét egyes  szervezetek számára, valamint a DPO vállalati szerepét a GDPR szabályozásának való megfelelés elősegítésében. Áttekintést nyújt arról, mikor és hogyan kell adatvédelmi tisztviselőt kinevezni, és arról, hogy milyen feladatokat lát el. Továbbá bemutatja a természetes személyek személyes adatainak kezelésével kapcsolatos jogainak védelmében betöltött szerepét, valamint segíti a nemzeti felügyeleti hatóságok működésének jobb megértését. </a:t>
            </a:r>
          </a:p>
          <a:p>
            <a:pPr marL="0" indent="0" algn="just">
              <a:buNone/>
            </a:pPr>
            <a:endParaRPr lang="hu-HU" sz="2400" noProof="0" dirty="0"/>
          </a:p>
        </p:txBody>
      </p:sp>
      <p:sp>
        <p:nvSpPr>
          <p:cNvPr id="5" name="Dia számának helye 4">
            <a:extLst>
              <a:ext uri="{FF2B5EF4-FFF2-40B4-BE49-F238E27FC236}">
                <a16:creationId xmlns:a16="http://schemas.microsoft.com/office/drawing/2014/main" id="{046343C6-3767-4146-B79F-9FFACFC3ADEC}"/>
              </a:ext>
            </a:extLst>
          </p:cNvPr>
          <p:cNvSpPr>
            <a:spLocks noGrp="1"/>
          </p:cNvSpPr>
          <p:nvPr>
            <p:ph type="sldNum" sz="quarter" idx="4"/>
          </p:nvPr>
        </p:nvSpPr>
        <p:spPr/>
        <p:txBody>
          <a:bodyPr/>
          <a:lstStyle/>
          <a:p>
            <a:fld id="{D57F1E4F-1CFF-5643-939E-02111984F565}" type="slidenum">
              <a:rPr lang="en-US" smtClean="0">
                <a:solidFill>
                  <a:prstClr val="black">
                    <a:tint val="75000"/>
                  </a:prstClr>
                </a:solidFill>
              </a:rPr>
              <a:pPr/>
              <a:t>5</a:t>
            </a:fld>
            <a:endParaRPr lang="en-US" dirty="0">
              <a:solidFill>
                <a:prstClr val="black">
                  <a:tint val="75000"/>
                </a:prstClr>
              </a:solidFill>
            </a:endParaRPr>
          </a:p>
        </p:txBody>
      </p:sp>
      <p:sp>
        <p:nvSpPr>
          <p:cNvPr id="8" name="Ellipszis 7">
            <a:extLst>
              <a:ext uri="{FF2B5EF4-FFF2-40B4-BE49-F238E27FC236}">
                <a16:creationId xmlns:a16="http://schemas.microsoft.com/office/drawing/2014/main" id="{E20F4D8D-BB89-4BA0-B0AE-86B3F20B456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321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331C1-5E1B-D048-93C4-010FF5A3F6A5}"/>
              </a:ext>
            </a:extLst>
          </p:cNvPr>
          <p:cNvSpPr>
            <a:spLocks noGrp="1"/>
          </p:cNvSpPr>
          <p:nvPr>
            <p:ph type="title"/>
          </p:nvPr>
        </p:nvSpPr>
        <p:spPr/>
        <p:txBody>
          <a:bodyPr>
            <a:noAutofit/>
          </a:bodyPr>
          <a:lstStyle/>
          <a:p>
            <a:r>
              <a:rPr lang="hu-HU" noProof="0" dirty="0"/>
              <a:t>Az adatvédelmi tisztviselő elérhetőségének nyilvánossága</a:t>
            </a:r>
          </a:p>
        </p:txBody>
      </p:sp>
      <p:sp>
        <p:nvSpPr>
          <p:cNvPr id="3" name="Content Placeholder 2">
            <a:extLst>
              <a:ext uri="{FF2B5EF4-FFF2-40B4-BE49-F238E27FC236}">
                <a16:creationId xmlns:a16="http://schemas.microsoft.com/office/drawing/2014/main" id="{3427F09E-2E51-454C-A269-0879C15EB31B}"/>
              </a:ext>
            </a:extLst>
          </p:cNvPr>
          <p:cNvSpPr>
            <a:spLocks noGrp="1"/>
          </p:cNvSpPr>
          <p:nvPr>
            <p:ph idx="1"/>
          </p:nvPr>
        </p:nvSpPr>
        <p:spPr>
          <a:xfrm>
            <a:off x="677333" y="2007475"/>
            <a:ext cx="9307495" cy="4041907"/>
          </a:xfrm>
        </p:spPr>
        <p:txBody>
          <a:bodyPr>
            <a:normAutofit lnSpcReduction="10000"/>
          </a:bodyPr>
          <a:lstStyle/>
          <a:p>
            <a:pPr marL="0" indent="0" algn="just">
              <a:buNone/>
            </a:pPr>
            <a:r>
              <a:rPr lang="hu-HU" sz="2800" dirty="0"/>
              <a:t>GDPR 37. cikk (7) bekezdés: </a:t>
            </a:r>
          </a:p>
          <a:p>
            <a:pPr marL="0" indent="0" algn="just">
              <a:buNone/>
            </a:pPr>
            <a:r>
              <a:rPr lang="hu-HU" sz="2800" dirty="0"/>
              <a:t>“Az adatkezelő vagy az adatfeldolgozó közzéteszi az adatvédelmi tisztviselő elérhetőségeit”. </a:t>
            </a:r>
            <a:endParaRPr lang="hu-HU" sz="2800" noProof="0" dirty="0"/>
          </a:p>
          <a:p>
            <a:pPr lvl="1" algn="just"/>
            <a:r>
              <a:rPr lang="hu-HU" sz="2600" noProof="0" dirty="0"/>
              <a:t>A szervezeten belül dolgozó embereknek ismerniük kell az adatvédelmi tisztviselőt.</a:t>
            </a:r>
          </a:p>
          <a:p>
            <a:pPr lvl="1" algn="just"/>
            <a:r>
              <a:rPr lang="hu-HU" sz="2600" noProof="0" dirty="0"/>
              <a:t>Az adatvédelmi tisztviselő kilétéről tájékoztatni kell a felügyeleti hatóságot.</a:t>
            </a:r>
          </a:p>
          <a:p>
            <a:pPr lvl="1" algn="just"/>
            <a:r>
              <a:rPr lang="hu-HU" sz="2600" noProof="0" dirty="0"/>
              <a:t>Az adatvédelmi tisztviselő kilétéről tájékoztatni kell az érintettet.</a:t>
            </a:r>
          </a:p>
        </p:txBody>
      </p:sp>
      <p:sp>
        <p:nvSpPr>
          <p:cNvPr id="5" name="Slide Number Placeholder 4">
            <a:extLst>
              <a:ext uri="{FF2B5EF4-FFF2-40B4-BE49-F238E27FC236}">
                <a16:creationId xmlns:a16="http://schemas.microsoft.com/office/drawing/2014/main" id="{13F3D8DB-493C-DF4B-A862-4896336F5F9A}"/>
              </a:ext>
            </a:extLst>
          </p:cNvPr>
          <p:cNvSpPr>
            <a:spLocks noGrp="1"/>
          </p:cNvSpPr>
          <p:nvPr>
            <p:ph type="sldNum" sz="quarter" idx="4"/>
          </p:nvPr>
        </p:nvSpPr>
        <p:spPr/>
        <p:txBody>
          <a:bodyPr/>
          <a:lstStyle/>
          <a:p>
            <a:r>
              <a:rPr lang="nl-NL"/>
              <a:t> </a:t>
            </a:r>
            <a:fld id="{749BF991-1EF1-964A-A249-497A97A522AE}" type="datetime1">
              <a:rPr lang="nl-NL" smtClean="0"/>
              <a:pPr/>
              <a:t>11-2-2020</a:t>
            </a:fld>
            <a:r>
              <a:rPr lang="nl-NL"/>
              <a:t> | </a:t>
            </a:r>
            <a:fld id="{2DAB09C5-3251-4B47-B002-D03712DC64C3}" type="slidenum">
              <a:rPr lang="nl-NL" smtClean="0"/>
              <a:pPr/>
              <a:t>50</a:t>
            </a:fld>
            <a:endParaRPr lang="nl-NL" dirty="0"/>
          </a:p>
        </p:txBody>
      </p:sp>
      <p:sp>
        <p:nvSpPr>
          <p:cNvPr id="6" name="Ellipszis 5">
            <a:extLst>
              <a:ext uri="{FF2B5EF4-FFF2-40B4-BE49-F238E27FC236}">
                <a16:creationId xmlns:a16="http://schemas.microsoft.com/office/drawing/2014/main" id="{5BC643FD-8659-49C9-AC04-CBDD23C8459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6508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620B-B565-8D42-9234-946C24010868}"/>
              </a:ext>
            </a:extLst>
          </p:cNvPr>
          <p:cNvSpPr>
            <a:spLocks noGrp="1"/>
          </p:cNvSpPr>
          <p:nvPr>
            <p:ph type="title"/>
          </p:nvPr>
        </p:nvSpPr>
        <p:spPr/>
        <p:txBody>
          <a:bodyPr>
            <a:normAutofit/>
          </a:bodyPr>
          <a:lstStyle/>
          <a:p>
            <a:r>
              <a:rPr lang="hu-HU" noProof="0" dirty="0"/>
              <a:t>Több szervezet által kijelölt közös adatvédelmi tisztviselő</a:t>
            </a:r>
          </a:p>
        </p:txBody>
      </p:sp>
      <p:sp>
        <p:nvSpPr>
          <p:cNvPr id="3" name="Content Placeholder 2">
            <a:extLst>
              <a:ext uri="{FF2B5EF4-FFF2-40B4-BE49-F238E27FC236}">
                <a16:creationId xmlns:a16="http://schemas.microsoft.com/office/drawing/2014/main" id="{96B104E7-394B-9C40-A350-8588FEBBE2E1}"/>
              </a:ext>
            </a:extLst>
          </p:cNvPr>
          <p:cNvSpPr>
            <a:spLocks noGrp="1"/>
          </p:cNvSpPr>
          <p:nvPr>
            <p:ph idx="1"/>
          </p:nvPr>
        </p:nvSpPr>
        <p:spPr/>
        <p:txBody>
          <a:bodyPr>
            <a:normAutofit/>
          </a:bodyPr>
          <a:lstStyle/>
          <a:p>
            <a:pPr marL="0" indent="0" algn="just">
              <a:buNone/>
            </a:pPr>
            <a:r>
              <a:rPr lang="hu-HU" sz="2800" noProof="0" dirty="0">
                <a:latin typeface="+mj-lt"/>
              </a:rPr>
              <a:t>Közös adatvédelmi tisztviselőt jelölhet ki:</a:t>
            </a:r>
          </a:p>
          <a:p>
            <a:pPr lvl="1" algn="just"/>
            <a:r>
              <a:rPr lang="hu-HU" sz="2800" noProof="0" dirty="0">
                <a:solidFill>
                  <a:schemeClr val="tx1"/>
                </a:solidFill>
                <a:latin typeface="+mj-lt"/>
              </a:rPr>
              <a:t>vállalatcsoport</a:t>
            </a:r>
          </a:p>
          <a:p>
            <a:pPr lvl="1" algn="just"/>
            <a:r>
              <a:rPr lang="hu-HU" sz="2800" noProof="0" dirty="0">
                <a:latin typeface="+mj-lt"/>
              </a:rPr>
              <a:t>közhatalmi szerv vagy egyéb, közfeladatot ellátó szerv</a:t>
            </a:r>
            <a:endParaRPr lang="hu-HU" sz="2800" noProof="0" dirty="0">
              <a:solidFill>
                <a:schemeClr val="tx1"/>
              </a:solidFill>
              <a:latin typeface="+mj-lt"/>
            </a:endParaRPr>
          </a:p>
        </p:txBody>
      </p:sp>
      <p:sp>
        <p:nvSpPr>
          <p:cNvPr id="5" name="Slide Number Placeholder 4">
            <a:extLst>
              <a:ext uri="{FF2B5EF4-FFF2-40B4-BE49-F238E27FC236}">
                <a16:creationId xmlns:a16="http://schemas.microsoft.com/office/drawing/2014/main" id="{83F0C8C1-0968-7C45-8E88-B9F99F835DC6}"/>
              </a:ext>
            </a:extLst>
          </p:cNvPr>
          <p:cNvSpPr>
            <a:spLocks noGrp="1"/>
          </p:cNvSpPr>
          <p:nvPr>
            <p:ph type="sldNum" sz="quarter" idx="4"/>
          </p:nvPr>
        </p:nvSpPr>
        <p:spPr/>
        <p:txBody>
          <a:bodyPr/>
          <a:lstStyle/>
          <a:p>
            <a:r>
              <a:rPr lang="nl-NL"/>
              <a:t> </a:t>
            </a:r>
            <a:fld id="{B4F2B149-5DDA-474F-A835-69C9A87CAD66}" type="datetime1">
              <a:rPr lang="nl-NL" smtClean="0"/>
              <a:pPr/>
              <a:t>11-2-2020</a:t>
            </a:fld>
            <a:r>
              <a:rPr lang="nl-NL"/>
              <a:t> | </a:t>
            </a:r>
            <a:fld id="{2DAB09C5-3251-4B47-B002-D03712DC64C3}" type="slidenum">
              <a:rPr lang="nl-NL" smtClean="0"/>
              <a:pPr/>
              <a:t>51</a:t>
            </a:fld>
            <a:endParaRPr lang="nl-NL" dirty="0"/>
          </a:p>
        </p:txBody>
      </p:sp>
      <p:sp>
        <p:nvSpPr>
          <p:cNvPr id="6" name="Ellipszis 5">
            <a:extLst>
              <a:ext uri="{FF2B5EF4-FFF2-40B4-BE49-F238E27FC236}">
                <a16:creationId xmlns:a16="http://schemas.microsoft.com/office/drawing/2014/main" id="{DE9C55D7-5417-4C0C-A171-7A685E1C87A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70978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AA4933-7D1C-2C4F-A065-1641128F4936}"/>
              </a:ext>
            </a:extLst>
          </p:cNvPr>
          <p:cNvSpPr>
            <a:spLocks noGrp="1"/>
          </p:cNvSpPr>
          <p:nvPr>
            <p:ph type="sldNum" sz="quarter" idx="4"/>
          </p:nvPr>
        </p:nvSpPr>
        <p:spPr/>
        <p:txBody>
          <a:bodyPr/>
          <a:lstStyle/>
          <a:p>
            <a:r>
              <a:rPr lang="nl-NL"/>
              <a:t> </a:t>
            </a:r>
            <a:fld id="{EAFB684D-5461-5842-9E08-858F6DC6D293}" type="datetime1">
              <a:rPr lang="nl-NL" smtClean="0"/>
              <a:pPr/>
              <a:t>11-2-2020</a:t>
            </a:fld>
            <a:r>
              <a:rPr lang="nl-NL"/>
              <a:t> | </a:t>
            </a:r>
            <a:fld id="{2DAB09C5-3251-4B47-B002-D03712DC64C3}" type="slidenum">
              <a:rPr lang="nl-NL" smtClean="0"/>
              <a:pPr/>
              <a:t>52</a:t>
            </a:fld>
            <a:endParaRPr lang="nl-NL" dirty="0"/>
          </a:p>
        </p:txBody>
      </p:sp>
      <p:sp>
        <p:nvSpPr>
          <p:cNvPr id="2" name="Title 1">
            <a:extLst>
              <a:ext uri="{FF2B5EF4-FFF2-40B4-BE49-F238E27FC236}">
                <a16:creationId xmlns:a16="http://schemas.microsoft.com/office/drawing/2014/main" id="{21DC9B4A-53C7-1B42-B852-63AEAA929F04}"/>
              </a:ext>
            </a:extLst>
          </p:cNvPr>
          <p:cNvSpPr>
            <a:spLocks noGrp="1"/>
          </p:cNvSpPr>
          <p:nvPr>
            <p:ph type="title" idx="4294967295"/>
          </p:nvPr>
        </p:nvSpPr>
        <p:spPr>
          <a:xfrm>
            <a:off x="1797843" y="2768600"/>
            <a:ext cx="8596313" cy="961571"/>
          </a:xfrm>
        </p:spPr>
        <p:txBody>
          <a:bodyPr>
            <a:normAutofit/>
          </a:bodyPr>
          <a:lstStyle/>
          <a:p>
            <a:pPr algn="ctr"/>
            <a:r>
              <a:rPr lang="hu-HU" sz="4400" noProof="0" dirty="0"/>
              <a:t>Kérdések?</a:t>
            </a:r>
          </a:p>
        </p:txBody>
      </p:sp>
      <p:sp>
        <p:nvSpPr>
          <p:cNvPr id="5" name="Ellipszis 4">
            <a:extLst>
              <a:ext uri="{FF2B5EF4-FFF2-40B4-BE49-F238E27FC236}">
                <a16:creationId xmlns:a16="http://schemas.microsoft.com/office/drawing/2014/main" id="{8E64BC2D-831D-4313-B823-1CE45D21C4A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21074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14400"/>
          </a:xfrm>
        </p:spPr>
        <p:txBody>
          <a:bodyPr/>
          <a:lstStyle/>
          <a:p>
            <a:r>
              <a:rPr lang="hu-HU" noProof="0" dirty="0"/>
              <a:t>Tartalomjegyzék</a:t>
            </a:r>
          </a:p>
        </p:txBody>
      </p:sp>
      <p:sp>
        <p:nvSpPr>
          <p:cNvPr id="3" name="Tijdelijke aanduiding voor inhoud 2"/>
          <p:cNvSpPr>
            <a:spLocks noGrp="1"/>
          </p:cNvSpPr>
          <p:nvPr>
            <p:ph idx="1"/>
          </p:nvPr>
        </p:nvSpPr>
        <p:spPr>
          <a:xfrm>
            <a:off x="778933" y="1524001"/>
            <a:ext cx="8815009" cy="4383314"/>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00B050"/>
                </a:solidFill>
              </a:rPr>
              <a:t>Mit csinál az adatvédelmi tisztviselő?</a:t>
            </a:r>
          </a:p>
          <a:p>
            <a:pPr marL="1428750" lvl="2" indent="-514350" algn="just">
              <a:buFont typeface="+mj-lt"/>
              <a:buAutoNum type="romanLcPeriod"/>
            </a:pPr>
            <a:r>
              <a:rPr lang="hu-HU" sz="1600" noProof="0" dirty="0">
                <a:solidFill>
                  <a:srgbClr val="00B050"/>
                </a:solidFill>
              </a:rPr>
              <a:t>funkció és feladatok</a:t>
            </a:r>
          </a:p>
          <a:p>
            <a:pPr marL="1428750" lvl="2" indent="-514350" algn="just">
              <a:buFont typeface="+mj-lt"/>
              <a:buAutoNum type="romanLcPeriod"/>
            </a:pPr>
            <a:r>
              <a:rPr lang="hu-HU" sz="1600" noProof="0" dirty="0">
                <a:solidFill>
                  <a:srgbClr val="00B050"/>
                </a:solidFill>
              </a:rPr>
              <a:t>szerep és hatáskör</a:t>
            </a:r>
          </a:p>
          <a:p>
            <a:pPr marL="914400" lvl="1" indent="-457200" algn="just">
              <a:buFont typeface="+mj-lt"/>
              <a:buAutoNum type="alphaLcParenR"/>
            </a:pPr>
            <a:r>
              <a:rPr lang="hu-HU" dirty="0">
                <a:solidFill>
                  <a:srgbClr val="00B050"/>
                </a:solidFill>
              </a:rPr>
              <a:t>Az adatvédelmi tisztviselő kijelölésével szemben támasztott szervezeti követelmények</a:t>
            </a:r>
          </a:p>
          <a:p>
            <a:pPr marL="914400" lvl="1" indent="-457200" algn="just">
              <a:buFont typeface="+mj-lt"/>
              <a:buAutoNum type="alphaLcParenR"/>
            </a:pPr>
            <a:r>
              <a:rPr lang="hu-HU" dirty="0">
                <a:solidFill>
                  <a:srgbClr val="FF0000"/>
                </a:solidFill>
              </a:rPr>
              <a:t>Az adatvédelmi tisztviselő szakértelme és szakmai rátermettsége</a:t>
            </a:r>
          </a:p>
          <a:p>
            <a:pPr marL="914400" lvl="1" indent="-457200" algn="just">
              <a:buFont typeface="+mj-lt"/>
              <a:buAutoNum type="alphaLcParenR"/>
            </a:pPr>
            <a:r>
              <a:rPr lang="hu-HU" noProof="0" dirty="0"/>
              <a:t>Hogyan lehet valaki adatvédelmi tisztviselő?</a:t>
            </a:r>
          </a:p>
          <a:p>
            <a:pPr marL="914400" lvl="1" indent="-457200" algn="just">
              <a:buFont typeface="+mj-lt"/>
              <a:buAutoNum type="alphaLcParenR"/>
            </a:pPr>
            <a:r>
              <a:rPr lang="hu-HU" noProof="0" dirty="0"/>
              <a:t>Hogyan válasszuk ki az adatvédelmi tisztviselőt?</a:t>
            </a:r>
          </a:p>
          <a:p>
            <a:pPr marL="914400" lvl="1" indent="-457200" algn="just">
              <a:buFont typeface="+mj-lt"/>
              <a:buAutoNum type="alphaLcParenR"/>
            </a:pPr>
            <a:r>
              <a:rPr lang="hu-HU"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996675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2129658"/>
            <a:ext cx="8596668" cy="2598684"/>
          </a:xfrm>
        </p:spPr>
        <p:txBody>
          <a:bodyPr>
            <a:normAutofit fontScale="90000"/>
          </a:bodyPr>
          <a:lstStyle/>
          <a:p>
            <a:pPr algn="ctr"/>
            <a:r>
              <a:rPr lang="hu-HU" sz="5400" dirty="0"/>
              <a:t>Az adatvédelmi tisztviselő szakértelme és szakmai rátermettsége</a:t>
            </a:r>
            <a:br>
              <a:rPr lang="hu-HU" sz="5400" dirty="0"/>
            </a:br>
            <a:endParaRPr lang="en-GB" sz="5400" dirty="0"/>
          </a:p>
        </p:txBody>
      </p:sp>
    </p:spTree>
    <p:extLst>
      <p:ext uri="{BB962C8B-B14F-4D97-AF65-F5344CB8AC3E}">
        <p14:creationId xmlns:p14="http://schemas.microsoft.com/office/powerpoint/2010/main" val="19826430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D80C-8873-0A46-8032-E3F4593E530E}"/>
              </a:ext>
            </a:extLst>
          </p:cNvPr>
          <p:cNvSpPr>
            <a:spLocks noGrp="1"/>
          </p:cNvSpPr>
          <p:nvPr>
            <p:ph type="title"/>
          </p:nvPr>
        </p:nvSpPr>
        <p:spPr>
          <a:xfrm>
            <a:off x="677333" y="609600"/>
            <a:ext cx="9061753" cy="1202153"/>
          </a:xfrm>
        </p:spPr>
        <p:txBody>
          <a:bodyPr>
            <a:normAutofit/>
          </a:bodyPr>
          <a:lstStyle/>
          <a:p>
            <a:r>
              <a:rPr lang="hu-HU" noProof="0" dirty="0"/>
              <a:t>Az adatvédelmi tisztviselő szakértelme és szakmai rátermettsége</a:t>
            </a:r>
          </a:p>
        </p:txBody>
      </p:sp>
      <p:sp>
        <p:nvSpPr>
          <p:cNvPr id="3" name="Content Placeholder 2">
            <a:extLst>
              <a:ext uri="{FF2B5EF4-FFF2-40B4-BE49-F238E27FC236}">
                <a16:creationId xmlns:a16="http://schemas.microsoft.com/office/drawing/2014/main" id="{0D56D841-C56D-874C-9171-22E0060D20E6}"/>
              </a:ext>
            </a:extLst>
          </p:cNvPr>
          <p:cNvSpPr>
            <a:spLocks noGrp="1"/>
          </p:cNvSpPr>
          <p:nvPr>
            <p:ph idx="1"/>
          </p:nvPr>
        </p:nvSpPr>
        <p:spPr>
          <a:xfrm>
            <a:off x="677334" y="2020811"/>
            <a:ext cx="8785980" cy="4237630"/>
          </a:xfrm>
        </p:spPr>
        <p:txBody>
          <a:bodyPr>
            <a:noAutofit/>
          </a:bodyPr>
          <a:lstStyle/>
          <a:p>
            <a:pPr marL="457200" indent="-457200" algn="just">
              <a:buFont typeface="+mj-lt"/>
              <a:buAutoNum type="arabicParenR"/>
            </a:pPr>
            <a:r>
              <a:rPr lang="hu-HU" sz="2200" noProof="0" dirty="0">
                <a:latin typeface="+mj-lt"/>
              </a:rPr>
              <a:t>Az adatvédelmi tisztviselőtől megkövetelt szakértelem</a:t>
            </a:r>
            <a:endParaRPr lang="hu-HU" sz="2200" b="1" noProof="0" dirty="0">
              <a:latin typeface="+mj-lt"/>
            </a:endParaRPr>
          </a:p>
          <a:p>
            <a:pPr lvl="1" algn="just"/>
            <a:r>
              <a:rPr lang="hu-HU" sz="2200" noProof="0" dirty="0">
                <a:latin typeface="+mj-lt"/>
              </a:rPr>
              <a:t>nem szabályozott szakmai tevékenység = nincs egységes szakértelem</a:t>
            </a:r>
          </a:p>
          <a:p>
            <a:pPr lvl="1" algn="just"/>
            <a:r>
              <a:rPr lang="hu-HU" sz="2200" noProof="0" dirty="0">
                <a:latin typeface="+mj-lt"/>
              </a:rPr>
              <a:t>a tudásnak az adott vállalatban végzett adatkezelési műveletekre és a kezelt adatok védelmére kell vonatkoznia</a:t>
            </a:r>
          </a:p>
          <a:p>
            <a:pPr marL="457200" indent="-457200" algn="just">
              <a:buFont typeface="+mj-lt"/>
              <a:buAutoNum type="arabicParenR"/>
            </a:pPr>
            <a:r>
              <a:rPr lang="hu-HU" sz="2200" noProof="0" dirty="0">
                <a:latin typeface="+mj-lt"/>
              </a:rPr>
              <a:t>Az adatvédelmi tisztviselőtől megkövetelt szakmai rátermettség</a:t>
            </a:r>
            <a:endParaRPr lang="hu-HU" sz="2200" b="1" noProof="0" dirty="0">
              <a:latin typeface="+mj-lt"/>
            </a:endParaRPr>
          </a:p>
          <a:p>
            <a:pPr lvl="1" algn="just"/>
            <a:r>
              <a:rPr lang="hu-HU" sz="2200" noProof="0" dirty="0">
                <a:latin typeface="+mj-lt"/>
              </a:rPr>
              <a:t>a nemzeti és európai adatvédelmi jogszabályok és gyakorlatok szakértői szintű ismerete, valamint mélyreható ismeretek a GDPR-</a:t>
            </a:r>
            <a:r>
              <a:rPr lang="hu-HU" sz="2200" noProof="0" dirty="0" err="1">
                <a:latin typeface="+mj-lt"/>
              </a:rPr>
              <a:t>ról</a:t>
            </a:r>
            <a:endParaRPr lang="hu-HU" sz="2200" noProof="0" dirty="0">
              <a:latin typeface="+mj-lt"/>
            </a:endParaRPr>
          </a:p>
          <a:p>
            <a:pPr lvl="1" algn="just"/>
            <a:r>
              <a:rPr lang="hu-HU" sz="2200" noProof="0" dirty="0">
                <a:latin typeface="+mj-lt"/>
              </a:rPr>
              <a:t>az üzletág ismerete</a:t>
            </a:r>
          </a:p>
          <a:p>
            <a:pPr marL="457200" indent="-457200" algn="just">
              <a:buFont typeface="+mj-lt"/>
              <a:buAutoNum type="arabicParenR"/>
            </a:pPr>
            <a:endParaRPr lang="hu-HU" sz="2200" noProof="0" dirty="0">
              <a:latin typeface="+mj-lt"/>
            </a:endParaRPr>
          </a:p>
          <a:p>
            <a:pPr marL="0" indent="0" algn="just">
              <a:buNone/>
            </a:pPr>
            <a:endParaRPr lang="hu-HU" sz="2200" noProof="0" dirty="0">
              <a:latin typeface="+mj-lt"/>
            </a:endParaRPr>
          </a:p>
        </p:txBody>
      </p:sp>
      <p:sp>
        <p:nvSpPr>
          <p:cNvPr id="5" name="Slide Number Placeholder 4">
            <a:extLst>
              <a:ext uri="{FF2B5EF4-FFF2-40B4-BE49-F238E27FC236}">
                <a16:creationId xmlns:a16="http://schemas.microsoft.com/office/drawing/2014/main" id="{72F9061B-BF9B-8E48-948F-EBB0DA3EFA39}"/>
              </a:ext>
            </a:extLst>
          </p:cNvPr>
          <p:cNvSpPr>
            <a:spLocks noGrp="1"/>
          </p:cNvSpPr>
          <p:nvPr>
            <p:ph type="sldNum" sz="quarter" idx="4"/>
          </p:nvPr>
        </p:nvSpPr>
        <p:spPr/>
        <p:txBody>
          <a:bodyPr/>
          <a:lstStyle/>
          <a:p>
            <a:r>
              <a:rPr lang="nl-NL"/>
              <a:t> </a:t>
            </a:r>
            <a:fld id="{598AA70D-189C-5A4F-9090-56E43B68A075}" type="datetime1">
              <a:rPr lang="nl-NL" smtClean="0"/>
              <a:pPr/>
              <a:t>11-2-2020</a:t>
            </a:fld>
            <a:r>
              <a:rPr lang="nl-NL"/>
              <a:t> | </a:t>
            </a:r>
            <a:fld id="{2DAB09C5-3251-4B47-B002-D03712DC64C3}" type="slidenum">
              <a:rPr lang="nl-NL" smtClean="0"/>
              <a:pPr/>
              <a:t>55</a:t>
            </a:fld>
            <a:endParaRPr lang="nl-NL" dirty="0"/>
          </a:p>
        </p:txBody>
      </p:sp>
      <p:sp>
        <p:nvSpPr>
          <p:cNvPr id="6" name="Ellipszis 5">
            <a:extLst>
              <a:ext uri="{FF2B5EF4-FFF2-40B4-BE49-F238E27FC236}">
                <a16:creationId xmlns:a16="http://schemas.microsoft.com/office/drawing/2014/main" id="{30AEF85B-87A4-47B0-8D52-1DBD4384610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816295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AA4933-7D1C-2C4F-A065-1641128F4936}"/>
              </a:ext>
            </a:extLst>
          </p:cNvPr>
          <p:cNvSpPr>
            <a:spLocks noGrp="1"/>
          </p:cNvSpPr>
          <p:nvPr>
            <p:ph type="sldNum" sz="quarter" idx="4"/>
          </p:nvPr>
        </p:nvSpPr>
        <p:spPr/>
        <p:txBody>
          <a:bodyPr/>
          <a:lstStyle/>
          <a:p>
            <a:r>
              <a:rPr lang="nl-NL"/>
              <a:t> </a:t>
            </a:r>
            <a:fld id="{EAFB684D-5461-5842-9E08-858F6DC6D293}" type="datetime1">
              <a:rPr lang="nl-NL" smtClean="0"/>
              <a:pPr/>
              <a:t>11-2-2020</a:t>
            </a:fld>
            <a:r>
              <a:rPr lang="nl-NL"/>
              <a:t> | </a:t>
            </a:r>
            <a:fld id="{2DAB09C5-3251-4B47-B002-D03712DC64C3}" type="slidenum">
              <a:rPr lang="nl-NL" smtClean="0"/>
              <a:pPr/>
              <a:t>56</a:t>
            </a:fld>
            <a:endParaRPr lang="nl-NL" dirty="0"/>
          </a:p>
        </p:txBody>
      </p:sp>
      <p:sp>
        <p:nvSpPr>
          <p:cNvPr id="2" name="Title 1">
            <a:extLst>
              <a:ext uri="{FF2B5EF4-FFF2-40B4-BE49-F238E27FC236}">
                <a16:creationId xmlns:a16="http://schemas.microsoft.com/office/drawing/2014/main" id="{21DC9B4A-53C7-1B42-B852-63AEAA929F04}"/>
              </a:ext>
            </a:extLst>
          </p:cNvPr>
          <p:cNvSpPr>
            <a:spLocks noGrp="1"/>
          </p:cNvSpPr>
          <p:nvPr>
            <p:ph type="title" idx="4294967295"/>
          </p:nvPr>
        </p:nvSpPr>
        <p:spPr>
          <a:xfrm>
            <a:off x="1797843" y="2768600"/>
            <a:ext cx="8596313" cy="947057"/>
          </a:xfrm>
        </p:spPr>
        <p:txBody>
          <a:bodyPr>
            <a:normAutofit/>
          </a:bodyPr>
          <a:lstStyle/>
          <a:p>
            <a:pPr algn="ctr"/>
            <a:r>
              <a:rPr lang="hu-HU" sz="4400" noProof="0" dirty="0"/>
              <a:t>Kérdések?</a:t>
            </a:r>
          </a:p>
        </p:txBody>
      </p:sp>
      <p:sp>
        <p:nvSpPr>
          <p:cNvPr id="5" name="Ellipszis 4">
            <a:extLst>
              <a:ext uri="{FF2B5EF4-FFF2-40B4-BE49-F238E27FC236}">
                <a16:creationId xmlns:a16="http://schemas.microsoft.com/office/drawing/2014/main" id="{E60AA787-7427-4396-963F-BC92DC19F23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94719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14400"/>
          </a:xfrm>
        </p:spPr>
        <p:txBody>
          <a:bodyPr/>
          <a:lstStyle/>
          <a:p>
            <a:r>
              <a:rPr lang="hu-HU" noProof="0" dirty="0"/>
              <a:t>Tartalomjegyzék</a:t>
            </a:r>
          </a:p>
        </p:txBody>
      </p:sp>
      <p:sp>
        <p:nvSpPr>
          <p:cNvPr id="3" name="Tijdelijke aanduiding voor inhoud 2"/>
          <p:cNvSpPr>
            <a:spLocks noGrp="1"/>
          </p:cNvSpPr>
          <p:nvPr>
            <p:ph idx="1"/>
          </p:nvPr>
        </p:nvSpPr>
        <p:spPr>
          <a:xfrm>
            <a:off x="677334" y="1524001"/>
            <a:ext cx="8785980" cy="4542970"/>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00B050"/>
                </a:solidFill>
              </a:rPr>
              <a:t>Mit csinál az adatvédelmi tisztviselő?</a:t>
            </a:r>
          </a:p>
          <a:p>
            <a:pPr marL="1428750" lvl="2" indent="-514350" algn="just">
              <a:buFont typeface="+mj-lt"/>
              <a:buAutoNum type="romanLcPeriod"/>
            </a:pPr>
            <a:r>
              <a:rPr lang="hu-HU" sz="1600" noProof="0" dirty="0">
                <a:solidFill>
                  <a:srgbClr val="00B050"/>
                </a:solidFill>
              </a:rPr>
              <a:t>funkció és feladatok</a:t>
            </a:r>
          </a:p>
          <a:p>
            <a:pPr marL="1428750" lvl="2" indent="-514350" algn="just">
              <a:buFont typeface="+mj-lt"/>
              <a:buAutoNum type="romanLcPeriod"/>
            </a:pPr>
            <a:r>
              <a:rPr lang="hu-HU" sz="1600" noProof="0" dirty="0">
                <a:solidFill>
                  <a:srgbClr val="00B050"/>
                </a:solidFill>
              </a:rPr>
              <a:t>szerep és hatáskör</a:t>
            </a:r>
          </a:p>
          <a:p>
            <a:pPr marL="914400" lvl="1" indent="-457200" algn="just">
              <a:buFont typeface="+mj-lt"/>
              <a:buAutoNum type="alphaLcParenR"/>
            </a:pPr>
            <a:r>
              <a:rPr lang="hu-HU" dirty="0">
                <a:solidFill>
                  <a:srgbClr val="00B050"/>
                </a:solidFill>
              </a:rPr>
              <a:t>Az adatvédelmi tisztviselő kijelölésével szemben támasztott szervezeti követelmények</a:t>
            </a:r>
          </a:p>
          <a:p>
            <a:pPr marL="914400" lvl="1" indent="-457200" algn="just">
              <a:buFont typeface="+mj-lt"/>
              <a:buAutoNum type="alphaLcParenR"/>
            </a:pPr>
            <a:r>
              <a:rPr lang="hu-HU" dirty="0">
                <a:solidFill>
                  <a:srgbClr val="00B050"/>
                </a:solidFill>
              </a:rPr>
              <a:t>Az adatvédelmi tisztviselő szakértelme és szakmai rátermettsége</a:t>
            </a:r>
          </a:p>
          <a:p>
            <a:pPr marL="914400" lvl="1" indent="-457200" algn="just">
              <a:buFont typeface="+mj-lt"/>
              <a:buAutoNum type="alphaLcParenR"/>
            </a:pPr>
            <a:r>
              <a:rPr lang="hu-HU" noProof="0" dirty="0">
                <a:solidFill>
                  <a:srgbClr val="FF0000"/>
                </a:solidFill>
              </a:rPr>
              <a:t>Hogyan lehet valaki adatvédelmi tisztviselő?</a:t>
            </a:r>
            <a:endParaRPr lang="hu-HU" noProof="0" dirty="0">
              <a:solidFill>
                <a:srgbClr val="00B050"/>
              </a:solidFill>
            </a:endParaRPr>
          </a:p>
          <a:p>
            <a:pPr marL="914400" lvl="1" indent="-457200" algn="just">
              <a:buFont typeface="+mj-lt"/>
              <a:buAutoNum type="alphaLcParenR"/>
            </a:pPr>
            <a:r>
              <a:rPr lang="hu-HU" noProof="0" dirty="0"/>
              <a:t>Hogyan válasszuk ki az adatvédelmi tisztviselőt?</a:t>
            </a:r>
          </a:p>
          <a:p>
            <a:pPr marL="914400" lvl="1" indent="-457200" algn="just">
              <a:buFont typeface="+mj-lt"/>
              <a:buAutoNum type="alphaLcParenR"/>
            </a:pPr>
            <a:r>
              <a:rPr lang="hu-HU"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82702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2129658"/>
            <a:ext cx="8596668" cy="1864273"/>
          </a:xfrm>
        </p:spPr>
        <p:txBody>
          <a:bodyPr>
            <a:normAutofit/>
          </a:bodyPr>
          <a:lstStyle/>
          <a:p>
            <a:pPr algn="ctr"/>
            <a:r>
              <a:rPr lang="hu-HU" sz="5400" dirty="0"/>
              <a:t>Hogyan lehet valaki adatvédelmi tisztviselő?</a:t>
            </a:r>
            <a:endParaRPr lang="en-GB" sz="5400" dirty="0"/>
          </a:p>
        </p:txBody>
      </p:sp>
    </p:spTree>
    <p:extLst>
      <p:ext uri="{BB962C8B-B14F-4D97-AF65-F5344CB8AC3E}">
        <p14:creationId xmlns:p14="http://schemas.microsoft.com/office/powerpoint/2010/main" val="4078660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BE082-4BD5-634B-A8C2-326C52DF7BC0}"/>
              </a:ext>
            </a:extLst>
          </p:cNvPr>
          <p:cNvSpPr>
            <a:spLocks noGrp="1"/>
          </p:cNvSpPr>
          <p:nvPr>
            <p:ph type="title"/>
          </p:nvPr>
        </p:nvSpPr>
        <p:spPr>
          <a:xfrm>
            <a:off x="677334" y="400050"/>
            <a:ext cx="8596668" cy="1143000"/>
          </a:xfrm>
        </p:spPr>
        <p:txBody>
          <a:bodyPr>
            <a:normAutofit fontScale="90000"/>
          </a:bodyPr>
          <a:lstStyle/>
          <a:p>
            <a:r>
              <a:rPr lang="hu-HU" sz="4000" noProof="0" dirty="0"/>
              <a:t>Hogyan lehet valaki adatvédelmi tisztviselő?</a:t>
            </a:r>
          </a:p>
        </p:txBody>
      </p:sp>
      <p:sp>
        <p:nvSpPr>
          <p:cNvPr id="3" name="Content Placeholder 2">
            <a:extLst>
              <a:ext uri="{FF2B5EF4-FFF2-40B4-BE49-F238E27FC236}">
                <a16:creationId xmlns:a16="http://schemas.microsoft.com/office/drawing/2014/main" id="{EA9E9862-6529-E348-8862-93D5A66D5527}"/>
              </a:ext>
            </a:extLst>
          </p:cNvPr>
          <p:cNvSpPr>
            <a:spLocks noGrp="1"/>
          </p:cNvSpPr>
          <p:nvPr>
            <p:ph idx="1"/>
          </p:nvPr>
        </p:nvSpPr>
        <p:spPr>
          <a:xfrm>
            <a:off x="677333" y="1725874"/>
            <a:ext cx="8902095" cy="4323509"/>
          </a:xfrm>
        </p:spPr>
        <p:txBody>
          <a:bodyPr>
            <a:noAutofit/>
          </a:bodyPr>
          <a:lstStyle/>
          <a:p>
            <a:pPr marL="0" indent="0" algn="just">
              <a:buNone/>
            </a:pPr>
            <a:r>
              <a:rPr lang="hu-HU" sz="2400" b="1" noProof="0" dirty="0"/>
              <a:t>A GDPR szerinti követelmények</a:t>
            </a:r>
          </a:p>
          <a:p>
            <a:pPr lvl="1" algn="just"/>
            <a:r>
              <a:rPr lang="hu-HU" sz="2200" noProof="0" dirty="0"/>
              <a:t>A GDPR nem tartalmaz formai feltételeket az adatvédelmi tisztviselői pozíció betöltéséhez.</a:t>
            </a:r>
          </a:p>
          <a:p>
            <a:pPr lvl="1" algn="just"/>
            <a:r>
              <a:rPr lang="hu-HU" sz="2200" noProof="0" dirty="0"/>
              <a:t>Az egyetlen feltétel, hogy szakértelemmel és szakmai rátermettséggel kell rendelkeznie.</a:t>
            </a:r>
          </a:p>
          <a:p>
            <a:pPr lvl="1" algn="just"/>
            <a:r>
              <a:rPr lang="hu-HU" sz="2200" noProof="0" dirty="0"/>
              <a:t>A megfelelő adatvédelmi tisztviselő kiválasztása az adatkezelő vagy az adatfeldolgozó felelőssége, hiszen a nem megfelelő adatkezelési körülmények biztosítása az adatkezelő/adatfeldolgozó megbírságolását vonhatja maga után.</a:t>
            </a:r>
          </a:p>
        </p:txBody>
      </p:sp>
      <p:sp>
        <p:nvSpPr>
          <p:cNvPr id="5" name="Slide Number Placeholder 4">
            <a:extLst>
              <a:ext uri="{FF2B5EF4-FFF2-40B4-BE49-F238E27FC236}">
                <a16:creationId xmlns:a16="http://schemas.microsoft.com/office/drawing/2014/main" id="{B8C53539-0A1D-D841-8E23-B988CDB608B7}"/>
              </a:ext>
            </a:extLst>
          </p:cNvPr>
          <p:cNvSpPr>
            <a:spLocks noGrp="1"/>
          </p:cNvSpPr>
          <p:nvPr>
            <p:ph type="sldNum" sz="quarter" idx="4"/>
          </p:nvPr>
        </p:nvSpPr>
        <p:spPr/>
        <p:txBody>
          <a:bodyPr/>
          <a:lstStyle/>
          <a:p>
            <a:r>
              <a:rPr lang="nl-NL"/>
              <a:t> </a:t>
            </a:r>
            <a:fld id="{08CDC988-1225-1240-A802-319C47E54013}" type="datetime1">
              <a:rPr lang="nl-NL" smtClean="0"/>
              <a:pPr/>
              <a:t>11-2-2020</a:t>
            </a:fld>
            <a:r>
              <a:rPr lang="nl-NL"/>
              <a:t> | </a:t>
            </a:r>
            <a:fld id="{2DAB09C5-3251-4B47-B002-D03712DC64C3}" type="slidenum">
              <a:rPr lang="nl-NL" smtClean="0"/>
              <a:pPr/>
              <a:t>59</a:t>
            </a:fld>
            <a:endParaRPr lang="nl-NL" dirty="0"/>
          </a:p>
        </p:txBody>
      </p:sp>
      <p:sp>
        <p:nvSpPr>
          <p:cNvPr id="6" name="Ellipszis 5">
            <a:extLst>
              <a:ext uri="{FF2B5EF4-FFF2-40B4-BE49-F238E27FC236}">
                <a16:creationId xmlns:a16="http://schemas.microsoft.com/office/drawing/2014/main" id="{8C529A9B-F97D-4C09-9262-D696B30DE70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542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hu-HU" noProof="0" dirty="0"/>
              <a:t>Tartalomjegyzék</a:t>
            </a:r>
          </a:p>
        </p:txBody>
      </p:sp>
      <p:sp>
        <p:nvSpPr>
          <p:cNvPr id="3" name="Tijdelijke aanduiding voor inhoud 2"/>
          <p:cNvSpPr>
            <a:spLocks noGrp="1"/>
          </p:cNvSpPr>
          <p:nvPr>
            <p:ph idx="1"/>
          </p:nvPr>
        </p:nvSpPr>
        <p:spPr>
          <a:xfrm>
            <a:off x="677334" y="1499548"/>
            <a:ext cx="9415900" cy="4465824"/>
          </a:xfrm>
        </p:spPr>
        <p:txBody>
          <a:bodyPr>
            <a:noAutofit/>
          </a:bodyPr>
          <a:lstStyle/>
          <a:p>
            <a:pPr marL="457200" indent="-457200">
              <a:buFont typeface="+mj-lt"/>
              <a:buAutoNum type="arabicPeriod"/>
            </a:pPr>
            <a:r>
              <a:rPr lang="hu-HU" sz="1600" noProof="0" dirty="0">
                <a:solidFill>
                  <a:srgbClr val="FF0000"/>
                </a:solidFill>
              </a:rPr>
              <a:t>Az adatvédelmi tisztviselő (DPO):</a:t>
            </a:r>
          </a:p>
          <a:p>
            <a:pPr marL="914400" lvl="1" indent="-457200">
              <a:buFont typeface="+mj-lt"/>
              <a:buAutoNum type="alphaLcParenR"/>
            </a:pPr>
            <a:r>
              <a:rPr lang="hu-HU" noProof="0" dirty="0"/>
              <a:t>Az adatvédelmi tisztviselő kijelölése: mikor van szükség adatvédelmi tisztviselőre?</a:t>
            </a:r>
          </a:p>
          <a:p>
            <a:pPr marL="914400" lvl="1" indent="-457200">
              <a:buFont typeface="+mj-lt"/>
              <a:buAutoNum type="alphaLcParenR"/>
            </a:pPr>
            <a:r>
              <a:rPr lang="hu-HU" noProof="0" dirty="0"/>
              <a:t>Mit csinál az adatvédelmi tisztviselő?</a:t>
            </a:r>
          </a:p>
          <a:p>
            <a:pPr marL="1428750" lvl="2" indent="-514350">
              <a:buFont typeface="+mj-lt"/>
              <a:buAutoNum type="romanLcPeriod"/>
            </a:pPr>
            <a:r>
              <a:rPr lang="hu-HU" sz="1600" noProof="0" dirty="0"/>
              <a:t>funkció és feladatok</a:t>
            </a:r>
          </a:p>
          <a:p>
            <a:pPr marL="1428750" lvl="2" indent="-514350">
              <a:buFont typeface="+mj-lt"/>
              <a:buAutoNum type="romanLcPeriod"/>
            </a:pPr>
            <a:r>
              <a:rPr lang="hu-HU" sz="1600" noProof="0" dirty="0"/>
              <a:t>szerep és hatáskör</a:t>
            </a:r>
          </a:p>
          <a:p>
            <a:pPr marL="914400" lvl="1" indent="-457200">
              <a:buFont typeface="+mj-lt"/>
              <a:buAutoNum type="alphaLcParenR"/>
            </a:pPr>
            <a:r>
              <a:rPr lang="hu-HU" noProof="0" dirty="0"/>
              <a:t>Az adatvédelmi tisztviselő kijelölésével szemben támasztott szervezeti követelmények</a:t>
            </a:r>
          </a:p>
          <a:p>
            <a:pPr marL="914400" lvl="1" indent="-457200">
              <a:buFont typeface="+mj-lt"/>
              <a:buAutoNum type="alphaLcParenR"/>
            </a:pPr>
            <a:r>
              <a:rPr lang="hu-HU" dirty="0">
                <a:solidFill>
                  <a:schemeClr val="tx1"/>
                </a:solidFill>
              </a:rPr>
              <a:t>Az adatvédelmi tisztviselő szakértelme és szakmai rátermettsége</a:t>
            </a:r>
          </a:p>
          <a:p>
            <a:pPr marL="914400" lvl="1" indent="-457200">
              <a:buFont typeface="+mj-lt"/>
              <a:buAutoNum type="alphaLcParenR"/>
            </a:pPr>
            <a:r>
              <a:rPr lang="hu-HU" noProof="0" dirty="0"/>
              <a:t>Hogyan lehet valaki adatvédelmi tisztviselő?</a:t>
            </a:r>
          </a:p>
          <a:p>
            <a:pPr marL="914400" lvl="1" indent="-457200">
              <a:buFont typeface="+mj-lt"/>
              <a:buAutoNum type="alphaLcParenR"/>
            </a:pPr>
            <a:r>
              <a:rPr lang="hu-HU" noProof="0" dirty="0"/>
              <a:t>Hogyan válasszuk ki az adatvédelmi tisztviselőt?</a:t>
            </a:r>
          </a:p>
          <a:p>
            <a:pPr marL="914400" lvl="1" indent="-457200">
              <a:buFont typeface="+mj-lt"/>
              <a:buAutoNum type="alphaLcParenR"/>
            </a:pPr>
            <a:r>
              <a:rPr lang="hu-HU" dirty="0"/>
              <a:t>Adatvédelmi tisztviselő szükségességét ellenőrző lista</a:t>
            </a:r>
          </a:p>
          <a:p>
            <a:pPr marL="457200" lvl="0" indent="-457200">
              <a:buFont typeface="+mj-lt"/>
              <a:buAutoNum type="arabicPeriod"/>
            </a:pPr>
            <a:r>
              <a:rPr lang="hu-HU" sz="1600" noProof="0" dirty="0"/>
              <a:t>Kérdések és válaszok</a:t>
            </a:r>
          </a:p>
          <a:p>
            <a:pPr marL="457200" lvl="0" indent="-457200">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269895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BE082-4BD5-634B-A8C2-326C52DF7BC0}"/>
              </a:ext>
            </a:extLst>
          </p:cNvPr>
          <p:cNvSpPr>
            <a:spLocks noGrp="1"/>
          </p:cNvSpPr>
          <p:nvPr>
            <p:ph type="title"/>
          </p:nvPr>
        </p:nvSpPr>
        <p:spPr>
          <a:xfrm>
            <a:off x="677334" y="400050"/>
            <a:ext cx="8596668" cy="1143000"/>
          </a:xfrm>
        </p:spPr>
        <p:txBody>
          <a:bodyPr>
            <a:normAutofit fontScale="90000"/>
          </a:bodyPr>
          <a:lstStyle/>
          <a:p>
            <a:r>
              <a:rPr lang="hu-HU" sz="4000" noProof="0" dirty="0"/>
              <a:t>Hogyan lehet valaki adatvédelmi tisztviselő? (2)</a:t>
            </a:r>
          </a:p>
        </p:txBody>
      </p:sp>
      <p:sp>
        <p:nvSpPr>
          <p:cNvPr id="3" name="Content Placeholder 2">
            <a:extLst>
              <a:ext uri="{FF2B5EF4-FFF2-40B4-BE49-F238E27FC236}">
                <a16:creationId xmlns:a16="http://schemas.microsoft.com/office/drawing/2014/main" id="{EA9E9862-6529-E348-8862-93D5A66D5527}"/>
              </a:ext>
            </a:extLst>
          </p:cNvPr>
          <p:cNvSpPr>
            <a:spLocks noGrp="1"/>
          </p:cNvSpPr>
          <p:nvPr>
            <p:ph idx="1"/>
          </p:nvPr>
        </p:nvSpPr>
        <p:spPr>
          <a:xfrm>
            <a:off x="677333" y="1725874"/>
            <a:ext cx="8902095" cy="4323509"/>
          </a:xfrm>
        </p:spPr>
        <p:txBody>
          <a:bodyPr>
            <a:noAutofit/>
          </a:bodyPr>
          <a:lstStyle/>
          <a:p>
            <a:pPr marL="0" indent="0" algn="just">
              <a:buNone/>
            </a:pPr>
            <a:r>
              <a:rPr lang="hu-HU" sz="2200" b="1" noProof="0" dirty="0"/>
              <a:t>A képesítésre vonatkozó nemzeti szabályok</a:t>
            </a:r>
          </a:p>
          <a:p>
            <a:pPr lvl="1" algn="just"/>
            <a:r>
              <a:rPr lang="hu-HU" sz="2200" noProof="0" dirty="0"/>
              <a:t>Nemzeti jogszabály nem írhatja elő, ki lehet adatvédelmi tisztviselő.</a:t>
            </a:r>
          </a:p>
          <a:p>
            <a:pPr lvl="1" algn="just"/>
            <a:r>
              <a:rPr lang="hu-HU" sz="2200" noProof="0" dirty="0"/>
              <a:t>DE a nemzeti jogszabályok előírásokat állapíthatnak meg az adatvédelmi tisztviselő képzettségi tanúsítványára!</a:t>
            </a:r>
          </a:p>
          <a:p>
            <a:pPr lvl="1" algn="just"/>
            <a:r>
              <a:rPr lang="hu-HU" sz="2200" noProof="0" dirty="0"/>
              <a:t>A GDPR nem írja elő ennek szükségességét, de az adatvédelmi tisztviselő számára ez egy eszköz annak bizonyítására, hogy rendelkezik a szükséges készségekkel és szakértelemmel.</a:t>
            </a:r>
          </a:p>
          <a:p>
            <a:pPr lvl="1" algn="just"/>
            <a:r>
              <a:rPr lang="hu-HU" sz="2200" noProof="0" dirty="0"/>
              <a:t>A tanúsítvány segíti az adatkezelőt/adatfeldolgozót az adatvédelmi tisztviselő kiválasztásában.</a:t>
            </a:r>
          </a:p>
        </p:txBody>
      </p:sp>
      <p:sp>
        <p:nvSpPr>
          <p:cNvPr id="5" name="Slide Number Placeholder 4">
            <a:extLst>
              <a:ext uri="{FF2B5EF4-FFF2-40B4-BE49-F238E27FC236}">
                <a16:creationId xmlns:a16="http://schemas.microsoft.com/office/drawing/2014/main" id="{B8C53539-0A1D-D841-8E23-B988CDB608B7}"/>
              </a:ext>
            </a:extLst>
          </p:cNvPr>
          <p:cNvSpPr>
            <a:spLocks noGrp="1"/>
          </p:cNvSpPr>
          <p:nvPr>
            <p:ph type="sldNum" sz="quarter" idx="4"/>
          </p:nvPr>
        </p:nvSpPr>
        <p:spPr/>
        <p:txBody>
          <a:bodyPr/>
          <a:lstStyle/>
          <a:p>
            <a:r>
              <a:rPr lang="nl-NL">
                <a:solidFill>
                  <a:srgbClr val="4A66AC"/>
                </a:solidFill>
              </a:rPr>
              <a:t> </a:t>
            </a:r>
            <a:fld id="{08CDC988-1225-1240-A802-319C47E54013}" type="datetime1">
              <a:rPr lang="nl-NL" smtClean="0">
                <a:solidFill>
                  <a:srgbClr val="4A66AC"/>
                </a:solidFill>
              </a:rPr>
              <a:pPr/>
              <a:t>11-2-2020</a:t>
            </a:fld>
            <a:r>
              <a:rPr lang="nl-NL">
                <a:solidFill>
                  <a:srgbClr val="4A66AC"/>
                </a:solidFill>
              </a:rPr>
              <a:t> | </a:t>
            </a:r>
            <a:fld id="{2DAB09C5-3251-4B47-B002-D03712DC64C3}" type="slidenum">
              <a:rPr lang="nl-NL" smtClean="0">
                <a:solidFill>
                  <a:srgbClr val="4A66AC"/>
                </a:solidFill>
              </a:rPr>
              <a:pPr/>
              <a:t>60</a:t>
            </a:fld>
            <a:endParaRPr lang="nl-NL" dirty="0">
              <a:solidFill>
                <a:srgbClr val="4A66AC"/>
              </a:solidFill>
            </a:endParaRPr>
          </a:p>
        </p:txBody>
      </p:sp>
      <p:sp>
        <p:nvSpPr>
          <p:cNvPr id="6" name="Ellipszis 5">
            <a:extLst>
              <a:ext uri="{FF2B5EF4-FFF2-40B4-BE49-F238E27FC236}">
                <a16:creationId xmlns:a16="http://schemas.microsoft.com/office/drawing/2014/main" id="{8C529A9B-F97D-4C09-9262-D696B30DE70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658621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99886"/>
          </a:xfrm>
        </p:spPr>
        <p:txBody>
          <a:bodyPr/>
          <a:lstStyle/>
          <a:p>
            <a:r>
              <a:rPr lang="hu-HU" noProof="0" dirty="0"/>
              <a:t>Tartalomjegyzék</a:t>
            </a:r>
          </a:p>
        </p:txBody>
      </p:sp>
      <p:sp>
        <p:nvSpPr>
          <p:cNvPr id="3" name="Tijdelijke aanduiding voor inhoud 2"/>
          <p:cNvSpPr>
            <a:spLocks noGrp="1"/>
          </p:cNvSpPr>
          <p:nvPr>
            <p:ph idx="1"/>
          </p:nvPr>
        </p:nvSpPr>
        <p:spPr>
          <a:xfrm>
            <a:off x="677334" y="1509486"/>
            <a:ext cx="8960152" cy="4499427"/>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00B050"/>
                </a:solidFill>
              </a:rPr>
              <a:t>Mit csinál az adatvédelmi tisztviselő?</a:t>
            </a:r>
          </a:p>
          <a:p>
            <a:pPr marL="1428750" lvl="2" indent="-514350" algn="just">
              <a:buFont typeface="+mj-lt"/>
              <a:buAutoNum type="romanLcPeriod"/>
            </a:pPr>
            <a:r>
              <a:rPr lang="hu-HU" sz="1600" noProof="0" dirty="0">
                <a:solidFill>
                  <a:srgbClr val="00B050"/>
                </a:solidFill>
              </a:rPr>
              <a:t>funkció és feladatok</a:t>
            </a:r>
          </a:p>
          <a:p>
            <a:pPr marL="1428750" lvl="2" indent="-514350" algn="just">
              <a:buFont typeface="+mj-lt"/>
              <a:buAutoNum type="romanLcPeriod"/>
            </a:pPr>
            <a:r>
              <a:rPr lang="hu-HU" sz="1600" noProof="0" dirty="0">
                <a:solidFill>
                  <a:srgbClr val="00B050"/>
                </a:solidFill>
              </a:rPr>
              <a:t>szerep és hatáskör</a:t>
            </a:r>
          </a:p>
          <a:p>
            <a:pPr marL="914400" lvl="1" indent="-457200" algn="just">
              <a:buFont typeface="+mj-lt"/>
              <a:buAutoNum type="alphaLcParenR"/>
            </a:pPr>
            <a:r>
              <a:rPr lang="hu-HU" dirty="0">
                <a:solidFill>
                  <a:srgbClr val="00B050"/>
                </a:solidFill>
              </a:rPr>
              <a:t>Az adatvédelmi tisztviselő kijelölésével szemben támasztott szervezeti követelmények</a:t>
            </a:r>
          </a:p>
          <a:p>
            <a:pPr marL="914400" lvl="1" indent="-457200" algn="just">
              <a:buFont typeface="+mj-lt"/>
              <a:buAutoNum type="alphaLcParenR"/>
            </a:pPr>
            <a:r>
              <a:rPr lang="hu-HU" dirty="0">
                <a:solidFill>
                  <a:srgbClr val="00B050"/>
                </a:solidFill>
              </a:rPr>
              <a:t>Az adatvédelmi tisztviselő szakértelme és szakmai rátermettsége</a:t>
            </a:r>
          </a:p>
          <a:p>
            <a:pPr marL="914400" lvl="1" indent="-457200" algn="just">
              <a:buFont typeface="+mj-lt"/>
              <a:buAutoNum type="alphaLcParenR"/>
            </a:pPr>
            <a:r>
              <a:rPr lang="hu-HU" noProof="0" dirty="0">
                <a:solidFill>
                  <a:srgbClr val="00B050"/>
                </a:solidFill>
              </a:rPr>
              <a:t>Hogyan lehet valaki adatvédelmi tisztviselő?</a:t>
            </a:r>
          </a:p>
          <a:p>
            <a:pPr marL="914400" lvl="1" indent="-457200" algn="just">
              <a:buFont typeface="+mj-lt"/>
              <a:buAutoNum type="alphaLcParenR"/>
            </a:pPr>
            <a:r>
              <a:rPr lang="hu-HU" noProof="0" dirty="0">
                <a:solidFill>
                  <a:srgbClr val="FF0000"/>
                </a:solidFill>
              </a:rPr>
              <a:t>Hogyan válasszuk ki az adatvédelmi tisztviselőt?</a:t>
            </a:r>
          </a:p>
          <a:p>
            <a:pPr marL="914400" lvl="1" indent="-457200" algn="just">
              <a:buFont typeface="+mj-lt"/>
              <a:buAutoNum type="alphaLcParenR"/>
            </a:pPr>
            <a:r>
              <a:rPr lang="hu-HU"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07525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971624" y="2129658"/>
            <a:ext cx="8596668" cy="1864273"/>
          </a:xfrm>
        </p:spPr>
        <p:txBody>
          <a:bodyPr>
            <a:normAutofit/>
          </a:bodyPr>
          <a:lstStyle/>
          <a:p>
            <a:pPr algn="ctr"/>
            <a:r>
              <a:rPr lang="hu-HU" sz="5400" dirty="0"/>
              <a:t>Hogyan válasszuk ki az adatvédelmi tisztviselőt?</a:t>
            </a:r>
            <a:endParaRPr lang="en-GB" sz="5400" dirty="0"/>
          </a:p>
        </p:txBody>
      </p:sp>
    </p:spTree>
    <p:extLst>
      <p:ext uri="{BB962C8B-B14F-4D97-AF65-F5344CB8AC3E}">
        <p14:creationId xmlns:p14="http://schemas.microsoft.com/office/powerpoint/2010/main" val="20292397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noProof="0" dirty="0"/>
              <a:t>Hogyan válasszuk ki az adatvédelmi tisztviselőt?</a:t>
            </a:r>
          </a:p>
        </p:txBody>
      </p:sp>
      <p:sp>
        <p:nvSpPr>
          <p:cNvPr id="3" name="Tartalom helye 2"/>
          <p:cNvSpPr>
            <a:spLocks noGrp="1"/>
          </p:cNvSpPr>
          <p:nvPr>
            <p:ph idx="1"/>
          </p:nvPr>
        </p:nvSpPr>
        <p:spPr>
          <a:xfrm>
            <a:off x="677333" y="1930401"/>
            <a:ext cx="8989181" cy="4238170"/>
          </a:xfrm>
        </p:spPr>
        <p:txBody>
          <a:bodyPr>
            <a:noAutofit/>
          </a:bodyPr>
          <a:lstStyle/>
          <a:p>
            <a:pPr marL="0" indent="0" algn="just">
              <a:spcBef>
                <a:spcPts val="600"/>
              </a:spcBef>
              <a:buNone/>
            </a:pPr>
            <a:r>
              <a:rPr lang="hu-HU" sz="2000" u="sng" noProof="0" dirty="0">
                <a:solidFill>
                  <a:schemeClr val="tx1"/>
                </a:solidFill>
              </a:rPr>
              <a:t>1. Külső vagy belső adatvédelmi tisztviselő?</a:t>
            </a:r>
          </a:p>
          <a:p>
            <a:pPr marL="0" indent="0" algn="just">
              <a:spcBef>
                <a:spcPts val="600"/>
              </a:spcBef>
              <a:spcAft>
                <a:spcPts val="1000"/>
              </a:spcAft>
              <a:buNone/>
            </a:pPr>
            <a:r>
              <a:rPr lang="hu-HU" sz="2000" noProof="0" dirty="0">
                <a:solidFill>
                  <a:schemeClr val="tx1"/>
                </a:solidFill>
              </a:rPr>
              <a:t>A GDPR alapján szabadon megválasztható, hogy az adatvédelmi tisztviselő saját munkavállaló vagy külsős megbízott (vállalat/ egyéni vállalkozó) legyen.</a:t>
            </a:r>
          </a:p>
          <a:p>
            <a:pPr marL="0" indent="0" algn="just">
              <a:spcBef>
                <a:spcPts val="600"/>
              </a:spcBef>
              <a:buNone/>
            </a:pPr>
            <a:r>
              <a:rPr lang="hu-HU" sz="2000" u="sng" noProof="0" dirty="0">
                <a:solidFill>
                  <a:schemeClr val="tx1"/>
                </a:solidFill>
              </a:rPr>
              <a:t>2. Teljes vagy részmunkaidős adatvédelmi tisztviselő?</a:t>
            </a:r>
          </a:p>
          <a:p>
            <a:pPr marL="0" indent="0" algn="just">
              <a:spcBef>
                <a:spcPts val="600"/>
              </a:spcBef>
              <a:spcAft>
                <a:spcPts val="1000"/>
              </a:spcAft>
              <a:buNone/>
            </a:pPr>
            <a:r>
              <a:rPr lang="hu-HU" sz="2000" noProof="0" dirty="0">
                <a:solidFill>
                  <a:schemeClr val="tx1"/>
                </a:solidFill>
              </a:rPr>
              <a:t>A GDPR alapján szabadon megválasztható, hogy az adatvédelmi tisztviselőt teljes munkaidőben vagy részmunkaidőben alkalmazzák, mindaddig, amíg  elegendő ideje van az összes feladat elvégzésére.</a:t>
            </a:r>
          </a:p>
          <a:p>
            <a:pPr marL="0" indent="0" algn="just">
              <a:spcBef>
                <a:spcPts val="600"/>
              </a:spcBef>
              <a:buNone/>
            </a:pPr>
            <a:r>
              <a:rPr lang="hu-HU" sz="2000" u="sng" noProof="0" dirty="0">
                <a:solidFill>
                  <a:schemeClr val="tx1"/>
                </a:solidFill>
              </a:rPr>
              <a:t>3. Az adatvédelmi tisztviselő szerződése</a:t>
            </a:r>
          </a:p>
          <a:p>
            <a:pPr marL="0" indent="0" algn="just">
              <a:spcBef>
                <a:spcPts val="600"/>
              </a:spcBef>
              <a:buNone/>
            </a:pPr>
            <a:r>
              <a:rPr lang="hu-HU" sz="2000" noProof="0" dirty="0">
                <a:solidFill>
                  <a:schemeClr val="tx1"/>
                </a:solidFill>
              </a:rPr>
              <a:t>A GDPR nem határozza meg, hogy az adatvédelmi tisztviselő és a foglalkoztató szervezet közötti kapcsolatot milyen módon kell szabályozni -</a:t>
            </a:r>
            <a:r>
              <a:rPr lang="hu-HU" sz="2000" dirty="0">
                <a:solidFill>
                  <a:schemeClr val="tx1"/>
                </a:solidFill>
              </a:rPr>
              <a:t> függetlenül attól, hogy saját munkavállalóról van-e szó vagy sem.</a:t>
            </a:r>
            <a:endParaRPr lang="hu-HU" sz="2000" noProof="0" dirty="0">
              <a:solidFill>
                <a:schemeClr val="tx1"/>
              </a:solidFill>
            </a:endParaRPr>
          </a:p>
        </p:txBody>
      </p:sp>
    </p:spTree>
    <p:extLst>
      <p:ext uri="{BB962C8B-B14F-4D97-AF65-F5344CB8AC3E}">
        <p14:creationId xmlns:p14="http://schemas.microsoft.com/office/powerpoint/2010/main" val="20394739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908F19-3593-4617-A9D9-E0C1A4343CDA}"/>
              </a:ext>
            </a:extLst>
          </p:cNvPr>
          <p:cNvSpPr>
            <a:spLocks noGrp="1"/>
          </p:cNvSpPr>
          <p:nvPr>
            <p:ph type="title"/>
          </p:nvPr>
        </p:nvSpPr>
        <p:spPr/>
        <p:txBody>
          <a:bodyPr/>
          <a:lstStyle/>
          <a:p>
            <a:endParaRPr lang="hu-HU" noProof="0" dirty="0"/>
          </a:p>
        </p:txBody>
      </p:sp>
      <p:sp>
        <p:nvSpPr>
          <p:cNvPr id="3" name="Tartalom helye 2">
            <a:extLst>
              <a:ext uri="{FF2B5EF4-FFF2-40B4-BE49-F238E27FC236}">
                <a16:creationId xmlns:a16="http://schemas.microsoft.com/office/drawing/2014/main" id="{74F7F7C2-05FE-4EAD-997A-E19E107594A6}"/>
              </a:ext>
            </a:extLst>
          </p:cNvPr>
          <p:cNvSpPr>
            <a:spLocks noGrp="1"/>
          </p:cNvSpPr>
          <p:nvPr>
            <p:ph idx="1"/>
          </p:nvPr>
        </p:nvSpPr>
        <p:spPr/>
        <p:txBody>
          <a:bodyPr/>
          <a:lstStyle/>
          <a:p>
            <a:endParaRPr lang="en-GB"/>
          </a:p>
        </p:txBody>
      </p:sp>
      <p:sp>
        <p:nvSpPr>
          <p:cNvPr id="5" name="Slide Number Placeholder 4">
            <a:extLst>
              <a:ext uri="{FF2B5EF4-FFF2-40B4-BE49-F238E27FC236}">
                <a16:creationId xmlns:a16="http://schemas.microsoft.com/office/drawing/2014/main" id="{5F81B1FC-CF1A-CA46-806E-BCB8422883B6}"/>
              </a:ext>
            </a:extLst>
          </p:cNvPr>
          <p:cNvSpPr>
            <a:spLocks noGrp="1"/>
          </p:cNvSpPr>
          <p:nvPr>
            <p:ph type="sldNum" sz="quarter" idx="4"/>
          </p:nvPr>
        </p:nvSpPr>
        <p:spPr/>
        <p:txBody>
          <a:bodyPr/>
          <a:lstStyle/>
          <a:p>
            <a:r>
              <a:rPr lang="nl-NL" dirty="0"/>
              <a:t> </a:t>
            </a:r>
            <a:fld id="{234CDC19-3B84-FA49-A1E1-F053FE297098}" type="datetime1">
              <a:rPr lang="nl-NL" smtClean="0"/>
              <a:pPr/>
              <a:t>11-2-2020</a:t>
            </a:fld>
            <a:r>
              <a:rPr lang="nl-NL" dirty="0"/>
              <a:t> | </a:t>
            </a:r>
            <a:fld id="{2DAB09C5-3251-4B47-B002-D03712DC64C3}" type="slidenum">
              <a:rPr lang="nl-NL" smtClean="0"/>
              <a:pPr/>
              <a:t>64</a:t>
            </a:fld>
            <a:endParaRPr lang="nl-NL" dirty="0"/>
          </a:p>
        </p:txBody>
      </p:sp>
      <p:graphicFrame>
        <p:nvGraphicFramePr>
          <p:cNvPr id="6" name="Table 5">
            <a:extLst>
              <a:ext uri="{FF2B5EF4-FFF2-40B4-BE49-F238E27FC236}">
                <a16:creationId xmlns:a16="http://schemas.microsoft.com/office/drawing/2014/main" id="{CCC12C69-8C41-254A-8D0E-52AB4F331760}"/>
              </a:ext>
            </a:extLst>
          </p:cNvPr>
          <p:cNvGraphicFramePr>
            <a:graphicFrameLocks noGrp="1"/>
          </p:cNvGraphicFramePr>
          <p:nvPr>
            <p:extLst>
              <p:ext uri="{D42A27DB-BD31-4B8C-83A1-F6EECF244321}">
                <p14:modId xmlns:p14="http://schemas.microsoft.com/office/powerpoint/2010/main" val="2274261542"/>
              </p:ext>
            </p:extLst>
          </p:nvPr>
        </p:nvGraphicFramePr>
        <p:xfrm>
          <a:off x="0" y="0"/>
          <a:ext cx="12192000" cy="68580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650412147"/>
                    </a:ext>
                  </a:extLst>
                </a:gridCol>
                <a:gridCol w="6096000">
                  <a:extLst>
                    <a:ext uri="{9D8B030D-6E8A-4147-A177-3AD203B41FA5}">
                      <a16:colId xmlns:a16="http://schemas.microsoft.com/office/drawing/2014/main" val="1135279457"/>
                    </a:ext>
                  </a:extLst>
                </a:gridCol>
              </a:tblGrid>
              <a:tr h="6858000">
                <a:tc>
                  <a:txBody>
                    <a:bodyPr/>
                    <a:lstStyle/>
                    <a:p>
                      <a:pPr algn="just"/>
                      <a:r>
                        <a:rPr lang="hu-HU" sz="3000" noProof="0" dirty="0">
                          <a:solidFill>
                            <a:schemeClr val="tx1"/>
                          </a:solidFill>
                        </a:rPr>
                        <a:t>Belső adatvédelmi tisztviselő</a:t>
                      </a:r>
                    </a:p>
                    <a:p>
                      <a:pPr marL="285750" lvl="0" indent="-285750" algn="l">
                        <a:buFont typeface="Wingdings" pitchFamily="2" charset="2"/>
                        <a:buChar char="ü"/>
                      </a:pPr>
                      <a:endParaRPr lang="hu-HU" sz="1800" b="1" kern="1200" noProof="0" dirty="0">
                        <a:solidFill>
                          <a:schemeClr val="lt1"/>
                        </a:solidFill>
                        <a:effectLst/>
                        <a:latin typeface="+mn-lt"/>
                        <a:ea typeface="+mn-ea"/>
                        <a:cs typeface="+mn-cs"/>
                      </a:endParaRPr>
                    </a:p>
                    <a:p>
                      <a:pPr marL="285750" lvl="0" indent="-285750" algn="l">
                        <a:buFont typeface="Wingdings" pitchFamily="2" charset="2"/>
                        <a:buChar char="ü"/>
                      </a:pPr>
                      <a:r>
                        <a:rPr lang="hu-HU" sz="2200" b="1" kern="1200" noProof="0" dirty="0">
                          <a:solidFill>
                            <a:schemeClr val="lt1"/>
                          </a:solidFill>
                          <a:effectLst/>
                          <a:latin typeface="+mn-lt"/>
                          <a:ea typeface="+mn-ea"/>
                          <a:cs typeface="+mn-cs"/>
                        </a:rPr>
                        <a:t>Jobb rálátás a vállalat üzleti és a folyamatban lévő adatkezelési</a:t>
                      </a:r>
                      <a:r>
                        <a:rPr lang="hu-HU" sz="2200" b="1" kern="1200" baseline="0" noProof="0" dirty="0">
                          <a:solidFill>
                            <a:schemeClr val="lt1"/>
                          </a:solidFill>
                          <a:effectLst/>
                          <a:latin typeface="+mn-lt"/>
                          <a:ea typeface="+mn-ea"/>
                          <a:cs typeface="+mn-cs"/>
                        </a:rPr>
                        <a:t> </a:t>
                      </a:r>
                      <a:r>
                        <a:rPr lang="hu-HU" sz="2200" b="1" kern="1200" noProof="0" dirty="0">
                          <a:solidFill>
                            <a:schemeClr val="lt1"/>
                          </a:solidFill>
                          <a:effectLst/>
                          <a:latin typeface="+mn-lt"/>
                          <a:ea typeface="+mn-ea"/>
                          <a:cs typeface="+mn-cs"/>
                        </a:rPr>
                        <a:t> tevékenységekre.</a:t>
                      </a:r>
                    </a:p>
                    <a:p>
                      <a:pPr marL="285750" lvl="0" indent="-285750" algn="l">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l">
                        <a:buFont typeface="Wingdings" pitchFamily="2" charset="2"/>
                        <a:buChar char="ü"/>
                      </a:pPr>
                      <a:r>
                        <a:rPr lang="hu-HU" sz="2200" b="1" kern="1200" noProof="0" dirty="0">
                          <a:solidFill>
                            <a:schemeClr val="lt1"/>
                          </a:solidFill>
                          <a:effectLst/>
                          <a:latin typeface="+mn-lt"/>
                          <a:ea typeface="+mn-ea"/>
                          <a:cs typeface="+mn-cs"/>
                        </a:rPr>
                        <a:t>Alkalmasabb pozíció egy olyan adatvédelmi jogkövető magatartás</a:t>
                      </a:r>
                      <a:r>
                        <a:rPr lang="hu-HU" sz="2200" b="1" kern="1200" baseline="0" noProof="0" dirty="0">
                          <a:solidFill>
                            <a:schemeClr val="lt1"/>
                          </a:solidFill>
                          <a:effectLst/>
                          <a:latin typeface="+mn-lt"/>
                          <a:ea typeface="+mn-ea"/>
                          <a:cs typeface="+mn-cs"/>
                        </a:rPr>
                        <a:t> </a:t>
                      </a:r>
                      <a:r>
                        <a:rPr lang="hu-HU" sz="2200" b="1" kern="1200" noProof="0" dirty="0">
                          <a:solidFill>
                            <a:schemeClr val="lt1"/>
                          </a:solidFill>
                          <a:effectLst/>
                          <a:latin typeface="+mn-lt"/>
                          <a:ea typeface="+mn-ea"/>
                          <a:cs typeface="+mn-cs"/>
                        </a:rPr>
                        <a:t>kialakítására, amely megfelel a vállalat igényeinek és módszereinek.</a:t>
                      </a:r>
                    </a:p>
                    <a:p>
                      <a:pPr marL="285750" lvl="0" indent="-285750" algn="l">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l">
                        <a:buFont typeface="Wingdings" pitchFamily="2" charset="2"/>
                        <a:buChar char="ü"/>
                      </a:pPr>
                      <a:r>
                        <a:rPr lang="hu-HU" sz="2200" b="1" kern="1200" noProof="0" dirty="0">
                          <a:solidFill>
                            <a:schemeClr val="lt1"/>
                          </a:solidFill>
                          <a:effectLst/>
                          <a:latin typeface="+mn-lt"/>
                          <a:ea typeface="+mn-ea"/>
                          <a:cs typeface="+mn-cs"/>
                        </a:rPr>
                        <a:t>Az adatvédelmi tisztviselő könnyebben elláthatja a belső kapcsolattartó szerepét, ha házon belül</a:t>
                      </a:r>
                      <a:r>
                        <a:rPr lang="hu-HU" sz="2200" b="1" kern="1200" baseline="0" noProof="0" dirty="0">
                          <a:solidFill>
                            <a:schemeClr val="lt1"/>
                          </a:solidFill>
                          <a:effectLst/>
                          <a:latin typeface="+mn-lt"/>
                          <a:ea typeface="+mn-ea"/>
                          <a:cs typeface="+mn-cs"/>
                        </a:rPr>
                        <a:t> már</a:t>
                      </a:r>
                      <a:r>
                        <a:rPr lang="hu-HU" sz="2200" b="1" kern="1200" noProof="0" dirty="0">
                          <a:solidFill>
                            <a:schemeClr val="lt1"/>
                          </a:solidFill>
                          <a:effectLst/>
                          <a:latin typeface="+mn-lt"/>
                          <a:ea typeface="+mn-ea"/>
                          <a:cs typeface="+mn-cs"/>
                        </a:rPr>
                        <a:t> ismert személy.</a:t>
                      </a:r>
                    </a:p>
                    <a:p>
                      <a:pPr marL="285750" lvl="0" indent="-285750" algn="l">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l">
                        <a:buFont typeface="Wingdings" pitchFamily="2" charset="2"/>
                        <a:buChar char="ü"/>
                      </a:pPr>
                      <a:r>
                        <a:rPr lang="hu-HU" sz="2200" b="1" kern="1200" noProof="0" dirty="0">
                          <a:solidFill>
                            <a:schemeClr val="lt1"/>
                          </a:solidFill>
                          <a:effectLst/>
                          <a:latin typeface="+mn-lt"/>
                          <a:ea typeface="+mn-ea"/>
                          <a:cs typeface="+mn-cs"/>
                        </a:rPr>
                        <a:t>Kinek ajánlott: nagyvállalatok, vállalatcsoportok, nagy kockázattal járó</a:t>
                      </a:r>
                      <a:r>
                        <a:rPr lang="hu-HU" sz="2200" b="1" kern="1200" baseline="0" noProof="0" dirty="0">
                          <a:solidFill>
                            <a:schemeClr val="lt1"/>
                          </a:solidFill>
                          <a:effectLst/>
                          <a:latin typeface="+mn-lt"/>
                          <a:ea typeface="+mn-ea"/>
                          <a:cs typeface="+mn-cs"/>
                        </a:rPr>
                        <a:t> </a:t>
                      </a:r>
                      <a:r>
                        <a:rPr lang="hu-HU" sz="2200" b="1" kern="1200" noProof="0" dirty="0">
                          <a:solidFill>
                            <a:schemeClr val="lt1"/>
                          </a:solidFill>
                          <a:effectLst/>
                          <a:latin typeface="+mn-lt"/>
                          <a:ea typeface="+mn-ea"/>
                          <a:cs typeface="+mn-cs"/>
                        </a:rPr>
                        <a:t>adatkezelést végző szervezetek számára.</a:t>
                      </a:r>
                    </a:p>
                    <a:p>
                      <a:pPr marL="285750" indent="-285750" algn="just">
                        <a:buFont typeface="Wingdings" pitchFamily="2" charset="2"/>
                        <a:buChar char="ü"/>
                      </a:pPr>
                      <a:endParaRPr lang="en-US" dirty="0"/>
                    </a:p>
                  </a:txBody>
                  <a:tcPr/>
                </a:tc>
                <a:tc>
                  <a:txBody>
                    <a:bodyPr/>
                    <a:lstStyle/>
                    <a:p>
                      <a:pPr algn="just"/>
                      <a:r>
                        <a:rPr lang="hu-HU" sz="3000" noProof="0" dirty="0">
                          <a:solidFill>
                            <a:schemeClr val="tx1"/>
                          </a:solidFill>
                        </a:rPr>
                        <a:t>Külső adatvédelmi tisztviselő</a:t>
                      </a:r>
                    </a:p>
                    <a:p>
                      <a:pPr marL="0" lvl="0" indent="0" algn="just">
                        <a:buFont typeface="Wingdings" pitchFamily="2" charset="2"/>
                        <a:buNone/>
                      </a:pPr>
                      <a:endParaRPr lang="hu-HU" sz="1800" b="1" kern="1200" noProof="0" dirty="0">
                        <a:solidFill>
                          <a:schemeClr val="lt1"/>
                        </a:solidFill>
                        <a:effectLst/>
                        <a:latin typeface="+mn-lt"/>
                        <a:ea typeface="+mn-ea"/>
                        <a:cs typeface="+mn-cs"/>
                      </a:endParaRPr>
                    </a:p>
                    <a:p>
                      <a:pPr marL="285750" lvl="0" indent="-285750" algn="just">
                        <a:buFont typeface="Wingdings" pitchFamily="2" charset="2"/>
                        <a:buChar char="ü"/>
                      </a:pPr>
                      <a:r>
                        <a:rPr lang="hu-HU" sz="2200" b="1" kern="1200" noProof="0" dirty="0">
                          <a:solidFill>
                            <a:schemeClr val="lt1"/>
                          </a:solidFill>
                          <a:effectLst/>
                          <a:latin typeface="+mn-lt"/>
                          <a:ea typeface="+mn-ea"/>
                          <a:cs typeface="+mn-cs"/>
                        </a:rPr>
                        <a:t>Nagyobb szakértelem és professzionalizmus</a:t>
                      </a:r>
                      <a:r>
                        <a:rPr lang="hu-HU" sz="2200" b="1" kern="1200" baseline="0" noProof="0" dirty="0">
                          <a:solidFill>
                            <a:schemeClr val="lt1"/>
                          </a:solidFill>
                          <a:effectLst/>
                          <a:latin typeface="+mn-lt"/>
                          <a:ea typeface="+mn-ea"/>
                          <a:cs typeface="+mn-cs"/>
                        </a:rPr>
                        <a:t> a </a:t>
                      </a:r>
                      <a:r>
                        <a:rPr lang="hu-HU" sz="2200" b="1" kern="1200" noProof="0" dirty="0">
                          <a:solidFill>
                            <a:schemeClr val="lt1"/>
                          </a:solidFill>
                          <a:effectLst/>
                          <a:latin typeface="+mn-lt"/>
                          <a:ea typeface="+mn-ea"/>
                          <a:cs typeface="+mn-cs"/>
                        </a:rPr>
                        <a:t>sok ügyfél</a:t>
                      </a:r>
                      <a:r>
                        <a:rPr lang="hu-HU" sz="2200" b="1" kern="1200" baseline="0" noProof="0" dirty="0">
                          <a:solidFill>
                            <a:schemeClr val="lt1"/>
                          </a:solidFill>
                          <a:effectLst/>
                          <a:latin typeface="+mn-lt"/>
                          <a:ea typeface="+mn-ea"/>
                          <a:cs typeface="+mn-cs"/>
                        </a:rPr>
                        <a:t> révén.</a:t>
                      </a:r>
                    </a:p>
                    <a:p>
                      <a:pPr marL="285750" lvl="0" indent="-285750" algn="just">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just">
                        <a:buFont typeface="Wingdings" pitchFamily="2" charset="2"/>
                        <a:buChar char="ü"/>
                      </a:pPr>
                      <a:r>
                        <a:rPr lang="hu-HU" sz="2200" b="1" kern="1200" noProof="0" dirty="0">
                          <a:solidFill>
                            <a:schemeClr val="lt1"/>
                          </a:solidFill>
                          <a:effectLst/>
                          <a:latin typeface="+mn-lt"/>
                          <a:ea typeface="+mn-ea"/>
                          <a:cs typeface="+mn-cs"/>
                        </a:rPr>
                        <a:t>Gyakran rendelkezik megfelelő biztosítással, amely fedezi az esetleges  káresemények következményeit.</a:t>
                      </a:r>
                    </a:p>
                    <a:p>
                      <a:pPr marL="285750" lvl="0" indent="-285750" algn="just">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just">
                        <a:buFont typeface="Wingdings" pitchFamily="2" charset="2"/>
                        <a:buChar char="ü"/>
                      </a:pPr>
                      <a:r>
                        <a:rPr lang="hu-HU" sz="2200" b="1" kern="1200" noProof="0" dirty="0">
                          <a:solidFill>
                            <a:schemeClr val="lt1"/>
                          </a:solidFill>
                          <a:effectLst/>
                          <a:latin typeface="+mn-lt"/>
                          <a:ea typeface="+mn-ea"/>
                          <a:cs typeface="+mn-cs"/>
                        </a:rPr>
                        <a:t>A függetlenség könnyebben garantálható, mivel nem áll fenn hagyományos munkaviszony az</a:t>
                      </a:r>
                      <a:r>
                        <a:rPr lang="hu-HU" sz="2200" b="1" kern="1200" baseline="0" noProof="0" dirty="0">
                          <a:solidFill>
                            <a:schemeClr val="lt1"/>
                          </a:solidFill>
                          <a:effectLst/>
                          <a:latin typeface="+mn-lt"/>
                          <a:ea typeface="+mn-ea"/>
                          <a:cs typeface="+mn-cs"/>
                        </a:rPr>
                        <a:t> adat</a:t>
                      </a:r>
                      <a:r>
                        <a:rPr lang="hu-HU" sz="2200" b="1" kern="1200" noProof="0" dirty="0">
                          <a:solidFill>
                            <a:schemeClr val="lt1"/>
                          </a:solidFill>
                          <a:effectLst/>
                          <a:latin typeface="+mn-lt"/>
                          <a:ea typeface="+mn-ea"/>
                          <a:cs typeface="+mn-cs"/>
                        </a:rPr>
                        <a:t>feldolgozóval vagy az adatkezelővel.</a:t>
                      </a:r>
                    </a:p>
                    <a:p>
                      <a:pPr marL="285750" lvl="0" indent="-285750" algn="just">
                        <a:buFont typeface="Wingdings" pitchFamily="2" charset="2"/>
                        <a:buChar char="ü"/>
                      </a:pPr>
                      <a:endParaRPr lang="hu-HU" sz="2200" b="1" kern="1200" noProof="0" dirty="0">
                        <a:solidFill>
                          <a:schemeClr val="lt1"/>
                        </a:solidFill>
                        <a:effectLst/>
                        <a:latin typeface="+mn-lt"/>
                        <a:ea typeface="+mn-ea"/>
                        <a:cs typeface="+mn-cs"/>
                      </a:endParaRPr>
                    </a:p>
                    <a:p>
                      <a:pPr marL="285750" lvl="0" indent="-285750" algn="just">
                        <a:buFont typeface="Wingdings" pitchFamily="2" charset="2"/>
                        <a:buChar char="ü"/>
                      </a:pPr>
                      <a:r>
                        <a:rPr lang="hu-HU" sz="2200" b="1" kern="1200" noProof="0" dirty="0">
                          <a:solidFill>
                            <a:schemeClr val="lt1"/>
                          </a:solidFill>
                          <a:effectLst/>
                          <a:latin typeface="+mn-lt"/>
                          <a:ea typeface="+mn-ea"/>
                          <a:cs typeface="+mn-cs"/>
                        </a:rPr>
                        <a:t>Kinek ajánlott: kkv-k számára.</a:t>
                      </a:r>
                    </a:p>
                    <a:p>
                      <a:pPr algn="just"/>
                      <a:endParaRPr lang="en-US" dirty="0"/>
                    </a:p>
                  </a:txBody>
                  <a:tcPr/>
                </a:tc>
                <a:extLst>
                  <a:ext uri="{0D108BD9-81ED-4DB2-BD59-A6C34878D82A}">
                    <a16:rowId xmlns:a16="http://schemas.microsoft.com/office/drawing/2014/main" val="1184413242"/>
                  </a:ext>
                </a:extLst>
              </a:tr>
            </a:tbl>
          </a:graphicData>
        </a:graphic>
      </p:graphicFrame>
      <p:sp>
        <p:nvSpPr>
          <p:cNvPr id="4" name="Ellipszis 3">
            <a:extLst>
              <a:ext uri="{FF2B5EF4-FFF2-40B4-BE49-F238E27FC236}">
                <a16:creationId xmlns:a16="http://schemas.microsoft.com/office/drawing/2014/main" id="{25AAA084-1092-487A-96BE-B070D17EE24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12425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C9B4A-53C7-1B42-B852-63AEAA929F04}"/>
              </a:ext>
            </a:extLst>
          </p:cNvPr>
          <p:cNvSpPr>
            <a:spLocks noGrp="1"/>
          </p:cNvSpPr>
          <p:nvPr>
            <p:ph type="title"/>
          </p:nvPr>
        </p:nvSpPr>
        <p:spPr>
          <a:xfrm>
            <a:off x="938591" y="2641599"/>
            <a:ext cx="8596668" cy="1161143"/>
          </a:xfrm>
        </p:spPr>
        <p:txBody>
          <a:bodyPr>
            <a:noAutofit/>
          </a:bodyPr>
          <a:lstStyle/>
          <a:p>
            <a:pPr algn="ctr"/>
            <a:r>
              <a:rPr lang="hu-HU" sz="4400" noProof="0" dirty="0"/>
              <a:t>Kérdések?</a:t>
            </a:r>
            <a:br>
              <a:rPr lang="hu-HU" sz="4400" noProof="0" dirty="0"/>
            </a:br>
            <a:endParaRPr lang="hu-HU" sz="4000" noProof="0" dirty="0"/>
          </a:p>
        </p:txBody>
      </p:sp>
      <p:sp>
        <p:nvSpPr>
          <p:cNvPr id="4" name="Slide Number Placeholder 3">
            <a:extLst>
              <a:ext uri="{FF2B5EF4-FFF2-40B4-BE49-F238E27FC236}">
                <a16:creationId xmlns:a16="http://schemas.microsoft.com/office/drawing/2014/main" id="{F5AA4933-7D1C-2C4F-A065-1641128F493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4A66AC"/>
                </a:solidFill>
                <a:effectLst/>
                <a:uLnTx/>
                <a:uFillTx/>
                <a:latin typeface="Trebuchet MS" panose="020B0603020202020204"/>
                <a:ea typeface="+mn-ea"/>
                <a:cs typeface="+mn-cs"/>
              </a:rPr>
              <a:t> </a:t>
            </a:r>
            <a:fld id="{EAFB684D-5461-5842-9E08-858F6DC6D293}" type="datetime1">
              <a:rPr kumimoji="0" lang="nl-NL"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11-2-2020</a:t>
            </a:fld>
            <a:r>
              <a:rPr kumimoji="0" lang="nl-NL" sz="900" b="0" i="0" u="none" strike="noStrike" kern="1200" cap="none" spc="0" normalizeH="0" baseline="0" noProof="0">
                <a:ln>
                  <a:noFill/>
                </a:ln>
                <a:solidFill>
                  <a:srgbClr val="4A66AC"/>
                </a:solidFill>
                <a:effectLst/>
                <a:uLnTx/>
                <a:uFillTx/>
                <a:latin typeface="Trebuchet MS" panose="020B0603020202020204"/>
                <a:ea typeface="+mn-ea"/>
                <a:cs typeface="+mn-cs"/>
              </a:rPr>
              <a:t> | </a:t>
            </a:r>
            <a:fld id="{2DAB09C5-3251-4B47-B002-D03712DC64C3}" type="slidenum">
              <a:rPr kumimoji="0" lang="nl-NL"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nl-NL" sz="900" b="0" i="0" u="none" strike="noStrike" kern="1200" cap="none" spc="0" normalizeH="0" baseline="0" noProof="0" dirty="0">
              <a:ln>
                <a:noFill/>
              </a:ln>
              <a:solidFill>
                <a:srgbClr val="4A66AC"/>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60AA787-7427-4396-963F-BC92DC19F23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670223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99886"/>
          </a:xfrm>
        </p:spPr>
        <p:txBody>
          <a:bodyPr/>
          <a:lstStyle/>
          <a:p>
            <a:r>
              <a:rPr lang="hu-HU" noProof="0" dirty="0"/>
              <a:t>Tartalomjegyzék</a:t>
            </a:r>
          </a:p>
        </p:txBody>
      </p:sp>
      <p:sp>
        <p:nvSpPr>
          <p:cNvPr id="3" name="Tijdelijke aanduiding voor inhoud 2"/>
          <p:cNvSpPr>
            <a:spLocks noGrp="1"/>
          </p:cNvSpPr>
          <p:nvPr>
            <p:ph idx="1"/>
          </p:nvPr>
        </p:nvSpPr>
        <p:spPr>
          <a:xfrm>
            <a:off x="677333" y="1509487"/>
            <a:ext cx="8698895" cy="4528456"/>
          </a:xfrm>
        </p:spPr>
        <p:txBody>
          <a:bodyPr>
            <a:noAutofit/>
          </a:bodyPr>
          <a:lstStyle/>
          <a:p>
            <a:pPr marL="457200" indent="-457200">
              <a:buFont typeface="+mj-lt"/>
              <a:buAutoNum type="arabicPeriod"/>
            </a:pPr>
            <a:r>
              <a:rPr lang="hu-HU" sz="1600" dirty="0">
                <a:solidFill>
                  <a:srgbClr val="00B050"/>
                </a:solidFill>
              </a:rPr>
              <a:t>Az adatvédelmi tisztviselő (DPO):</a:t>
            </a:r>
          </a:p>
          <a:p>
            <a:pPr marL="914400" lvl="1" indent="-457200" algn="just">
              <a:buFont typeface="+mj-lt"/>
              <a:buAutoNum type="alphaLcParenR"/>
            </a:pPr>
            <a:r>
              <a:rPr lang="hu-HU" noProof="0" dirty="0">
                <a:solidFill>
                  <a:srgbClr val="00B050"/>
                </a:solidFill>
              </a:rPr>
              <a:t>Az adatvédelmi tisztviselő kijelölése: mikor van szükség adatvédelmi tisztviselőre?</a:t>
            </a:r>
          </a:p>
          <a:p>
            <a:pPr marL="914400" lvl="1" indent="-457200" algn="just">
              <a:buFont typeface="+mj-lt"/>
              <a:buAutoNum type="alphaLcParenR"/>
            </a:pPr>
            <a:r>
              <a:rPr lang="hu-HU" noProof="0" dirty="0">
                <a:solidFill>
                  <a:srgbClr val="00B050"/>
                </a:solidFill>
              </a:rPr>
              <a:t>Mit csinál az adatvédelmi tisztviselő?</a:t>
            </a:r>
          </a:p>
          <a:p>
            <a:pPr marL="1428750" lvl="2" indent="-514350" algn="just">
              <a:buFont typeface="+mj-lt"/>
              <a:buAutoNum type="romanLcPeriod"/>
            </a:pPr>
            <a:r>
              <a:rPr lang="hu-HU" sz="1600" noProof="0" dirty="0">
                <a:solidFill>
                  <a:srgbClr val="00B050"/>
                </a:solidFill>
              </a:rPr>
              <a:t>funkció és feladatok</a:t>
            </a:r>
          </a:p>
          <a:p>
            <a:pPr marL="1428750" lvl="2" indent="-514350" algn="just">
              <a:buFont typeface="+mj-lt"/>
              <a:buAutoNum type="romanLcPeriod"/>
            </a:pPr>
            <a:r>
              <a:rPr lang="hu-HU" sz="1600" noProof="0" dirty="0">
                <a:solidFill>
                  <a:srgbClr val="00B050"/>
                </a:solidFill>
              </a:rPr>
              <a:t>szerep és hatáskör</a:t>
            </a:r>
          </a:p>
          <a:p>
            <a:pPr marL="914400" lvl="1" indent="-457200" algn="just">
              <a:buFont typeface="+mj-lt"/>
              <a:buAutoNum type="alphaLcParenR"/>
            </a:pPr>
            <a:r>
              <a:rPr lang="hu-HU" dirty="0">
                <a:solidFill>
                  <a:srgbClr val="00B050"/>
                </a:solidFill>
              </a:rPr>
              <a:t>Az adatvédelmi tisztviselő kijelölésével szemben támasztott szervezeti követelmények</a:t>
            </a:r>
          </a:p>
          <a:p>
            <a:pPr marL="914400" lvl="1" indent="-457200" algn="just">
              <a:buFont typeface="+mj-lt"/>
              <a:buAutoNum type="alphaLcParenR"/>
            </a:pPr>
            <a:r>
              <a:rPr lang="hu-HU" dirty="0">
                <a:solidFill>
                  <a:srgbClr val="00B050"/>
                </a:solidFill>
              </a:rPr>
              <a:t>Az adatvédelmi tisztviselő szakértelme és szakmai rátermettsége</a:t>
            </a:r>
          </a:p>
          <a:p>
            <a:pPr marL="914400" lvl="1" indent="-457200" algn="just">
              <a:buFont typeface="+mj-lt"/>
              <a:buAutoNum type="alphaLcParenR"/>
            </a:pPr>
            <a:r>
              <a:rPr lang="hu-HU" noProof="0" dirty="0">
                <a:solidFill>
                  <a:srgbClr val="00B050"/>
                </a:solidFill>
              </a:rPr>
              <a:t>Hogyan lehet valaki adatvédelmi tisztviselő?</a:t>
            </a:r>
          </a:p>
          <a:p>
            <a:pPr marL="914400" lvl="1" indent="-457200" algn="just">
              <a:buFont typeface="+mj-lt"/>
              <a:buAutoNum type="alphaLcParenR"/>
            </a:pPr>
            <a:r>
              <a:rPr lang="hu-HU" noProof="0" dirty="0">
                <a:solidFill>
                  <a:srgbClr val="00B050"/>
                </a:solidFill>
              </a:rPr>
              <a:t>Hogyan válasszuk ki az adatvédelmi tisztviselőt?</a:t>
            </a:r>
          </a:p>
          <a:p>
            <a:pPr marL="914400" lvl="1" indent="-457200" algn="just">
              <a:buFont typeface="+mj-lt"/>
              <a:buAutoNum type="alphaLcParenR"/>
            </a:pPr>
            <a:r>
              <a:rPr lang="hu-HU" dirty="0">
                <a:solidFill>
                  <a:srgbClr val="FF0000"/>
                </a:solidFill>
              </a:rPr>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715948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9FC6977-1A50-4C7F-B4AD-6BEEEC1D9ADB}"/>
              </a:ext>
            </a:extLst>
          </p:cNvPr>
          <p:cNvSpPr>
            <a:spLocks noGrp="1"/>
          </p:cNvSpPr>
          <p:nvPr>
            <p:ph type="title"/>
          </p:nvPr>
        </p:nvSpPr>
        <p:spPr>
          <a:xfrm>
            <a:off x="1087237" y="2496863"/>
            <a:ext cx="8596668" cy="1864273"/>
          </a:xfrm>
        </p:spPr>
        <p:txBody>
          <a:bodyPr>
            <a:normAutofit fontScale="90000"/>
          </a:bodyPr>
          <a:lstStyle/>
          <a:p>
            <a:pPr algn="ctr"/>
            <a:r>
              <a:rPr lang="hu-HU" sz="5400" dirty="0"/>
              <a:t>Adatvédelmi tisztviselő szükségességét ellenőrző lista</a:t>
            </a:r>
            <a:endParaRPr lang="en-GB" sz="5400" dirty="0"/>
          </a:p>
        </p:txBody>
      </p:sp>
    </p:spTree>
    <p:extLst>
      <p:ext uri="{BB962C8B-B14F-4D97-AF65-F5344CB8AC3E}">
        <p14:creationId xmlns:p14="http://schemas.microsoft.com/office/powerpoint/2010/main" val="41520159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C5862DD-C0F9-436B-B7A7-F7DF0F6B5CFF}"/>
              </a:ext>
            </a:extLst>
          </p:cNvPr>
          <p:cNvSpPr>
            <a:spLocks noGrp="1"/>
          </p:cNvSpPr>
          <p:nvPr>
            <p:ph type="title"/>
          </p:nvPr>
        </p:nvSpPr>
        <p:spPr>
          <a:xfrm>
            <a:off x="677334" y="609599"/>
            <a:ext cx="9177866" cy="1339121"/>
          </a:xfrm>
        </p:spPr>
        <p:txBody>
          <a:bodyPr>
            <a:normAutofit fontScale="90000"/>
          </a:bodyPr>
          <a:lstStyle/>
          <a:p>
            <a:r>
              <a:rPr lang="hu-HU" sz="3100" noProof="0" dirty="0"/>
              <a:t>Milyen kérdéseket kell feltennem magamnak, hogy meg tudjam ítélni, a szervezetem köteles-e adatvédelmi tisztviselőt kijelölni?</a:t>
            </a:r>
            <a:endParaRPr lang="hu-HU" noProof="0" dirty="0"/>
          </a:p>
        </p:txBody>
      </p:sp>
      <p:sp>
        <p:nvSpPr>
          <p:cNvPr id="6" name="Tartalom helye 5">
            <a:extLst>
              <a:ext uri="{FF2B5EF4-FFF2-40B4-BE49-F238E27FC236}">
                <a16:creationId xmlns:a16="http://schemas.microsoft.com/office/drawing/2014/main" id="{0C93836B-E90C-4A72-9B2A-B86DC215C3AC}"/>
              </a:ext>
            </a:extLst>
          </p:cNvPr>
          <p:cNvSpPr>
            <a:spLocks noGrp="1"/>
          </p:cNvSpPr>
          <p:nvPr>
            <p:ph idx="1"/>
          </p:nvPr>
        </p:nvSpPr>
        <p:spPr>
          <a:xfrm>
            <a:off x="677334" y="2075543"/>
            <a:ext cx="9061752" cy="3973840"/>
          </a:xfrm>
        </p:spPr>
        <p:txBody>
          <a:bodyPr>
            <a:noAutofit/>
          </a:bodyPr>
          <a:lstStyle/>
          <a:p>
            <a:pPr algn="just"/>
            <a:r>
              <a:rPr lang="hu-HU" sz="2000" noProof="0" dirty="0">
                <a:ea typeface="Verdana" panose="020B0604030504040204" pitchFamily="34" charset="0"/>
                <a:cs typeface="Verdana" panose="020B0604030504040204" pitchFamily="34" charset="0"/>
              </a:rPr>
              <a:t>5-10 perc alatt állítson össze egy listát arról, mit kell mérlegelnie a szervezetének annak megítélése érdekében, hogy szükséges-e adatvédelmi tisztviselőt kineveznie</a:t>
            </a:r>
            <a:r>
              <a:rPr lang="hu-HU" sz="2000" noProof="0" dirty="0"/>
              <a:t>!</a:t>
            </a:r>
            <a:endParaRPr lang="hu-HU" sz="2000" noProof="0" dirty="0">
              <a:ea typeface="Verdana" panose="020B0604030504040204" pitchFamily="34" charset="0"/>
              <a:cs typeface="Verdana" panose="020B0604030504040204" pitchFamily="34" charset="0"/>
            </a:endParaRPr>
          </a:p>
          <a:p>
            <a:pPr algn="just"/>
            <a:r>
              <a:rPr lang="hu-HU" sz="2000" noProof="0" dirty="0">
                <a:ea typeface="Verdana" panose="020B0604030504040204" pitchFamily="34" charset="0"/>
                <a:cs typeface="Verdana" panose="020B0604030504040204" pitchFamily="34" charset="0"/>
              </a:rPr>
              <a:t>Ezután megmutatom a saját (előadói) listámat összehasonlítás (és kiegészítés) végett.</a:t>
            </a:r>
          </a:p>
          <a:p>
            <a:pPr algn="just"/>
            <a:r>
              <a:rPr lang="hu-HU" sz="2000" noProof="0" dirty="0">
                <a:ea typeface="Verdana" panose="020B0604030504040204" pitchFamily="34" charset="0"/>
                <a:cs typeface="Verdana" panose="020B0604030504040204" pitchFamily="34" charset="0"/>
              </a:rPr>
              <a:t>A cél egy átfogó kérdéslista összeállítása, amelyet fel tudnak használni annak megítéléséhez, hogy a szervezetüknek szüksége van-e adatvédelmi tisztviselőre.</a:t>
            </a:r>
          </a:p>
          <a:p>
            <a:pPr algn="just"/>
            <a:r>
              <a:rPr lang="hu-HU" sz="2000" noProof="0" dirty="0">
                <a:ea typeface="Verdana" panose="020B0604030504040204" pitchFamily="34" charset="0"/>
                <a:cs typeface="Verdana" panose="020B0604030504040204" pitchFamily="34" charset="0"/>
              </a:rPr>
              <a:t>Bevezető kérdés: A </a:t>
            </a:r>
            <a:r>
              <a:rPr lang="hu-HU" sz="2000" noProof="0" dirty="0" err="1">
                <a:ea typeface="Verdana" panose="020B0604030504040204" pitchFamily="34" charset="0"/>
                <a:cs typeface="Verdana" panose="020B0604030504040204" pitchFamily="34" charset="0"/>
              </a:rPr>
              <a:t>szervezetemné</a:t>
            </a:r>
            <a:r>
              <a:rPr lang="hu-HU" sz="2000" dirty="0">
                <a:ea typeface="Verdana" panose="020B0604030504040204" pitchFamily="34" charset="0"/>
                <a:cs typeface="Verdana" panose="020B0604030504040204" pitchFamily="34" charset="0"/>
              </a:rPr>
              <a:t>l a</a:t>
            </a:r>
            <a:r>
              <a:rPr lang="hu-HU" sz="2000" noProof="0" dirty="0" err="1">
                <a:ea typeface="Verdana" panose="020B0604030504040204" pitchFamily="34" charset="0"/>
                <a:cs typeface="Verdana" panose="020B0604030504040204" pitchFamily="34" charset="0"/>
              </a:rPr>
              <a:t>lkalmazandó-e</a:t>
            </a:r>
            <a:r>
              <a:rPr lang="hu-HU" sz="2000" noProof="0" dirty="0">
                <a:ea typeface="Verdana" panose="020B0604030504040204" pitchFamily="34" charset="0"/>
                <a:cs typeface="Verdana" panose="020B0604030504040204" pitchFamily="34" charset="0"/>
              </a:rPr>
              <a:t> egyáltalán  a GDPR? (magában foglalja annak felmérését, hogy sor kerül-e egyáltalán személyes adatok kezelésére). A többi kérdésre csak akkor van szükség, ha erre a kérdésre igennel válaszolnak!.</a:t>
            </a:r>
            <a:endParaRPr lang="hu-HU" sz="2000" noProof="0" dirty="0"/>
          </a:p>
        </p:txBody>
      </p:sp>
      <p:sp>
        <p:nvSpPr>
          <p:cNvPr id="3" name="Slide Number Placeholder 2">
            <a:extLst>
              <a:ext uri="{FF2B5EF4-FFF2-40B4-BE49-F238E27FC236}">
                <a16:creationId xmlns:a16="http://schemas.microsoft.com/office/drawing/2014/main" id="{8F426DD1-FFE1-8744-AE98-F45E2E54B9D4}"/>
              </a:ext>
            </a:extLst>
          </p:cNvPr>
          <p:cNvSpPr>
            <a:spLocks noGrp="1"/>
          </p:cNvSpPr>
          <p:nvPr>
            <p:ph type="sldNum" sz="quarter" idx="4"/>
          </p:nvPr>
        </p:nvSpPr>
        <p:spPr/>
        <p:txBody>
          <a:bodyPr/>
          <a:lstStyle/>
          <a:p>
            <a:r>
              <a:rPr lang="nl-NL"/>
              <a:t> </a:t>
            </a:r>
            <a:fld id="{59B84A78-A447-AA4B-9584-83AD9304094B}" type="datetime1">
              <a:rPr lang="nl-NL" smtClean="0"/>
              <a:pPr/>
              <a:t>11-2-2020</a:t>
            </a:fld>
            <a:r>
              <a:rPr lang="nl-NL"/>
              <a:t> | </a:t>
            </a:r>
            <a:fld id="{2DAB09C5-3251-4B47-B002-D03712DC64C3}" type="slidenum">
              <a:rPr lang="nl-NL" smtClean="0"/>
              <a:pPr/>
              <a:t>68</a:t>
            </a:fld>
            <a:endParaRPr lang="nl-NL" dirty="0"/>
          </a:p>
        </p:txBody>
      </p:sp>
      <p:sp>
        <p:nvSpPr>
          <p:cNvPr id="5" name="Ellipszis 4">
            <a:extLst>
              <a:ext uri="{FF2B5EF4-FFF2-40B4-BE49-F238E27FC236}">
                <a16:creationId xmlns:a16="http://schemas.microsoft.com/office/drawing/2014/main" id="{123D9D1E-77C1-4EEC-BDCE-4D91CBB1AF8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69042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5BEF366-8E01-FF48-BB66-054CE1E33D45}"/>
              </a:ext>
            </a:extLst>
          </p:cNvPr>
          <p:cNvSpPr>
            <a:spLocks noGrp="1"/>
          </p:cNvSpPr>
          <p:nvPr>
            <p:ph type="sldNum" sz="quarter" idx="4"/>
          </p:nvPr>
        </p:nvSpPr>
        <p:spPr/>
        <p:txBody>
          <a:bodyPr/>
          <a:lstStyle/>
          <a:p>
            <a:r>
              <a:rPr lang="nl-NL"/>
              <a:t> </a:t>
            </a:r>
            <a:fld id="{7365B5D2-A21D-C748-87E1-E0C03661DE0D}" type="datetime1">
              <a:rPr lang="nl-NL" smtClean="0"/>
              <a:pPr/>
              <a:t>11-2-2020</a:t>
            </a:fld>
            <a:r>
              <a:rPr lang="nl-NL"/>
              <a:t> | </a:t>
            </a:r>
            <a:fld id="{2DAB09C5-3251-4B47-B002-D03712DC64C3}" type="slidenum">
              <a:rPr lang="nl-NL" smtClean="0"/>
              <a:pPr/>
              <a:t>69</a:t>
            </a:fld>
            <a:endParaRPr lang="nl-NL" dirty="0"/>
          </a:p>
        </p:txBody>
      </p:sp>
      <p:sp>
        <p:nvSpPr>
          <p:cNvPr id="6" name="Tartalom helye 5">
            <a:extLst>
              <a:ext uri="{FF2B5EF4-FFF2-40B4-BE49-F238E27FC236}">
                <a16:creationId xmlns:a16="http://schemas.microsoft.com/office/drawing/2014/main" id="{16760706-2E95-406B-AF35-A5467147651E}"/>
              </a:ext>
            </a:extLst>
          </p:cNvPr>
          <p:cNvSpPr>
            <a:spLocks noGrp="1"/>
          </p:cNvSpPr>
          <p:nvPr>
            <p:ph idx="4294967295"/>
          </p:nvPr>
        </p:nvSpPr>
        <p:spPr>
          <a:xfrm>
            <a:off x="569625" y="174171"/>
            <a:ext cx="9662945" cy="6049753"/>
          </a:xfrm>
        </p:spPr>
        <p:txBody>
          <a:bodyPr>
            <a:noAutofit/>
          </a:bodyPr>
          <a:lstStyle/>
          <a:p>
            <a:pPr marL="0" indent="0" algn="just">
              <a:spcBef>
                <a:spcPts val="600"/>
              </a:spcBef>
              <a:buNone/>
            </a:pPr>
            <a:r>
              <a:rPr lang="hu-HU" sz="1400" b="1" noProof="0" dirty="0">
                <a:ea typeface="Verdana" panose="020B0604030504040204" pitchFamily="34" charset="0"/>
                <a:cs typeface="Verdana" panose="020B0604030504040204" pitchFamily="34" charset="0"/>
              </a:rPr>
              <a:t>Bevezető kérdés</a:t>
            </a:r>
            <a:r>
              <a:rPr lang="hu-HU" sz="1400" noProof="0" dirty="0">
                <a:ea typeface="Verdana" panose="020B0604030504040204" pitchFamily="34" charset="0"/>
                <a:cs typeface="Verdana" panose="020B0604030504040204" pitchFamily="34" charset="0"/>
              </a:rPr>
              <a:t>: </a:t>
            </a:r>
            <a:r>
              <a:rPr lang="hu-HU" sz="1400" b="1" noProof="0" dirty="0">
                <a:ea typeface="Verdana" panose="020B0604030504040204" pitchFamily="34" charset="0"/>
                <a:cs typeface="Verdana" panose="020B0604030504040204" pitchFamily="34" charset="0"/>
              </a:rPr>
              <a:t>Alkalmazandó-e a GDPR?</a:t>
            </a:r>
          </a:p>
          <a:p>
            <a:pPr algn="just">
              <a:spcBef>
                <a:spcPts val="600"/>
              </a:spcBef>
            </a:pPr>
            <a:r>
              <a:rPr lang="hu-HU" sz="1400" b="1" noProof="0" dirty="0">
                <a:ea typeface="Verdana" panose="020B0604030504040204" pitchFamily="34" charset="0"/>
                <a:cs typeface="Verdana" panose="020B0604030504040204" pitchFamily="34" charset="0"/>
              </a:rPr>
              <a:t>Nem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szükségtelen a folytatás </a:t>
            </a:r>
          </a:p>
          <a:p>
            <a:pPr algn="just">
              <a:spcBef>
                <a:spcPts val="600"/>
              </a:spcBef>
            </a:pPr>
            <a:r>
              <a:rPr lang="hu-HU" sz="1400" noProof="0" dirty="0">
                <a:ea typeface="Verdana" panose="020B0604030504040204" pitchFamily="34" charset="0"/>
                <a:cs typeface="Verdana" panose="020B0604030504040204" pitchFamily="34" charset="0"/>
              </a:rPr>
              <a:t>Igen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tovább az 1. kérdéshez</a:t>
            </a:r>
          </a:p>
          <a:p>
            <a:pPr algn="just">
              <a:spcBef>
                <a:spcPts val="600"/>
              </a:spcBef>
            </a:pPr>
            <a:endParaRPr lang="hu-HU" sz="1400" noProof="0" dirty="0">
              <a:ea typeface="Verdana" panose="020B0604030504040204" pitchFamily="34" charset="0"/>
              <a:cs typeface="Verdana" panose="020B0604030504040204" pitchFamily="34" charset="0"/>
            </a:endParaRPr>
          </a:p>
          <a:p>
            <a:pPr marL="0" indent="0" algn="just">
              <a:spcBef>
                <a:spcPts val="600"/>
              </a:spcBef>
              <a:buNone/>
            </a:pPr>
            <a:r>
              <a:rPr lang="hu-HU" sz="1400" b="1" noProof="0" dirty="0">
                <a:ea typeface="Verdana" panose="020B0604030504040204" pitchFamily="34" charset="0"/>
                <a:cs typeface="Verdana" panose="020B0604030504040204" pitchFamily="34" charset="0"/>
              </a:rPr>
              <a:t>1. kérdés</a:t>
            </a:r>
            <a:r>
              <a:rPr lang="hu-HU" sz="1400" noProof="0" dirty="0">
                <a:ea typeface="Verdana" panose="020B0604030504040204" pitchFamily="34" charset="0"/>
                <a:cs typeface="Verdana" panose="020B0604030504040204" pitchFamily="34" charset="0"/>
              </a:rPr>
              <a:t>: </a:t>
            </a:r>
            <a:r>
              <a:rPr lang="hu-HU" sz="1400" b="1" noProof="0" dirty="0">
                <a:ea typeface="Verdana" panose="020B0604030504040204" pitchFamily="34" charset="0"/>
                <a:cs typeface="Verdana" panose="020B0604030504040204" pitchFamily="34" charset="0"/>
              </a:rPr>
              <a:t>Közhatalmi szerv?</a:t>
            </a:r>
          </a:p>
          <a:p>
            <a:pPr algn="just">
              <a:spcBef>
                <a:spcPts val="600"/>
              </a:spcBef>
            </a:pPr>
            <a:r>
              <a:rPr lang="hu-HU" sz="1400" noProof="0" dirty="0">
                <a:ea typeface="Verdana" panose="020B0604030504040204" pitchFamily="34" charset="0"/>
                <a:cs typeface="Verdana" panose="020B0604030504040204" pitchFamily="34" charset="0"/>
              </a:rPr>
              <a:t>Igen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adatvédelmi tisztviselő</a:t>
            </a:r>
          </a:p>
          <a:p>
            <a:pPr algn="just">
              <a:spcBef>
                <a:spcPts val="600"/>
              </a:spcBef>
            </a:pPr>
            <a:r>
              <a:rPr lang="hu-HU" sz="1400" b="1" noProof="0" dirty="0">
                <a:ea typeface="Verdana" panose="020B0604030504040204" pitchFamily="34" charset="0"/>
                <a:cs typeface="Verdana" panose="020B0604030504040204" pitchFamily="34" charset="0"/>
              </a:rPr>
              <a:t>Nem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tovább a 2. kérdéshez</a:t>
            </a:r>
          </a:p>
          <a:p>
            <a:pPr algn="just">
              <a:spcBef>
                <a:spcPts val="600"/>
              </a:spcBef>
            </a:pPr>
            <a:endParaRPr lang="hu-HU" sz="1400" noProof="0" dirty="0">
              <a:ea typeface="Verdana" panose="020B0604030504040204" pitchFamily="34" charset="0"/>
              <a:cs typeface="Verdana" panose="020B0604030504040204" pitchFamily="34" charset="0"/>
            </a:endParaRPr>
          </a:p>
          <a:p>
            <a:pPr marL="0" indent="0" algn="just">
              <a:spcBef>
                <a:spcPts val="600"/>
              </a:spcBef>
              <a:buNone/>
            </a:pPr>
            <a:r>
              <a:rPr lang="hu-HU" sz="1400" b="1" noProof="0" dirty="0">
                <a:ea typeface="Verdana" panose="020B0604030504040204" pitchFamily="34" charset="0"/>
                <a:cs typeface="Verdana" panose="020B0604030504040204" pitchFamily="34" charset="0"/>
              </a:rPr>
              <a:t>2. kérdés: A szervezet fő tevékenysége során kezel-e személyes adatokat, melyek az érintettek nagymértékű megfigyelését teszik szükségessé?</a:t>
            </a:r>
          </a:p>
          <a:p>
            <a:pPr algn="just">
              <a:spcBef>
                <a:spcPts val="600"/>
              </a:spcBef>
            </a:pPr>
            <a:r>
              <a:rPr lang="hu-HU" sz="1400" b="1" noProof="0" dirty="0">
                <a:ea typeface="Verdana" panose="020B0604030504040204" pitchFamily="34" charset="0"/>
                <a:cs typeface="Verdana" panose="020B0604030504040204" pitchFamily="34" charset="0"/>
              </a:rPr>
              <a:t>Nem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nincs szükség adatvédelmi tisztviselőre.</a:t>
            </a:r>
          </a:p>
          <a:p>
            <a:pPr algn="just">
              <a:spcBef>
                <a:spcPts val="600"/>
              </a:spcBef>
            </a:pPr>
            <a:r>
              <a:rPr lang="hu-HU" sz="1400" noProof="0" dirty="0">
                <a:ea typeface="Verdana" panose="020B0604030504040204" pitchFamily="34" charset="0"/>
                <a:cs typeface="Verdana" panose="020B0604030504040204" pitchFamily="34" charset="0"/>
              </a:rPr>
              <a:t>Igen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tovább az 3. kérdéshez</a:t>
            </a:r>
          </a:p>
          <a:p>
            <a:pPr algn="just">
              <a:spcBef>
                <a:spcPts val="600"/>
              </a:spcBef>
            </a:pPr>
            <a:endParaRPr lang="hu-HU" sz="1400" noProof="0" dirty="0">
              <a:ea typeface="Verdana" panose="020B0604030504040204" pitchFamily="34" charset="0"/>
              <a:cs typeface="Verdana" panose="020B0604030504040204" pitchFamily="34" charset="0"/>
            </a:endParaRPr>
          </a:p>
          <a:p>
            <a:pPr marL="0" indent="0" algn="just">
              <a:spcBef>
                <a:spcPts val="600"/>
              </a:spcBef>
              <a:buNone/>
            </a:pPr>
            <a:r>
              <a:rPr lang="hu-HU" sz="1400" b="1" noProof="0" dirty="0">
                <a:ea typeface="Verdana" panose="020B0604030504040204" pitchFamily="34" charset="0"/>
                <a:cs typeface="Verdana" panose="020B0604030504040204" pitchFamily="34" charset="0"/>
              </a:rPr>
              <a:t>3. kérdés: A kezelt adatok körébe tartoznak-e különleges személyes adatok, vagy bűnügyi adatok?</a:t>
            </a:r>
          </a:p>
          <a:p>
            <a:pPr algn="just">
              <a:spcBef>
                <a:spcPts val="600"/>
              </a:spcBef>
            </a:pPr>
            <a:r>
              <a:rPr lang="hu-HU" sz="1400" noProof="0" dirty="0">
                <a:ea typeface="Verdana" panose="020B0604030504040204" pitchFamily="34" charset="0"/>
                <a:cs typeface="Verdana" panose="020B0604030504040204" pitchFamily="34" charset="0"/>
              </a:rPr>
              <a:t>Igen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adatvédelmi tisztviselő</a:t>
            </a:r>
          </a:p>
          <a:p>
            <a:pPr algn="just">
              <a:spcBef>
                <a:spcPts val="600"/>
              </a:spcBef>
            </a:pPr>
            <a:r>
              <a:rPr lang="hu-HU" sz="1400" b="1" noProof="0" dirty="0">
                <a:ea typeface="Verdana" panose="020B0604030504040204" pitchFamily="34" charset="0"/>
                <a:cs typeface="Verdana" panose="020B0604030504040204" pitchFamily="34" charset="0"/>
              </a:rPr>
              <a:t>Nem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tovább az 4. kérdéshez</a:t>
            </a:r>
          </a:p>
          <a:p>
            <a:pPr algn="just">
              <a:spcBef>
                <a:spcPts val="600"/>
              </a:spcBef>
            </a:pPr>
            <a:endParaRPr lang="hu-HU" sz="1400" noProof="0" dirty="0">
              <a:ea typeface="Verdana" panose="020B0604030504040204" pitchFamily="34" charset="0"/>
              <a:cs typeface="Verdana" panose="020B0604030504040204" pitchFamily="34" charset="0"/>
            </a:endParaRPr>
          </a:p>
          <a:p>
            <a:pPr marL="0" indent="0" algn="just">
              <a:spcBef>
                <a:spcPts val="600"/>
              </a:spcBef>
              <a:buNone/>
            </a:pPr>
            <a:r>
              <a:rPr lang="hu-HU" sz="1400" b="1" noProof="0" dirty="0">
                <a:ea typeface="Verdana" panose="020B0604030504040204" pitchFamily="34" charset="0"/>
                <a:cs typeface="Verdana" panose="020B0604030504040204" pitchFamily="34" charset="0"/>
              </a:rPr>
              <a:t>4. kérdés: Az adatkezelés szükségessé teszi az érintettek rendszeres és szisztematikus megfigyelését?</a:t>
            </a:r>
          </a:p>
          <a:p>
            <a:pPr algn="just">
              <a:spcBef>
                <a:spcPts val="600"/>
              </a:spcBef>
            </a:pPr>
            <a:r>
              <a:rPr lang="hu-HU" sz="1400" noProof="0" dirty="0">
                <a:ea typeface="Verdana" panose="020B0604030504040204" pitchFamily="34" charset="0"/>
                <a:cs typeface="Verdana" panose="020B0604030504040204" pitchFamily="34" charset="0"/>
              </a:rPr>
              <a:t>Igen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adatvédelmi tisztviselő</a:t>
            </a:r>
          </a:p>
          <a:p>
            <a:pPr algn="just">
              <a:spcBef>
                <a:spcPts val="600"/>
              </a:spcBef>
            </a:pPr>
            <a:r>
              <a:rPr lang="hu-HU" sz="1400" b="1" noProof="0" dirty="0">
                <a:ea typeface="Verdana" panose="020B0604030504040204" pitchFamily="34" charset="0"/>
                <a:cs typeface="Verdana" panose="020B0604030504040204" pitchFamily="34" charset="0"/>
              </a:rPr>
              <a:t>Nem</a:t>
            </a:r>
            <a:r>
              <a:rPr lang="hu-HU" sz="1400" noProof="0" dirty="0">
                <a:ea typeface="Verdana" panose="020B0604030504040204" pitchFamily="34" charset="0"/>
                <a:cs typeface="Verdana" panose="020B0604030504040204" pitchFamily="34" charset="0"/>
              </a:rPr>
              <a:t> </a:t>
            </a:r>
            <a:r>
              <a:rPr lang="hu-HU" sz="1400" noProof="0" dirty="0">
                <a:ea typeface="Verdana" panose="020B0604030504040204" pitchFamily="34" charset="0"/>
                <a:cs typeface="Verdana" panose="020B0604030504040204" pitchFamily="34" charset="0"/>
                <a:sym typeface="Wingdings" pitchFamily="2" charset="2"/>
              </a:rPr>
              <a:t></a:t>
            </a:r>
            <a:r>
              <a:rPr lang="hu-HU" sz="1400" noProof="0" dirty="0">
                <a:ea typeface="Verdana" panose="020B0604030504040204" pitchFamily="34" charset="0"/>
                <a:cs typeface="Verdana" panose="020B0604030504040204" pitchFamily="34" charset="0"/>
              </a:rPr>
              <a:t> GDPR alapján nincs szükség adatvédelmi tisztviselőre, azonban ellenőrizze a nemzeti és tagállami jogszabályokat, hogy azok előírják-e az adatvédelmi tisztviselőt.</a:t>
            </a:r>
          </a:p>
        </p:txBody>
      </p:sp>
      <p:sp>
        <p:nvSpPr>
          <p:cNvPr id="5" name="Ellipszis 4">
            <a:extLst>
              <a:ext uri="{FF2B5EF4-FFF2-40B4-BE49-F238E27FC236}">
                <a16:creationId xmlns:a16="http://schemas.microsoft.com/office/drawing/2014/main" id="{17447D08-05F1-482B-B7E2-6A429FE54A8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01198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C019-63A0-42E7-B752-0BD895334D4A}"/>
              </a:ext>
            </a:extLst>
          </p:cNvPr>
          <p:cNvSpPr>
            <a:spLocks noGrp="1"/>
          </p:cNvSpPr>
          <p:nvPr>
            <p:ph type="title"/>
          </p:nvPr>
        </p:nvSpPr>
        <p:spPr>
          <a:xfrm>
            <a:off x="677334" y="609600"/>
            <a:ext cx="8596668" cy="851555"/>
          </a:xfrm>
        </p:spPr>
        <p:txBody>
          <a:bodyPr/>
          <a:lstStyle/>
          <a:p>
            <a:r>
              <a:rPr lang="hu-HU" noProof="0" dirty="0"/>
              <a:t>Bevezetés – bemelegítő kérdések </a:t>
            </a:r>
          </a:p>
        </p:txBody>
      </p:sp>
      <p:sp>
        <p:nvSpPr>
          <p:cNvPr id="3" name="Content Placeholder 2">
            <a:extLst>
              <a:ext uri="{FF2B5EF4-FFF2-40B4-BE49-F238E27FC236}">
                <a16:creationId xmlns:a16="http://schemas.microsoft.com/office/drawing/2014/main" id="{7A2D221C-CD50-414B-A8F5-5EA3A9771C8A}"/>
              </a:ext>
            </a:extLst>
          </p:cNvPr>
          <p:cNvSpPr>
            <a:spLocks noGrp="1"/>
          </p:cNvSpPr>
          <p:nvPr>
            <p:ph idx="1"/>
          </p:nvPr>
        </p:nvSpPr>
        <p:spPr>
          <a:xfrm>
            <a:off x="677334" y="1715679"/>
            <a:ext cx="8596668" cy="4325684"/>
          </a:xfrm>
        </p:spPr>
        <p:txBody>
          <a:bodyPr>
            <a:normAutofit/>
          </a:bodyPr>
          <a:lstStyle/>
          <a:p>
            <a:pPr algn="just"/>
            <a:r>
              <a:rPr lang="hu-HU" sz="2800" noProof="0" dirty="0"/>
              <a:t>Milyen tapasztalattal rendelkezik az adatvédelemről?</a:t>
            </a:r>
          </a:p>
          <a:p>
            <a:pPr algn="just"/>
            <a:r>
              <a:rPr lang="hu-HU" sz="2800" noProof="0" dirty="0"/>
              <a:t>Mit tud az adatvédelmi tisztviselőről?</a:t>
            </a:r>
          </a:p>
          <a:p>
            <a:pPr algn="just"/>
            <a:r>
              <a:rPr lang="hu-HU" sz="2800" noProof="0" dirty="0"/>
              <a:t>Mit vár a mai képzéstől?</a:t>
            </a:r>
          </a:p>
        </p:txBody>
      </p:sp>
      <p:sp>
        <p:nvSpPr>
          <p:cNvPr id="4" name="Segnaposto numero diapositiva 3">
            <a:extLst>
              <a:ext uri="{FF2B5EF4-FFF2-40B4-BE49-F238E27FC236}">
                <a16:creationId xmlns:a16="http://schemas.microsoft.com/office/drawing/2014/main" id="{F31AD6D1-3A7D-2A4D-BECC-2A57E21AFD8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30A0E492-ADD3-4EF7-BDC5-E5B993CE79B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64338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a:xfrm>
            <a:off x="677334" y="609600"/>
            <a:ext cx="8596668" cy="1055427"/>
          </a:xfrm>
        </p:spPr>
        <p:txBody>
          <a:bodyPr/>
          <a:lstStyle/>
          <a:p>
            <a:r>
              <a:rPr lang="hu-HU" noProof="0"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a:xfrm>
            <a:off x="677334" y="1710213"/>
            <a:ext cx="8596668" cy="3880773"/>
          </a:xfrm>
        </p:spPr>
        <p:txBody>
          <a:bodyPr/>
          <a:lstStyle/>
          <a:p>
            <a:r>
              <a:rPr lang="hu-HU" noProof="0" dirty="0"/>
              <a:t>értékelőlap</a:t>
            </a:r>
          </a:p>
          <a:p>
            <a:r>
              <a:rPr lang="hu-HU" noProof="0" dirty="0"/>
              <a:t>jelenléti ív</a:t>
            </a:r>
          </a:p>
          <a:p>
            <a:pPr marL="0" indent="0">
              <a:buNone/>
            </a:pPr>
            <a:endParaRPr lang="hu-HU" noProof="0"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solidFill>
                  <a:srgbClr val="4A66AC"/>
                </a:solidFill>
              </a:rPr>
              <a:pPr/>
              <a:t>70</a:t>
            </a:fld>
            <a:endParaRPr lang="en-US" dirty="0">
              <a:solidFill>
                <a:srgbClr val="4A66AC"/>
              </a:solidFill>
            </a:endParaRPr>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solidFill>
                <a:prstClr val="black"/>
              </a:solidFill>
            </a:endParaRPr>
          </a:p>
        </p:txBody>
      </p:sp>
      <p:sp>
        <p:nvSpPr>
          <p:cNvPr id="6" name="Ellipszis 5">
            <a:extLst>
              <a:ext uri="{FF2B5EF4-FFF2-40B4-BE49-F238E27FC236}">
                <a16:creationId xmlns:a16="http://schemas.microsoft.com/office/drawing/2014/main" id="{D90FEF1E-605E-41BE-87E9-1DE84240FEA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7458563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hu-HU" b="1" noProof="0" dirty="0" err="1"/>
              <a:t>Credits</a:t>
            </a:r>
            <a:endParaRPr lang="hu-HU" b="1" noProof="0"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637731"/>
            <a:ext cx="8596668" cy="4411652"/>
          </a:xfrm>
        </p:spPr>
        <p:txBody>
          <a:bodyPr>
            <a:noAutofit/>
          </a:bodyPr>
          <a:lstStyle/>
          <a:p>
            <a:pPr marL="0" indent="0" algn="just">
              <a:lnSpc>
                <a:spcPct val="100000"/>
              </a:lnSpc>
              <a:spcBef>
                <a:spcPts val="0"/>
              </a:spcBef>
              <a:buNone/>
            </a:pPr>
            <a:r>
              <a:rPr lang="hu-HU" noProof="0" dirty="0" err="1"/>
              <a:t>These</a:t>
            </a:r>
            <a:r>
              <a:rPr lang="hu-HU" noProof="0" dirty="0"/>
              <a:t>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based</a:t>
            </a:r>
            <a:r>
              <a:rPr lang="hu-HU" noProof="0" dirty="0"/>
              <a:t> </a:t>
            </a:r>
            <a:r>
              <a:rPr lang="hu-HU" noProof="0" dirty="0" err="1"/>
              <a:t>on</a:t>
            </a:r>
            <a:r>
              <a:rPr lang="hu-HU" noProof="0" dirty="0"/>
              <a:t> standard </a:t>
            </a:r>
            <a:r>
              <a:rPr lang="hu-HU" noProof="0" dirty="0" err="1"/>
              <a:t>training</a:t>
            </a:r>
            <a:r>
              <a:rPr lang="hu-HU" noProof="0" dirty="0"/>
              <a:t> </a:t>
            </a:r>
            <a:r>
              <a:rPr lang="hu-HU" noProof="0" dirty="0" err="1"/>
              <a:t>materials</a:t>
            </a:r>
            <a:r>
              <a:rPr lang="hu-HU" noProof="0" dirty="0"/>
              <a:t> </a:t>
            </a:r>
            <a:r>
              <a:rPr lang="hu-HU" noProof="0" dirty="0" err="1"/>
              <a:t>developed</a:t>
            </a:r>
            <a:r>
              <a:rPr lang="hu-HU" noProof="0" dirty="0"/>
              <a:t> in </a:t>
            </a:r>
            <a:r>
              <a:rPr lang="hu-HU" noProof="0" dirty="0" err="1"/>
              <a:t>the</a:t>
            </a:r>
            <a:r>
              <a:rPr lang="hu-HU" noProof="0" dirty="0"/>
              <a:t> context of </a:t>
            </a:r>
            <a:r>
              <a:rPr lang="hu-HU" noProof="0" dirty="0" err="1"/>
              <a:t>the</a:t>
            </a:r>
            <a:r>
              <a:rPr lang="hu-HU" noProof="0" dirty="0"/>
              <a:t> project “</a:t>
            </a:r>
            <a:r>
              <a:rPr lang="hu-HU" noProof="0" dirty="0" err="1"/>
              <a:t>Supporting</a:t>
            </a:r>
            <a:r>
              <a:rPr lang="hu-HU" noProof="0" dirty="0"/>
              <a:t> </a:t>
            </a:r>
            <a:r>
              <a:rPr lang="hu-HU" noProof="0" dirty="0" err="1"/>
              <a:t>Training</a:t>
            </a:r>
            <a:r>
              <a:rPr lang="hu-HU" noProof="0" dirty="0"/>
              <a:t> </a:t>
            </a:r>
            <a:r>
              <a:rPr lang="hu-HU" noProof="0" dirty="0" err="1"/>
              <a:t>Activities</a:t>
            </a:r>
            <a:r>
              <a:rPr lang="hu-HU" noProof="0" dirty="0"/>
              <a:t> </a:t>
            </a:r>
            <a:r>
              <a:rPr lang="hu-HU" noProof="0" dirty="0" err="1"/>
              <a:t>on</a:t>
            </a:r>
            <a:r>
              <a:rPr lang="hu-HU" noProof="0" dirty="0"/>
              <a:t> </a:t>
            </a:r>
            <a:r>
              <a:rPr lang="hu-HU" noProof="0" dirty="0" err="1"/>
              <a:t>the</a:t>
            </a:r>
            <a:r>
              <a:rPr lang="hu-HU" noProof="0" dirty="0"/>
              <a:t> Data </a:t>
            </a:r>
            <a:r>
              <a:rPr lang="hu-HU" noProof="0" dirty="0" err="1"/>
              <a:t>Protection</a:t>
            </a:r>
            <a:r>
              <a:rPr lang="hu-HU" noProof="0" dirty="0"/>
              <a:t> Reform” – STAR (</a:t>
            </a:r>
            <a:r>
              <a:rPr lang="hu-HU" noProof="0" dirty="0">
                <a:hlinkClick r:id="rId3"/>
              </a:rPr>
              <a:t>http://www.project-star.eu/</a:t>
            </a:r>
            <a:r>
              <a:rPr lang="hu-HU" noProof="0" dirty="0"/>
              <a:t>).</a:t>
            </a:r>
          </a:p>
          <a:p>
            <a:pPr marL="0" indent="0" algn="just">
              <a:lnSpc>
                <a:spcPct val="100000"/>
              </a:lnSpc>
              <a:spcBef>
                <a:spcPts val="0"/>
              </a:spcBef>
              <a:buNone/>
            </a:pPr>
            <a:endParaRPr lang="hu-HU" noProof="0" dirty="0"/>
          </a:p>
          <a:p>
            <a:pPr marL="0" indent="0" algn="just">
              <a:lnSpc>
                <a:spcPct val="100000"/>
              </a:lnSpc>
              <a:spcBef>
                <a:spcPts val="0"/>
              </a:spcBef>
              <a:buNone/>
            </a:pPr>
            <a:endParaRPr lang="hu-HU" noProof="0" dirty="0"/>
          </a:p>
          <a:p>
            <a:pPr marL="2149475" indent="0" algn="just">
              <a:lnSpc>
                <a:spcPct val="100000"/>
              </a:lnSpc>
              <a:spcBef>
                <a:spcPts val="0"/>
              </a:spcBef>
              <a:buNone/>
            </a:pPr>
            <a:r>
              <a:rPr lang="hu-HU" noProof="0" dirty="0" err="1"/>
              <a:t>This</a:t>
            </a:r>
            <a:r>
              <a:rPr lang="hu-HU" noProof="0" dirty="0"/>
              <a:t> project has </a:t>
            </a:r>
            <a:r>
              <a:rPr lang="hu-HU" noProof="0" dirty="0" err="1"/>
              <a:t>received</a:t>
            </a:r>
            <a:r>
              <a:rPr lang="hu-HU" noProof="0" dirty="0"/>
              <a:t> </a:t>
            </a:r>
            <a:r>
              <a:rPr lang="hu-HU" noProof="0" dirty="0" err="1"/>
              <a:t>funding</a:t>
            </a:r>
            <a:r>
              <a:rPr lang="hu-HU" noProof="0" dirty="0"/>
              <a:t> </a:t>
            </a:r>
            <a:r>
              <a:rPr lang="hu-HU" noProof="0" dirty="0" err="1"/>
              <a:t>from</a:t>
            </a:r>
            <a:r>
              <a:rPr lang="hu-HU" noProof="0" dirty="0"/>
              <a:t> </a:t>
            </a:r>
            <a:r>
              <a:rPr lang="hu-HU" noProof="0" dirty="0" err="1"/>
              <a:t>the</a:t>
            </a:r>
            <a:r>
              <a:rPr lang="hu-HU" noProof="0" dirty="0"/>
              <a:t> European Union </a:t>
            </a:r>
            <a:r>
              <a:rPr lang="hu-HU" noProof="0" dirty="0" err="1"/>
              <a:t>under</a:t>
            </a:r>
            <a:r>
              <a:rPr lang="hu-HU" noProof="0" dirty="0"/>
              <a:t> </a:t>
            </a:r>
            <a:r>
              <a:rPr lang="hu-HU" noProof="0" dirty="0" err="1"/>
              <a:t>the</a:t>
            </a:r>
            <a:r>
              <a:rPr lang="hu-HU" noProof="0" dirty="0"/>
              <a:t> REC Action Grant </a:t>
            </a:r>
            <a:r>
              <a:rPr lang="hu-HU" noProof="0" dirty="0" err="1"/>
              <a:t>programme</a:t>
            </a:r>
            <a:r>
              <a:rPr lang="hu-HU" noProof="0" dirty="0"/>
              <a:t>.</a:t>
            </a:r>
          </a:p>
          <a:p>
            <a:pPr marL="2149475" indent="0" algn="just">
              <a:lnSpc>
                <a:spcPct val="100000"/>
              </a:lnSpc>
              <a:spcBef>
                <a:spcPts val="0"/>
              </a:spcBef>
              <a:buNone/>
            </a:pPr>
            <a:r>
              <a:rPr lang="hu-HU" noProof="0" dirty="0"/>
              <a:t>Grant </a:t>
            </a:r>
            <a:r>
              <a:rPr lang="hu-HU" noProof="0" dirty="0" err="1"/>
              <a:t>Agreement</a:t>
            </a:r>
            <a:r>
              <a:rPr lang="hu-HU" noProof="0" dirty="0"/>
              <a:t> No 769138 (2017-2019).</a:t>
            </a:r>
          </a:p>
          <a:p>
            <a:pPr marL="2006600" indent="0" algn="just">
              <a:lnSpc>
                <a:spcPct val="100000"/>
              </a:lnSpc>
              <a:spcBef>
                <a:spcPts val="0"/>
              </a:spcBef>
              <a:buNone/>
            </a:pPr>
            <a:endParaRPr lang="hu-HU" noProof="0" dirty="0"/>
          </a:p>
          <a:p>
            <a:pPr marL="19050" indent="0" algn="just">
              <a:lnSpc>
                <a:spcPct val="100000"/>
              </a:lnSpc>
              <a:spcBef>
                <a:spcPts val="0"/>
              </a:spcBef>
              <a:buNone/>
            </a:pPr>
            <a:r>
              <a:rPr lang="hu-HU" noProof="0" dirty="0"/>
              <a:t>The </a:t>
            </a:r>
            <a:r>
              <a:rPr lang="hu-HU" noProof="0" dirty="0" err="1"/>
              <a:t>default</a:t>
            </a:r>
            <a:r>
              <a:rPr lang="hu-HU" noProof="0" dirty="0"/>
              <a:t> version of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available</a:t>
            </a:r>
            <a:r>
              <a:rPr lang="hu-HU" noProof="0" dirty="0"/>
              <a:t> free-of-</a:t>
            </a:r>
            <a:r>
              <a:rPr lang="hu-HU" noProof="0" dirty="0" err="1"/>
              <a:t>charge</a:t>
            </a:r>
            <a:r>
              <a:rPr lang="hu-HU" noProof="0" dirty="0"/>
              <a:t> </a:t>
            </a:r>
            <a:r>
              <a:rPr lang="hu-HU" noProof="0" dirty="0" err="1"/>
              <a:t>on</a:t>
            </a:r>
            <a:r>
              <a:rPr lang="hu-HU" noProof="0" dirty="0"/>
              <a:t> </a:t>
            </a:r>
            <a:r>
              <a:rPr lang="hu-HU" noProof="0" dirty="0" err="1"/>
              <a:t>the</a:t>
            </a:r>
            <a:r>
              <a:rPr lang="hu-HU" noProof="0" dirty="0"/>
              <a:t> STAR project </a:t>
            </a:r>
            <a:r>
              <a:rPr lang="hu-HU" noProof="0" dirty="0" err="1"/>
              <a:t>website</a:t>
            </a:r>
            <a:endParaRPr lang="hu-HU" noProof="0" dirty="0"/>
          </a:p>
          <a:p>
            <a:pPr marL="19050" indent="0" algn="just">
              <a:lnSpc>
                <a:spcPct val="100000"/>
              </a:lnSpc>
              <a:spcBef>
                <a:spcPts val="0"/>
              </a:spcBef>
              <a:buNone/>
            </a:pPr>
            <a:endParaRPr lang="hu-HU" noProof="0" dirty="0"/>
          </a:p>
          <a:p>
            <a:pPr marL="19050" indent="0" algn="just">
              <a:spcBef>
                <a:spcPts val="0"/>
              </a:spcBef>
              <a:buNone/>
            </a:pPr>
            <a:r>
              <a:rPr lang="hu-HU" noProof="0" dirty="0"/>
              <a:t>The </a:t>
            </a:r>
            <a:r>
              <a:rPr lang="hu-HU" noProof="0" dirty="0" err="1"/>
              <a:t>content</a:t>
            </a:r>
            <a:r>
              <a:rPr lang="hu-HU" noProof="0" dirty="0"/>
              <a:t> of </a:t>
            </a:r>
            <a:r>
              <a:rPr lang="hu-HU" noProof="0" dirty="0" err="1"/>
              <a:t>this</a:t>
            </a:r>
            <a:r>
              <a:rPr lang="hu-HU" noProof="0" dirty="0"/>
              <a:t> </a:t>
            </a:r>
            <a:r>
              <a:rPr lang="hu-HU" noProof="0" dirty="0" err="1"/>
              <a:t>presentation</a:t>
            </a:r>
            <a:r>
              <a:rPr lang="hu-HU" noProof="0" dirty="0"/>
              <a:t> </a:t>
            </a:r>
            <a:r>
              <a:rPr lang="hu-HU" noProof="0" dirty="0" err="1"/>
              <a:t>represents</a:t>
            </a:r>
            <a:r>
              <a:rPr lang="hu-HU" noProof="0" dirty="0"/>
              <a:t> </a:t>
            </a:r>
            <a:r>
              <a:rPr lang="hu-HU" noProof="0" dirty="0" err="1"/>
              <a:t>the</a:t>
            </a:r>
            <a:r>
              <a:rPr lang="hu-HU" noProof="0" dirty="0"/>
              <a:t> </a:t>
            </a:r>
            <a:r>
              <a:rPr lang="hu-HU" noProof="0" dirty="0" err="1"/>
              <a:t>views</a:t>
            </a:r>
            <a:r>
              <a:rPr lang="hu-HU" noProof="0" dirty="0"/>
              <a:t> of </a:t>
            </a:r>
            <a:r>
              <a:rPr lang="hu-HU" noProof="0" dirty="0" err="1"/>
              <a:t>the</a:t>
            </a:r>
            <a:r>
              <a:rPr lang="hu-HU" noProof="0" dirty="0"/>
              <a:t> </a:t>
            </a:r>
            <a:r>
              <a:rPr lang="hu-HU" noProof="0" dirty="0" err="1"/>
              <a:t>authors</a:t>
            </a:r>
            <a:r>
              <a:rPr lang="hu-HU" noProof="0" dirty="0"/>
              <a:t> </a:t>
            </a:r>
            <a:r>
              <a:rPr lang="hu-HU" noProof="0" dirty="0" err="1"/>
              <a:t>only</a:t>
            </a:r>
            <a:r>
              <a:rPr lang="hu-HU" noProof="0" dirty="0"/>
              <a:t> and is </a:t>
            </a:r>
            <a:r>
              <a:rPr lang="hu-HU" noProof="0" dirty="0" err="1"/>
              <a:t>their</a:t>
            </a:r>
            <a:r>
              <a:rPr lang="hu-HU" noProof="0" dirty="0"/>
              <a:t> </a:t>
            </a:r>
            <a:r>
              <a:rPr lang="hu-HU" noProof="0" dirty="0" err="1"/>
              <a:t>sole</a:t>
            </a:r>
            <a:r>
              <a:rPr lang="hu-HU" noProof="0" dirty="0"/>
              <a:t> </a:t>
            </a:r>
            <a:r>
              <a:rPr lang="hu-HU" noProof="0" dirty="0" err="1"/>
              <a:t>responsibility</a:t>
            </a:r>
            <a:r>
              <a:rPr lang="hu-HU" noProof="0" dirty="0"/>
              <a:t>. The European </a:t>
            </a:r>
            <a:r>
              <a:rPr lang="hu-HU" noProof="0" dirty="0" err="1"/>
              <a:t>Commission</a:t>
            </a:r>
            <a:r>
              <a:rPr lang="hu-HU" noProof="0" dirty="0"/>
              <a:t> </a:t>
            </a:r>
            <a:r>
              <a:rPr lang="hu-HU" noProof="0" dirty="0" err="1"/>
              <a:t>does</a:t>
            </a:r>
            <a:r>
              <a:rPr lang="hu-HU" noProof="0" dirty="0"/>
              <a:t> </a:t>
            </a:r>
            <a:r>
              <a:rPr lang="hu-HU" noProof="0" dirty="0" err="1"/>
              <a:t>not</a:t>
            </a:r>
            <a:r>
              <a:rPr lang="hu-HU" noProof="0" dirty="0"/>
              <a:t> </a:t>
            </a:r>
            <a:r>
              <a:rPr lang="hu-HU" noProof="0" dirty="0" err="1"/>
              <a:t>accept</a:t>
            </a:r>
            <a:r>
              <a:rPr lang="hu-HU" noProof="0" dirty="0"/>
              <a:t> </a:t>
            </a:r>
            <a:r>
              <a:rPr lang="hu-HU" noProof="0" dirty="0" err="1"/>
              <a:t>any</a:t>
            </a:r>
            <a:r>
              <a:rPr lang="hu-HU" noProof="0" dirty="0"/>
              <a:t> </a:t>
            </a:r>
            <a:r>
              <a:rPr lang="hu-HU" noProof="0" dirty="0" err="1"/>
              <a:t>responsibility</a:t>
            </a:r>
            <a:r>
              <a:rPr lang="hu-HU" noProof="0" dirty="0"/>
              <a:t> </a:t>
            </a:r>
            <a:r>
              <a:rPr lang="hu-HU" noProof="0" dirty="0" err="1"/>
              <a:t>for</a:t>
            </a:r>
            <a:r>
              <a:rPr lang="hu-HU" noProof="0" dirty="0"/>
              <a:t> </a:t>
            </a:r>
            <a:r>
              <a:rPr lang="hu-HU" noProof="0" dirty="0" err="1"/>
              <a:t>use</a:t>
            </a:r>
            <a:r>
              <a:rPr lang="hu-HU" noProof="0" dirty="0"/>
              <a:t> </a:t>
            </a:r>
            <a:r>
              <a:rPr lang="hu-HU" noProof="0" dirty="0" err="1"/>
              <a:t>that</a:t>
            </a:r>
            <a:r>
              <a:rPr lang="hu-HU" noProof="0" dirty="0"/>
              <a:t> </a:t>
            </a:r>
            <a:r>
              <a:rPr lang="hu-HU" noProof="0" dirty="0" err="1"/>
              <a:t>may</a:t>
            </a:r>
            <a:r>
              <a:rPr lang="hu-HU" noProof="0" dirty="0"/>
              <a:t> be </a:t>
            </a:r>
            <a:r>
              <a:rPr lang="hu-HU" noProof="0" dirty="0" err="1"/>
              <a:t>made</a:t>
            </a:r>
            <a:r>
              <a:rPr lang="hu-HU" noProof="0" dirty="0"/>
              <a:t> of </a:t>
            </a:r>
            <a:r>
              <a:rPr lang="hu-HU" noProof="0" dirty="0" err="1"/>
              <a:t>the</a:t>
            </a:r>
            <a:r>
              <a:rPr lang="hu-HU" noProof="0" dirty="0"/>
              <a:t> </a:t>
            </a:r>
            <a:r>
              <a:rPr lang="hu-HU" noProof="0" dirty="0" err="1"/>
              <a:t>information</a:t>
            </a:r>
            <a:r>
              <a:rPr lang="hu-HU" noProof="0" dirty="0"/>
              <a:t> </a:t>
            </a:r>
            <a:r>
              <a:rPr lang="hu-HU" noProof="0" dirty="0" err="1"/>
              <a:t>it</a:t>
            </a:r>
            <a:r>
              <a:rPr lang="hu-HU" noProof="0" dirty="0"/>
              <a:t> </a:t>
            </a:r>
            <a:r>
              <a:rPr lang="hu-HU" noProof="0" dirty="0" err="1"/>
              <a:t>contains</a:t>
            </a:r>
            <a:r>
              <a:rPr lang="hu-HU" noProof="0"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fld id="{D57F1E4F-1CFF-5643-939E-02111984F565}" type="slidenum">
              <a:rPr lang="en-US" smtClean="0">
                <a:solidFill>
                  <a:srgbClr val="4A66AC"/>
                </a:solidFill>
              </a:rPr>
              <a:pPr/>
              <a:t>71</a:t>
            </a:fld>
            <a:endParaRPr lang="en-US" dirty="0">
              <a:solidFill>
                <a:srgbClr val="4A66AC"/>
              </a:solidFill>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882050" y="2712603"/>
            <a:ext cx="1915120" cy="1277288"/>
          </a:xfrm>
          <a:prstGeom prst="rect">
            <a:avLst/>
          </a:prstGeom>
        </p:spPr>
      </p:pic>
      <p:sp>
        <p:nvSpPr>
          <p:cNvPr id="6" name="Ellipszis 5">
            <a:extLst>
              <a:ext uri="{FF2B5EF4-FFF2-40B4-BE49-F238E27FC236}">
                <a16:creationId xmlns:a16="http://schemas.microsoft.com/office/drawing/2014/main" id="{39F70899-E62B-4F82-8B79-EE9425676657}"/>
              </a:ext>
            </a:extLst>
          </p:cNvPr>
          <p:cNvSpPr/>
          <p:nvPr/>
        </p:nvSpPr>
        <p:spPr>
          <a:xfrm>
            <a:off x="11650436" y="-18473"/>
            <a:ext cx="541564" cy="601708"/>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16090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DE386-1153-3341-9249-7A37D1378874}"/>
              </a:ext>
            </a:extLst>
          </p:cNvPr>
          <p:cNvSpPr>
            <a:spLocks noGrp="1"/>
          </p:cNvSpPr>
          <p:nvPr>
            <p:ph type="title"/>
          </p:nvPr>
        </p:nvSpPr>
        <p:spPr>
          <a:xfrm>
            <a:off x="677334" y="609600"/>
            <a:ext cx="8596668" cy="1030664"/>
          </a:xfrm>
        </p:spPr>
        <p:txBody>
          <a:bodyPr>
            <a:normAutofit fontScale="90000"/>
          </a:bodyPr>
          <a:lstStyle/>
          <a:p>
            <a:r>
              <a:rPr lang="hu-HU" sz="3200" noProof="0" dirty="0"/>
              <a:t>A GDPR adatvédelmi tisztviselőre vonatkozó releváns rendelkezései </a:t>
            </a:r>
          </a:p>
        </p:txBody>
      </p:sp>
      <p:sp>
        <p:nvSpPr>
          <p:cNvPr id="3" name="Content Placeholder 2">
            <a:extLst>
              <a:ext uri="{FF2B5EF4-FFF2-40B4-BE49-F238E27FC236}">
                <a16:creationId xmlns:a16="http://schemas.microsoft.com/office/drawing/2014/main" id="{EBA853CD-678B-0B45-810E-86D556DC0FC0}"/>
              </a:ext>
            </a:extLst>
          </p:cNvPr>
          <p:cNvSpPr>
            <a:spLocks noGrp="1"/>
          </p:cNvSpPr>
          <p:nvPr>
            <p:ph idx="1"/>
          </p:nvPr>
        </p:nvSpPr>
        <p:spPr>
          <a:xfrm>
            <a:off x="677333" y="1803973"/>
            <a:ext cx="9230237" cy="4147794"/>
          </a:xfrm>
        </p:spPr>
        <p:txBody>
          <a:bodyPr>
            <a:normAutofit/>
          </a:bodyPr>
          <a:lstStyle/>
          <a:p>
            <a:pPr algn="just"/>
            <a:r>
              <a:rPr lang="hu-HU" sz="2200" noProof="0" dirty="0">
                <a:latin typeface="+mj-lt"/>
              </a:rPr>
              <a:t>Nem teljesen új koncepció – a 95/46/EK adatvédelmi irányelv már bevezette  (a tagállamok 38%-a kötelezővé tette az adatvédelmi tisztviselő kinevezését bizonyos esetekben)</a:t>
            </a:r>
          </a:p>
          <a:p>
            <a:pPr algn="just"/>
            <a:r>
              <a:rPr lang="hu-HU" sz="2200" noProof="0" dirty="0">
                <a:latin typeface="+mj-lt"/>
              </a:rPr>
              <a:t>GDPR: az adatvédelmi tisztviselő (DPO) egy vállalati szerep(lő), mely elősegíti a </a:t>
            </a:r>
            <a:r>
              <a:rPr lang="hu-HU" sz="2200" noProof="0" dirty="0" err="1">
                <a:latin typeface="+mj-lt"/>
              </a:rPr>
              <a:t>GDPR-nak</a:t>
            </a:r>
            <a:r>
              <a:rPr lang="hu-HU" sz="2200" noProof="0" dirty="0">
                <a:latin typeface="+mj-lt"/>
              </a:rPr>
              <a:t> és egyéb alkalmazandó adatvédelmi szabályozásnak való megfelelést (Preambulum (97))</a:t>
            </a:r>
          </a:p>
          <a:p>
            <a:pPr algn="just"/>
            <a:r>
              <a:rPr lang="hu-HU" sz="2200" noProof="0" dirty="0">
                <a:latin typeface="+mj-lt"/>
              </a:rPr>
              <a:t>Az adatvédelmi tisztviselő kijelölése (37. cikk)</a:t>
            </a:r>
          </a:p>
          <a:p>
            <a:pPr algn="just"/>
            <a:r>
              <a:rPr lang="hu-HU" sz="2200" noProof="0" dirty="0">
                <a:latin typeface="+mj-lt"/>
              </a:rPr>
              <a:t>Az adatvédelmi tisztviselő jogállása (38. cikk)</a:t>
            </a:r>
          </a:p>
          <a:p>
            <a:pPr algn="just"/>
            <a:r>
              <a:rPr lang="hu-HU" sz="2200" noProof="0" dirty="0">
                <a:latin typeface="+mj-lt"/>
              </a:rPr>
              <a:t>Az adatvédelmi tisztviselő feladatai (39. cikk)</a:t>
            </a:r>
          </a:p>
        </p:txBody>
      </p:sp>
      <p:sp>
        <p:nvSpPr>
          <p:cNvPr id="4" name="Ellipszis 3">
            <a:extLst>
              <a:ext uri="{FF2B5EF4-FFF2-40B4-BE49-F238E27FC236}">
                <a16:creationId xmlns:a16="http://schemas.microsoft.com/office/drawing/2014/main" id="{6D097187-426C-4759-9DAA-A70C793BD25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4788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hu-HU" noProof="0" dirty="0"/>
              <a:t>Tartalomjegyzék</a:t>
            </a:r>
          </a:p>
        </p:txBody>
      </p:sp>
      <p:sp>
        <p:nvSpPr>
          <p:cNvPr id="3" name="Tijdelijke aanduiding voor inhoud 2"/>
          <p:cNvSpPr>
            <a:spLocks noGrp="1"/>
          </p:cNvSpPr>
          <p:nvPr>
            <p:ph idx="1"/>
          </p:nvPr>
        </p:nvSpPr>
        <p:spPr>
          <a:xfrm>
            <a:off x="755710" y="1395045"/>
            <a:ext cx="9093683" cy="4853355"/>
          </a:xfrm>
        </p:spPr>
        <p:txBody>
          <a:bodyPr>
            <a:noAutofit/>
          </a:bodyPr>
          <a:lstStyle/>
          <a:p>
            <a:pPr marL="457200" indent="-457200">
              <a:buFont typeface="+mj-lt"/>
              <a:buAutoNum type="arabicPeriod"/>
            </a:pPr>
            <a:r>
              <a:rPr lang="hu-HU" sz="1600" dirty="0">
                <a:solidFill>
                  <a:srgbClr val="FF0000"/>
                </a:solidFill>
              </a:rPr>
              <a:t>Az adatvédelmi tisztviselő (DPO):</a:t>
            </a:r>
          </a:p>
          <a:p>
            <a:pPr marL="914400" lvl="1" indent="-457200" algn="just">
              <a:buFont typeface="+mj-lt"/>
              <a:buAutoNum type="alphaLcParenR"/>
            </a:pPr>
            <a:r>
              <a:rPr lang="hu-HU" noProof="0" dirty="0">
                <a:solidFill>
                  <a:srgbClr val="FF0000"/>
                </a:solidFill>
              </a:rPr>
              <a:t>Az adatvédelmi tisztviselő kijelölése: mikor van szükség adatvédelmi tisztviselőre?</a:t>
            </a:r>
          </a:p>
          <a:p>
            <a:pPr marL="914400" lvl="1" indent="-457200" algn="just">
              <a:buFont typeface="+mj-lt"/>
              <a:buAutoNum type="alphaLcParenR"/>
            </a:pPr>
            <a:r>
              <a:rPr lang="hu-HU" noProof="0" dirty="0"/>
              <a:t>Mit csinál az adatvédelmi tisztviselő?</a:t>
            </a:r>
          </a:p>
          <a:p>
            <a:pPr marL="1428750" lvl="2" indent="-514350" algn="just">
              <a:buFont typeface="+mj-lt"/>
              <a:buAutoNum type="romanLcPeriod"/>
            </a:pPr>
            <a:r>
              <a:rPr lang="hu-HU" sz="1600" noProof="0" dirty="0"/>
              <a:t>funkció és feladatok</a:t>
            </a:r>
          </a:p>
          <a:p>
            <a:pPr marL="1428750" lvl="2" indent="-514350" algn="just">
              <a:buFont typeface="+mj-lt"/>
              <a:buAutoNum type="romanLcPeriod"/>
            </a:pPr>
            <a:r>
              <a:rPr lang="hu-HU" sz="1600" noProof="0" dirty="0"/>
              <a:t>szerep és hatáskör</a:t>
            </a:r>
          </a:p>
          <a:p>
            <a:pPr marL="914400" lvl="1" indent="-457200" algn="just">
              <a:buFont typeface="+mj-lt"/>
              <a:buAutoNum type="alphaLcParenR"/>
            </a:pPr>
            <a:r>
              <a:rPr lang="hu-HU" dirty="0"/>
              <a:t>Az adatvédelmi tisztviselő kijelölésével szemben támasztott szervezeti követelmények</a:t>
            </a:r>
          </a:p>
          <a:p>
            <a:pPr marL="914400" lvl="1" indent="-457200" algn="just">
              <a:buFont typeface="+mj-lt"/>
              <a:buAutoNum type="alphaLcParenR"/>
            </a:pPr>
            <a:r>
              <a:rPr lang="hu-HU" dirty="0">
                <a:solidFill>
                  <a:schemeClr val="tx1"/>
                </a:solidFill>
              </a:rPr>
              <a:t>Az adatvédelmi tisztviselő szakértelme és szakmai rátermettsége</a:t>
            </a:r>
          </a:p>
          <a:p>
            <a:pPr marL="914400" lvl="1" indent="-457200" algn="just">
              <a:buFont typeface="+mj-lt"/>
              <a:buAutoNum type="alphaLcParenR"/>
            </a:pPr>
            <a:r>
              <a:rPr lang="hu-HU" noProof="0" dirty="0"/>
              <a:t>Hogyan lehet valaki adatvédelmi tisztviselő?</a:t>
            </a:r>
          </a:p>
          <a:p>
            <a:pPr marL="914400" lvl="1" indent="-457200" algn="just">
              <a:buFont typeface="+mj-lt"/>
              <a:buAutoNum type="alphaLcParenR"/>
            </a:pPr>
            <a:r>
              <a:rPr lang="hu-HU" noProof="0" dirty="0"/>
              <a:t>Hogyan válasszuk ki az adatvédelmi tisztviselőt?</a:t>
            </a:r>
          </a:p>
          <a:p>
            <a:pPr marL="914400" lvl="1" indent="-457200" algn="just">
              <a:buFont typeface="+mj-lt"/>
              <a:buAutoNum type="alphaLcParenR"/>
            </a:pPr>
            <a:r>
              <a:rPr lang="hu-HU" noProof="0" dirty="0"/>
              <a:t>Adatvédelmi tisztviselő szükségességét ellenőrző lista</a:t>
            </a:r>
          </a:p>
          <a:p>
            <a:pPr marL="457200" lvl="0" indent="-457200" algn="just">
              <a:buFont typeface="+mj-lt"/>
              <a:buAutoNum type="arabicPeriod"/>
            </a:pPr>
            <a:r>
              <a:rPr lang="hu-HU" sz="1600" noProof="0" dirty="0"/>
              <a:t>Kérdések és válaszok</a:t>
            </a:r>
          </a:p>
          <a:p>
            <a:pPr marL="457200" lvl="0" indent="-457200" algn="just">
              <a:buFont typeface="+mj-lt"/>
              <a:buAutoNum type="arabicPeriod"/>
            </a:pPr>
            <a:r>
              <a:rPr lang="hu-HU" sz="1600" noProof="0" dirty="0"/>
              <a:t>Összefoglalás és visszajelzés </a:t>
            </a:r>
          </a:p>
        </p:txBody>
      </p:sp>
      <p:sp>
        <p:nvSpPr>
          <p:cNvPr id="4" name="Ellipszis 3">
            <a:extLst>
              <a:ext uri="{FF2B5EF4-FFF2-40B4-BE49-F238E27FC236}">
                <a16:creationId xmlns:a16="http://schemas.microsoft.com/office/drawing/2014/main" id="{C06481C3-60DE-4F2F-A94D-369CC952DEB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5383441"/>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1116</TotalTime>
  <Words>10410</Words>
  <Application>Microsoft Office PowerPoint</Application>
  <PresentationFormat>Szélesvásznú</PresentationFormat>
  <Paragraphs>1158</Paragraphs>
  <Slides>71</Slides>
  <Notes>64</Notes>
  <HiddenSlides>0</HiddenSlides>
  <MMClips>0</MMClips>
  <ScaleCrop>false</ScaleCrop>
  <HeadingPairs>
    <vt:vector size="6" baseType="variant">
      <vt:variant>
        <vt:lpstr>Használt betűtípusok</vt:lpstr>
      </vt:variant>
      <vt:variant>
        <vt:i4>6</vt:i4>
      </vt:variant>
      <vt:variant>
        <vt:lpstr>Téma</vt:lpstr>
      </vt:variant>
      <vt:variant>
        <vt:i4>2</vt:i4>
      </vt:variant>
      <vt:variant>
        <vt:lpstr>Diacímek</vt:lpstr>
      </vt:variant>
      <vt:variant>
        <vt:i4>71</vt:i4>
      </vt:variant>
    </vt:vector>
  </HeadingPairs>
  <TitlesOfParts>
    <vt:vector size="79" baseType="lpstr">
      <vt:lpstr>Arial</vt:lpstr>
      <vt:lpstr>Calibri</vt:lpstr>
      <vt:lpstr>Cambria</vt:lpstr>
      <vt:lpstr>Trebuchet MS</vt:lpstr>
      <vt:lpstr>Wingdings</vt:lpstr>
      <vt:lpstr>Wingdings 3</vt:lpstr>
      <vt:lpstr>1_Facet</vt:lpstr>
      <vt:lpstr>2_Facet</vt:lpstr>
      <vt:lpstr>  5. témakör – Az adatvédelmi tisztviselő</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Bevezetés – bemelegítő kérdések </vt:lpstr>
      <vt:lpstr>A GDPR adatvédelmi tisztviselőre vonatkozó releváns rendelkezései </vt:lpstr>
      <vt:lpstr>Tartalomjegyzék</vt:lpstr>
      <vt:lpstr>Mikor van szükség adatvédelmi tisztviselőre?</vt:lpstr>
      <vt:lpstr>Az adatvédelmi tisztviselő kijelölése: mikor van szükség adatvédelmi tisztviselőre?</vt:lpstr>
      <vt:lpstr>Kötelező: közhatalmi szerv</vt:lpstr>
      <vt:lpstr>Kötelező: megfigyelés</vt:lpstr>
      <vt:lpstr>Mi az a „fő tevékenység”? </vt:lpstr>
      <vt:lpstr>Mi nem „fő tevékenység”?</vt:lpstr>
      <vt:lpstr>Fő tevékenységgel kapcsolatos esettanulmányok</vt:lpstr>
      <vt:lpstr>Mi az a „nagymértékű”?</vt:lpstr>
      <vt:lpstr>Esettanulmányok a nagymértékű megfigyeléssel kapcsolatban</vt:lpstr>
      <vt:lpstr>Mi az a „megfigyelés”?</vt:lpstr>
      <vt:lpstr>A megfigyelés mikor „rendszeres”?</vt:lpstr>
      <vt:lpstr>A megfigyelés mikor „szisztematikus”?</vt:lpstr>
      <vt:lpstr>Rendszeres és szisztematikus megfigyelés - példák</vt:lpstr>
      <vt:lpstr>Rendszeres és szisztematikus megfigyelés (nagymértékű megfigyelés) – esettanulmányok (1)</vt:lpstr>
      <vt:lpstr>Rendszeres és szisztematikus megfigyelés (nagymértékű megfigyelés) – esettanulmányok (1)</vt:lpstr>
      <vt:lpstr>Feladat –  megfigyelés miatt kötelező DPO-t kijelölni</vt:lpstr>
      <vt:lpstr>Kötelező: különleges adatok</vt:lpstr>
      <vt:lpstr>Fő tevékenység: különleges adat -  példák</vt:lpstr>
      <vt:lpstr>Különleges kategóriájú személyes adatok és a büntetőjogi felelősség megállapítására vonatkozó határozatok nagy számban történő kezelése mint fő tevékenység – Esettanulmányok (1)</vt:lpstr>
      <vt:lpstr>Különleges kategóriájú személyes adatok és a büntetőjogi felelősség megállapítására vonatkozó határozatok nagy számban történő kezelése mint fő tevékenység – Esettanulmányok (1)</vt:lpstr>
      <vt:lpstr>FIGYELEM!</vt:lpstr>
      <vt:lpstr>Önkéntes alapon kijelölt adatvédelmi tisztviselő</vt:lpstr>
      <vt:lpstr>Kérdések?</vt:lpstr>
      <vt:lpstr>Tartalomjegyzék</vt:lpstr>
      <vt:lpstr>Mit csinál az adatvédelmi tisztviselő?</vt:lpstr>
      <vt:lpstr>Az adatvédelmi tisztviselő feladatai (1)</vt:lpstr>
      <vt:lpstr>Az adatvédelmi tisztviselő feladatai (2)</vt:lpstr>
      <vt:lpstr>Az adatvédelmi tisztviselő feladatai (3)</vt:lpstr>
      <vt:lpstr>Kérdések?</vt:lpstr>
      <vt:lpstr>Tartalomjegyzék</vt:lpstr>
      <vt:lpstr>Az adatvédelmi tisztviselő kijelölésével szemben támasztott szervezeti követelmények</vt:lpstr>
      <vt:lpstr>Az adatvédelmi tisztviselő kijelölésével szemben támasztott szervezeti követelmények </vt:lpstr>
      <vt:lpstr>Adatvédelmi tisztviselő kijelölése - Az adatkezelő vagy az adatfeldolgozó feladata?</vt:lpstr>
      <vt:lpstr>Az adatvédelmi tisztviselő szervezeten belüli jogállása</vt:lpstr>
      <vt:lpstr>Példák az adatvédelmi tisztviselő megfelelő jogállására</vt:lpstr>
      <vt:lpstr>A feladatai ellátásához szükséges források biztosítása a DPO számára</vt:lpstr>
      <vt:lpstr>Az adatvédelmi tisztviselő függetlensége</vt:lpstr>
      <vt:lpstr>Az adatvédelmi tisztviselő függetlensége (2)</vt:lpstr>
      <vt:lpstr>Mit jelent az „összeférhetetlenség?”</vt:lpstr>
      <vt:lpstr>Titoktartás és bizalmasság </vt:lpstr>
      <vt:lpstr>Az adatvédelmi tisztviselő elérhetőségének nyilvánossága</vt:lpstr>
      <vt:lpstr>Több szervezet által kijelölt közös adatvédelmi tisztviselő</vt:lpstr>
      <vt:lpstr>Kérdések?</vt:lpstr>
      <vt:lpstr>Tartalomjegyzék</vt:lpstr>
      <vt:lpstr>Az adatvédelmi tisztviselő szakértelme és szakmai rátermettsége </vt:lpstr>
      <vt:lpstr>Az adatvédelmi tisztviselő szakértelme és szakmai rátermettsége</vt:lpstr>
      <vt:lpstr>Kérdések?</vt:lpstr>
      <vt:lpstr>Tartalomjegyzék</vt:lpstr>
      <vt:lpstr>Hogyan lehet valaki adatvédelmi tisztviselő?</vt:lpstr>
      <vt:lpstr>Hogyan lehet valaki adatvédelmi tisztviselő?</vt:lpstr>
      <vt:lpstr>Hogyan lehet valaki adatvédelmi tisztviselő? (2)</vt:lpstr>
      <vt:lpstr>Tartalomjegyzék</vt:lpstr>
      <vt:lpstr>Hogyan válasszuk ki az adatvédelmi tisztviselőt?</vt:lpstr>
      <vt:lpstr>Hogyan válasszuk ki az adatvédelmi tisztviselőt?</vt:lpstr>
      <vt:lpstr>PowerPoint-bemutató</vt:lpstr>
      <vt:lpstr>Kérdések? </vt:lpstr>
      <vt:lpstr>Tartalomjegyzék</vt:lpstr>
      <vt:lpstr>Adatvédelmi tisztviselő szükségességét ellenőrző lista</vt:lpstr>
      <vt:lpstr>Milyen kérdéseket kell feltennem magamnak, hogy meg tudjam ítélni, a szervezetem köteles-e adatvédelmi tisztviselőt kijelölni?</vt:lpstr>
      <vt:lpstr>PowerPoint-bemutató</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865</cp:revision>
  <dcterms:created xsi:type="dcterms:W3CDTF">2018-09-21T16:02:01Z</dcterms:created>
  <dcterms:modified xsi:type="dcterms:W3CDTF">2020-02-11T14:06:55Z</dcterms:modified>
</cp:coreProperties>
</file>