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 id="2147483749" r:id="rId2"/>
  </p:sldMasterIdLst>
  <p:notesMasterIdLst>
    <p:notesMasterId r:id="rId46"/>
  </p:notesMasterIdLst>
  <p:sldIdLst>
    <p:sldId id="613" r:id="rId3"/>
    <p:sldId id="612" r:id="rId4"/>
    <p:sldId id="426" r:id="rId5"/>
    <p:sldId id="557" r:id="rId6"/>
    <p:sldId id="558" r:id="rId7"/>
    <p:sldId id="427" r:id="rId8"/>
    <p:sldId id="625" r:id="rId9"/>
    <p:sldId id="430" r:id="rId10"/>
    <p:sldId id="266" r:id="rId11"/>
    <p:sldId id="614" r:id="rId12"/>
    <p:sldId id="364" r:id="rId13"/>
    <p:sldId id="616" r:id="rId14"/>
    <p:sldId id="420" r:id="rId15"/>
    <p:sldId id="421" r:id="rId16"/>
    <p:sldId id="423" r:id="rId17"/>
    <p:sldId id="422" r:id="rId18"/>
    <p:sldId id="617" r:id="rId19"/>
    <p:sldId id="268" r:id="rId20"/>
    <p:sldId id="623" r:id="rId21"/>
    <p:sldId id="618" r:id="rId22"/>
    <p:sldId id="413" r:id="rId23"/>
    <p:sldId id="431" r:id="rId24"/>
    <p:sldId id="619" r:id="rId25"/>
    <p:sldId id="424" r:id="rId26"/>
    <p:sldId id="365" r:id="rId27"/>
    <p:sldId id="620" r:id="rId28"/>
    <p:sldId id="366" r:id="rId29"/>
    <p:sldId id="432" r:id="rId30"/>
    <p:sldId id="621" r:id="rId31"/>
    <p:sldId id="367" r:id="rId32"/>
    <p:sldId id="369" r:id="rId33"/>
    <p:sldId id="622" r:id="rId34"/>
    <p:sldId id="370" r:id="rId35"/>
    <p:sldId id="615" r:id="rId36"/>
    <p:sldId id="319" r:id="rId37"/>
    <p:sldId id="321" r:id="rId38"/>
    <p:sldId id="323" r:id="rId39"/>
    <p:sldId id="371" r:id="rId40"/>
    <p:sldId id="326" r:id="rId41"/>
    <p:sldId id="411" r:id="rId42"/>
    <p:sldId id="624" r:id="rId43"/>
    <p:sldId id="559" r:id="rId44"/>
    <p:sldId id="608"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évtelen szakasz" id="{CF583077-B884-491B-A006-7A8DC79B143F}">
          <p14:sldIdLst>
            <p14:sldId id="613"/>
            <p14:sldId id="612"/>
            <p14:sldId id="426"/>
            <p14:sldId id="557"/>
            <p14:sldId id="558"/>
          </p14:sldIdLst>
        </p14:section>
        <p14:section name="Mi az az adatvédelmi hatóság?" id="{A10B86E4-79BF-4DEC-888F-01393B218FD7}">
          <p14:sldIdLst>
            <p14:sldId id="427"/>
            <p14:sldId id="625"/>
            <p14:sldId id="430"/>
          </p14:sldIdLst>
        </p14:section>
        <p14:section name="Jogállás" id="{FE9E6C67-CCA6-40DE-AE31-842E0D6ABC74}">
          <p14:sldIdLst>
            <p14:sldId id="266"/>
            <p14:sldId id="614"/>
            <p14:sldId id="364"/>
            <p14:sldId id="616"/>
            <p14:sldId id="420"/>
            <p14:sldId id="421"/>
            <p14:sldId id="423"/>
            <p14:sldId id="422"/>
          </p14:sldIdLst>
        </p14:section>
        <p14:section name="Illetékesség" id="{DD707660-DE8E-4303-8A98-316C6A1039CA}">
          <p14:sldIdLst>
            <p14:sldId id="617"/>
            <p14:sldId id="268"/>
            <p14:sldId id="623"/>
          </p14:sldIdLst>
        </p14:section>
        <p14:section name="Feladatok" id="{46382227-8D76-45A8-8057-1175EA8AAD3A}">
          <p14:sldIdLst>
            <p14:sldId id="618"/>
            <p14:sldId id="413"/>
            <p14:sldId id="431"/>
          </p14:sldIdLst>
        </p14:section>
        <p14:section name="Hatáskörök" id="{CC24FB53-7677-4FAD-9D45-A944DCAAE1C1}">
          <p14:sldIdLst>
            <p14:sldId id="619"/>
            <p14:sldId id="424"/>
            <p14:sldId id="365"/>
          </p14:sldIdLst>
        </p14:section>
        <p14:section name="Együttműködés" id="{229406E2-FECF-468E-BC81-49B95C0D73AC}">
          <p14:sldIdLst>
            <p14:sldId id="620"/>
            <p14:sldId id="366"/>
            <p14:sldId id="432"/>
          </p14:sldIdLst>
        </p14:section>
        <p14:section name="Az érintettekhez fűződő kspcsolat" id="{22B58ECA-1FED-4C6B-ACAC-2BEB0DCB3C44}">
          <p14:sldIdLst>
            <p14:sldId id="621"/>
            <p14:sldId id="367"/>
            <p14:sldId id="369"/>
          </p14:sldIdLst>
        </p14:section>
        <p14:section name="Jogorvoslat" id="{B55C4DF5-4C36-40C4-9019-2023D70CFCCF}">
          <p14:sldIdLst>
            <p14:sldId id="622"/>
            <p14:sldId id="370"/>
            <p14:sldId id="615"/>
            <p14:sldId id="319"/>
            <p14:sldId id="321"/>
            <p14:sldId id="323"/>
            <p14:sldId id="371"/>
            <p14:sldId id="326"/>
            <p14:sldId id="411"/>
            <p14:sldId id="624"/>
          </p14:sldIdLst>
        </p14:section>
        <p14:section name="Kredit" id="{43E68503-0856-486C-AB08-75C84D6FCDAC}">
          <p14:sldIdLst>
            <p14:sldId id="559"/>
            <p14:sldId id="60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L-0009_2" initials="D" lastIdx="1" clrIdx="0">
    <p:extLst>
      <p:ext uri="{19B8F6BF-5375-455C-9EA6-DF929625EA0E}">
        <p15:presenceInfo xmlns:p15="http://schemas.microsoft.com/office/powerpoint/2012/main" userId="DELL-0009_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3" autoAdjust="0"/>
    <p:restoredTop sz="73918" autoAdjust="0"/>
  </p:normalViewPr>
  <p:slideViewPr>
    <p:cSldViewPr snapToGrid="0" snapToObjects="1">
      <p:cViewPr varScale="1">
        <p:scale>
          <a:sx n="84" d="100"/>
          <a:sy n="84" d="100"/>
        </p:scale>
        <p:origin x="1794" y="96"/>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0CE9C7-7EE2-B541-8335-0EEDDEE72ADE}" type="datetimeFigureOut">
              <a:rPr lang="en-US" smtClean="0"/>
              <a:t>2/14/2020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11C2B2-79F3-584E-BE93-13330EA6E7ED}" type="slidenum">
              <a:rPr lang="en-US" smtClean="0"/>
              <a:t>‹#›</a:t>
            </a:fld>
            <a:endParaRPr lang="en-US"/>
          </a:p>
        </p:txBody>
      </p:sp>
    </p:spTree>
    <p:extLst>
      <p:ext uri="{BB962C8B-B14F-4D97-AF65-F5344CB8AC3E}">
        <p14:creationId xmlns:p14="http://schemas.microsoft.com/office/powerpoint/2010/main" val="3058647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chr.coe.int/Documents/FS_Data_E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s://eur-lex.europa.eu/legal-content/hu/TXT/PDF/?uri=uriserv%3AOJ.C_.2015.381.01.0006.01.HUN" TargetMode="External"/><Relationship Id="rId2" Type="http://schemas.openxmlformats.org/officeDocument/2006/relationships/slide" Target="../slides/slide40.xml"/><Relationship Id="rId1" Type="http://schemas.openxmlformats.org/officeDocument/2006/relationships/notesMaster" Target="../notesMasters/notesMaster1.xml"/><Relationship Id="rId4" Type="http://schemas.openxmlformats.org/officeDocument/2006/relationships/hyperlink" Target="http://curia.europa.eu/juris/document/document.jsf?text=&amp;docid=169195&amp;pageIndex=0&amp;doclang=HU&amp;mode=lst&amp;dir=&amp;occ=first&amp;part=1&amp;cid=5418251"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393445"/>
          </a:xfrm>
        </p:spPr>
        <p:txBody>
          <a:bodyPr/>
          <a:lstStyle/>
          <a:p>
            <a:r>
              <a:rPr lang="hu-HU" dirty="0">
                <a:solidFill>
                  <a:schemeClr val="accent2">
                    <a:lumMod val="75000"/>
                  </a:schemeClr>
                </a:solidFill>
              </a:rPr>
              <a:t>A képzési anyag a STAR (</a:t>
            </a:r>
            <a:r>
              <a:rPr lang="hu-HU" dirty="0" err="1">
                <a:solidFill>
                  <a:schemeClr val="accent2">
                    <a:lumMod val="75000"/>
                  </a:schemeClr>
                </a:solidFill>
              </a:rPr>
              <a:t>Support</a:t>
            </a:r>
            <a:r>
              <a:rPr lang="hu-HU" dirty="0">
                <a:solidFill>
                  <a:schemeClr val="accent2">
                    <a:lumMod val="75000"/>
                  </a:schemeClr>
                </a:solidFill>
              </a:rPr>
              <a:t> </a:t>
            </a:r>
            <a:r>
              <a:rPr lang="hu-HU" dirty="0" err="1">
                <a:solidFill>
                  <a:schemeClr val="accent2">
                    <a:lumMod val="75000"/>
                  </a:schemeClr>
                </a:solidFill>
              </a:rPr>
              <a:t>Training</a:t>
            </a:r>
            <a:r>
              <a:rPr lang="hu-HU" dirty="0">
                <a:solidFill>
                  <a:schemeClr val="accent2">
                    <a:lumMod val="75000"/>
                  </a:schemeClr>
                </a:solidFill>
              </a:rPr>
              <a:t> </a:t>
            </a:r>
            <a:r>
              <a:rPr lang="hu-HU" dirty="0" err="1">
                <a:solidFill>
                  <a:schemeClr val="accent2">
                    <a:lumMod val="75000"/>
                  </a:schemeClr>
                </a:solidFill>
              </a:rPr>
              <a:t>Activities</a:t>
            </a:r>
            <a:r>
              <a:rPr lang="hu-HU" dirty="0">
                <a:solidFill>
                  <a:schemeClr val="accent2">
                    <a:lumMod val="75000"/>
                  </a:schemeClr>
                </a:solidFill>
              </a:rPr>
              <a:t> </a:t>
            </a:r>
            <a:r>
              <a:rPr lang="hu-HU" dirty="0" err="1">
                <a:solidFill>
                  <a:schemeClr val="accent2">
                    <a:lumMod val="75000"/>
                  </a:schemeClr>
                </a:solidFill>
              </a:rPr>
              <a:t>on</a:t>
            </a:r>
            <a:r>
              <a:rPr lang="hu-HU" dirty="0">
                <a:solidFill>
                  <a:schemeClr val="accent2">
                    <a:lumMod val="75000"/>
                  </a:schemeClr>
                </a:solidFill>
              </a:rPr>
              <a:t> </a:t>
            </a:r>
            <a:r>
              <a:rPr lang="hu-HU" dirty="0" err="1">
                <a:solidFill>
                  <a:schemeClr val="accent2">
                    <a:lumMod val="75000"/>
                  </a:schemeClr>
                </a:solidFill>
              </a:rPr>
              <a:t>the</a:t>
            </a:r>
            <a:r>
              <a:rPr lang="hu-HU" dirty="0">
                <a:solidFill>
                  <a:schemeClr val="accent2">
                    <a:lumMod val="75000"/>
                  </a:schemeClr>
                </a:solidFill>
              </a:rPr>
              <a:t> data </a:t>
            </a:r>
            <a:r>
              <a:rPr lang="hu-HU" dirty="0" err="1">
                <a:solidFill>
                  <a:schemeClr val="accent2">
                    <a:lumMod val="75000"/>
                  </a:schemeClr>
                </a:solidFill>
              </a:rPr>
              <a:t>protection</a:t>
            </a:r>
            <a:r>
              <a:rPr lang="hu-HU" dirty="0">
                <a:solidFill>
                  <a:schemeClr val="accent2">
                    <a:lumMod val="75000"/>
                  </a:schemeClr>
                </a:solidFill>
              </a:rPr>
              <a:t> Reform 2017-2019) projekt keretében, az Európai Unió Jogok, Egyenlőség és Polgárság 2014-2020 programjának (REC-RDAT-TRAI-AG-2016 ) társfinanszírozásában, a 769138 számú Grant </a:t>
            </a:r>
            <a:r>
              <a:rPr lang="hu-HU" dirty="0" err="1">
                <a:solidFill>
                  <a:schemeClr val="accent2">
                    <a:lumMod val="75000"/>
                  </a:schemeClr>
                </a:solidFill>
              </a:rPr>
              <a:t>Agreement</a:t>
            </a:r>
            <a:r>
              <a:rPr lang="hu-HU" dirty="0">
                <a:solidFill>
                  <a:schemeClr val="accent2">
                    <a:lumMod val="75000"/>
                  </a:schemeClr>
                </a:solidFill>
              </a:rPr>
              <a:t> alatt készült. </a:t>
            </a:r>
          </a:p>
          <a:p>
            <a:endParaRPr lang="hu-HU" dirty="0">
              <a:solidFill>
                <a:schemeClr val="accent2">
                  <a:lumMod val="75000"/>
                </a:schemeClr>
              </a:solidFill>
            </a:endParaRPr>
          </a:p>
          <a:p>
            <a:r>
              <a:rPr lang="hu-HU" dirty="0">
                <a:solidFill>
                  <a:schemeClr val="accent2">
                    <a:lumMod val="75000"/>
                  </a:schemeClr>
                </a:solidFill>
              </a:rPr>
              <a:t>További információk, valamint az eredeti angol nyelvű  képzési anyagok megtalálhatóak a projekt honlapján (www.project-star.eu)</a:t>
            </a:r>
          </a:p>
          <a:p>
            <a:pPr algn="just"/>
            <a:r>
              <a:rPr lang="hu-HU" dirty="0">
                <a:solidFill>
                  <a:schemeClr val="accent2">
                    <a:lumMod val="75000"/>
                  </a:schemeClr>
                </a:solidFill>
              </a:rPr>
              <a:t>---</a:t>
            </a:r>
          </a:p>
          <a:p>
            <a:r>
              <a:rPr lang="hu-HU" dirty="0">
                <a:solidFill>
                  <a:schemeClr val="accent2">
                    <a:lumMod val="75000"/>
                  </a:schemeClr>
                </a:solidFill>
              </a:rPr>
              <a:t>Mellékelt formanyomtatványok:</a:t>
            </a:r>
          </a:p>
          <a:p>
            <a:endParaRPr lang="hu-HU" dirty="0"/>
          </a:p>
          <a:p>
            <a:pPr marL="171450" indent="-171450">
              <a:buFont typeface="Arial" panose="020B0604020202020204" pitchFamily="34" charset="0"/>
              <a:buChar char="•"/>
            </a:pPr>
            <a:r>
              <a:rPr lang="hu-HU" sz="1200" kern="1200" dirty="0">
                <a:solidFill>
                  <a:schemeClr val="tx1"/>
                </a:solidFill>
                <a:effectLst/>
                <a:latin typeface="+mn-lt"/>
                <a:ea typeface="+mn-ea"/>
                <a:cs typeface="+mn-cs"/>
              </a:rPr>
              <a:t>Meghívó – a képzés tartalmának, céljának</a:t>
            </a:r>
            <a:r>
              <a:rPr lang="hu-HU" sz="1200" kern="1200" baseline="0" dirty="0">
                <a:solidFill>
                  <a:schemeClr val="tx1"/>
                </a:solidFill>
                <a:effectLst/>
                <a:latin typeface="+mn-lt"/>
                <a:ea typeface="+mn-ea"/>
                <a:cs typeface="+mn-cs"/>
              </a:rPr>
              <a:t> és tervezett tanulási eredményeinek leírása</a:t>
            </a:r>
          </a:p>
          <a:p>
            <a:pPr marL="171450" indent="-171450">
              <a:buFont typeface="Arial" panose="020B0604020202020204" pitchFamily="34" charset="0"/>
              <a:buChar char="•"/>
            </a:pPr>
            <a:r>
              <a:rPr lang="hu-HU" sz="1200" kern="1200" dirty="0">
                <a:solidFill>
                  <a:schemeClr val="tx1"/>
                </a:solidFill>
                <a:effectLst/>
                <a:latin typeface="+mn-lt"/>
                <a:ea typeface="+mn-ea"/>
                <a:cs typeface="+mn-cs"/>
              </a:rPr>
              <a:t>Résztvevők listája – mely tartalmazza az </a:t>
            </a:r>
            <a:r>
              <a:rPr lang="hu-HU" sz="1200" kern="1200" dirty="0">
                <a:effectLst/>
                <a:latin typeface="+mn-lt"/>
                <a:ea typeface="+mn-ea"/>
                <a:cs typeface="+mn-cs"/>
              </a:rPr>
              <a:t>adatvédelmi hozzájárulási formanyomtatványt is!</a:t>
            </a:r>
          </a:p>
          <a:p>
            <a:pPr marL="171450" indent="-171450">
              <a:buFont typeface="Arial" panose="020B0604020202020204" pitchFamily="34" charset="0"/>
              <a:buChar char="•"/>
            </a:pPr>
            <a:r>
              <a:rPr lang="hu-HU" dirty="0">
                <a:solidFill>
                  <a:schemeClr val="accent2">
                    <a:lumMod val="75000"/>
                  </a:schemeClr>
                </a:solidFill>
              </a:rPr>
              <a:t>Értékelőlap</a:t>
            </a:r>
            <a:r>
              <a:rPr lang="hu-HU" sz="1200" kern="1200" dirty="0">
                <a:solidFill>
                  <a:schemeClr val="tx1"/>
                </a:solidFill>
                <a:effectLst/>
                <a:latin typeface="+mn-lt"/>
                <a:ea typeface="+mn-ea"/>
                <a:cs typeface="+mn-cs"/>
              </a:rPr>
              <a:t>–oktatók számára</a:t>
            </a:r>
          </a:p>
          <a:p>
            <a:pPr marL="171450" indent="-171450">
              <a:buFont typeface="Arial" panose="020B0604020202020204" pitchFamily="34" charset="0"/>
              <a:buChar char="•"/>
            </a:pPr>
            <a:r>
              <a:rPr lang="hu-HU" sz="1200" kern="1200" noProof="0" dirty="0">
                <a:solidFill>
                  <a:schemeClr val="accent2">
                    <a:lumMod val="75000"/>
                  </a:schemeClr>
                </a:solidFill>
                <a:effectLst/>
                <a:latin typeface="+mn-lt"/>
                <a:ea typeface="+mn-ea"/>
                <a:cs typeface="+mn-cs"/>
              </a:rPr>
              <a:t>Plakát</a:t>
            </a:r>
            <a:r>
              <a:rPr lang="hu-HU" sz="1200" kern="1200" noProof="0" dirty="0">
                <a:solidFill>
                  <a:schemeClr val="tx1"/>
                </a:solidFill>
                <a:effectLst/>
                <a:latin typeface="+mn-lt"/>
                <a:ea typeface="+mn-ea"/>
                <a:cs typeface="+mn-cs"/>
              </a:rPr>
              <a:t>/ </a:t>
            </a:r>
            <a:r>
              <a:rPr lang="hu-HU" dirty="0">
                <a:solidFill>
                  <a:schemeClr val="accent2">
                    <a:lumMod val="75000"/>
                  </a:schemeClr>
                </a:solidFill>
              </a:rPr>
              <a:t>online felhívás</a:t>
            </a:r>
            <a:r>
              <a:rPr lang="hu-HU" sz="1200" kern="1200" noProof="0" dirty="0">
                <a:solidFill>
                  <a:schemeClr val="tx1"/>
                </a:solidFill>
                <a:effectLst/>
                <a:latin typeface="+mn-lt"/>
                <a:ea typeface="+mn-ea"/>
                <a:cs typeface="+mn-cs"/>
              </a:rPr>
              <a:t>– a képzés tartalmának, céljának és a tervezett tanulási eredmények</a:t>
            </a:r>
            <a:r>
              <a:rPr lang="hu-HU" sz="1200" kern="1200" baseline="0" noProof="0" dirty="0">
                <a:solidFill>
                  <a:schemeClr val="tx1"/>
                </a:solidFill>
                <a:effectLst/>
                <a:latin typeface="+mn-lt"/>
                <a:ea typeface="+mn-ea"/>
                <a:cs typeface="+mn-cs"/>
              </a:rPr>
              <a:t> </a:t>
            </a:r>
            <a:r>
              <a:rPr lang="hu-HU" sz="1200" kern="1200" noProof="0" dirty="0">
                <a:solidFill>
                  <a:schemeClr val="tx1"/>
                </a:solidFill>
                <a:effectLst/>
                <a:latin typeface="+mn-lt"/>
                <a:ea typeface="+mn-ea"/>
                <a:cs typeface="+mn-cs"/>
              </a:rPr>
              <a:t>leírása</a:t>
            </a:r>
          </a:p>
          <a:p>
            <a:pPr marL="171450" indent="-171450">
              <a:buFont typeface="Arial" panose="020B0604020202020204" pitchFamily="34" charset="0"/>
              <a:buChar char="•"/>
            </a:pPr>
            <a:endParaRPr lang="hu-HU" dirty="0"/>
          </a:p>
          <a:p>
            <a:pPr lvl="0"/>
            <a:r>
              <a:rPr lang="hu-HU" sz="1200" b="1" kern="1200" noProof="0" dirty="0">
                <a:solidFill>
                  <a:schemeClr val="tx1"/>
                </a:solidFill>
                <a:effectLst/>
                <a:latin typeface="+mn-lt"/>
                <a:ea typeface="+mn-ea"/>
                <a:cs typeface="+mn-cs"/>
              </a:rPr>
              <a:t>Javasolt szakirodalom</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A </a:t>
            </a:r>
            <a:r>
              <a:rPr lang="en-GB" sz="1200" kern="1200" dirty="0">
                <a:solidFill>
                  <a:schemeClr val="tx1"/>
                </a:solidFill>
                <a:effectLst/>
                <a:latin typeface="+mn-lt"/>
                <a:ea typeface="+mn-ea"/>
                <a:cs typeface="+mn-cs"/>
              </a:rPr>
              <a:t>WP29 </a:t>
            </a:r>
            <a:r>
              <a:rPr lang="hu-HU" sz="1200" kern="1200" dirty="0">
                <a:solidFill>
                  <a:schemeClr val="tx1"/>
                </a:solidFill>
                <a:effectLst/>
                <a:latin typeface="+mn-lt"/>
                <a:ea typeface="+mn-ea"/>
                <a:cs typeface="+mn-cs"/>
              </a:rPr>
              <a:t>munkacsoport iránymutatása a fő felügyeleti hatóságokról </a:t>
            </a:r>
          </a:p>
          <a:p>
            <a:pPr lvl="0"/>
            <a:r>
              <a:rPr lang="hu-HU" sz="1200" b="1" kern="1200" dirty="0">
                <a:solidFill>
                  <a:schemeClr val="tx1"/>
                </a:solidFill>
                <a:effectLst/>
                <a:latin typeface="+mn-lt"/>
                <a:ea typeface="+mn-ea"/>
                <a:cs typeface="+mn-cs"/>
              </a:rPr>
              <a:t>További szakirodalom</a:t>
            </a:r>
          </a:p>
          <a:p>
            <a:pPr lvl="0"/>
            <a:r>
              <a:rPr lang="hu-HU" sz="1200" b="1" kern="1200" noProof="0" dirty="0">
                <a:solidFill>
                  <a:schemeClr val="tx1"/>
                </a:solidFill>
                <a:effectLst/>
                <a:latin typeface="+mn-lt"/>
                <a:ea typeface="+mn-ea"/>
                <a:cs typeface="+mn-cs"/>
              </a:rPr>
              <a:t>Jogesetek</a:t>
            </a:r>
            <a:endParaRPr lang="hu-HU" sz="1200" kern="1200" noProof="0" dirty="0">
              <a:solidFill>
                <a:schemeClr val="tx1"/>
              </a:solidFill>
              <a:effectLst/>
              <a:latin typeface="+mn-lt"/>
              <a:ea typeface="+mn-ea"/>
              <a:cs typeface="+mn-cs"/>
            </a:endParaRPr>
          </a:p>
          <a:p>
            <a:pPr marL="0" lvl="0" indent="0" algn="just">
              <a:buFont typeface="Arial" panose="020B0604020202020204" pitchFamily="34" charset="0"/>
              <a:buNone/>
            </a:pPr>
            <a:endParaRPr lang="hu-HU" dirty="0"/>
          </a:p>
          <a:p>
            <a:pPr marL="171450" lvl="0" indent="-171450" algn="just">
              <a:buFont typeface="Arial" panose="020B0604020202020204" pitchFamily="34" charset="0"/>
              <a:buChar char="•"/>
            </a:pPr>
            <a:endParaRPr lang="hu-HU" dirty="0"/>
          </a:p>
        </p:txBody>
      </p:sp>
    </p:spTree>
    <p:extLst>
      <p:ext uri="{BB962C8B-B14F-4D97-AF65-F5344CB8AC3E}">
        <p14:creationId xmlns:p14="http://schemas.microsoft.com/office/powerpoint/2010/main" val="102533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az adatvédelmi hatóságoknak az emberi jogok, valamint a természetes személyek személyes adataik kezelésével kapcsolatos jogainak védelmében betöltött szerepét.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Mutassa be az emberi jogi dokumentumok és a felügyeleti hatóságok kapcsolatát!</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a:t>
            </a:r>
          </a:p>
          <a:p>
            <a:r>
              <a:rPr lang="hu-HU" b="1" noProof="0" dirty="0"/>
              <a:t>Kinek releváns: </a:t>
            </a:r>
            <a:r>
              <a:rPr lang="hu-HU" b="0" noProof="0" dirty="0"/>
              <a:t>mindenkinek</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Jogszabályi rendelkezések: </a:t>
            </a:r>
            <a:r>
              <a:rPr lang="hu-HU" b="0" dirty="0"/>
              <a:t>Emberi Jogok Európai</a:t>
            </a:r>
            <a:r>
              <a:rPr lang="hu-HU" b="0" baseline="0" dirty="0"/>
              <a:t> Egyezménye - 8. cikk, valamint a</a:t>
            </a:r>
            <a:r>
              <a:rPr lang="hu-HU" b="0" dirty="0"/>
              <a:t>z Európai Unió Alapjogi Chartája - </a:t>
            </a:r>
            <a:r>
              <a:rPr lang="hu-HU" sz="1200" b="0" i="0" kern="1200" dirty="0">
                <a:solidFill>
                  <a:schemeClr val="tx1"/>
                </a:solidFill>
                <a:effectLst/>
                <a:latin typeface="+mn-lt"/>
                <a:ea typeface="+mn-ea"/>
                <a:cs typeface="+mn-cs"/>
              </a:rPr>
              <a:t>8. cikk</a:t>
            </a:r>
            <a:endParaRPr lang="hu-HU" b="0" i="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p>
          <a:p>
            <a:r>
              <a:rPr lang="hu-HU" b="0" dirty="0"/>
              <a:t>Emberi Jogok Európai</a:t>
            </a:r>
            <a:r>
              <a:rPr lang="hu-HU" b="0" baseline="0" dirty="0"/>
              <a:t> Egyezménye 8. cikk:</a:t>
            </a:r>
          </a:p>
          <a:p>
            <a:endParaRPr lang="hu-HU" b="0" baseline="0" dirty="0"/>
          </a:p>
          <a:p>
            <a:r>
              <a:rPr lang="hu-HU" dirty="0"/>
              <a:t>Magán- és családi élet tiszteletben tartásához való jog</a:t>
            </a:r>
            <a:endParaRPr lang="hu-HU" b="0" baseline="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hu-HU" dirty="0"/>
              <a:t>Mindenkinek joga van arra, hogy magán- és családi életét, lakását és levelezését tiszteletben tartsák.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hu-HU" dirty="0"/>
              <a:t>E jog gyakorlásába hatóság csak a törvényben meghatározott, olyan esetekben avatkozhat be, amikor az egy demokratikus társadalomban a nemzetbiztonság, a közbiztonság vagy az ország gazdasági jóléte érdekében, zavargás vagy bűncselekmény megelőzése, a közegészség vagy az erkölcsök védelme, avagy mások jogainak és szabadságainak védelme érdekében szükséges.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a:p>
          <a:p>
            <a:r>
              <a:rPr lang="hu-HU" b="0" dirty="0"/>
              <a:t>Az Európai Unió Alapjogi Chartája </a:t>
            </a:r>
            <a:r>
              <a:rPr lang="hu-HU" sz="1200" b="0" i="0" kern="1200" dirty="0">
                <a:solidFill>
                  <a:schemeClr val="tx1"/>
                </a:solidFill>
                <a:effectLst/>
                <a:latin typeface="+mn-lt"/>
                <a:ea typeface="+mn-ea"/>
                <a:cs typeface="+mn-cs"/>
              </a:rPr>
              <a:t>8. cikk:</a:t>
            </a:r>
          </a:p>
          <a:p>
            <a:endParaRPr lang="hu-HU" b="0" i="0" dirty="0"/>
          </a:p>
          <a:p>
            <a:r>
              <a:rPr lang="hu-HU" sz="1200" b="0" i="0" kern="1200" dirty="0">
                <a:solidFill>
                  <a:schemeClr val="tx1"/>
                </a:solidFill>
                <a:effectLst/>
                <a:latin typeface="+mn-lt"/>
                <a:ea typeface="+mn-ea"/>
                <a:cs typeface="+mn-cs"/>
              </a:rPr>
              <a:t>(1)   Mindenkinek joga van a rá vonatkozó személyes adatok védelméhez.</a:t>
            </a:r>
          </a:p>
          <a:p>
            <a:r>
              <a:rPr lang="hu-HU" sz="1200" b="0" i="0" kern="1200" dirty="0">
                <a:solidFill>
                  <a:schemeClr val="tx1"/>
                </a:solidFill>
                <a:effectLst/>
                <a:latin typeface="+mn-lt"/>
                <a:ea typeface="+mn-ea"/>
                <a:cs typeface="+mn-cs"/>
              </a:rPr>
              <a:t>(2)   Az ilyen adatokat csak tisztességesen és jóhiszeműen, meghatározott célokra, az érintett személy hozzájárulása alapján vagy valamilyen más, a törvényben rögzített jogos okból lehet kezelni. Mindenkinek joga van ahhoz, hogy a róla gyűjtött adatokat megismerje, és joga van azokat kijavíttatni.</a:t>
            </a:r>
          </a:p>
          <a:p>
            <a:r>
              <a:rPr lang="hu-HU" sz="1200" b="0" i="0" kern="1200" dirty="0">
                <a:solidFill>
                  <a:schemeClr val="tx1"/>
                </a:solidFill>
                <a:effectLst/>
                <a:latin typeface="+mn-lt"/>
                <a:ea typeface="+mn-ea"/>
                <a:cs typeface="+mn-cs"/>
              </a:rPr>
              <a:t>(3)   E szabályok tiszteletben tartását független hatóságnak kell ellenőriznie.</a:t>
            </a:r>
          </a:p>
          <a:p>
            <a:r>
              <a:rPr lang="hu-HU" b="1" noProof="0" dirty="0"/>
              <a:t>Jogeset: </a:t>
            </a:r>
            <a:r>
              <a:rPr lang="en-GB" b="1" dirty="0"/>
              <a: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i="1" kern="1200" dirty="0">
              <a:solidFill>
                <a:schemeClr val="tx1"/>
              </a:solidFill>
              <a:effectLst/>
              <a:latin typeface="+mn-lt"/>
              <a:ea typeface="+mn-ea"/>
              <a:cs typeface="+mn-cs"/>
            </a:endParaRPr>
          </a:p>
        </p:txBody>
      </p:sp>
      <p:sp>
        <p:nvSpPr>
          <p:cNvPr id="4" name="Dia számának helye 3"/>
          <p:cNvSpPr>
            <a:spLocks noGrp="1"/>
          </p:cNvSpPr>
          <p:nvPr>
            <p:ph type="sldNum" sz="quarter" idx="10"/>
          </p:nvPr>
        </p:nvSpPr>
        <p:spPr/>
        <p:txBody>
          <a:bodyPr/>
          <a:lstStyle/>
          <a:p>
            <a:fld id="{BE11C2B2-79F3-584E-BE93-13330EA6E7ED}" type="slidenum">
              <a:rPr lang="en-US" smtClean="0"/>
              <a:t>11</a:t>
            </a:fld>
            <a:endParaRPr lang="en-US"/>
          </a:p>
        </p:txBody>
      </p:sp>
    </p:spTree>
    <p:extLst>
      <p:ext uri="{BB962C8B-B14F-4D97-AF65-F5344CB8AC3E}">
        <p14:creationId xmlns:p14="http://schemas.microsoft.com/office/powerpoint/2010/main" val="2765552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 képzési anyag rövid bemutatása a hallgatóság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dia segíti a hallgatóság figyelmének felkeltését, és bemutatja a képzés felépítését. A képzés menetének előzetes ismerete támogatja a tanulási folyamatot.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8043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az adatvédelmi hatóságok függetlenségének elemeit.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Mutassa be, hogy nemzeti jogrendszer hogyan biztosítja a nemzeti felügyeleti hatóság és tagjainak függetlenségét!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52.</a:t>
            </a:r>
            <a:r>
              <a:rPr lang="hu-HU" b="0" baseline="0" noProof="0" dirty="0"/>
              <a:t>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hu-HU" b="1" dirty="0"/>
          </a:p>
        </p:txBody>
      </p:sp>
      <p:sp>
        <p:nvSpPr>
          <p:cNvPr id="4" name="Dia számának helye 3"/>
          <p:cNvSpPr>
            <a:spLocks noGrp="1"/>
          </p:cNvSpPr>
          <p:nvPr>
            <p:ph type="sldNum" sz="quarter" idx="5"/>
          </p:nvPr>
        </p:nvSpPr>
        <p:spPr/>
        <p:txBody>
          <a:bodyPr/>
          <a:lstStyle/>
          <a:p>
            <a:fld id="{BE11C2B2-79F3-584E-BE93-13330EA6E7ED}" type="slidenum">
              <a:rPr lang="en-US" smtClean="0"/>
              <a:t>13</a:t>
            </a:fld>
            <a:endParaRPr lang="en-US"/>
          </a:p>
        </p:txBody>
      </p:sp>
    </p:spTree>
    <p:extLst>
      <p:ext uri="{BB962C8B-B14F-4D97-AF65-F5344CB8AC3E}">
        <p14:creationId xmlns:p14="http://schemas.microsoft.com/office/powerpoint/2010/main" val="3229154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ismerteti a felügyeleti hatóság független működését biztosító nemzeti intézkedéseket.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1" kern="120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Kérdezze meg a résztvevőket, hogy a nemzeti jogszabályok hogyan biztosítják a felügyeleti hatóság független működését!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Jogszabályi rendelkezések: </a:t>
            </a:r>
            <a:r>
              <a:rPr lang="hu-HU" b="0" baseline="0" noProof="0" dirty="0"/>
              <a:t> (120) preambulumbekezdés és </a:t>
            </a:r>
            <a:r>
              <a:rPr lang="hu-HU" b="0" noProof="0" dirty="0"/>
              <a:t>52.</a:t>
            </a:r>
            <a:r>
              <a:rPr lang="hu-HU" b="0" baseline="0" noProof="0" dirty="0"/>
              <a:t> cikk</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br>
              <a:rPr lang="hu-HU" sz="1200" kern="1200" dirty="0">
                <a:solidFill>
                  <a:schemeClr val="tx1"/>
                </a:solidFill>
                <a:effectLst/>
                <a:latin typeface="+mn-lt"/>
                <a:ea typeface="+mn-ea"/>
                <a:cs typeface="+mn-cs"/>
              </a:rPr>
            </a:br>
            <a:r>
              <a:rPr lang="hu-HU" sz="1200" kern="1200" dirty="0">
                <a:solidFill>
                  <a:schemeClr val="tx1"/>
                </a:solidFill>
                <a:effectLst/>
                <a:latin typeface="+mn-lt"/>
                <a:ea typeface="+mn-ea"/>
                <a:cs typeface="+mn-cs"/>
              </a:rPr>
              <a:t>A felügyeleti hatóságok függetlensége nem értelmezhető úgy, mintha ki lennének vonva a pénzügyi kiadásaik ellenőrzésére vagy nyomon követésére szolgáló mechanizmusok vagy a bírósági felülvizsgálat hatálya alól.</a:t>
            </a:r>
          </a:p>
          <a:p>
            <a:r>
              <a:rPr lang="hu-HU" sz="1200" b="0" i="0" kern="1200" baseline="0" dirty="0">
                <a:solidFill>
                  <a:schemeClr val="tx1"/>
                </a:solidFill>
                <a:effectLst/>
                <a:latin typeface="+mn-lt"/>
                <a:ea typeface="+mn-ea"/>
                <a:cs typeface="+mn-cs"/>
              </a:rPr>
              <a:t>(118) preambulumbekezdés</a:t>
            </a:r>
          </a:p>
          <a:p>
            <a:endParaRPr lang="en-GB" dirty="0"/>
          </a:p>
          <a:p>
            <a:endParaRPr lang="hu-HU" dirty="0"/>
          </a:p>
        </p:txBody>
      </p:sp>
      <p:sp>
        <p:nvSpPr>
          <p:cNvPr id="4" name="Dia számának helye 3"/>
          <p:cNvSpPr>
            <a:spLocks noGrp="1"/>
          </p:cNvSpPr>
          <p:nvPr>
            <p:ph type="sldNum" sz="quarter" idx="10"/>
          </p:nvPr>
        </p:nvSpPr>
        <p:spPr/>
        <p:txBody>
          <a:bodyPr/>
          <a:lstStyle/>
          <a:p>
            <a:fld id="{BE11C2B2-79F3-584E-BE93-13330EA6E7ED}" type="slidenum">
              <a:rPr lang="en-US" smtClean="0"/>
              <a:t>14</a:t>
            </a:fld>
            <a:endParaRPr lang="en-US"/>
          </a:p>
        </p:txBody>
      </p:sp>
    </p:spTree>
    <p:extLst>
      <p:ext uri="{BB962C8B-B14F-4D97-AF65-F5344CB8AC3E}">
        <p14:creationId xmlns:p14="http://schemas.microsoft.com/office/powerpoint/2010/main" val="1748290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az adatvédelmi hatóság létrehozására vonatkozó szabályokat.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Kérdezze meg a résztvevőket, hogy a nemzeti jogszabályok hogyan szabályozzák a felügyeleti hatóság létrehozását!</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(117)</a:t>
            </a:r>
            <a:r>
              <a:rPr lang="hu-HU" b="0" baseline="0" noProof="0" dirty="0"/>
              <a:t> preambulumbekezdés és </a:t>
            </a:r>
            <a:r>
              <a:rPr lang="hu-HU" b="0" noProof="0" dirty="0"/>
              <a:t>54.</a:t>
            </a:r>
            <a:r>
              <a:rPr lang="hu-HU" b="0" baseline="0" noProof="0" dirty="0"/>
              <a:t>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dirty="0"/>
          </a:p>
        </p:txBody>
      </p:sp>
      <p:sp>
        <p:nvSpPr>
          <p:cNvPr id="4" name="Dia számának helye 3"/>
          <p:cNvSpPr>
            <a:spLocks noGrp="1"/>
          </p:cNvSpPr>
          <p:nvPr>
            <p:ph type="sldNum" sz="quarter" idx="10"/>
          </p:nvPr>
        </p:nvSpPr>
        <p:spPr/>
        <p:txBody>
          <a:bodyPr/>
          <a:lstStyle/>
          <a:p>
            <a:fld id="{BE11C2B2-79F3-584E-BE93-13330EA6E7ED}" type="slidenum">
              <a:rPr lang="en-US" smtClean="0"/>
              <a:t>15</a:t>
            </a:fld>
            <a:endParaRPr lang="en-US"/>
          </a:p>
        </p:txBody>
      </p:sp>
    </p:spTree>
    <p:extLst>
      <p:ext uri="{BB962C8B-B14F-4D97-AF65-F5344CB8AC3E}">
        <p14:creationId xmlns:p14="http://schemas.microsoft.com/office/powerpoint/2010/main" val="2761544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 felügyeleti hatóság tagjaira vonatkozó általános feltételeket.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Kérdezze meg a résztvevőket, hogy a nemzeti jogszabályok hogyan szabályozzák a felügyeleti hatóság tagjainak kiválasztását!</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Jogszabályi rendelkezések: </a:t>
            </a:r>
            <a:r>
              <a:rPr lang="hu-HU" b="0" noProof="0" dirty="0"/>
              <a:t>(121)</a:t>
            </a:r>
            <a:r>
              <a:rPr lang="hu-HU" b="0" baseline="0" noProof="0" dirty="0"/>
              <a:t> preambulumbekezdés és </a:t>
            </a:r>
            <a:r>
              <a:rPr lang="hu-HU" b="0" noProof="0" dirty="0"/>
              <a:t>53.</a:t>
            </a:r>
            <a:r>
              <a:rPr lang="hu-HU" b="0" baseline="0" noProof="0" dirty="0"/>
              <a:t>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p:txBody>
      </p:sp>
      <p:sp>
        <p:nvSpPr>
          <p:cNvPr id="4" name="Dia számának helye 3"/>
          <p:cNvSpPr>
            <a:spLocks noGrp="1"/>
          </p:cNvSpPr>
          <p:nvPr>
            <p:ph type="sldNum" sz="quarter" idx="10"/>
          </p:nvPr>
        </p:nvSpPr>
        <p:spPr/>
        <p:txBody>
          <a:bodyPr/>
          <a:lstStyle/>
          <a:p>
            <a:fld id="{BE11C2B2-79F3-584E-BE93-13330EA6E7ED}" type="slidenum">
              <a:rPr lang="en-US" smtClean="0"/>
              <a:t>16</a:t>
            </a:fld>
            <a:endParaRPr lang="en-US"/>
          </a:p>
        </p:txBody>
      </p:sp>
    </p:spTree>
    <p:extLst>
      <p:ext uri="{BB962C8B-B14F-4D97-AF65-F5344CB8AC3E}">
        <p14:creationId xmlns:p14="http://schemas.microsoft.com/office/powerpoint/2010/main" val="16292061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 képzési anyag rövid bemutatása a hallgatóság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dia segíti a hallgatóság figyelmének felkeltését, és bemutatja a képzés felépítését. A képzés menetének előzetes ismerete támogatja a tanulási folyamatot.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6035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áttekintést nyújt az adatvédelmi hatóság illetékességéről.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Mutassa be az adatvédelmi hatóság illetékességének megállapítására vonatkozó nemzeti szabályozást!</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55.</a:t>
            </a:r>
            <a:r>
              <a:rPr lang="hu-HU" b="0" baseline="0" noProof="0" dirty="0"/>
              <a:t>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18</a:t>
            </a:fld>
            <a:endParaRPr lang="en-US"/>
          </a:p>
        </p:txBody>
      </p:sp>
    </p:spTree>
    <p:extLst>
      <p:ext uri="{BB962C8B-B14F-4D97-AF65-F5344CB8AC3E}">
        <p14:creationId xmlns:p14="http://schemas.microsoft.com/office/powerpoint/2010/main" val="30634746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áttekintést nyújt a fő felügyeleti hatóság illetékességéről.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Példákon keresztül mutassa be a fő felügyeleti hatóság illetékességének megállapítására vonatkozó szabályozást!</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55.</a:t>
            </a:r>
            <a:r>
              <a:rPr lang="hu-HU" b="0" baseline="0" noProof="0" dirty="0"/>
              <a:t>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19</a:t>
            </a:fld>
            <a:endParaRPr lang="en-US"/>
          </a:p>
        </p:txBody>
      </p:sp>
    </p:spTree>
    <p:extLst>
      <p:ext uri="{BB962C8B-B14F-4D97-AF65-F5344CB8AC3E}">
        <p14:creationId xmlns:p14="http://schemas.microsoft.com/office/powerpoint/2010/main" val="1769473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 képzési anyag rövid bemutatása a hallgatóság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dia segíti a hallgatóság figyelmének felkeltését, és bemutatja a képzés felépítését. A képzés menetének előzetes ismerete támogatja a tanulási folyamatot.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4713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jegyzetekben további információk találhatóak  a STAR diasorok használatára vonatkozóan az alábbi formában:</a:t>
            </a:r>
            <a:endParaRPr lang="hu-HU" noProof="0" dirty="0"/>
          </a:p>
          <a:p>
            <a:pPr algn="just"/>
            <a:endParaRPr lang="hu-HU"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pPr algn="just"/>
            <a:r>
              <a:rPr lang="hu-HU" b="1" noProof="0" dirty="0"/>
              <a:t>Kinek releváns:</a:t>
            </a:r>
          </a:p>
          <a:p>
            <a:pPr algn="just"/>
            <a:r>
              <a:rPr lang="hu-HU" b="1" noProof="0" dirty="0"/>
              <a:t>Jogszabályi rendelkezések:</a:t>
            </a:r>
          </a:p>
          <a:p>
            <a:pPr algn="just"/>
            <a:r>
              <a:rPr lang="hu-HU" b="1" noProof="0" dirty="0"/>
              <a:t>Jogeset:</a:t>
            </a:r>
          </a:p>
          <a:p>
            <a:pPr algn="just"/>
            <a:r>
              <a:rPr lang="hu-HU" b="1" noProof="0" dirty="0"/>
              <a:t>További olvasmányok:</a:t>
            </a:r>
          </a:p>
          <a:p>
            <a:pPr algn="just"/>
            <a:r>
              <a:rPr lang="hu-HU" b="1" noProof="0" dirty="0"/>
              <a:t>Megjegyzések: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effectLst/>
                <a:latin typeface="+mn-lt"/>
                <a:ea typeface="+mn-ea"/>
                <a:cs typeface="+mn-cs"/>
              </a:rPr>
              <a:t>A jogesetek az alábbi</a:t>
            </a:r>
            <a:r>
              <a:rPr lang="hu-HU" sz="1200" b="0" i="0" kern="1200" baseline="0" dirty="0">
                <a:effectLst/>
                <a:latin typeface="+mn-lt"/>
                <a:ea typeface="+mn-ea"/>
                <a:cs typeface="+mn-cs"/>
              </a:rPr>
              <a:t> forrásokból származnak: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Európai adatvédelmi jogi kézikönyv</a:t>
            </a:r>
            <a:r>
              <a:rPr lang="hu-HU" sz="1200" b="1" kern="1200" baseline="0" dirty="0">
                <a:effectLst/>
                <a:latin typeface="+mn-lt"/>
                <a:ea typeface="+mn-ea"/>
                <a:cs typeface="+mn-cs"/>
              </a:rPr>
              <a:t> </a:t>
            </a:r>
            <a:r>
              <a:rPr lang="hu-HU" sz="1200" b="1" i="0" kern="1200" dirty="0">
                <a:effectLst/>
                <a:latin typeface="+mn-lt"/>
                <a:ea typeface="+mn-ea"/>
                <a:cs typeface="+mn-cs"/>
              </a:rPr>
              <a:t>– 2018. évi kiadás </a:t>
            </a:r>
            <a:r>
              <a:rPr lang="hu-HU" b="0" dirty="0"/>
              <a:t>http://fra.europa.eu/en/publication/2018/handbook-european-data-protection-law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Emberi Jogok Európai Bírósága, Press Unit (2018), </a:t>
            </a:r>
            <a:r>
              <a:rPr lang="hu-HU" sz="1200" b="1" i="1" kern="1200" dirty="0" err="1">
                <a:effectLst/>
                <a:latin typeface="+mn-lt"/>
                <a:ea typeface="+mn-ea"/>
                <a:cs typeface="+mn-cs"/>
              </a:rPr>
              <a:t>Factsheet</a:t>
            </a:r>
            <a:r>
              <a:rPr lang="hu-HU" sz="1200" b="1" i="1" kern="1200" dirty="0">
                <a:effectLst/>
                <a:latin typeface="+mn-lt"/>
                <a:ea typeface="+mn-ea"/>
                <a:cs typeface="+mn-cs"/>
              </a:rPr>
              <a:t> – </a:t>
            </a:r>
            <a:r>
              <a:rPr lang="hu-HU" sz="1200" b="1" i="1" kern="1200" dirty="0" err="1">
                <a:effectLst/>
                <a:latin typeface="+mn-lt"/>
                <a:ea typeface="+mn-ea"/>
                <a:cs typeface="+mn-cs"/>
              </a:rPr>
              <a:t>Personal</a:t>
            </a:r>
            <a:r>
              <a:rPr lang="hu-HU" sz="1200" b="1" i="1" kern="1200" dirty="0">
                <a:effectLst/>
                <a:latin typeface="+mn-lt"/>
                <a:ea typeface="+mn-ea"/>
                <a:cs typeface="+mn-cs"/>
              </a:rPr>
              <a:t> Data </a:t>
            </a:r>
            <a:r>
              <a:rPr lang="hu-HU" sz="1200" b="1" i="1" kern="1200" dirty="0" err="1">
                <a:effectLst/>
                <a:latin typeface="+mn-lt"/>
                <a:ea typeface="+mn-ea"/>
                <a:cs typeface="+mn-cs"/>
              </a:rPr>
              <a:t>Protection</a:t>
            </a:r>
            <a:r>
              <a:rPr lang="hu-HU" sz="1200" kern="1200" dirty="0">
                <a:effectLst/>
                <a:latin typeface="+mn-lt"/>
                <a:ea typeface="+mn-ea"/>
                <a:cs typeface="+mn-cs"/>
              </a:rPr>
              <a:t>,</a:t>
            </a:r>
            <a:r>
              <a:rPr lang="hu-HU" sz="1200" b="0" i="0" kern="1200" dirty="0">
                <a:effectLst/>
                <a:latin typeface="+mn-lt"/>
                <a:ea typeface="+mn-ea"/>
                <a:cs typeface="+mn-cs"/>
              </a:rPr>
              <a:t> Európa Tanács</a:t>
            </a:r>
            <a:r>
              <a:rPr lang="hu-HU" sz="1200" kern="1200" dirty="0">
                <a:effectLst/>
                <a:latin typeface="+mn-lt"/>
                <a:ea typeface="+mn-ea"/>
                <a:cs typeface="+mn-cs"/>
              </a:rPr>
              <a:t>, Strasbourg</a:t>
            </a:r>
            <a:r>
              <a:rPr lang="hu-HU" sz="1200" kern="1200" dirty="0">
                <a:solidFill>
                  <a:schemeClr val="tx1"/>
                </a:solidFill>
                <a:effectLst/>
                <a:latin typeface="+mn-lt"/>
                <a:ea typeface="+mn-ea"/>
                <a:cs typeface="+mn-cs"/>
              </a:rPr>
              <a:t>; </a:t>
            </a:r>
            <a:r>
              <a:rPr lang="hu-HU" sz="1200" u="sng" kern="1200" dirty="0">
                <a:solidFill>
                  <a:schemeClr val="tx1"/>
                </a:solidFill>
                <a:effectLst/>
                <a:latin typeface="+mn-lt"/>
                <a:ea typeface="+mn-ea"/>
                <a:cs typeface="+mn-cs"/>
                <a:hlinkClick r:id="rId3"/>
              </a:rPr>
              <a:t>http://echr.coe.int/Documents/FS_Data_ENG.pdf</a:t>
            </a:r>
            <a:endParaRPr lang="hu-HU" sz="1200" kern="1200" dirty="0">
              <a:solidFill>
                <a:schemeClr val="tx1"/>
              </a:solidFill>
              <a:effectLst/>
              <a:latin typeface="+mn-lt"/>
              <a:ea typeface="+mn-ea"/>
              <a:cs typeface="+mn-cs"/>
            </a:endParaRPr>
          </a:p>
          <a:p>
            <a:pPr algn="just"/>
            <a:endParaRPr lang="hu-HU" b="0" dirty="0"/>
          </a:p>
          <a:p>
            <a:pPr algn="just"/>
            <a:r>
              <a:rPr lang="hu-HU" b="1" dirty="0"/>
              <a:t> </a:t>
            </a:r>
          </a:p>
          <a:p>
            <a:pPr algn="just"/>
            <a:endParaRPr lang="hu-H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354DD1-2611-4C94-BF96-173E74F837F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0766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az adatvédelmi hatóság feladatait.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Kérdezze meg a hallgatóságot, hogy szerintük mely feladat jelenti a legnagyobb kihívást a felügyeleti hatóság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magas </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57.</a:t>
            </a:r>
            <a:r>
              <a:rPr lang="hu-HU" b="0" baseline="0" noProof="0" dirty="0"/>
              <a:t>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21</a:t>
            </a:fld>
            <a:endParaRPr lang="en-US"/>
          </a:p>
        </p:txBody>
      </p:sp>
    </p:spTree>
    <p:extLst>
      <p:ext uri="{BB962C8B-B14F-4D97-AF65-F5344CB8AC3E}">
        <p14:creationId xmlns:p14="http://schemas.microsoft.com/office/powerpoint/2010/main" val="2980599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az adatvédelmi hatóság feladatait.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Kérdezze meg a hallgatóságot, hogy szerintük mely feladat jelenti a legnagyobb kihívást a felügyeleti hatóság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magas </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57.</a:t>
            </a:r>
            <a:r>
              <a:rPr lang="hu-HU" b="0" baseline="0" noProof="0" dirty="0"/>
              <a:t>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b="1"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22</a:t>
            </a:fld>
            <a:endParaRPr lang="en-US"/>
          </a:p>
        </p:txBody>
      </p:sp>
    </p:spTree>
    <p:extLst>
      <p:ext uri="{BB962C8B-B14F-4D97-AF65-F5344CB8AC3E}">
        <p14:creationId xmlns:p14="http://schemas.microsoft.com/office/powerpoint/2010/main" val="895834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 képzési anyag rövid bemutatása a hallgatóság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dia segíti a hallgatóság figyelmének felkeltését, és bemutatja a képzés felépítését. A képzés menetének előzetes ismerete támogatja a tanulási folyamatot.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52585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az adatvédelmi hatóság feladatait.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magas </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57.</a:t>
            </a:r>
            <a:r>
              <a:rPr lang="hu-HU" b="0" baseline="0" noProof="0" dirty="0"/>
              <a:t>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24</a:t>
            </a:fld>
            <a:endParaRPr lang="en-US"/>
          </a:p>
        </p:txBody>
      </p:sp>
    </p:spTree>
    <p:extLst>
      <p:ext uri="{BB962C8B-B14F-4D97-AF65-F5344CB8AC3E}">
        <p14:creationId xmlns:p14="http://schemas.microsoft.com/office/powerpoint/2010/main" val="1290018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 bejelentési kötelezettséget.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33.</a:t>
            </a:r>
            <a:r>
              <a:rPr lang="hu-HU" b="0" baseline="0" noProof="0" dirty="0"/>
              <a:t> és36.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b="1" dirty="0"/>
          </a:p>
          <a:p>
            <a:endParaRPr lang="hu-HU" b="1"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25</a:t>
            </a:fld>
            <a:endParaRPr lang="en-US"/>
          </a:p>
        </p:txBody>
      </p:sp>
    </p:spTree>
    <p:extLst>
      <p:ext uri="{BB962C8B-B14F-4D97-AF65-F5344CB8AC3E}">
        <p14:creationId xmlns:p14="http://schemas.microsoft.com/office/powerpoint/2010/main" val="2192437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 képzési anyag rövid bemutatása a hallgatóság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dia segíti a hallgatóság figyelmének felkeltését, és bemutatja a képzés felépítését. A képzés menetének előzetes ismerete támogatja a tanulási folyamatot.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47189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az adatvédelmi hatóságok közötti együttműködést.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(135)-(138) preambulumbekezdés,</a:t>
            </a:r>
            <a:r>
              <a:rPr lang="hu-HU" b="0" baseline="0" noProof="0" dirty="0"/>
              <a:t> 4. cikk (23) bekezdés, 56. cikk, 63. -67. cikk, 68-76.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b="1"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27</a:t>
            </a:fld>
            <a:endParaRPr lang="en-US"/>
          </a:p>
        </p:txBody>
      </p:sp>
    </p:spTree>
    <p:extLst>
      <p:ext uri="{BB962C8B-B14F-4D97-AF65-F5344CB8AC3E}">
        <p14:creationId xmlns:p14="http://schemas.microsoft.com/office/powerpoint/2010/main" val="5757957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az </a:t>
            </a:r>
            <a:r>
              <a:rPr lang="hu-HU" sz="1200" b="0" i="0" kern="1200" dirty="0">
                <a:solidFill>
                  <a:schemeClr val="tx1"/>
                </a:solidFill>
                <a:effectLst/>
                <a:latin typeface="+mn-lt"/>
                <a:ea typeface="+mn-ea"/>
                <a:cs typeface="+mn-cs"/>
              </a:rPr>
              <a:t>Európai Adatvédelmi Testületet </a:t>
            </a:r>
            <a:r>
              <a:rPr lang="hu-HU" b="0" dirty="0"/>
              <a:t>(feladatok, eljárás,</a:t>
            </a:r>
            <a:r>
              <a:rPr lang="hu-HU" b="0" baseline="0" dirty="0"/>
              <a:t> tagok, tevékenységek, stb.).</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Mutassa be a Testület működését! </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68-76. cikk</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b="1" dirty="0"/>
          </a:p>
        </p:txBody>
      </p:sp>
      <p:sp>
        <p:nvSpPr>
          <p:cNvPr id="4" name="Dia számának helye 3"/>
          <p:cNvSpPr>
            <a:spLocks noGrp="1"/>
          </p:cNvSpPr>
          <p:nvPr>
            <p:ph type="sldNum" sz="quarter" idx="5"/>
          </p:nvPr>
        </p:nvSpPr>
        <p:spPr/>
        <p:txBody>
          <a:bodyPr/>
          <a:lstStyle/>
          <a:p>
            <a:fld id="{BE11C2B2-79F3-584E-BE93-13330EA6E7ED}" type="slidenum">
              <a:rPr lang="en-US" smtClean="0"/>
              <a:t>28</a:t>
            </a:fld>
            <a:endParaRPr lang="en-US"/>
          </a:p>
        </p:txBody>
      </p:sp>
    </p:spTree>
    <p:extLst>
      <p:ext uri="{BB962C8B-B14F-4D97-AF65-F5344CB8AC3E}">
        <p14:creationId xmlns:p14="http://schemas.microsoft.com/office/powerpoint/2010/main" val="27539080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 képzési anyag rövid bemutatása a hallgatóság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dia segíti a hallgatóság figyelmének felkeltését, és bemutatja a képzés felépítését. A képzés menetének előzetes ismerete támogatja a tanulási folyamatot.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7109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en-GB" b="1" dirty="0"/>
              <a:t> </a:t>
            </a:r>
            <a:r>
              <a:rPr lang="hu-HU" b="0" dirty="0"/>
              <a:t>A dia a </a:t>
            </a:r>
            <a:r>
              <a:rPr lang="en-GB" b="0" noProof="0" dirty="0"/>
              <a:t>one-stop-shop</a:t>
            </a:r>
            <a:r>
              <a:rPr lang="hu-HU" b="0" dirty="0"/>
              <a:t> mechanizmust</a:t>
            </a:r>
            <a:r>
              <a:rPr lang="hu-HU" b="0" baseline="0" dirty="0"/>
              <a:t> mutatja be.</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dirty="0">
                <a:solidFill>
                  <a:schemeClr val="tx1"/>
                </a:solidFill>
                <a:effectLst/>
                <a:latin typeface="+mn-lt"/>
                <a:ea typeface="+mn-ea"/>
                <a:cs typeface="+mn-cs"/>
              </a:rPr>
              <a:t>Szolgáljon gyakorlati példákkal a könnyebb megértés érdekében!</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sz="1200" b="0" kern="1200" noProof="0" dirty="0">
                <a:solidFill>
                  <a:schemeClr val="tx1"/>
                </a:solidFill>
                <a:effectLst/>
                <a:latin typeface="+mn-lt"/>
                <a:ea typeface="+mn-ea"/>
                <a:cs typeface="+mn-cs"/>
              </a:rPr>
              <a:t>közepes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b="0" noProof="0" dirty="0"/>
              <a:t>magas </a:t>
            </a:r>
          </a:p>
          <a:p>
            <a:r>
              <a:rPr lang="hu-HU" sz="1200" b="1" kern="1200" noProof="0" dirty="0">
                <a:solidFill>
                  <a:schemeClr val="tx1"/>
                </a:solidFill>
                <a:effectLst/>
                <a:latin typeface="+mn-lt"/>
                <a:ea typeface="+mn-ea"/>
                <a:cs typeface="+mn-cs"/>
              </a:rPr>
              <a:t> </a:t>
            </a:r>
            <a:r>
              <a:rPr lang="hu-HU" b="1" noProof="0" dirty="0"/>
              <a:t>Kinek releváns: </a:t>
            </a:r>
            <a:r>
              <a:rPr lang="hu-HU" b="0" noProof="0" dirty="0"/>
              <a:t>mindenkinek</a:t>
            </a:r>
          </a:p>
          <a:p>
            <a:r>
              <a:rPr lang="hu-HU" b="1" noProof="0" dirty="0"/>
              <a:t>Jogszabályi rendelkezések: </a:t>
            </a:r>
            <a:r>
              <a:rPr lang="hu-HU" b="0" noProof="0" dirty="0"/>
              <a:t>(127)-(128) preambulumbekezdés</a:t>
            </a:r>
          </a:p>
          <a:p>
            <a:r>
              <a:rPr lang="hu-HU" b="1" noProof="0" dirty="0"/>
              <a:t>Jogeset: </a:t>
            </a:r>
            <a:r>
              <a:rPr lang="hu-HU" b="0" noProof="0" dirty="0"/>
              <a:t>-</a:t>
            </a:r>
            <a:endParaRPr lang="hu-HU" b="1"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További olvasmányok:</a:t>
            </a:r>
            <a:r>
              <a:rPr lang="hu-HU" b="1" baseline="0" noProof="0" dirty="0"/>
              <a:t> </a:t>
            </a:r>
            <a:r>
              <a:rPr lang="hu-HU" b="0" baseline="0" noProof="0" dirty="0"/>
              <a:t>A </a:t>
            </a:r>
            <a:r>
              <a:rPr lang="en-GB" sz="1200" b="0" kern="1200" dirty="0">
                <a:solidFill>
                  <a:schemeClr val="tx1"/>
                </a:solidFill>
                <a:effectLst/>
                <a:latin typeface="+mn-lt"/>
                <a:ea typeface="+mn-ea"/>
                <a:cs typeface="+mn-cs"/>
              </a:rPr>
              <a:t>W</a:t>
            </a:r>
            <a:r>
              <a:rPr lang="en-GB" sz="1200" kern="1200" dirty="0">
                <a:solidFill>
                  <a:schemeClr val="tx1"/>
                </a:solidFill>
                <a:effectLst/>
                <a:latin typeface="+mn-lt"/>
                <a:ea typeface="+mn-ea"/>
                <a:cs typeface="+mn-cs"/>
              </a:rPr>
              <a:t>P29 </a:t>
            </a:r>
            <a:r>
              <a:rPr lang="hu-HU" sz="1200" kern="1200" dirty="0">
                <a:solidFill>
                  <a:schemeClr val="tx1"/>
                </a:solidFill>
                <a:effectLst/>
                <a:latin typeface="+mn-lt"/>
                <a:ea typeface="+mn-ea"/>
                <a:cs typeface="+mn-cs"/>
              </a:rPr>
              <a:t>munkacsoport iránymutatása a fő felügyeleti hatóságokról </a:t>
            </a:r>
          </a:p>
          <a:p>
            <a:r>
              <a:rPr lang="hu-HU" b="1" baseline="0" noProof="0" dirty="0"/>
              <a:t>Megjegyzések: -</a:t>
            </a:r>
            <a:endParaRPr lang="hu-HU" noProof="0" dirty="0"/>
          </a:p>
          <a:p>
            <a:endParaRPr lang="hu-HU" b="1"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30</a:t>
            </a:fld>
            <a:endParaRPr lang="en-US"/>
          </a:p>
        </p:txBody>
      </p:sp>
    </p:spTree>
    <p:extLst>
      <p:ext uri="{BB962C8B-B14F-4D97-AF65-F5344CB8AC3E}">
        <p14:creationId xmlns:p14="http://schemas.microsoft.com/office/powerpoint/2010/main" val="125296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957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segíti </a:t>
            </a:r>
            <a:r>
              <a:rPr lang="hu-HU" b="0" dirty="0"/>
              <a:t>a </a:t>
            </a:r>
            <a:r>
              <a:rPr lang="hu-HU" b="0" dirty="0" err="1"/>
              <a:t>one</a:t>
            </a:r>
            <a:r>
              <a:rPr lang="hu-HU" b="0" dirty="0"/>
              <a:t>-stop-shop mechanizmussal</a:t>
            </a:r>
            <a:r>
              <a:rPr lang="hu-HU" b="0" baseline="0" dirty="0"/>
              <a:t> kapcsolatos tudás elmélyítését.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Adjon elég időt a résztvevőknek a kérdések megválaszolására, és beszéljék meg a válaszokat!</a:t>
            </a:r>
            <a:endParaRPr lang="hu-HU"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sz="1200" b="0" kern="1200" noProof="0" dirty="0">
                <a:solidFill>
                  <a:schemeClr val="tx1"/>
                </a:solidFill>
                <a:effectLst/>
                <a:latin typeface="+mn-lt"/>
                <a:ea typeface="+mn-ea"/>
                <a:cs typeface="+mn-cs"/>
              </a:rPr>
              <a:t>magas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A képzésben résztvevők szükséges tapasztalata: </a:t>
            </a:r>
            <a:r>
              <a:rPr lang="hu-HU" b="0" noProof="0" dirty="0"/>
              <a:t>magas </a:t>
            </a:r>
          </a:p>
          <a:p>
            <a:r>
              <a:rPr lang="hu-HU" sz="1200" b="1" kern="1200" noProof="0" dirty="0">
                <a:solidFill>
                  <a:schemeClr val="tx1"/>
                </a:solidFill>
                <a:effectLst/>
                <a:latin typeface="+mn-lt"/>
                <a:ea typeface="+mn-ea"/>
                <a:cs typeface="+mn-cs"/>
              </a:rPr>
              <a:t> </a:t>
            </a:r>
            <a:r>
              <a:rPr lang="hu-HU" b="1" noProof="0" dirty="0"/>
              <a:t>Kinek releváns: </a:t>
            </a:r>
            <a:r>
              <a:rPr lang="hu-HU" b="0" noProof="0" dirty="0"/>
              <a:t>mindenkinek</a:t>
            </a:r>
          </a:p>
          <a:p>
            <a:r>
              <a:rPr lang="hu-HU" b="1" noProof="0" dirty="0"/>
              <a:t>Jogszabályi rendelkezések: </a:t>
            </a:r>
            <a:r>
              <a:rPr lang="hu-HU" b="0" noProof="0" dirty="0"/>
              <a:t>(127)-(128) preambulumbekezdés</a:t>
            </a:r>
          </a:p>
          <a:p>
            <a:r>
              <a:rPr lang="hu-HU" b="1" noProof="0" dirty="0"/>
              <a:t>Jogeset: </a:t>
            </a:r>
            <a:r>
              <a:rPr lang="hu-HU" b="0" noProof="0" dirty="0"/>
              <a:t>-</a:t>
            </a:r>
            <a:endParaRPr lang="hu-HU" b="1"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További olvasmányok:</a:t>
            </a:r>
            <a:r>
              <a:rPr lang="hu-HU" b="1" baseline="0" noProof="0" dirty="0"/>
              <a:t> </a:t>
            </a:r>
            <a:r>
              <a:rPr lang="hu-HU" b="0" baseline="0" noProof="0" dirty="0"/>
              <a:t>A </a:t>
            </a:r>
            <a:r>
              <a:rPr lang="hu-HU" sz="1200" b="0" kern="1200" dirty="0">
                <a:solidFill>
                  <a:schemeClr val="tx1"/>
                </a:solidFill>
                <a:effectLst/>
                <a:latin typeface="+mn-lt"/>
                <a:ea typeface="+mn-ea"/>
                <a:cs typeface="+mn-cs"/>
              </a:rPr>
              <a:t>W</a:t>
            </a:r>
            <a:r>
              <a:rPr lang="hu-HU" sz="1200" kern="1200" dirty="0">
                <a:solidFill>
                  <a:schemeClr val="tx1"/>
                </a:solidFill>
                <a:effectLst/>
                <a:latin typeface="+mn-lt"/>
                <a:ea typeface="+mn-ea"/>
                <a:cs typeface="+mn-cs"/>
              </a:rPr>
              <a:t>P29 munkacsoport iránymutatása a fő felügyeleti hatóságokról </a:t>
            </a:r>
          </a:p>
          <a:p>
            <a:r>
              <a:rPr lang="hu-HU" b="1" baseline="0" noProof="0" dirty="0"/>
              <a:t>Megjegyzések: </a:t>
            </a:r>
          </a:p>
          <a:p>
            <a:pPr marL="228600" indent="-228600">
              <a:buAutoNum type="arabicPeriod"/>
            </a:pPr>
            <a:r>
              <a:rPr lang="hu-HU" sz="1200" b="0" i="1" u="none" kern="1200" dirty="0">
                <a:solidFill>
                  <a:schemeClr val="tx1"/>
                </a:solidFill>
                <a:effectLst/>
                <a:latin typeface="+mn-lt"/>
                <a:ea typeface="+mn-ea"/>
                <a:cs typeface="+mn-cs"/>
              </a:rPr>
              <a:t>kérdés: </a:t>
            </a:r>
          </a:p>
          <a:p>
            <a:pPr marL="0" indent="0">
              <a:buNone/>
            </a:pPr>
            <a:r>
              <a:rPr lang="hu-HU" sz="1200" b="0" i="0" kern="1200" dirty="0">
                <a:solidFill>
                  <a:schemeClr val="tx1"/>
                </a:solidFill>
                <a:effectLst/>
                <a:latin typeface="+mn-lt"/>
                <a:ea typeface="+mn-ea"/>
                <a:cs typeface="+mn-cs"/>
              </a:rPr>
              <a:t>Ez azt jelenti, hogy a vállalat</a:t>
            </a:r>
            <a:r>
              <a:rPr lang="hu-HU" sz="1200" b="0" i="0" kern="1200" baseline="0" dirty="0">
                <a:solidFill>
                  <a:schemeClr val="tx1"/>
                </a:solidFill>
                <a:effectLst/>
                <a:latin typeface="+mn-lt"/>
                <a:ea typeface="+mn-ea"/>
                <a:cs typeface="+mn-cs"/>
              </a:rPr>
              <a:t> határon átnyúló adatkezelési tevékenysége során a holland adatvédelmi hatóság jár el felügyeleti hatóságként.</a:t>
            </a:r>
          </a:p>
          <a:p>
            <a:pPr marL="0" indent="0">
              <a:buNone/>
            </a:pPr>
            <a:endParaRPr lang="hu-HU"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0" i="0" kern="1200" baseline="0" dirty="0">
                <a:solidFill>
                  <a:schemeClr val="tx1"/>
                </a:solidFill>
                <a:effectLst/>
                <a:latin typeface="+mn-lt"/>
                <a:ea typeface="+mn-ea"/>
                <a:cs typeface="+mn-cs"/>
              </a:rPr>
              <a:t>2. </a:t>
            </a:r>
            <a:r>
              <a:rPr lang="hu-HU" sz="1200" b="0" i="1" kern="1200" baseline="0" dirty="0">
                <a:solidFill>
                  <a:schemeClr val="tx1"/>
                </a:solidFill>
                <a:effectLst/>
                <a:latin typeface="+mn-lt"/>
                <a:ea typeface="+mn-ea"/>
                <a:cs typeface="+mn-cs"/>
              </a:rPr>
              <a:t>kérdés</a:t>
            </a:r>
            <a:r>
              <a:rPr lang="hu-HU" sz="1200" b="0" i="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kern="1200" dirty="0">
                <a:solidFill>
                  <a:schemeClr val="tx1"/>
                </a:solidFill>
                <a:effectLst/>
                <a:latin typeface="+mn-lt"/>
                <a:ea typeface="+mn-ea"/>
                <a:cs typeface="+mn-cs"/>
              </a:rPr>
              <a:t>Ezzel kapcsolatban az az EU-s megközelítés, hogy Y társaságnak az EU-ba kell telepítenie azokat a szervezeti egységeit, amelyek az adatkezelés célját és eszközeit illetően döntéseket hoznak, és rendelkeznek eszközzel arra, hogy e döntéseknek érvényt is szerezzenek. Tehát röviden: az adatkezelését illetően az EU-ba kell települnie. Ennek hiányában 3. országban letelepedett adatkezelőnek tekintendő, és így nem vonatkozik rá a OSS, hanem minden tagállami hatóság önállóan járhat el vele szemben. </a:t>
            </a:r>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31</a:t>
            </a:fld>
            <a:endParaRPr lang="en-US"/>
          </a:p>
        </p:txBody>
      </p:sp>
    </p:spTree>
    <p:extLst>
      <p:ext uri="{BB962C8B-B14F-4D97-AF65-F5344CB8AC3E}">
        <p14:creationId xmlns:p14="http://schemas.microsoft.com/office/powerpoint/2010/main" val="28505078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 képzési anyag rövid bemutatása a hallgatóság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dia segíti a hallgatóság figyelmének felkeltését, és bemutatja a képzés felépítését. A képzés menetének előzetes ismerete támogatja a tanulási folyamatot.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22115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ismerteti az érintettek panasztételhez és </a:t>
            </a:r>
            <a:r>
              <a:rPr lang="hu-HU" sz="1200" b="0" i="0" kern="1200" dirty="0">
                <a:solidFill>
                  <a:schemeClr val="tx1"/>
                </a:solidFill>
                <a:effectLst/>
                <a:latin typeface="+mn-lt"/>
                <a:ea typeface="+mn-ea"/>
                <a:cs typeface="+mn-cs"/>
              </a:rPr>
              <a:t>hatékony bírósági jogorvoslathoz való jogát.</a:t>
            </a:r>
            <a:endParaRPr lang="hu-HU" b="0" baseline="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Mutassa be a nemzeti felügyeleti hatóság eljárását!</a:t>
            </a:r>
            <a:endParaRPr lang="hu-H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magas</a:t>
            </a:r>
          </a:p>
          <a:p>
            <a:r>
              <a:rPr lang="hu-HU" b="1" noProof="0" dirty="0"/>
              <a:t>Kinek releváns: </a:t>
            </a:r>
            <a:r>
              <a:rPr lang="hu-HU" b="0" noProof="0" dirty="0"/>
              <a:t>mindenkinek</a:t>
            </a:r>
          </a:p>
          <a:p>
            <a:r>
              <a:rPr lang="hu-HU" b="1" noProof="0" dirty="0"/>
              <a:t>Jogszabályi rendelkezések: </a:t>
            </a:r>
            <a:r>
              <a:rPr lang="hu-HU" b="0" noProof="0" dirty="0"/>
              <a:t>(141)-(144)</a:t>
            </a:r>
            <a:r>
              <a:rPr lang="hu-HU" b="0" baseline="0" noProof="0" dirty="0"/>
              <a:t> Preambulumbekezdés, 77</a:t>
            </a:r>
            <a:r>
              <a:rPr lang="hu-HU" b="0" noProof="0" dirty="0"/>
              <a:t>-79. cikk</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b="1"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33</a:t>
            </a:fld>
            <a:endParaRPr lang="en-US"/>
          </a:p>
        </p:txBody>
      </p:sp>
    </p:spTree>
    <p:extLst>
      <p:ext uri="{BB962C8B-B14F-4D97-AF65-F5344CB8AC3E}">
        <p14:creationId xmlns:p14="http://schemas.microsoft.com/office/powerpoint/2010/main" val="6816249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ismerteti az érintettek panasztételhez és </a:t>
            </a:r>
            <a:r>
              <a:rPr lang="hu-HU" sz="1200" b="0" i="0" kern="1200" dirty="0">
                <a:solidFill>
                  <a:schemeClr val="tx1"/>
                </a:solidFill>
                <a:effectLst/>
                <a:latin typeface="+mn-lt"/>
                <a:ea typeface="+mn-ea"/>
                <a:cs typeface="+mn-cs"/>
              </a:rPr>
              <a:t>hatékony bírósági jogorvoslathoz való jogát.</a:t>
            </a:r>
            <a:endParaRPr lang="hu-HU" b="1" baseline="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b="0" baseline="0" noProof="0" dirty="0"/>
              <a:t>Mutassa be az érintett képviseletére vonatkozó nemzeti szabályozást!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magas</a:t>
            </a:r>
          </a:p>
          <a:p>
            <a:r>
              <a:rPr lang="hu-HU" b="1" noProof="0" dirty="0"/>
              <a:t>Kinek releváns: </a:t>
            </a:r>
            <a:r>
              <a:rPr lang="hu-HU" b="0" noProof="0" dirty="0"/>
              <a:t>mindenkinek</a:t>
            </a:r>
          </a:p>
          <a:p>
            <a:r>
              <a:rPr lang="hu-HU" b="1" noProof="0" dirty="0"/>
              <a:t>Jogszabályi rendelkezések: </a:t>
            </a:r>
            <a:r>
              <a:rPr lang="hu-HU" b="0" noProof="0" dirty="0"/>
              <a:t>(141)-(144)</a:t>
            </a:r>
            <a:r>
              <a:rPr lang="hu-HU" b="0" baseline="0" noProof="0" dirty="0"/>
              <a:t> Preambulumbekezdés, 77</a:t>
            </a:r>
            <a:r>
              <a:rPr lang="hu-HU" b="0" noProof="0" dirty="0"/>
              <a:t>-79. cikk</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b="1"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34</a:t>
            </a:fld>
            <a:endParaRPr lang="en-US"/>
          </a:p>
        </p:txBody>
      </p:sp>
    </p:spTree>
    <p:extLst>
      <p:ext uri="{BB962C8B-B14F-4D97-AF65-F5344CB8AC3E}">
        <p14:creationId xmlns:p14="http://schemas.microsoft.com/office/powerpoint/2010/main" val="26120606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0" baseline="0" noProof="0" dirty="0"/>
              <a:t> A dia bemutatja a</a:t>
            </a:r>
            <a:r>
              <a:rPr lang="hu-HU" sz="1200" b="0" i="0" kern="1200" dirty="0">
                <a:solidFill>
                  <a:schemeClr val="tx1"/>
                </a:solidFill>
                <a:effectLst/>
                <a:latin typeface="+mn-lt"/>
                <a:ea typeface="+mn-ea"/>
                <a:cs typeface="+mn-cs"/>
              </a:rPr>
              <a:t> kártérítéshez való jogot és a felelősséget.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Mutassa be részletesen az érintett kártérítési jogosultságát!</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(146)-(147)</a:t>
            </a:r>
            <a:r>
              <a:rPr lang="hu-HU" b="0" baseline="0" noProof="0" dirty="0"/>
              <a:t> preambulumbekezdés, 82</a:t>
            </a:r>
            <a:r>
              <a:rPr lang="hu-HU" b="0" noProof="0" dirty="0"/>
              <a:t>. cikk</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r>
              <a:rPr lang="hu-HU" b="0" baseline="0" noProof="0" dirty="0"/>
              <a:t>Az adatvédelmi irányelv mentesítette az adatkezelőket a vis maior esetén felmerülő károkért. A GDPR nem tartalmaz ilyen mentességet, vagyis az adatkezelők vis maior esetén is viselik a kockázatot.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sz="1200" b="0" i="0" kern="1200" baseline="0" dirty="0">
              <a:solidFill>
                <a:schemeClr val="tx1"/>
              </a:solidFill>
              <a:effectLst/>
              <a:latin typeface="+mn-lt"/>
              <a:ea typeface="+mn-ea"/>
              <a:cs typeface="+mn-cs"/>
            </a:endParaRPr>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35</a:t>
            </a:fld>
            <a:endParaRPr lang="en-US"/>
          </a:p>
        </p:txBody>
      </p:sp>
    </p:spTree>
    <p:extLst>
      <p:ext uri="{BB962C8B-B14F-4D97-AF65-F5344CB8AC3E}">
        <p14:creationId xmlns:p14="http://schemas.microsoft.com/office/powerpoint/2010/main" val="30189510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ismerteti a közös adatkezelők kártérítési felelősségét.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Mutassa be a közös adatkezelők felelősségére vonatkozó szabályozást! </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noProof="0" dirty="0"/>
              <a:t>Időterv (fontosság): 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magas</a:t>
            </a:r>
          </a:p>
          <a:p>
            <a:r>
              <a:rPr lang="hu-HU" b="1" noProof="0" dirty="0"/>
              <a:t>Kinek releváns: </a:t>
            </a:r>
            <a:r>
              <a:rPr lang="hu-HU" b="0" noProof="0" dirty="0"/>
              <a:t>mindenkinek</a:t>
            </a:r>
          </a:p>
          <a:p>
            <a:r>
              <a:rPr lang="hu-HU" b="1" noProof="0" dirty="0"/>
              <a:t>Jogszabályi rendelkezések: </a:t>
            </a:r>
            <a:r>
              <a:rPr lang="hu-HU" b="0" noProof="0" dirty="0"/>
              <a:t>(79)</a:t>
            </a:r>
            <a:r>
              <a:rPr lang="hu-HU" b="0" baseline="0" noProof="0" dirty="0"/>
              <a:t> preambulumbekezdés, 146. cikk és 26. cikk (3) bekezdés, 82. cikk (3)-(5) bekezdés</a:t>
            </a:r>
            <a:endParaRPr lang="hu-HU" b="0" noProof="0" dirty="0"/>
          </a:p>
          <a:p>
            <a:r>
              <a:rPr lang="hu-HU" b="1" noProof="0" dirty="0"/>
              <a:t>Jogeset: </a:t>
            </a:r>
            <a:r>
              <a:rPr lang="hu-HU" b="0" noProof="0" dirty="0"/>
              <a:t>-</a:t>
            </a:r>
            <a:endParaRPr lang="hu-HU" b="1"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További olvasmányok:</a:t>
            </a:r>
            <a:r>
              <a:rPr lang="hu-HU" b="1" baseline="0" noProof="0" dirty="0"/>
              <a:t> </a:t>
            </a:r>
            <a:r>
              <a:rPr lang="hu-HU" b="0" baseline="0" noProof="0" dirty="0"/>
              <a:t>A</a:t>
            </a:r>
            <a:r>
              <a:rPr lang="hu-HU" b="1" baseline="0" noProof="0" dirty="0"/>
              <a:t> </a:t>
            </a:r>
            <a:r>
              <a:rPr lang="en-GB" sz="1200" kern="1200" dirty="0">
                <a:solidFill>
                  <a:schemeClr val="tx1"/>
                </a:solidFill>
                <a:effectLst/>
                <a:latin typeface="+mn-lt"/>
                <a:ea typeface="+mn-ea"/>
                <a:cs typeface="+mn-cs"/>
              </a:rPr>
              <a:t>WP29 </a:t>
            </a:r>
            <a:r>
              <a:rPr lang="hu-HU" sz="1200" kern="1200" dirty="0">
                <a:solidFill>
                  <a:schemeClr val="tx1"/>
                </a:solidFill>
                <a:effectLst/>
                <a:latin typeface="+mn-lt"/>
                <a:ea typeface="+mn-ea"/>
                <a:cs typeface="+mn-cs"/>
              </a:rPr>
              <a:t>munkacsoport iránymutatása a fő felügyeleti hatóságokról </a:t>
            </a:r>
          </a:p>
          <a:p>
            <a:r>
              <a:rPr lang="hu-HU" b="1" baseline="0" noProof="0" dirty="0"/>
              <a:t>Megjegyzések:</a:t>
            </a:r>
            <a:endParaRPr lang="hu-HU" noProof="0" dirty="0"/>
          </a:p>
        </p:txBody>
      </p:sp>
      <p:sp>
        <p:nvSpPr>
          <p:cNvPr id="4" name="Dia számának helye 3"/>
          <p:cNvSpPr>
            <a:spLocks noGrp="1"/>
          </p:cNvSpPr>
          <p:nvPr>
            <p:ph type="sldNum" sz="quarter" idx="5"/>
          </p:nvPr>
        </p:nvSpPr>
        <p:spPr/>
        <p:txBody>
          <a:bodyPr/>
          <a:lstStyle/>
          <a:p>
            <a:fld id="{BE11C2B2-79F3-584E-BE93-13330EA6E7ED}" type="slidenum">
              <a:rPr lang="en-US" smtClean="0"/>
              <a:t>36</a:t>
            </a:fld>
            <a:endParaRPr lang="en-US"/>
          </a:p>
        </p:txBody>
      </p:sp>
    </p:spTree>
    <p:extLst>
      <p:ext uri="{BB962C8B-B14F-4D97-AF65-F5344CB8AC3E}">
        <p14:creationId xmlns:p14="http://schemas.microsoft.com/office/powerpoint/2010/main" val="25846670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 közigazgatási bírság kiszabásának általános feltételeit.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Mutassa be mikor van lehetősége közigazgatási bírságot kiszabni a felügyeleti hatóságnak!</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(150) és (153)</a:t>
            </a:r>
            <a:r>
              <a:rPr lang="hu-HU" b="0" baseline="0" noProof="0" dirty="0"/>
              <a:t> preambulumbekezdés, 83</a:t>
            </a:r>
            <a:r>
              <a:rPr lang="hu-HU" b="0" noProof="0" dirty="0"/>
              <a:t>. cikk</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a:t>
            </a:r>
          </a:p>
          <a:p>
            <a:endParaRPr lang="hu-HU" b="1" baseline="0" noProof="0" dirty="0"/>
          </a:p>
        </p:txBody>
      </p:sp>
      <p:sp>
        <p:nvSpPr>
          <p:cNvPr id="4" name="Dia számának helye 3"/>
          <p:cNvSpPr>
            <a:spLocks noGrp="1"/>
          </p:cNvSpPr>
          <p:nvPr>
            <p:ph type="sldNum" sz="quarter" idx="5"/>
          </p:nvPr>
        </p:nvSpPr>
        <p:spPr/>
        <p:txBody>
          <a:bodyPr/>
          <a:lstStyle/>
          <a:p>
            <a:fld id="{BE11C2B2-79F3-584E-BE93-13330EA6E7ED}" type="slidenum">
              <a:rPr lang="en-US" smtClean="0"/>
              <a:t>37</a:t>
            </a:fld>
            <a:endParaRPr lang="en-US"/>
          </a:p>
        </p:txBody>
      </p:sp>
    </p:spTree>
    <p:extLst>
      <p:ext uri="{BB962C8B-B14F-4D97-AF65-F5344CB8AC3E}">
        <p14:creationId xmlns:p14="http://schemas.microsoft.com/office/powerpoint/2010/main" val="1921839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baseline="0" noProof="0" dirty="0"/>
              <a:t>A dia bemutatja a közigazgatási bírság kiszabásának általános feltételeit.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Mutassa be milyen szempontokat kell mérlegelnie a felügyeleti hatóságnak a közigazgatási bírság kiszabása során!</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közepes</a:t>
            </a:r>
          </a:p>
          <a:p>
            <a:r>
              <a:rPr lang="hu-HU" b="1" noProof="0" dirty="0"/>
              <a:t>Kinek releváns: </a:t>
            </a:r>
            <a:r>
              <a:rPr lang="hu-HU" b="0" noProof="0" dirty="0"/>
              <a:t>mindenkinek</a:t>
            </a:r>
          </a:p>
          <a:p>
            <a:r>
              <a:rPr lang="hu-HU" b="1" noProof="0" dirty="0"/>
              <a:t>Jogszabályi rendelkezések: </a:t>
            </a:r>
            <a:r>
              <a:rPr lang="hu-HU" b="0" noProof="0" dirty="0"/>
              <a:t>(150) és (153)</a:t>
            </a:r>
            <a:r>
              <a:rPr lang="hu-HU" b="0" baseline="0" noProof="0" dirty="0"/>
              <a:t> preambulumbekezdés, 83</a:t>
            </a:r>
            <a:r>
              <a:rPr lang="hu-HU" b="0" noProof="0" dirty="0"/>
              <a:t>. cikk</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a:t>
            </a:r>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38</a:t>
            </a:fld>
            <a:endParaRPr lang="en-US"/>
          </a:p>
        </p:txBody>
      </p:sp>
    </p:spTree>
    <p:extLst>
      <p:ext uri="{BB962C8B-B14F-4D97-AF65-F5344CB8AC3E}">
        <p14:creationId xmlns:p14="http://schemas.microsoft.com/office/powerpoint/2010/main" val="39600667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b="1" dirty="0"/>
              <a:t>A dia célja és tárgya:</a:t>
            </a:r>
            <a:r>
              <a:rPr lang="hu-HU" b="1" baseline="0" dirty="0"/>
              <a:t> </a:t>
            </a:r>
            <a:r>
              <a:rPr lang="hu-HU" b="0" baseline="0" noProof="0" dirty="0"/>
              <a:t>A dia ismerteti a tagállamok azon jogát, hogy a GDPR megsértése esetén saját szabályozást vezessenek be (pénzbírságok és büntetőjogi szankciók).</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Mutasson be nemzeti példákat a felügyeleti hatóság által kiszabott pénzbírságra és büntetőjogi következményekre!</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magas</a:t>
            </a:r>
          </a:p>
          <a:p>
            <a:r>
              <a:rPr lang="hu-HU" b="1" noProof="0" dirty="0"/>
              <a:t>Kinek releváns: </a:t>
            </a:r>
            <a:r>
              <a:rPr lang="hu-HU" b="0" noProof="0" dirty="0"/>
              <a:t>mindenkinek</a:t>
            </a:r>
          </a:p>
          <a:p>
            <a:r>
              <a:rPr lang="hu-HU" b="1" noProof="0" dirty="0"/>
              <a:t>Jogszabályi rendelkezések: </a:t>
            </a:r>
            <a:r>
              <a:rPr lang="hu-HU" b="0" noProof="0" dirty="0"/>
              <a:t>(149) és (152)</a:t>
            </a:r>
            <a:r>
              <a:rPr lang="hu-HU" b="0" baseline="0" noProof="0" dirty="0"/>
              <a:t> preambulumbekezdés, 84. cikk </a:t>
            </a:r>
          </a:p>
          <a:p>
            <a:r>
              <a:rPr lang="hu-HU" b="1" noProof="0" dirty="0"/>
              <a:t>Jogeset: </a:t>
            </a:r>
            <a:r>
              <a:rPr lang="hu-HU" b="0" noProof="0" dirty="0"/>
              <a:t>-</a:t>
            </a:r>
            <a:endParaRPr lang="hu-HU" b="1"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További olvasmányok:</a:t>
            </a:r>
            <a:endParaRPr lang="hu-HU" b="1" baseline="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1" baseline="0" noProof="0" dirty="0"/>
              <a:t>Megjegyzések: </a:t>
            </a:r>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39</a:t>
            </a:fld>
            <a:endParaRPr lang="en-US"/>
          </a:p>
        </p:txBody>
      </p:sp>
    </p:spTree>
    <p:extLst>
      <p:ext uri="{BB962C8B-B14F-4D97-AF65-F5344CB8AC3E}">
        <p14:creationId xmlns:p14="http://schemas.microsoft.com/office/powerpoint/2010/main" val="40504410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jogeseteket mutat be az adatvédelmi hatóságok működésével kapcsolatban.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jogeseteken keresztül mélyítse el a hallgatóság ismereteit a felügyeleti hatóságokhoz benyújtott panasz és jogorvoslat kivizsgálásának menetéről!</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rgbClr val="FF0000"/>
                </a:solidFill>
                <a:effectLst/>
                <a:latin typeface="+mn-lt"/>
                <a:ea typeface="+mn-ea"/>
                <a:cs typeface="+mn-cs"/>
              </a:rPr>
              <a:t>A képzésben</a:t>
            </a:r>
            <a:r>
              <a:rPr lang="hu-HU" sz="1200" b="1" kern="1200" baseline="0" noProof="0" dirty="0">
                <a:solidFill>
                  <a:srgbClr val="FF0000"/>
                </a:solidFill>
                <a:effectLst/>
                <a:latin typeface="+mn-lt"/>
                <a:ea typeface="+mn-ea"/>
                <a:cs typeface="+mn-cs"/>
              </a:rPr>
              <a:t> résztvevők szükséges tapasztalata:</a:t>
            </a:r>
            <a:endParaRPr lang="hu-HU" sz="1200" b="1" kern="1200" noProof="0" dirty="0">
              <a:solidFill>
                <a:schemeClr val="tx1"/>
              </a:solidFill>
              <a:effectLst/>
              <a:latin typeface="+mn-lt"/>
              <a:ea typeface="+mn-ea"/>
              <a:cs typeface="+mn-cs"/>
            </a:endParaRPr>
          </a:p>
          <a:p>
            <a:r>
              <a:rPr lang="hu-HU" b="1" noProof="0" dirty="0"/>
              <a:t>Kinek releváns: </a:t>
            </a:r>
            <a:r>
              <a:rPr lang="hu-HU" b="0" noProof="0" dirty="0"/>
              <a:t>mindenkinek</a:t>
            </a:r>
          </a:p>
          <a:p>
            <a:r>
              <a:rPr lang="hu-HU" b="1" noProof="0" dirty="0"/>
              <a:t>Jogszabályi rendelkezések: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Jogeset: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err="1"/>
              <a:t>Weltimmo</a:t>
            </a:r>
            <a:r>
              <a:rPr lang="en-GB" b="0" dirty="0"/>
              <a:t> s. r. o. </a:t>
            </a:r>
            <a:r>
              <a:rPr lang="en-GB" b="0" dirty="0" err="1"/>
              <a:t>kontra</a:t>
            </a:r>
            <a:r>
              <a:rPr lang="en-GB" b="0" dirty="0"/>
              <a:t> </a:t>
            </a:r>
            <a:r>
              <a:rPr lang="en-GB" b="0" dirty="0" err="1"/>
              <a:t>Nemzeti</a:t>
            </a:r>
            <a:r>
              <a:rPr lang="en-GB" b="0" dirty="0"/>
              <a:t> </a:t>
            </a:r>
            <a:r>
              <a:rPr lang="en-GB" b="0" dirty="0" err="1"/>
              <a:t>Adatvédelmi</a:t>
            </a:r>
            <a:r>
              <a:rPr lang="en-GB" b="0" dirty="0"/>
              <a:t> </a:t>
            </a:r>
            <a:r>
              <a:rPr lang="en-GB" b="0" dirty="0" err="1"/>
              <a:t>és</a:t>
            </a:r>
            <a:r>
              <a:rPr lang="en-GB" b="0" dirty="0"/>
              <a:t> </a:t>
            </a:r>
            <a:r>
              <a:rPr lang="en-GB" b="0" dirty="0" err="1"/>
              <a:t>Információszabadság</a:t>
            </a:r>
            <a:r>
              <a:rPr lang="en-GB" b="0" dirty="0"/>
              <a:t> </a:t>
            </a:r>
            <a:r>
              <a:rPr lang="en-GB" b="0" dirty="0" err="1"/>
              <a:t>Hatóság</a:t>
            </a:r>
            <a:r>
              <a:rPr lang="hu-HU" b="0" dirty="0">
                <a:latin typeface="Verdana" panose="020B0604030504040204" pitchFamily="34" charset="0"/>
                <a:ea typeface="Verdana" panose="020B0604030504040204" pitchFamily="34" charset="0"/>
                <a:cs typeface="Verdana" panose="020B0604030504040204" pitchFamily="34" charset="0"/>
              </a:rPr>
              <a:t> (</a:t>
            </a:r>
            <a:r>
              <a:rPr lang="en-GB" b="0" dirty="0"/>
              <a:t>C-230/14</a:t>
            </a:r>
            <a:r>
              <a:rPr lang="hu-HU" b="0" dirty="0"/>
              <a:t>)</a:t>
            </a:r>
            <a:endParaRPr lang="hu-HU" b="0" dirty="0">
              <a:latin typeface="Verdana" panose="020B0604030504040204" pitchFamily="34" charset="0"/>
              <a:ea typeface="Verdana" panose="020B0604030504040204" pitchFamily="34" charset="0"/>
              <a:cs typeface="Verdana" panose="020B0604030504040204" pitchFamily="34" charset="0"/>
            </a:endParaRPr>
          </a:p>
          <a:p>
            <a:r>
              <a:rPr lang="hu-HU" b="0" dirty="0"/>
              <a:t> </a:t>
            </a:r>
            <a:r>
              <a:rPr lang="en-GB" b="0" dirty="0">
                <a:hlinkClick r:id="rId3"/>
              </a:rPr>
              <a:t>https://eur-lex.europa.eu/legal-content/hu/TXT/PDF/?uri=uriserv%3AOJ.C_.2015.381.01.0006.01.HUN</a:t>
            </a:r>
            <a:endParaRPr lang="hu-HU" b="0" dirty="0"/>
          </a:p>
          <a:p>
            <a:endParaRPr lang="hu-H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Maximillian </a:t>
            </a:r>
            <a:r>
              <a:rPr lang="en-GB" b="0" dirty="0" err="1"/>
              <a:t>Schrems</a:t>
            </a:r>
            <a:r>
              <a:rPr lang="en-GB" b="0" dirty="0"/>
              <a:t> </a:t>
            </a:r>
            <a:r>
              <a:rPr lang="en-GB" b="0" dirty="0" err="1"/>
              <a:t>kontra</a:t>
            </a:r>
            <a:r>
              <a:rPr lang="en-GB" b="0" dirty="0"/>
              <a:t> </a:t>
            </a:r>
            <a:r>
              <a:rPr lang="en-GB" sz="1200" b="0" i="0" kern="1200" dirty="0">
                <a:solidFill>
                  <a:schemeClr val="tx1"/>
                </a:solidFill>
                <a:effectLst/>
                <a:latin typeface="+mn-lt"/>
                <a:ea typeface="+mn-ea"/>
                <a:cs typeface="+mn-cs"/>
              </a:rPr>
              <a:t>Data Protection </a:t>
            </a:r>
            <a:r>
              <a:rPr lang="en-GB" sz="1200" b="0" i="0" kern="1200" dirty="0" err="1">
                <a:solidFill>
                  <a:schemeClr val="tx1"/>
                </a:solidFill>
                <a:effectLst/>
                <a:latin typeface="+mn-lt"/>
                <a:ea typeface="+mn-ea"/>
                <a:cs typeface="+mn-cs"/>
              </a:rPr>
              <a:t>Commissioner</a:t>
            </a:r>
            <a:r>
              <a:rPr lang="en-GB" b="0" dirty="0" err="1"/>
              <a:t>üg</a:t>
            </a:r>
            <a:r>
              <a:rPr lang="hu-HU" b="0" dirty="0"/>
              <a:t>y</a:t>
            </a:r>
            <a:r>
              <a:rPr lang="hu-HU" b="0" dirty="0">
                <a:latin typeface="Verdana" panose="020B0604030504040204" pitchFamily="34" charset="0"/>
                <a:ea typeface="Verdana" panose="020B0604030504040204" pitchFamily="34" charset="0"/>
                <a:cs typeface="Verdana" panose="020B0604030504040204" pitchFamily="34" charset="0"/>
              </a:rPr>
              <a:t> (C-362/14.)</a:t>
            </a:r>
          </a:p>
          <a:p>
            <a:r>
              <a:rPr lang="en-GB" b="0" dirty="0">
                <a:hlinkClick r:id="rId4"/>
              </a:rPr>
              <a:t>http://curia.europa.eu/juris/document/document.jsf?text=&amp;docid=169195&amp;pageIndex=0&amp;doclang=HU&amp;mode=lst&amp;dir=&amp;occ=first&amp;part=1&amp;cid=5418251</a:t>
            </a:r>
            <a:endParaRPr lang="hu-HU" b="0" dirty="0"/>
          </a:p>
          <a:p>
            <a:endParaRPr lang="hu-HU" b="1" noProof="0" dirty="0"/>
          </a:p>
          <a:p>
            <a:r>
              <a:rPr lang="hu-HU" b="1" noProof="0" dirty="0"/>
              <a:t>További olvasmányok:</a:t>
            </a:r>
          </a:p>
          <a:p>
            <a:r>
              <a:rPr lang="hu-HU" b="1" noProof="0" dirty="0"/>
              <a:t>Megjegyzések:</a:t>
            </a:r>
          </a:p>
          <a:p>
            <a:endParaRPr lang="hu-HU" b="0" dirty="0"/>
          </a:p>
          <a:p>
            <a:endParaRPr lang="hu-HU" b="0"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40</a:t>
            </a:fld>
            <a:endParaRPr lang="en-US"/>
          </a:p>
        </p:txBody>
      </p:sp>
    </p:spTree>
    <p:extLst>
      <p:ext uri="{BB962C8B-B14F-4D97-AF65-F5344CB8AC3E}">
        <p14:creationId xmlns:p14="http://schemas.microsoft.com/office/powerpoint/2010/main" val="815850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Az előadó bemutatása a közönség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Hangsúlyozzuk, hogy az előadó – adatvédelmi tudása okán – a </a:t>
            </a:r>
            <a:r>
              <a:rPr lang="hu-HU" dirty="0">
                <a:solidFill>
                  <a:schemeClr val="accent2">
                    <a:lumMod val="75000"/>
                  </a:schemeClr>
                </a:solidFill>
              </a:rPr>
              <a:t>jövőben esetleges kapcsolattartási pont lehet</a:t>
            </a:r>
            <a:r>
              <a:rPr lang="hu-HU" baseline="0" dirty="0">
                <a:solidFill>
                  <a:schemeClr val="accent2">
                    <a:lumMod val="75000"/>
                  </a:schemeClr>
                </a:solidFill>
              </a:rPr>
              <a:t> a hallgatók számára!</a:t>
            </a:r>
            <a:endParaRPr lang="hu-HU" dirty="0">
              <a:solidFill>
                <a:schemeClr val="accent2">
                  <a:lumMod val="7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0" kern="1200" baseline="0" noProof="0" dirty="0">
                <a:solidFill>
                  <a:schemeClr val="tx1"/>
                </a:solidFill>
                <a:effectLst/>
                <a:latin typeface="+mn-lt"/>
                <a:ea typeface="+mn-ea"/>
                <a:cs typeface="+mn-cs"/>
              </a:rPr>
              <a:t> </a:t>
            </a:r>
            <a:r>
              <a:rPr lang="hu-HU" b="1" noProof="0" dirty="0"/>
              <a:t>Időzítés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a:t>
            </a:r>
            <a:endParaRPr lang="hu-HU" b="0" noProof="0" dirty="0"/>
          </a:p>
          <a:p>
            <a:r>
              <a:rPr lang="hu-HU" b="1" noProof="0" dirty="0"/>
              <a:t>Kinek releváns: </a:t>
            </a:r>
            <a:r>
              <a:rPr lang="hu-HU" b="0" noProof="0" dirty="0"/>
              <a:t>mindenkinek</a:t>
            </a:r>
          </a:p>
          <a:p>
            <a:r>
              <a:rPr lang="hu-HU" b="1" noProof="0" dirty="0"/>
              <a:t>Jogszabályi rendelkezések: - </a:t>
            </a:r>
            <a:endParaRPr lang="hu-HU" b="0" noProof="0" dirty="0"/>
          </a:p>
          <a:p>
            <a:r>
              <a:rPr lang="hu-HU" b="1" noProof="0" dirty="0"/>
              <a:t>Jogeset: -</a:t>
            </a:r>
          </a:p>
          <a:p>
            <a:r>
              <a:rPr lang="hu-HU" b="1" noProof="0" dirty="0"/>
              <a:t>További olvasmányok: -</a:t>
            </a:r>
          </a:p>
          <a:p>
            <a:r>
              <a:rPr lang="hu-HU" b="1" noProof="0" dirty="0"/>
              <a:t>Megjegyzések: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7118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defRPr/>
            </a:pPr>
            <a:r>
              <a:rPr lang="hu-HU" dirty="0"/>
              <a:t>Szánjon elegendő időt a kérdések megválaszolására!</a:t>
            </a:r>
          </a:p>
          <a:p>
            <a:endParaRPr lang="hu-HU" b="0" dirty="0"/>
          </a:p>
          <a:p>
            <a:endParaRPr lang="hu-HU" b="0" dirty="0"/>
          </a:p>
          <a:p>
            <a:endParaRPr lang="hu-HU" dirty="0"/>
          </a:p>
        </p:txBody>
      </p:sp>
      <p:sp>
        <p:nvSpPr>
          <p:cNvPr id="4" name="Dia számának helye 3"/>
          <p:cNvSpPr>
            <a:spLocks noGrp="1"/>
          </p:cNvSpPr>
          <p:nvPr>
            <p:ph type="sldNum" sz="quarter" idx="5"/>
          </p:nvPr>
        </p:nvSpPr>
        <p:spPr/>
        <p:txBody>
          <a:bodyPr/>
          <a:lstStyle/>
          <a:p>
            <a:fld id="{BE11C2B2-79F3-584E-BE93-13330EA6E7ED}" type="slidenum">
              <a:rPr lang="en-US" smtClean="0"/>
              <a:t>41</a:t>
            </a:fld>
            <a:endParaRPr lang="en-US"/>
          </a:p>
        </p:txBody>
      </p:sp>
    </p:spTree>
    <p:extLst>
      <p:ext uri="{BB962C8B-B14F-4D97-AF65-F5344CB8AC3E}">
        <p14:creationId xmlns:p14="http://schemas.microsoft.com/office/powerpoint/2010/main" val="5659205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rgbClr val="FF0000"/>
                </a:solidFill>
                <a:effectLst/>
                <a:latin typeface="+mn-lt"/>
                <a:ea typeface="+mn-ea"/>
                <a:cs typeface="+mn-cs"/>
              </a:rPr>
              <a:t>A képzésben</a:t>
            </a:r>
            <a:r>
              <a:rPr lang="hu-HU" sz="1200" b="1" kern="1200" baseline="0" noProof="0" dirty="0">
                <a:solidFill>
                  <a:srgbClr val="FF0000"/>
                </a:solidFill>
                <a:effectLst/>
                <a:latin typeface="+mn-lt"/>
                <a:ea typeface="+mn-ea"/>
                <a:cs typeface="+mn-cs"/>
              </a:rPr>
              <a:t> résztvevők szükséges tapasztalata:</a:t>
            </a:r>
            <a:endParaRPr lang="hu-HU" sz="1200" b="1" kern="1200" noProof="0" dirty="0">
              <a:solidFill>
                <a:schemeClr val="tx1"/>
              </a:solidFill>
              <a:effectLst/>
              <a:latin typeface="+mn-lt"/>
              <a:ea typeface="+mn-ea"/>
              <a:cs typeface="+mn-cs"/>
            </a:endParaRPr>
          </a:p>
          <a:p>
            <a:r>
              <a:rPr lang="hu-HU" b="1" noProof="0" dirty="0"/>
              <a:t>Kinek releváns:</a:t>
            </a:r>
          </a:p>
          <a:p>
            <a:r>
              <a:rPr lang="hu-HU" b="1" noProof="0" dirty="0"/>
              <a:t>Jogszabályi rendelkezések:</a:t>
            </a:r>
          </a:p>
          <a:p>
            <a:r>
              <a:rPr lang="hu-HU" b="1" noProof="0" dirty="0"/>
              <a:t>Jogeset:</a:t>
            </a:r>
          </a:p>
          <a:p>
            <a:r>
              <a:rPr lang="hu-HU" b="1" noProof="0" dirty="0"/>
              <a:t>További olvasmányok:</a:t>
            </a:r>
          </a:p>
          <a:p>
            <a:r>
              <a:rPr lang="hu-HU" b="1" noProof="0" dirty="0"/>
              <a:t>Megjegyzések:</a:t>
            </a:r>
          </a:p>
          <a:p>
            <a:endParaRPr lang="en-GB" b="1" dirty="0"/>
          </a:p>
          <a:p>
            <a:endParaRPr lang="en-GB" dirty="0"/>
          </a:p>
        </p:txBody>
      </p:sp>
      <p:sp>
        <p:nvSpPr>
          <p:cNvPr id="4" name="Slide Number Placeholder 3"/>
          <p:cNvSpPr>
            <a:spLocks noGrp="1"/>
          </p:cNvSpPr>
          <p:nvPr>
            <p:ph type="sldNum" sz="quarter" idx="5"/>
          </p:nvPr>
        </p:nvSpPr>
        <p:spPr/>
        <p:txBody>
          <a:bodyPr/>
          <a:lstStyle/>
          <a:p>
            <a:fld id="{EEAE1ED8-A20A-47BF-AD6C-9B601BC3AB8D}" type="slidenum">
              <a:rPr lang="en-GB" smtClean="0"/>
              <a:t>42</a:t>
            </a:fld>
            <a:endParaRPr lang="en-GB"/>
          </a:p>
        </p:txBody>
      </p:sp>
    </p:spTree>
    <p:extLst>
      <p:ext uri="{BB962C8B-B14F-4D97-AF65-F5344CB8AC3E}">
        <p14:creationId xmlns:p14="http://schemas.microsoft.com/office/powerpoint/2010/main" val="26139219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4389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5</a:t>
            </a:fld>
            <a:endParaRPr lang="en-US"/>
          </a:p>
        </p:txBody>
      </p:sp>
    </p:spTree>
    <p:extLst>
      <p:ext uri="{BB962C8B-B14F-4D97-AF65-F5344CB8AC3E}">
        <p14:creationId xmlns:p14="http://schemas.microsoft.com/office/powerpoint/2010/main" val="3774510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1" baseline="0" noProof="0" dirty="0"/>
              <a:t> </a:t>
            </a:r>
            <a:r>
              <a:rPr lang="hu-HU" b="0" noProof="0" dirty="0"/>
              <a:t>A képzési anyag rövid bemutatása a hallgatóság számára.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 </a:t>
            </a:r>
            <a:r>
              <a:rPr lang="hu-HU" sz="1200" b="0" kern="1200" noProof="0" dirty="0">
                <a:solidFill>
                  <a:schemeClr val="tx1"/>
                </a:solidFill>
                <a:effectLst/>
                <a:latin typeface="+mn-lt"/>
                <a:ea typeface="+mn-ea"/>
                <a:cs typeface="+mn-cs"/>
              </a:rPr>
              <a:t>A dia segíti a hallgatóság figyelmének felkeltését, és bemutatja a képzés felépítését. A képzés menetének előzetes ismerete támogatja a tanulási folyamatot.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a:t>
            </a:r>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p:txBody>
      </p:sp>
      <p:sp>
        <p:nvSpPr>
          <p:cNvPr id="4" name="Segnaposto numero diapositiva 3"/>
          <p:cNvSpPr>
            <a:spLocks noGrp="1"/>
          </p:cNvSpPr>
          <p:nvPr>
            <p:ph type="sldNum" sz="quarter" idx="5"/>
          </p:nvPr>
        </p:nvSpPr>
        <p:spPr/>
        <p:txBody>
          <a:bodyPr/>
          <a:lstStyle/>
          <a:p>
            <a:fld id="{EEAE1ED8-A20A-47BF-AD6C-9B601BC3AB8D}"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3443505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r>
              <a:rPr lang="hu-HU" b="0" noProof="0" dirty="0"/>
              <a:t> Kis létszámú közönség esetén nagyon hasznos, ha a résztvevők megismerik egymást, mert ez elősegíti az együttműk9ödést a legjobb gyakorlatok megosztását. </a:t>
            </a:r>
            <a:endParaRPr lang="hu-HU"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kern="1200" noProof="0" dirty="0">
                <a:solidFill>
                  <a:schemeClr val="tx1"/>
                </a:solidFill>
                <a:effectLst/>
                <a:latin typeface="+mn-lt"/>
                <a:ea typeface="+mn-ea"/>
                <a:cs typeface="+mn-cs"/>
              </a:rPr>
              <a:t> Kérje meg a résztvevőket, hogy  mutatkozzanak be egymásnak, és mondják el az adatvédelmi tisztviselővel kapcsolatos tapasztalataikat, valamint a képzéssel kapcsolatos elvárásaikat!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amennyi idő szükséges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 -</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 -</a:t>
            </a:r>
            <a:endParaRPr lang="hu-HU" sz="1200" kern="1200" dirty="0">
              <a:solidFill>
                <a:schemeClr val="tx1"/>
              </a:solidFill>
              <a:effectLst/>
              <a:latin typeface="+mn-lt"/>
              <a:ea typeface="+mn-ea"/>
              <a:cs typeface="+mn-cs"/>
            </a:endParaRPr>
          </a:p>
          <a:p>
            <a:pPr algn="just"/>
            <a:r>
              <a:rPr lang="hu-HU" sz="1200" b="0" i="0" kern="1200" dirty="0">
                <a:solidFill>
                  <a:schemeClr val="tx1"/>
                </a:solidFill>
                <a:effectLst/>
                <a:latin typeface="+mn-lt"/>
                <a:ea typeface="+mn-ea"/>
                <a:cs typeface="+mn-cs"/>
              </a:rPr>
              <a:t>Kis létszámú résztvevő esetén jut idő arra, hogy megismerjék egymást,  kérdéseket tegyenek fel egymással és a munkájukkal kapcsolatban. </a:t>
            </a:r>
            <a:r>
              <a:rPr lang="hu-HU" sz="1200" b="0" i="0" kern="1200" baseline="0" dirty="0">
                <a:solidFill>
                  <a:schemeClr val="tx1"/>
                </a:solidFill>
                <a:effectLst/>
                <a:latin typeface="+mn-lt"/>
                <a:ea typeface="+mn-ea"/>
                <a:cs typeface="+mn-cs"/>
              </a:rPr>
              <a:t>Hasznos az előadás személyre szabásához.</a:t>
            </a:r>
          </a:p>
          <a:p>
            <a:pPr algn="just"/>
            <a:br>
              <a:rPr lang="hu-HU" dirty="0"/>
            </a:br>
            <a:r>
              <a:rPr lang="hu-HU" sz="1200" b="0" i="0" kern="1200" dirty="0">
                <a:solidFill>
                  <a:schemeClr val="tx1"/>
                </a:solidFill>
                <a:effectLst/>
                <a:latin typeface="+mn-lt"/>
                <a:ea typeface="+mn-ea"/>
                <a:cs typeface="+mn-cs"/>
              </a:rPr>
              <a:t>Írja fel az utolsó kérdésre adott válaszokat, és az előadás során tartsa azokat látható</a:t>
            </a:r>
            <a:r>
              <a:rPr lang="hu-HU" sz="1200" b="0" i="0" kern="1200" baseline="0" dirty="0">
                <a:solidFill>
                  <a:schemeClr val="tx1"/>
                </a:solidFill>
                <a:effectLst/>
                <a:latin typeface="+mn-lt"/>
                <a:ea typeface="+mn-ea"/>
                <a:cs typeface="+mn-cs"/>
              </a:rPr>
              <a:t> helyen! Az előadás végén térjen vissza ezekre, hogy mindenki lássa mit fedett le a képzés! </a:t>
            </a:r>
            <a:r>
              <a:rPr lang="hu-HU" dirty="0"/>
              <a:t>Jegyezze fel továbbá az előadás során elhangzó kérdéseket,</a:t>
            </a:r>
            <a:r>
              <a:rPr lang="hu-HU" baseline="0" dirty="0"/>
              <a:t> és az előadást követően válaszoljon rájuk!</a:t>
            </a:r>
          </a:p>
        </p:txBody>
      </p:sp>
      <p:sp>
        <p:nvSpPr>
          <p:cNvPr id="4" name="Slide Number Placeholder 3"/>
          <p:cNvSpPr>
            <a:spLocks noGrp="1"/>
          </p:cNvSpPr>
          <p:nvPr>
            <p:ph type="sldNum" sz="quarter" idx="5"/>
          </p:nvPr>
        </p:nvSpPr>
        <p:spPr/>
        <p:txBody>
          <a:bodyPr/>
          <a:lstStyle/>
          <a:p>
            <a:fld id="{EEAE1ED8-A20A-47BF-AD6C-9B601BC3AB8D}"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982952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rövid áttekintést nyújt a GDPR adatvédelmi hatóságokra vonatkozó rendelkezéseiről.</a:t>
            </a:r>
            <a:endParaRPr lang="hu-HU" b="0" baseline="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Kérdezze meg a hallgatóságot, hogy melyik témakör érdekli őket a leginkább, és amennyiben lehetséges, igazítsa ehhez az előadását!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52.</a:t>
            </a:r>
            <a:r>
              <a:rPr lang="hu-HU" b="0" baseline="0" noProof="0" dirty="0"/>
              <a:t> - 84.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b="1" dirty="0"/>
          </a:p>
        </p:txBody>
      </p:sp>
      <p:sp>
        <p:nvSpPr>
          <p:cNvPr id="4" name="Dia számának helye 3"/>
          <p:cNvSpPr>
            <a:spLocks noGrp="1"/>
          </p:cNvSpPr>
          <p:nvPr>
            <p:ph type="sldNum" sz="quarter" idx="10"/>
          </p:nvPr>
        </p:nvSpPr>
        <p:spPr/>
        <p:txBody>
          <a:bodyPr/>
          <a:lstStyle/>
          <a:p>
            <a:fld id="{BE11C2B2-79F3-584E-BE93-13330EA6E7ED}" type="slidenum">
              <a:rPr lang="en-US" smtClean="0"/>
              <a:t>9</a:t>
            </a:fld>
            <a:endParaRPr lang="en-US"/>
          </a:p>
        </p:txBody>
      </p:sp>
    </p:spTree>
    <p:extLst>
      <p:ext uri="{BB962C8B-B14F-4D97-AF65-F5344CB8AC3E}">
        <p14:creationId xmlns:p14="http://schemas.microsoft.com/office/powerpoint/2010/main" val="1510238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rövid áttekintést nyújt a GDPR adatvédelmi hatóságokra vonatkozó rendelkezéseiről.</a:t>
            </a:r>
            <a:endParaRPr lang="hu-HU" b="0" baseline="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r>
              <a:rPr lang="hu-HU" sz="1200" b="1" kern="1200" baseline="0" noProof="0" dirty="0">
                <a:solidFill>
                  <a:schemeClr val="tx1"/>
                </a:solidFill>
                <a:effectLst/>
                <a:latin typeface="+mn-lt"/>
                <a:ea typeface="+mn-ea"/>
                <a:cs typeface="+mn-cs"/>
              </a:rPr>
              <a:t> </a:t>
            </a:r>
            <a:r>
              <a:rPr lang="hu-HU" sz="1200" b="0" kern="1200" baseline="0" noProof="0" dirty="0">
                <a:solidFill>
                  <a:schemeClr val="tx1"/>
                </a:solidFill>
                <a:effectLst/>
                <a:latin typeface="+mn-lt"/>
                <a:ea typeface="+mn-ea"/>
                <a:cs typeface="+mn-cs"/>
              </a:rPr>
              <a:t>Kérdezze meg a hallgatóságot, hogy melyik témakör érdekli őket a leginkább, és amennyiben lehetséges, igazítsa ehhez az előadását!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nincsen</a:t>
            </a:r>
          </a:p>
          <a:p>
            <a:r>
              <a:rPr lang="hu-HU" b="1" noProof="0" dirty="0"/>
              <a:t>Kinek releváns: </a:t>
            </a:r>
            <a:r>
              <a:rPr lang="hu-HU" b="0" noProof="0" dirty="0"/>
              <a:t>mindenkinek</a:t>
            </a:r>
          </a:p>
          <a:p>
            <a:r>
              <a:rPr lang="hu-HU" b="1" noProof="0" dirty="0"/>
              <a:t>Jogszabályi rendelkezések: </a:t>
            </a:r>
            <a:r>
              <a:rPr lang="hu-HU" b="0" noProof="0" dirty="0"/>
              <a:t>52.</a:t>
            </a:r>
            <a:r>
              <a:rPr lang="hu-HU" b="0" baseline="0" noProof="0" dirty="0"/>
              <a:t> - 84. cikk</a:t>
            </a:r>
            <a:endParaRPr lang="hu-HU" b="0" noProof="0" dirty="0"/>
          </a:p>
          <a:p>
            <a:r>
              <a:rPr lang="hu-HU" b="1" noProof="0" dirty="0"/>
              <a:t>Jogeset: </a:t>
            </a:r>
            <a:r>
              <a:rPr lang="hu-HU" b="0" noProof="0" dirty="0"/>
              <a:t>-</a:t>
            </a:r>
            <a:endParaRPr lang="hu-HU" b="1" noProof="0" dirty="0"/>
          </a:p>
          <a:p>
            <a:r>
              <a:rPr lang="hu-HU" b="1" noProof="0" dirty="0"/>
              <a:t>További olvasmányok:</a:t>
            </a:r>
            <a:r>
              <a:rPr lang="hu-HU" b="1" baseline="0" noProof="0" dirty="0"/>
              <a:t> -</a:t>
            </a:r>
          </a:p>
          <a:p>
            <a:r>
              <a:rPr lang="hu-HU" b="1" baseline="0" noProof="0" dirty="0"/>
              <a:t>Megjegyzések: -</a:t>
            </a:r>
            <a:endParaRPr lang="hu-HU" noProof="0" dirty="0"/>
          </a:p>
          <a:p>
            <a:endParaRPr lang="hu-HU" b="1" dirty="0"/>
          </a:p>
        </p:txBody>
      </p:sp>
      <p:sp>
        <p:nvSpPr>
          <p:cNvPr id="4" name="Dia számának helye 3"/>
          <p:cNvSpPr>
            <a:spLocks noGrp="1"/>
          </p:cNvSpPr>
          <p:nvPr>
            <p:ph type="sldNum" sz="quarter" idx="10"/>
          </p:nvPr>
        </p:nvSpPr>
        <p:spPr/>
        <p:txBody>
          <a:bodyPr/>
          <a:lstStyle/>
          <a:p>
            <a:fld id="{BE11C2B2-79F3-584E-BE93-13330EA6E7ED}" type="slidenum">
              <a:rPr lang="en-US" smtClean="0"/>
              <a:t>10</a:t>
            </a:fld>
            <a:endParaRPr lang="en-US"/>
          </a:p>
        </p:txBody>
      </p:sp>
    </p:spTree>
    <p:extLst>
      <p:ext uri="{BB962C8B-B14F-4D97-AF65-F5344CB8AC3E}">
        <p14:creationId xmlns:p14="http://schemas.microsoft.com/office/powerpoint/2010/main" val="2582134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project-star.eu/" TargetMode="Externa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187296" y="6004294"/>
            <a:ext cx="66100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sz="1000"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sz="1000" dirty="0">
                <a:latin typeface="Cambria" panose="02040503050406030204" pitchFamily="18" charset="0"/>
                <a:ea typeface="Cambria" panose="02040503050406030204" pitchFamily="18" charset="0"/>
                <a:cs typeface="Times New Roman" panose="02020603050405020304" pitchFamily="18" charset="0"/>
              </a:rPr>
              <a:t>(</a:t>
            </a:r>
            <a:r>
              <a:rPr lang="en-GB" altLang="en-US" sz="1000" i="1" dirty="0">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sz="1000" dirty="0">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a:t>
            </a:r>
          </a:p>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More information, and other GDPR training resources can be found at: </a:t>
            </a:r>
            <a:r>
              <a:rPr lang="en-GB" altLang="en-US" sz="1000" b="1" dirty="0" err="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800" dirty="0">
              <a:latin typeface="Arial" panose="020B0604020202020204" pitchFamily="34" charset="0"/>
            </a:endParaRP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2"/>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114505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19761790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356760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154835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1196012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1620611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3551924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2/14/2020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1478202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440789" y="5857885"/>
            <a:ext cx="646129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000" b="0" dirty="0"/>
              <a:t>Jelen képzési anyag a STAR </a:t>
            </a:r>
            <a:r>
              <a:rPr lang="hu-HU" sz="1000" b="0" i="1" dirty="0"/>
              <a:t>(</a:t>
            </a:r>
            <a:r>
              <a:rPr lang="hu-HU" sz="1000" b="0" i="1" dirty="0" err="1"/>
              <a:t>Support</a:t>
            </a:r>
            <a:r>
              <a:rPr lang="hu-HU" sz="1000" b="0" i="1" dirty="0"/>
              <a:t> </a:t>
            </a:r>
            <a:r>
              <a:rPr lang="hu-HU" sz="1000" b="0" i="1" dirty="0" err="1"/>
              <a:t>Training</a:t>
            </a:r>
            <a:r>
              <a:rPr lang="hu-HU" sz="1000" b="0" i="1" dirty="0"/>
              <a:t> </a:t>
            </a:r>
            <a:r>
              <a:rPr lang="hu-HU" sz="1000" b="0" i="1" dirty="0" err="1"/>
              <a:t>Activities</a:t>
            </a:r>
            <a:r>
              <a:rPr lang="hu-HU" sz="1000" b="0" i="1" dirty="0"/>
              <a:t> </a:t>
            </a:r>
            <a:r>
              <a:rPr lang="hu-HU" sz="1000" b="0" i="1" dirty="0" err="1"/>
              <a:t>on</a:t>
            </a:r>
            <a:r>
              <a:rPr lang="hu-HU" sz="1000" b="0" i="1" dirty="0"/>
              <a:t> </a:t>
            </a:r>
            <a:r>
              <a:rPr lang="hu-HU" sz="1000" b="0" i="1" dirty="0" err="1"/>
              <a:t>the</a:t>
            </a:r>
            <a:r>
              <a:rPr lang="hu-HU" sz="1000" b="0" i="1" dirty="0"/>
              <a:t> </a:t>
            </a:r>
            <a:r>
              <a:rPr lang="hu-HU" sz="1000" b="0" i="1" dirty="0" err="1"/>
              <a:t>data</a:t>
            </a:r>
            <a:r>
              <a:rPr lang="hu-HU" sz="1000" b="0" i="1" dirty="0"/>
              <a:t> </a:t>
            </a:r>
            <a:r>
              <a:rPr lang="hu-HU" sz="1000" b="0" i="1" dirty="0" err="1"/>
              <a:t>protection</a:t>
            </a:r>
            <a:r>
              <a:rPr lang="hu-HU" sz="1000" b="0" i="1" dirty="0"/>
              <a:t> Reform) </a:t>
            </a:r>
            <a:r>
              <a:rPr lang="hu-HU" sz="1000" b="0" dirty="0"/>
              <a:t>projekt keretében kidolgozott egységes képzési anyagokon alapul. A projekt az Európai Unió Jogok, Egyenlőség és Polgárság 2014-2020 programjának (REC-RDAT-TRAI-AG-2016 ) társfinanszírozásában, a 769138 számú Grant </a:t>
            </a:r>
            <a:r>
              <a:rPr lang="hu-HU" sz="1000" b="0" dirty="0" err="1"/>
              <a:t>Agreement</a:t>
            </a:r>
            <a:r>
              <a:rPr lang="hu-HU" sz="1000" b="0" dirty="0"/>
              <a:t> alatt futott. A képzési anyagok elérhetőek angol nyelven a STAR projekt honlapján (</a:t>
            </a:r>
            <a:r>
              <a:rPr lang="hu-HU" sz="1000" b="0" dirty="0">
                <a:hlinkClick r:id="rId2"/>
              </a:rPr>
              <a:t>http://www.project-star.eu/</a:t>
            </a:r>
            <a:r>
              <a:rPr lang="hu-HU" sz="1000" b="0" dirty="0"/>
              <a:t>). A projekt tartalma kizárólag a szerzők álláspontját tükrözi, az Európai Bizottság semmilyen felelősséget nem vállal a képzési anyagokban szereplő információk felhasználását illetően.</a:t>
            </a: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3"/>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37738758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27337941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310720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41900187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555638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1169519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165202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6780562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16126025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8748760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378808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1190302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9308726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3180304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6104886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2991424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9539356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2/14/2020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3015237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162459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897824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36109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1050777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420410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Tree>
    <p:extLst>
      <p:ext uri="{BB962C8B-B14F-4D97-AF65-F5344CB8AC3E}">
        <p14:creationId xmlns:p14="http://schemas.microsoft.com/office/powerpoint/2010/main" val="258712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emf"/><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40606432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2/14/2020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2553157323"/>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project-star.eu/"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E06D-94D0-0A4C-BB9B-F35BF4782C06}"/>
              </a:ext>
            </a:extLst>
          </p:cNvPr>
          <p:cNvSpPr>
            <a:spLocks noGrp="1"/>
          </p:cNvSpPr>
          <p:nvPr>
            <p:ph type="ctrTitle"/>
          </p:nvPr>
        </p:nvSpPr>
        <p:spPr>
          <a:xfrm>
            <a:off x="-413637" y="3931920"/>
            <a:ext cx="11467556" cy="921937"/>
          </a:xfrm>
        </p:spPr>
        <p:txBody>
          <a:bodyPr/>
          <a:lstStyle/>
          <a:p>
            <a:pPr algn="ctr"/>
            <a:br>
              <a:rPr lang="hu-HU" sz="2400" dirty="0"/>
            </a:br>
            <a:br>
              <a:rPr lang="hu-HU" sz="2400" dirty="0"/>
            </a:br>
            <a:br>
              <a:rPr lang="hu-HU" sz="2400" dirty="0"/>
            </a:br>
            <a:br>
              <a:rPr lang="hu-HU" sz="2400" dirty="0"/>
            </a:br>
            <a:br>
              <a:rPr lang="hu-HU" sz="2400" dirty="0"/>
            </a:br>
            <a:r>
              <a:rPr lang="hu-HU" sz="2400" b="1" dirty="0"/>
              <a:t>6. témakör –</a:t>
            </a:r>
            <a:r>
              <a:rPr lang="en-US" sz="2400" b="1" dirty="0"/>
              <a:t> </a:t>
            </a:r>
            <a:r>
              <a:rPr lang="hu-HU" sz="2400" b="1" dirty="0"/>
              <a:t>Az adatvédelmi hatóság</a:t>
            </a:r>
            <a:br>
              <a:rPr lang="en-US" sz="2400" dirty="0"/>
            </a:br>
            <a:endParaRPr lang="hu-HU" sz="2400" b="1" dirty="0"/>
          </a:p>
        </p:txBody>
      </p:sp>
      <p:sp>
        <p:nvSpPr>
          <p:cNvPr id="4" name="Ellipszis 3">
            <a:extLst>
              <a:ext uri="{FF2B5EF4-FFF2-40B4-BE49-F238E27FC236}">
                <a16:creationId xmlns:a16="http://schemas.microsoft.com/office/drawing/2014/main" id="{D909D330-5BBE-4EAA-B5DD-A5F501E012A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 name="Picture 4">
            <a:extLst>
              <a:ext uri="{FF2B5EF4-FFF2-40B4-BE49-F238E27FC236}">
                <a16:creationId xmlns:a16="http://schemas.microsoft.com/office/drawing/2014/main" id="{B6DD7043-A802-436A-90E8-4EB589A7EACA}"/>
              </a:ext>
            </a:extLst>
          </p:cNvPr>
          <p:cNvPicPr>
            <a:picLocks noChangeAspect="1"/>
          </p:cNvPicPr>
          <p:nvPr/>
        </p:nvPicPr>
        <p:blipFill>
          <a:blip r:embed="rId3"/>
          <a:stretch>
            <a:fillRect/>
          </a:stretch>
        </p:blipFill>
        <p:spPr>
          <a:xfrm>
            <a:off x="11053919" y="6098958"/>
            <a:ext cx="1138081" cy="759042"/>
          </a:xfrm>
          <a:prstGeom prst="rect">
            <a:avLst/>
          </a:prstGeom>
        </p:spPr>
      </p:pic>
    </p:spTree>
    <p:extLst>
      <p:ext uri="{BB962C8B-B14F-4D97-AF65-F5344CB8AC3E}">
        <p14:creationId xmlns:p14="http://schemas.microsoft.com/office/powerpoint/2010/main" val="3694809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7ED5AB07-EA7B-4455-8C6D-6E3B2EAED05A}"/>
              </a:ext>
            </a:extLst>
          </p:cNvPr>
          <p:cNvSpPr>
            <a:spLocks noGrp="1"/>
          </p:cNvSpPr>
          <p:nvPr>
            <p:ph type="title"/>
          </p:nvPr>
        </p:nvSpPr>
        <p:spPr>
          <a:xfrm>
            <a:off x="677334" y="600335"/>
            <a:ext cx="8596668" cy="1163957"/>
          </a:xfrm>
        </p:spPr>
        <p:txBody>
          <a:bodyPr>
            <a:normAutofit fontScale="90000"/>
          </a:bodyPr>
          <a:lstStyle/>
          <a:p>
            <a:r>
              <a:rPr lang="hu-HU" dirty="0"/>
              <a:t>A GDPR adatvédelmi hatóságokra vonatkozó releváns rendelkezései (2)</a:t>
            </a:r>
            <a:endParaRPr lang="en-GB" dirty="0"/>
          </a:p>
        </p:txBody>
      </p:sp>
      <p:sp>
        <p:nvSpPr>
          <p:cNvPr id="6" name="Tartalom helye 5">
            <a:extLst>
              <a:ext uri="{FF2B5EF4-FFF2-40B4-BE49-F238E27FC236}">
                <a16:creationId xmlns:a16="http://schemas.microsoft.com/office/drawing/2014/main" id="{A7DC88B2-5643-4D90-A20A-D0DB7468480C}"/>
              </a:ext>
            </a:extLst>
          </p:cNvPr>
          <p:cNvSpPr>
            <a:spLocks noGrp="1"/>
          </p:cNvSpPr>
          <p:nvPr>
            <p:ph idx="1"/>
          </p:nvPr>
        </p:nvSpPr>
        <p:spPr>
          <a:xfrm>
            <a:off x="677334" y="1764292"/>
            <a:ext cx="9141036" cy="4336530"/>
          </a:xfrm>
        </p:spPr>
        <p:txBody>
          <a:bodyPr>
            <a:noAutofit/>
          </a:bodyPr>
          <a:lstStyle/>
          <a:p>
            <a:pPr marL="285750" indent="-285750" algn="just">
              <a:buFont typeface="Arial" panose="020B0604020202020204" pitchFamily="34" charset="0"/>
              <a:buChar char="•"/>
            </a:pPr>
            <a:r>
              <a:rPr lang="hu-HU" sz="2200" dirty="0"/>
              <a:t>A felügyeleti hatósággal szembeni hatékony bírósági jogorvoslathoz való jog (78. cikk)</a:t>
            </a:r>
          </a:p>
          <a:p>
            <a:pPr marL="285750" indent="-285750" algn="just">
              <a:buFont typeface="Arial" panose="020B0604020202020204" pitchFamily="34" charset="0"/>
              <a:buChar char="•"/>
            </a:pPr>
            <a:r>
              <a:rPr lang="hu-HU" sz="2200" dirty="0"/>
              <a:t>Az adatkezelővel vagy az adatfeldolgozóval szembeni hatékony bírósági jogorvoslathoz való jog (79. cikk)</a:t>
            </a:r>
          </a:p>
          <a:p>
            <a:pPr marL="285750" indent="-285750" algn="just">
              <a:buFont typeface="Arial" panose="020B0604020202020204" pitchFamily="34" charset="0"/>
              <a:buChar char="•"/>
            </a:pPr>
            <a:r>
              <a:rPr lang="hu-HU" sz="2200" dirty="0"/>
              <a:t>Az érintettek képviselete (80. cikk)</a:t>
            </a:r>
          </a:p>
          <a:p>
            <a:pPr marL="285750" indent="-285750" algn="just">
              <a:buFont typeface="Arial" panose="020B0604020202020204" pitchFamily="34" charset="0"/>
              <a:buChar char="•"/>
            </a:pPr>
            <a:r>
              <a:rPr lang="hu-HU" sz="2200" dirty="0"/>
              <a:t>Az eljárás felfüggesztése (81. cikk)</a:t>
            </a:r>
          </a:p>
          <a:p>
            <a:pPr marL="285750" indent="-285750" algn="just">
              <a:buFont typeface="Arial" panose="020B0604020202020204" pitchFamily="34" charset="0"/>
              <a:buChar char="•"/>
            </a:pPr>
            <a:r>
              <a:rPr lang="hu-HU" sz="2200" dirty="0"/>
              <a:t>A kártérítéshez való jog és a felelősség (82. cikk)</a:t>
            </a:r>
          </a:p>
          <a:p>
            <a:pPr marL="285750" indent="-285750" algn="just">
              <a:buFont typeface="Arial" panose="020B0604020202020204" pitchFamily="34" charset="0"/>
              <a:buChar char="•"/>
            </a:pPr>
            <a:r>
              <a:rPr lang="hu-HU" sz="2200" dirty="0"/>
              <a:t>A közigazgatási bírságok kiszabására vonatkozó általános feltételek (83. cikk)</a:t>
            </a:r>
          </a:p>
          <a:p>
            <a:pPr marL="285750" indent="-285750" algn="just">
              <a:buFont typeface="Arial" panose="020B0604020202020204" pitchFamily="34" charset="0"/>
              <a:buChar char="•"/>
            </a:pPr>
            <a:r>
              <a:rPr lang="hu-HU" sz="2200" dirty="0"/>
              <a:t>Szankciók (84. cikk)</a:t>
            </a:r>
          </a:p>
        </p:txBody>
      </p:sp>
      <p:sp>
        <p:nvSpPr>
          <p:cNvPr id="4" name="Slide Number Placeholder 3">
            <a:extLst>
              <a:ext uri="{FF2B5EF4-FFF2-40B4-BE49-F238E27FC236}">
                <a16:creationId xmlns:a16="http://schemas.microsoft.com/office/drawing/2014/main" id="{BC7BF33D-D8C6-6940-AFCD-2D238AAD7DC3}"/>
              </a:ext>
            </a:extLst>
          </p:cNvPr>
          <p:cNvSpPr>
            <a:spLocks noGrp="1"/>
          </p:cNvSpPr>
          <p:nvPr>
            <p:ph type="sldNum" sz="quarter" idx="4"/>
          </p:nvPr>
        </p:nvSpPr>
        <p:spPr/>
        <p:txBody>
          <a:bodyPr/>
          <a:lstStyle/>
          <a:p>
            <a:r>
              <a:rPr lang="nl-NL"/>
              <a:t> </a:t>
            </a:r>
            <a:fld id="{2390C324-F952-2749-9D73-16FD64EFF094}" type="datetime1">
              <a:rPr lang="nl-NL" smtClean="0"/>
              <a:pPr/>
              <a:t>14-2-2020</a:t>
            </a:fld>
            <a:r>
              <a:rPr lang="nl-NL"/>
              <a:t> | </a:t>
            </a:r>
            <a:fld id="{2DAB09C5-3251-4B47-B002-D03712DC64C3}" type="slidenum">
              <a:rPr lang="nl-NL" smtClean="0"/>
              <a:pPr/>
              <a:t>10</a:t>
            </a:fld>
            <a:endParaRPr lang="nl-NL" dirty="0"/>
          </a:p>
        </p:txBody>
      </p:sp>
      <p:sp>
        <p:nvSpPr>
          <p:cNvPr id="7" name="Ellipszis 6">
            <a:extLst>
              <a:ext uri="{FF2B5EF4-FFF2-40B4-BE49-F238E27FC236}">
                <a16:creationId xmlns:a16="http://schemas.microsoft.com/office/drawing/2014/main" id="{F94CE883-0016-45EB-ACD6-FD83C2E304B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70950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6" name="Cím 5">
            <a:extLst>
              <a:ext uri="{FF2B5EF4-FFF2-40B4-BE49-F238E27FC236}">
                <a16:creationId xmlns:a16="http://schemas.microsoft.com/office/drawing/2014/main" id="{EF54B120-7545-4B54-9640-21E91AD08F72}"/>
              </a:ext>
            </a:extLst>
          </p:cNvPr>
          <p:cNvSpPr>
            <a:spLocks noGrp="1"/>
          </p:cNvSpPr>
          <p:nvPr>
            <p:ph type="title"/>
          </p:nvPr>
        </p:nvSpPr>
        <p:spPr>
          <a:xfrm>
            <a:off x="677334" y="609600"/>
            <a:ext cx="9129606" cy="796290"/>
          </a:xfrm>
        </p:spPr>
        <p:txBody>
          <a:bodyPr>
            <a:normAutofit fontScale="90000"/>
          </a:bodyPr>
          <a:lstStyle/>
          <a:p>
            <a:r>
              <a:rPr lang="hu-HU" dirty="0"/>
              <a:t>Az adatvédelmi hatóságok és az emberi jogok</a:t>
            </a:r>
          </a:p>
        </p:txBody>
      </p:sp>
      <p:sp>
        <p:nvSpPr>
          <p:cNvPr id="7" name="Tartalom helye 6">
            <a:extLst>
              <a:ext uri="{FF2B5EF4-FFF2-40B4-BE49-F238E27FC236}">
                <a16:creationId xmlns:a16="http://schemas.microsoft.com/office/drawing/2014/main" id="{7478E544-5385-4EE5-A12A-0BBC413340AE}"/>
              </a:ext>
            </a:extLst>
          </p:cNvPr>
          <p:cNvSpPr>
            <a:spLocks noGrp="1"/>
          </p:cNvSpPr>
          <p:nvPr>
            <p:ph idx="1"/>
          </p:nvPr>
        </p:nvSpPr>
        <p:spPr>
          <a:xfrm>
            <a:off x="677334" y="1405891"/>
            <a:ext cx="8596668" cy="4635472"/>
          </a:xfrm>
        </p:spPr>
        <p:txBody>
          <a:bodyPr>
            <a:normAutofit lnSpcReduction="10000"/>
          </a:bodyPr>
          <a:lstStyle/>
          <a:p>
            <a:pPr algn="just"/>
            <a:r>
              <a:rPr lang="hu-HU" dirty="0"/>
              <a:t>Az Emberi Jogok Európai Egyezményének 8. cikke, valamint az Európai Unió Alapjogi Chartájának 8. cikke védi a személyek magánélethez való jogát.</a:t>
            </a:r>
          </a:p>
          <a:p>
            <a:pPr lvl="1" algn="just"/>
            <a:r>
              <a:rPr lang="hu-HU" sz="1800" dirty="0"/>
              <a:t>Ezen szabályok betartását független hatóságnak kell ellenőriznie.</a:t>
            </a:r>
          </a:p>
          <a:p>
            <a:pPr algn="just"/>
            <a:r>
              <a:rPr lang="hu-HU" dirty="0"/>
              <a:t>Az adatvédelmi hatóságok független tagállami hatóságok, amelyek felügyelik az adatvédelmi jogszabályok tagállami alkalmazását. Hatásköreik hatékony gyakorlása érdekében vizsgálati és korrekciós hatáskörrel rendelkeznek (valamint engedélyezési és tanácsadási hatáskörük is van).</a:t>
            </a:r>
          </a:p>
          <a:p>
            <a:pPr algn="just"/>
            <a:r>
              <a:rPr lang="hu-HU" dirty="0"/>
              <a:t>A személyes adatok védelméhez való jog biztosítása érdekében minden tagállamnak biztosítania kell, hogy egy vagy több független hatóság feleljen az említett szabályok alkalmazásának ellenőrzéséért.</a:t>
            </a:r>
          </a:p>
          <a:p>
            <a:pPr lvl="1" algn="just"/>
            <a:r>
              <a:rPr lang="hu-HU" sz="1800" dirty="0"/>
              <a:t>A természetes személyek alapvető jogainak és szabadságainak a személyes adataik kezelése tekintetében történő védelme, valamint a személyes adatok Unión belüli szabad áramlásának megkönnyítése érdekében.</a:t>
            </a:r>
          </a:p>
          <a:p>
            <a:pPr algn="just"/>
            <a:r>
              <a:rPr lang="hu-HU" dirty="0"/>
              <a:t>A felügyeleti hatóságok elősegítik a GDPR következetes alkalmazását.</a:t>
            </a:r>
          </a:p>
          <a:p>
            <a:pPr marL="457200" lvl="1" indent="0" algn="just">
              <a:buNone/>
            </a:pPr>
            <a:endParaRPr lang="hu-HU" sz="1800" dirty="0"/>
          </a:p>
        </p:txBody>
      </p:sp>
      <p:sp>
        <p:nvSpPr>
          <p:cNvPr id="3" name="Slide Number Placeholder 2">
            <a:extLst>
              <a:ext uri="{FF2B5EF4-FFF2-40B4-BE49-F238E27FC236}">
                <a16:creationId xmlns:a16="http://schemas.microsoft.com/office/drawing/2014/main" id="{AD7E7680-9498-0D44-9617-B3250F426147}"/>
              </a:ext>
            </a:extLst>
          </p:cNvPr>
          <p:cNvSpPr>
            <a:spLocks noGrp="1"/>
          </p:cNvSpPr>
          <p:nvPr>
            <p:ph type="sldNum" sz="quarter" idx="4"/>
          </p:nvPr>
        </p:nvSpPr>
        <p:spPr/>
        <p:txBody>
          <a:bodyPr/>
          <a:lstStyle/>
          <a:p>
            <a:r>
              <a:rPr lang="nl-NL"/>
              <a:t> </a:t>
            </a:r>
            <a:fld id="{1E778697-A112-2642-823C-B2895532C7D1}" type="datetime1">
              <a:rPr lang="nl-NL" smtClean="0"/>
              <a:pPr/>
              <a:t>14-2-2020</a:t>
            </a:fld>
            <a:r>
              <a:rPr lang="nl-NL"/>
              <a:t> | </a:t>
            </a:r>
            <a:fld id="{2DAB09C5-3251-4B47-B002-D03712DC64C3}" type="slidenum">
              <a:rPr lang="nl-NL" smtClean="0"/>
              <a:pPr/>
              <a:t>11</a:t>
            </a:fld>
            <a:endParaRPr lang="nl-NL" dirty="0"/>
          </a:p>
        </p:txBody>
      </p:sp>
      <p:sp>
        <p:nvSpPr>
          <p:cNvPr id="2" name="Footer Placeholder 1">
            <a:extLst>
              <a:ext uri="{FF2B5EF4-FFF2-40B4-BE49-F238E27FC236}">
                <a16:creationId xmlns:a16="http://schemas.microsoft.com/office/drawing/2014/main" id="{3434932D-F3FD-D64E-BF29-00784BCED198}"/>
              </a:ext>
            </a:extLst>
          </p:cNvPr>
          <p:cNvSpPr>
            <a:spLocks noGrp="1"/>
          </p:cNvSpPr>
          <p:nvPr>
            <p:ph type="ftr" sz="quarter" idx="4294967295"/>
          </p:nvPr>
        </p:nvSpPr>
        <p:spPr>
          <a:xfrm>
            <a:off x="0" y="6356350"/>
            <a:ext cx="4114800" cy="365125"/>
          </a:xfrm>
        </p:spPr>
        <p:txBody>
          <a:bodyPr/>
          <a:lstStyle/>
          <a:p>
            <a:r>
              <a:rPr lang="nl-NL"/>
              <a:t>Titel van dia</a:t>
            </a:r>
          </a:p>
        </p:txBody>
      </p:sp>
      <p:sp>
        <p:nvSpPr>
          <p:cNvPr id="8" name="Ellipszis 7">
            <a:extLst>
              <a:ext uri="{FF2B5EF4-FFF2-40B4-BE49-F238E27FC236}">
                <a16:creationId xmlns:a16="http://schemas.microsoft.com/office/drawing/2014/main" id="{644C9511-708F-46B5-ACCC-102653E906E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78527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0FBF-B523-429A-9D12-CB21BE32026C}"/>
              </a:ext>
            </a:extLst>
          </p:cNvPr>
          <p:cNvSpPr>
            <a:spLocks noGrp="1"/>
          </p:cNvSpPr>
          <p:nvPr>
            <p:ph type="title"/>
          </p:nvPr>
        </p:nvSpPr>
        <p:spPr/>
        <p:txBody>
          <a:bodyPr/>
          <a:lstStyle/>
          <a:p>
            <a:r>
              <a:rPr lang="hu-HU" dirty="0"/>
              <a:t>Tartalomjegyzék</a:t>
            </a:r>
            <a:endParaRPr lang="en-GB" dirty="0"/>
          </a:p>
        </p:txBody>
      </p:sp>
      <p:sp>
        <p:nvSpPr>
          <p:cNvPr id="3" name="Content Placeholder 2">
            <a:extLst>
              <a:ext uri="{FF2B5EF4-FFF2-40B4-BE49-F238E27FC236}">
                <a16:creationId xmlns:a16="http://schemas.microsoft.com/office/drawing/2014/main" id="{90E96E04-24D0-48A8-B4A2-9AA7029E6087}"/>
              </a:ext>
            </a:extLst>
          </p:cNvPr>
          <p:cNvSpPr>
            <a:spLocks noGrp="1"/>
          </p:cNvSpPr>
          <p:nvPr>
            <p:ph idx="1"/>
          </p:nvPr>
        </p:nvSpPr>
        <p:spPr>
          <a:xfrm>
            <a:off x="677334" y="1748791"/>
            <a:ext cx="8596668" cy="4292572"/>
          </a:xfrm>
        </p:spPr>
        <p:txBody>
          <a:bodyPr>
            <a:normAutofit/>
          </a:bodyPr>
          <a:lstStyle/>
          <a:p>
            <a:pPr marL="514350" lvl="0" indent="-514350">
              <a:buFont typeface="+mj-lt"/>
              <a:buAutoNum type="arabicPeriod"/>
            </a:pPr>
            <a:r>
              <a:rPr lang="hu-HU" sz="2000" dirty="0">
                <a:solidFill>
                  <a:srgbClr val="00B050"/>
                </a:solidFill>
              </a:rPr>
              <a:t>Az adatvédelmi hatóság</a:t>
            </a:r>
          </a:p>
          <a:p>
            <a:pPr marL="914400" lvl="1" indent="-457200" algn="just">
              <a:buFont typeface="+mj-lt"/>
              <a:buAutoNum type="alphaLcParenR"/>
            </a:pPr>
            <a:r>
              <a:rPr lang="hu-HU" sz="2000" dirty="0">
                <a:solidFill>
                  <a:srgbClr val="FF0000"/>
                </a:solidFill>
              </a:rPr>
              <a:t>jogállás</a:t>
            </a:r>
          </a:p>
          <a:p>
            <a:pPr marL="914400" lvl="1" indent="-457200" algn="just">
              <a:buFont typeface="+mj-lt"/>
              <a:buAutoNum type="alphaLcParenR"/>
            </a:pPr>
            <a:r>
              <a:rPr lang="hu-HU" sz="2000" dirty="0"/>
              <a:t>illetékesség</a:t>
            </a:r>
          </a:p>
          <a:p>
            <a:pPr marL="914400" lvl="1" indent="-457200" algn="just">
              <a:buFont typeface="+mj-lt"/>
              <a:buAutoNum type="alphaLcParenR"/>
            </a:pPr>
            <a:r>
              <a:rPr lang="hu-HU" sz="2000" dirty="0"/>
              <a:t>feladatok</a:t>
            </a:r>
          </a:p>
          <a:p>
            <a:pPr marL="914400" lvl="1" indent="-457200" algn="just">
              <a:buFont typeface="+mj-lt"/>
              <a:buAutoNum type="alphaLcParenR"/>
            </a:pPr>
            <a:r>
              <a:rPr lang="hu-HU" sz="2000" dirty="0"/>
              <a:t>hatáskörök</a:t>
            </a:r>
          </a:p>
          <a:p>
            <a:pPr marL="914400" lvl="1" indent="-457200" algn="just">
              <a:buFont typeface="+mj-lt"/>
              <a:buAutoNum type="alphaLcParenR"/>
            </a:pPr>
            <a:r>
              <a:rPr lang="hu-HU" sz="2000" dirty="0"/>
              <a:t>felügyeleti hatóságok közötti együttműködés</a:t>
            </a:r>
          </a:p>
          <a:p>
            <a:pPr marL="914400" lvl="1" indent="-457200" algn="just">
              <a:buFont typeface="+mj-lt"/>
              <a:buAutoNum type="alphaLcParenR"/>
            </a:pPr>
            <a:r>
              <a:rPr lang="hu-HU" sz="2000" dirty="0"/>
              <a:t>kapcsolat az érintettekkel</a:t>
            </a:r>
          </a:p>
          <a:p>
            <a:pPr marL="914400" lvl="1" indent="-457200" algn="just">
              <a:buFont typeface="+mj-lt"/>
              <a:buAutoNum type="alphaLcParenR"/>
            </a:pPr>
            <a:r>
              <a:rPr lang="hu-HU" sz="2000" dirty="0"/>
              <a:t>jogorvoslat és szankciók</a:t>
            </a:r>
          </a:p>
          <a:p>
            <a:pPr marL="514350" lvl="0" indent="-514350">
              <a:buFont typeface="+mj-lt"/>
              <a:buAutoNum type="arabicPeriod"/>
            </a:pPr>
            <a:r>
              <a:rPr lang="hu-HU" sz="2000" dirty="0"/>
              <a:t>Kérdések és válaszok</a:t>
            </a:r>
            <a:endParaRPr lang="en-GB" sz="2000" dirty="0"/>
          </a:p>
          <a:p>
            <a:pPr marL="514350" lvl="0" indent="-514350">
              <a:buFont typeface="+mj-lt"/>
              <a:buAutoNum type="arabicPeriod"/>
            </a:pPr>
            <a:r>
              <a:rPr lang="hu-HU" sz="2000" dirty="0"/>
              <a:t>Befejezés és visszajelzés</a:t>
            </a:r>
            <a:endParaRPr lang="en-GB" sz="2000" dirty="0"/>
          </a:p>
        </p:txBody>
      </p:sp>
      <p:sp>
        <p:nvSpPr>
          <p:cNvPr id="4" name="Segnaposto numero diapositiva 3">
            <a:extLst>
              <a:ext uri="{FF2B5EF4-FFF2-40B4-BE49-F238E27FC236}">
                <a16:creationId xmlns:a16="http://schemas.microsoft.com/office/drawing/2014/main" id="{ABE992BB-DD05-DF49-B055-98A6525CD81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Ellipszis 4">
            <a:extLst>
              <a:ext uri="{FF2B5EF4-FFF2-40B4-BE49-F238E27FC236}">
                <a16:creationId xmlns:a16="http://schemas.microsoft.com/office/drawing/2014/main" id="{E877DA4C-F27F-445E-8060-CE074F3D6F4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51464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8D0A3F6-F298-417B-9C4B-5C954AB7FC40}"/>
              </a:ext>
            </a:extLst>
          </p:cNvPr>
          <p:cNvSpPr>
            <a:spLocks noGrp="1"/>
          </p:cNvSpPr>
          <p:nvPr>
            <p:ph type="title"/>
          </p:nvPr>
        </p:nvSpPr>
        <p:spPr/>
        <p:txBody>
          <a:bodyPr>
            <a:normAutofit/>
          </a:bodyPr>
          <a:lstStyle/>
          <a:p>
            <a:r>
              <a:rPr lang="hu-HU" sz="3600" dirty="0"/>
              <a:t>Az adatvédelmi hatóságok függetlensége</a:t>
            </a:r>
          </a:p>
        </p:txBody>
      </p:sp>
      <p:sp>
        <p:nvSpPr>
          <p:cNvPr id="3" name="Tartalom helye 2">
            <a:extLst>
              <a:ext uri="{FF2B5EF4-FFF2-40B4-BE49-F238E27FC236}">
                <a16:creationId xmlns:a16="http://schemas.microsoft.com/office/drawing/2014/main" id="{682D4945-D307-4A7B-9302-877B3425193A}"/>
              </a:ext>
            </a:extLst>
          </p:cNvPr>
          <p:cNvSpPr>
            <a:spLocks noGrp="1"/>
          </p:cNvSpPr>
          <p:nvPr>
            <p:ph idx="1"/>
          </p:nvPr>
        </p:nvSpPr>
        <p:spPr>
          <a:xfrm>
            <a:off x="677334" y="1611631"/>
            <a:ext cx="8596668" cy="4429732"/>
          </a:xfrm>
        </p:spPr>
        <p:txBody>
          <a:bodyPr>
            <a:normAutofit/>
          </a:bodyPr>
          <a:lstStyle/>
          <a:p>
            <a:pPr algn="just"/>
            <a:r>
              <a:rPr lang="hu-HU" dirty="0"/>
              <a:t>A felügyeleti hatóságok a GDPR alapján rájuk ruházott feladatok elvégzése és hatáskörök gyakorlása során teljesen függetlenül járnak el.</a:t>
            </a:r>
          </a:p>
          <a:p>
            <a:pPr algn="just"/>
            <a:r>
              <a:rPr lang="hu-HU" dirty="0"/>
              <a:t>A felügyeleti hatóságok függetlenségük érdekében:</a:t>
            </a:r>
          </a:p>
          <a:p>
            <a:pPr lvl="1" algn="just">
              <a:buFont typeface="Wingdings" panose="05000000000000000000" pitchFamily="2" charset="2"/>
              <a:buChar char="§"/>
            </a:pPr>
            <a:r>
              <a:rPr lang="hu-HU" sz="1800" dirty="0"/>
              <a:t>rájuk ruházott feladatok végzése és hatáskörök gyakorlása során bármilyen – közvetlen vagy közvetett – külső befolyástól mentesen járnak el,</a:t>
            </a:r>
          </a:p>
          <a:p>
            <a:pPr lvl="1" algn="just">
              <a:buFont typeface="Wingdings" panose="05000000000000000000" pitchFamily="2" charset="2"/>
              <a:buChar char="§"/>
            </a:pPr>
            <a:r>
              <a:rPr lang="hu-HU" sz="1800" dirty="0"/>
              <a:t>utasítást senkitől sem kérhetnek vagy fogadhatnak el.</a:t>
            </a:r>
          </a:p>
          <a:p>
            <a:pPr algn="just"/>
            <a:r>
              <a:rPr lang="hu-HU" dirty="0"/>
              <a:t> A felügyeleti hatóságok tagjai függetlenségük érdekében:</a:t>
            </a:r>
          </a:p>
          <a:p>
            <a:pPr lvl="1" algn="just">
              <a:buFont typeface="Wingdings" panose="05000000000000000000" pitchFamily="2" charset="2"/>
              <a:buChar char="§"/>
            </a:pPr>
            <a:r>
              <a:rPr lang="hu-HU" sz="1800" dirty="0"/>
              <a:t>tartózkodnak a feladatkörükkel összeférhetetlen cselekményektől,</a:t>
            </a:r>
          </a:p>
          <a:p>
            <a:pPr lvl="1" algn="just">
              <a:buFont typeface="Wingdings" panose="05000000000000000000" pitchFamily="2" charset="2"/>
              <a:buChar char="§"/>
            </a:pPr>
            <a:r>
              <a:rPr lang="hu-HU" sz="1800" dirty="0"/>
              <a:t>hivatali idejük alatt sem javadalmazás ellenében, sem anélkül nem vállalhatnak azzal összeférhetetlen szakmai tevékenységet.</a:t>
            </a:r>
          </a:p>
        </p:txBody>
      </p:sp>
      <p:sp>
        <p:nvSpPr>
          <p:cNvPr id="4" name="Ellipszis 3">
            <a:extLst>
              <a:ext uri="{FF2B5EF4-FFF2-40B4-BE49-F238E27FC236}">
                <a16:creationId xmlns:a16="http://schemas.microsoft.com/office/drawing/2014/main" id="{2B18D339-1A3D-4A8E-B345-3E53F90F4833}"/>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88831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8D7573-0A8F-465A-BED2-65E1AF505743}"/>
              </a:ext>
            </a:extLst>
          </p:cNvPr>
          <p:cNvSpPr>
            <a:spLocks noGrp="1"/>
          </p:cNvSpPr>
          <p:nvPr>
            <p:ph type="title"/>
          </p:nvPr>
        </p:nvSpPr>
        <p:spPr>
          <a:xfrm>
            <a:off x="677334" y="609600"/>
            <a:ext cx="8596668" cy="1150620"/>
          </a:xfrm>
        </p:spPr>
        <p:txBody>
          <a:bodyPr>
            <a:normAutofit fontScale="90000"/>
          </a:bodyPr>
          <a:lstStyle/>
          <a:p>
            <a:r>
              <a:rPr lang="hu-HU" dirty="0"/>
              <a:t>A felügyeleti hatóság független működését biztosító nemzeti intézkedések</a:t>
            </a:r>
            <a:endParaRPr lang="hu-HU" sz="3600" dirty="0"/>
          </a:p>
        </p:txBody>
      </p:sp>
      <p:sp>
        <p:nvSpPr>
          <p:cNvPr id="3" name="Tartalom helye 2">
            <a:extLst>
              <a:ext uri="{FF2B5EF4-FFF2-40B4-BE49-F238E27FC236}">
                <a16:creationId xmlns:a16="http://schemas.microsoft.com/office/drawing/2014/main" id="{B5D5BDC5-8BE8-4637-BC1C-9141C50D7AB7}"/>
              </a:ext>
            </a:extLst>
          </p:cNvPr>
          <p:cNvSpPr>
            <a:spLocks noGrp="1"/>
          </p:cNvSpPr>
          <p:nvPr>
            <p:ph idx="1"/>
          </p:nvPr>
        </p:nvSpPr>
        <p:spPr>
          <a:xfrm>
            <a:off x="704466" y="1760220"/>
            <a:ext cx="8736714" cy="3918686"/>
          </a:xfrm>
        </p:spPr>
        <p:txBody>
          <a:bodyPr>
            <a:normAutofit lnSpcReduction="10000"/>
          </a:bodyPr>
          <a:lstStyle/>
          <a:p>
            <a:pPr marL="742950" algn="just">
              <a:lnSpc>
                <a:spcPct val="80000"/>
              </a:lnSpc>
            </a:pPr>
            <a:r>
              <a:rPr lang="hu-HU" sz="2200" dirty="0"/>
              <a:t>A felügyeleti hatóságok számára biztosítani kell a feladataik és hatásköreik eredményes ellátásához, illetve gyakorlásához szükséges emberi, műszaki és pénzügyi forrásokat, helyiségeket és infrastruktúrát.</a:t>
            </a:r>
          </a:p>
          <a:p>
            <a:pPr marL="742950" algn="just">
              <a:lnSpc>
                <a:spcPct val="80000"/>
              </a:lnSpc>
            </a:pPr>
            <a:r>
              <a:rPr lang="hu-HU" sz="2200" dirty="0"/>
              <a:t>Mindegyik felügyeleti hatóság saját személyi állománnyal  rendelkezik, melyet maga választ ki, és amely a felügyeleti hatóság tagjának vagy tagjainak kizárólagos irányítása alá tartozik.</a:t>
            </a:r>
          </a:p>
          <a:p>
            <a:pPr marL="742950" algn="just">
              <a:lnSpc>
                <a:spcPct val="80000"/>
              </a:lnSpc>
            </a:pPr>
            <a:r>
              <a:rPr lang="hu-HU" sz="2200" dirty="0"/>
              <a:t>A tagállamok biztosítják, hogy mindegyik felügyeleti hatóság olyan pénzügyi ellenőrzés alá tartozzon mely a függetlenségét nem befolyásolja. A tagállamok biztosítják, hogy mindegyik felügyeleti hatóság saját, nyilvános, éves költségvetéssel rendelkezzen, amely az állami vagy nemzeti költségvetés részét képezheti.</a:t>
            </a:r>
          </a:p>
        </p:txBody>
      </p:sp>
      <p:sp>
        <p:nvSpPr>
          <p:cNvPr id="4" name="Ellipszis 3">
            <a:extLst>
              <a:ext uri="{FF2B5EF4-FFF2-40B4-BE49-F238E27FC236}">
                <a16:creationId xmlns:a16="http://schemas.microsoft.com/office/drawing/2014/main" id="{92FC5197-3DD8-4D09-B38C-35659DE85740}"/>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9780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990B929-CD8F-4873-AB4B-84EC51CEF0A7}"/>
              </a:ext>
            </a:extLst>
          </p:cNvPr>
          <p:cNvSpPr>
            <a:spLocks noGrp="1"/>
          </p:cNvSpPr>
          <p:nvPr>
            <p:ph type="title"/>
          </p:nvPr>
        </p:nvSpPr>
        <p:spPr/>
        <p:txBody>
          <a:bodyPr>
            <a:normAutofit fontScale="90000"/>
          </a:bodyPr>
          <a:lstStyle/>
          <a:p>
            <a:r>
              <a:rPr lang="hu-HU" dirty="0"/>
              <a:t>A felügyeleti hatóság létrehozására vonatkozó szabályok </a:t>
            </a:r>
            <a:br>
              <a:rPr lang="hu-HU" dirty="0"/>
            </a:br>
            <a:endParaRPr lang="hu-HU" sz="3600" dirty="0"/>
          </a:p>
        </p:txBody>
      </p:sp>
      <p:sp>
        <p:nvSpPr>
          <p:cNvPr id="3" name="Tartalom helye 2">
            <a:extLst>
              <a:ext uri="{FF2B5EF4-FFF2-40B4-BE49-F238E27FC236}">
                <a16:creationId xmlns:a16="http://schemas.microsoft.com/office/drawing/2014/main" id="{563F24B6-DF00-4DD1-B6CE-CE9D22B2F864}"/>
              </a:ext>
            </a:extLst>
          </p:cNvPr>
          <p:cNvSpPr>
            <a:spLocks noGrp="1"/>
          </p:cNvSpPr>
          <p:nvPr>
            <p:ph idx="1"/>
          </p:nvPr>
        </p:nvSpPr>
        <p:spPr>
          <a:xfrm>
            <a:off x="677334" y="1953579"/>
            <a:ext cx="9209616" cy="3880773"/>
          </a:xfrm>
        </p:spPr>
        <p:txBody>
          <a:bodyPr>
            <a:normAutofit/>
          </a:bodyPr>
          <a:lstStyle/>
          <a:p>
            <a:pPr algn="just">
              <a:buAutoNum type="arabicPeriod"/>
            </a:pPr>
            <a:r>
              <a:rPr lang="hu-HU" sz="2200" dirty="0"/>
              <a:t>Minden tagállam egy vagy több adatvédelmi hatóságot hoz létre a Rendelet alkalmazásának és a természetes személyek alapvető jogainak és szabadságainak védelme érdekében.</a:t>
            </a:r>
          </a:p>
          <a:p>
            <a:pPr algn="just">
              <a:buAutoNum type="arabicPeriod"/>
            </a:pPr>
            <a:r>
              <a:rPr lang="hu-HU" sz="2200" dirty="0"/>
              <a:t>Az adatvédelmi hatóságok a rájuk ruházott feladatok elvégzése és hatáskörük gyakorlása során teljesen függetlenül járnak el -&gt; ez nélkülözhetetlen alkotóeleme a természetes személyek személyes adatainak védelméhez.</a:t>
            </a:r>
          </a:p>
          <a:p>
            <a:pPr algn="just">
              <a:buAutoNum type="arabicPeriod"/>
            </a:pPr>
            <a:r>
              <a:rPr lang="hu-HU" sz="2200" dirty="0"/>
              <a:t>Minden felügyeleti hatóság elősegíti a GDPR egységes alkalmazását.</a:t>
            </a:r>
          </a:p>
          <a:p>
            <a:pPr algn="just">
              <a:buAutoNum type="arabicPeriod"/>
            </a:pPr>
            <a:r>
              <a:rPr lang="hu-HU" sz="2200" dirty="0"/>
              <a:t>Ha valamely tagállamban egynél több felügyeleti hatóságot hoznak létre, az adott tagállam kijelöli a fő felügyeleti hatóságot.</a:t>
            </a:r>
          </a:p>
        </p:txBody>
      </p:sp>
      <p:sp>
        <p:nvSpPr>
          <p:cNvPr id="4" name="Ellipszis 3">
            <a:extLst>
              <a:ext uri="{FF2B5EF4-FFF2-40B4-BE49-F238E27FC236}">
                <a16:creationId xmlns:a16="http://schemas.microsoft.com/office/drawing/2014/main" id="{BA95668B-0CD0-4997-AC78-146115377CE5}"/>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0271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50D61E3-A7F8-4160-9E68-E618A226A322}"/>
              </a:ext>
            </a:extLst>
          </p:cNvPr>
          <p:cNvSpPr>
            <a:spLocks noGrp="1"/>
          </p:cNvSpPr>
          <p:nvPr>
            <p:ph type="title"/>
          </p:nvPr>
        </p:nvSpPr>
        <p:spPr/>
        <p:txBody>
          <a:bodyPr>
            <a:normAutofit/>
          </a:bodyPr>
          <a:lstStyle/>
          <a:p>
            <a:r>
              <a:rPr lang="hu-HU" dirty="0"/>
              <a:t>A felügyeleti hatóság tagjaira vonatkozó általános feltételek</a:t>
            </a:r>
            <a:endParaRPr lang="hu-HU" sz="3600" dirty="0"/>
          </a:p>
        </p:txBody>
      </p:sp>
      <p:sp>
        <p:nvSpPr>
          <p:cNvPr id="3" name="Tartalom helye 2">
            <a:extLst>
              <a:ext uri="{FF2B5EF4-FFF2-40B4-BE49-F238E27FC236}">
                <a16:creationId xmlns:a16="http://schemas.microsoft.com/office/drawing/2014/main" id="{A05076EE-3388-4315-B924-BC71D529A302}"/>
              </a:ext>
            </a:extLst>
          </p:cNvPr>
          <p:cNvSpPr>
            <a:spLocks noGrp="1"/>
          </p:cNvSpPr>
          <p:nvPr>
            <p:ph idx="1"/>
          </p:nvPr>
        </p:nvSpPr>
        <p:spPr>
          <a:xfrm>
            <a:off x="677334" y="1930401"/>
            <a:ext cx="9449646" cy="4110962"/>
          </a:xfrm>
        </p:spPr>
        <p:txBody>
          <a:bodyPr>
            <a:noAutofit/>
          </a:bodyPr>
          <a:lstStyle/>
          <a:p>
            <a:pPr marL="457200" indent="-457200">
              <a:buAutoNum type="arabicPeriod"/>
            </a:pPr>
            <a:r>
              <a:rPr lang="hu-HU" sz="1400" dirty="0"/>
              <a:t>A felügyeleti hatóság minden tagját átlátható eljárás keretében kell az alábbiak egyikének kineveznie:</a:t>
            </a:r>
          </a:p>
          <a:p>
            <a:pPr lvl="1">
              <a:buFont typeface="Wingdings" panose="05000000000000000000" pitchFamily="2" charset="2"/>
              <a:buChar char="Ø"/>
            </a:pPr>
            <a:r>
              <a:rPr lang="hu-HU" sz="1400" dirty="0"/>
              <a:t>parlament;</a:t>
            </a:r>
          </a:p>
          <a:p>
            <a:pPr lvl="1">
              <a:buFont typeface="Wingdings" panose="05000000000000000000" pitchFamily="2" charset="2"/>
              <a:buChar char="Ø"/>
            </a:pPr>
            <a:r>
              <a:rPr lang="hu-HU" sz="1400" dirty="0"/>
              <a:t>kormány;</a:t>
            </a:r>
          </a:p>
          <a:p>
            <a:pPr lvl="1">
              <a:buFont typeface="Wingdings" panose="05000000000000000000" pitchFamily="2" charset="2"/>
              <a:buChar char="Ø"/>
            </a:pPr>
            <a:r>
              <a:rPr lang="hu-HU" sz="1400" dirty="0"/>
              <a:t>államfő vagy</a:t>
            </a:r>
          </a:p>
          <a:p>
            <a:pPr lvl="1">
              <a:buFont typeface="Wingdings" panose="05000000000000000000" pitchFamily="2" charset="2"/>
              <a:buChar char="Ø"/>
            </a:pPr>
            <a:r>
              <a:rPr lang="hu-HU" sz="1400" dirty="0"/>
              <a:t>a tagállami jog alapján a kinevezéssel megbízott független szerv.</a:t>
            </a:r>
          </a:p>
          <a:p>
            <a:pPr marL="457200" indent="-457200">
              <a:buAutoNum type="arabicPeriod"/>
            </a:pPr>
            <a:r>
              <a:rPr lang="hu-HU" sz="1400" dirty="0"/>
              <a:t>Mindegyik tag rendelkezik a szükséges képesítéssel, tapasztalattal és készségekkel az adatvédelem területén.</a:t>
            </a:r>
          </a:p>
          <a:p>
            <a:pPr marL="457200" indent="-457200">
              <a:buAutoNum type="arabicPeriod"/>
            </a:pPr>
            <a:r>
              <a:rPr lang="hu-HU" sz="1400" dirty="0"/>
              <a:t>A tagok feladatköre megszűnik:</a:t>
            </a:r>
          </a:p>
          <a:p>
            <a:pPr lvl="1">
              <a:buFont typeface="Wingdings" panose="05000000000000000000" pitchFamily="2" charset="2"/>
              <a:buChar char="Ø"/>
            </a:pPr>
            <a:r>
              <a:rPr lang="hu-HU" sz="1400" dirty="0"/>
              <a:t>a hivatali idő lejártával, </a:t>
            </a:r>
          </a:p>
          <a:p>
            <a:pPr lvl="1">
              <a:buFont typeface="Wingdings" panose="05000000000000000000" pitchFamily="2" charset="2"/>
              <a:buChar char="Ø"/>
            </a:pPr>
            <a:r>
              <a:rPr lang="hu-HU" sz="1400" dirty="0"/>
              <a:t>Lemondással,</a:t>
            </a:r>
          </a:p>
          <a:p>
            <a:pPr lvl="1">
              <a:buFont typeface="Wingdings" panose="05000000000000000000" pitchFamily="2" charset="2"/>
              <a:buChar char="Ø"/>
            </a:pPr>
            <a:r>
              <a:rPr lang="hu-HU" sz="1400" dirty="0"/>
              <a:t>kötelező nyugdíjazással,</a:t>
            </a:r>
          </a:p>
          <a:p>
            <a:pPr lvl="1">
              <a:buFont typeface="Wingdings" panose="05000000000000000000" pitchFamily="2" charset="2"/>
              <a:buChar char="Ø"/>
            </a:pPr>
            <a:r>
              <a:rPr lang="hu-HU" sz="1400" dirty="0"/>
              <a:t>felmentéssel (súlyos kötelességszegés esetén vagy abban az esetben, ha a tag már nem felel meg a feladatai ellátásához szükséges feltételeknek).</a:t>
            </a:r>
          </a:p>
        </p:txBody>
      </p:sp>
      <p:sp>
        <p:nvSpPr>
          <p:cNvPr id="4" name="Ellipszis 3">
            <a:extLst>
              <a:ext uri="{FF2B5EF4-FFF2-40B4-BE49-F238E27FC236}">
                <a16:creationId xmlns:a16="http://schemas.microsoft.com/office/drawing/2014/main" id="{B663AD33-3C45-4411-A1B1-75B8B86CA6ED}"/>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8478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0FBF-B523-429A-9D12-CB21BE32026C}"/>
              </a:ext>
            </a:extLst>
          </p:cNvPr>
          <p:cNvSpPr>
            <a:spLocks noGrp="1"/>
          </p:cNvSpPr>
          <p:nvPr>
            <p:ph type="title"/>
          </p:nvPr>
        </p:nvSpPr>
        <p:spPr/>
        <p:txBody>
          <a:bodyPr/>
          <a:lstStyle/>
          <a:p>
            <a:r>
              <a:rPr lang="hu-HU" dirty="0"/>
              <a:t>Tartalomjegyzék</a:t>
            </a:r>
            <a:endParaRPr lang="en-GB" dirty="0"/>
          </a:p>
        </p:txBody>
      </p:sp>
      <p:sp>
        <p:nvSpPr>
          <p:cNvPr id="3" name="Content Placeholder 2">
            <a:extLst>
              <a:ext uri="{FF2B5EF4-FFF2-40B4-BE49-F238E27FC236}">
                <a16:creationId xmlns:a16="http://schemas.microsoft.com/office/drawing/2014/main" id="{90E96E04-24D0-48A8-B4A2-9AA7029E6087}"/>
              </a:ext>
            </a:extLst>
          </p:cNvPr>
          <p:cNvSpPr>
            <a:spLocks noGrp="1"/>
          </p:cNvSpPr>
          <p:nvPr>
            <p:ph idx="1"/>
          </p:nvPr>
        </p:nvSpPr>
        <p:spPr>
          <a:xfrm>
            <a:off x="677334" y="1748791"/>
            <a:ext cx="8596668" cy="4292572"/>
          </a:xfrm>
        </p:spPr>
        <p:txBody>
          <a:bodyPr>
            <a:normAutofit/>
          </a:bodyPr>
          <a:lstStyle/>
          <a:p>
            <a:pPr marL="514350" lvl="0" indent="-514350">
              <a:buFont typeface="+mj-lt"/>
              <a:buAutoNum type="arabicPeriod"/>
            </a:pPr>
            <a:r>
              <a:rPr lang="hu-HU" sz="2000" dirty="0">
                <a:solidFill>
                  <a:srgbClr val="00B050"/>
                </a:solidFill>
              </a:rPr>
              <a:t>Az adatvédelmi hatóság</a:t>
            </a:r>
          </a:p>
          <a:p>
            <a:pPr marL="914400" lvl="1" indent="-457200" algn="just">
              <a:buFont typeface="+mj-lt"/>
              <a:buAutoNum type="alphaLcParenR"/>
            </a:pPr>
            <a:r>
              <a:rPr lang="hu-HU" sz="2000" dirty="0">
                <a:solidFill>
                  <a:srgbClr val="00B050"/>
                </a:solidFill>
              </a:rPr>
              <a:t>jogállás</a:t>
            </a:r>
          </a:p>
          <a:p>
            <a:pPr marL="914400" lvl="1" indent="-457200" algn="just">
              <a:buFont typeface="+mj-lt"/>
              <a:buAutoNum type="alphaLcParenR"/>
            </a:pPr>
            <a:r>
              <a:rPr lang="hu-HU" sz="2000" dirty="0">
                <a:solidFill>
                  <a:srgbClr val="FF0000"/>
                </a:solidFill>
              </a:rPr>
              <a:t>illetékesség</a:t>
            </a:r>
          </a:p>
          <a:p>
            <a:pPr marL="914400" lvl="1" indent="-457200" algn="just">
              <a:buFont typeface="+mj-lt"/>
              <a:buAutoNum type="alphaLcParenR"/>
            </a:pPr>
            <a:r>
              <a:rPr lang="hu-HU" sz="2000" dirty="0"/>
              <a:t>feladatok</a:t>
            </a:r>
          </a:p>
          <a:p>
            <a:pPr marL="914400" lvl="1" indent="-457200" algn="just">
              <a:buFont typeface="+mj-lt"/>
              <a:buAutoNum type="alphaLcParenR"/>
            </a:pPr>
            <a:r>
              <a:rPr lang="hu-HU" sz="2000" dirty="0"/>
              <a:t>hatáskörök</a:t>
            </a:r>
          </a:p>
          <a:p>
            <a:pPr marL="914400" lvl="1" indent="-457200" algn="just">
              <a:buFont typeface="+mj-lt"/>
              <a:buAutoNum type="alphaLcParenR"/>
            </a:pPr>
            <a:r>
              <a:rPr lang="hu-HU" sz="2000" dirty="0"/>
              <a:t>felügyeleti hatóságok közötti együttműködés</a:t>
            </a:r>
          </a:p>
          <a:p>
            <a:pPr marL="914400" lvl="1" indent="-457200" algn="just">
              <a:buFont typeface="+mj-lt"/>
              <a:buAutoNum type="alphaLcParenR"/>
            </a:pPr>
            <a:r>
              <a:rPr lang="hu-HU" sz="2000" dirty="0"/>
              <a:t>kapcsolat az érintettekkel</a:t>
            </a:r>
          </a:p>
          <a:p>
            <a:pPr marL="914400" lvl="1" indent="-457200" algn="just">
              <a:buFont typeface="+mj-lt"/>
              <a:buAutoNum type="alphaLcParenR"/>
            </a:pPr>
            <a:r>
              <a:rPr lang="hu-HU" sz="2000" dirty="0"/>
              <a:t>jogorvoslat és szankciók</a:t>
            </a:r>
          </a:p>
          <a:p>
            <a:pPr marL="514350" lvl="0" indent="-514350">
              <a:buFont typeface="+mj-lt"/>
              <a:buAutoNum type="arabicPeriod"/>
            </a:pPr>
            <a:r>
              <a:rPr lang="hu-HU" sz="2000" dirty="0"/>
              <a:t>Kérdések és válaszok</a:t>
            </a:r>
            <a:endParaRPr lang="en-GB" sz="2000" dirty="0"/>
          </a:p>
          <a:p>
            <a:pPr marL="514350" lvl="0" indent="-514350">
              <a:buFont typeface="+mj-lt"/>
              <a:buAutoNum type="arabicPeriod"/>
            </a:pPr>
            <a:r>
              <a:rPr lang="hu-HU" sz="2000" dirty="0"/>
              <a:t>Befejezés és visszajelzés</a:t>
            </a:r>
            <a:endParaRPr lang="en-GB" sz="2000" dirty="0"/>
          </a:p>
        </p:txBody>
      </p:sp>
      <p:sp>
        <p:nvSpPr>
          <p:cNvPr id="4" name="Segnaposto numero diapositiva 3">
            <a:extLst>
              <a:ext uri="{FF2B5EF4-FFF2-40B4-BE49-F238E27FC236}">
                <a16:creationId xmlns:a16="http://schemas.microsoft.com/office/drawing/2014/main" id="{ABE992BB-DD05-DF49-B055-98A6525CD81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Ellipszis 4">
            <a:extLst>
              <a:ext uri="{FF2B5EF4-FFF2-40B4-BE49-F238E27FC236}">
                <a16:creationId xmlns:a16="http://schemas.microsoft.com/office/drawing/2014/main" id="{E877DA4C-F27F-445E-8060-CE074F3D6F4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97074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5B54-2A06-6448-BC03-39735EBD5D7F}"/>
              </a:ext>
            </a:extLst>
          </p:cNvPr>
          <p:cNvSpPr>
            <a:spLocks noGrp="1"/>
          </p:cNvSpPr>
          <p:nvPr>
            <p:ph type="title"/>
          </p:nvPr>
        </p:nvSpPr>
        <p:spPr>
          <a:xfrm>
            <a:off x="677334" y="609600"/>
            <a:ext cx="8596668" cy="768261"/>
          </a:xfrm>
        </p:spPr>
        <p:txBody>
          <a:bodyPr>
            <a:noAutofit/>
          </a:bodyPr>
          <a:lstStyle/>
          <a:p>
            <a:r>
              <a:rPr lang="hu-HU" dirty="0"/>
              <a:t>A felügyeleti hatóság illetékessége </a:t>
            </a:r>
            <a:endParaRPr lang="en-US" dirty="0"/>
          </a:p>
        </p:txBody>
      </p:sp>
      <p:sp>
        <p:nvSpPr>
          <p:cNvPr id="3" name="Tartalom helye 2">
            <a:extLst>
              <a:ext uri="{FF2B5EF4-FFF2-40B4-BE49-F238E27FC236}">
                <a16:creationId xmlns:a16="http://schemas.microsoft.com/office/drawing/2014/main" id="{D3E99A23-BBC0-4BC7-A8C2-825E5626E9B6}"/>
              </a:ext>
            </a:extLst>
          </p:cNvPr>
          <p:cNvSpPr>
            <a:spLocks noGrp="1"/>
          </p:cNvSpPr>
          <p:nvPr>
            <p:ph idx="1"/>
          </p:nvPr>
        </p:nvSpPr>
        <p:spPr>
          <a:xfrm>
            <a:off x="677334" y="1789342"/>
            <a:ext cx="9072456" cy="4260042"/>
          </a:xfrm>
        </p:spPr>
        <p:txBody>
          <a:bodyPr>
            <a:normAutofit/>
          </a:bodyPr>
          <a:lstStyle/>
          <a:p>
            <a:pPr algn="just"/>
            <a:r>
              <a:rPr lang="hu-HU" sz="2400" dirty="0"/>
              <a:t>Az adatvédelmi hatóság illetékessége:</a:t>
            </a:r>
          </a:p>
          <a:p>
            <a:pPr lvl="1" algn="just"/>
            <a:r>
              <a:rPr lang="hu-HU" sz="2400" dirty="0"/>
              <a:t>a saját tagállamának területén a GDPR alapján ráruházott feladatok elvégzése és hatáskörök gyakorlása, valamint</a:t>
            </a:r>
          </a:p>
          <a:p>
            <a:pPr lvl="1" algn="just"/>
            <a:r>
              <a:rPr lang="hu-HU" sz="2400" dirty="0"/>
              <a:t>adatvédelmi jogszabályok nemzeti szintű végrehajtása és útmutatás nyújtása e jogszabályok értelmezéséhez</a:t>
            </a:r>
          </a:p>
          <a:p>
            <a:pPr algn="just"/>
            <a:r>
              <a:rPr lang="hu-HU" sz="2400" dirty="0"/>
              <a:t> A felügyeleti hatóságok hatásköre nem terjed ki a bíróságok által igazságügyi feladataik ellátása során végzett adatkezelési műveletek felügyeletére!</a:t>
            </a:r>
          </a:p>
        </p:txBody>
      </p:sp>
      <p:sp>
        <p:nvSpPr>
          <p:cNvPr id="4" name="Slide Number Placeholder 3">
            <a:extLst>
              <a:ext uri="{FF2B5EF4-FFF2-40B4-BE49-F238E27FC236}">
                <a16:creationId xmlns:a16="http://schemas.microsoft.com/office/drawing/2014/main" id="{A3E0A956-192A-BC47-83E4-12ABF329CCA3}"/>
              </a:ext>
            </a:extLst>
          </p:cNvPr>
          <p:cNvSpPr>
            <a:spLocks noGrp="1"/>
          </p:cNvSpPr>
          <p:nvPr>
            <p:ph type="sldNum" sz="quarter" idx="4"/>
          </p:nvPr>
        </p:nvSpPr>
        <p:spPr/>
        <p:txBody>
          <a:bodyPr/>
          <a:lstStyle/>
          <a:p>
            <a:r>
              <a:rPr lang="nl-NL"/>
              <a:t> </a:t>
            </a:r>
            <a:fld id="{A54FF42A-4228-0F4F-948B-235FBBF36E6E}" type="datetime1">
              <a:rPr lang="nl-NL" smtClean="0"/>
              <a:pPr/>
              <a:t>14-2-2020</a:t>
            </a:fld>
            <a:r>
              <a:rPr lang="nl-NL"/>
              <a:t> | </a:t>
            </a:r>
            <a:fld id="{2DAB09C5-3251-4B47-B002-D03712DC64C3}" type="slidenum">
              <a:rPr lang="nl-NL" smtClean="0"/>
              <a:pPr/>
              <a:t>18</a:t>
            </a:fld>
            <a:endParaRPr lang="nl-NL" dirty="0"/>
          </a:p>
        </p:txBody>
      </p:sp>
      <p:sp>
        <p:nvSpPr>
          <p:cNvPr id="6" name="Ellipszis 5">
            <a:extLst>
              <a:ext uri="{FF2B5EF4-FFF2-40B4-BE49-F238E27FC236}">
                <a16:creationId xmlns:a16="http://schemas.microsoft.com/office/drawing/2014/main" id="{C13CEAB9-1089-4433-84D9-124AF21275D9}"/>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1314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5B54-2A06-6448-BC03-39735EBD5D7F}"/>
              </a:ext>
            </a:extLst>
          </p:cNvPr>
          <p:cNvSpPr>
            <a:spLocks noGrp="1"/>
          </p:cNvSpPr>
          <p:nvPr>
            <p:ph type="title"/>
          </p:nvPr>
        </p:nvSpPr>
        <p:spPr>
          <a:xfrm>
            <a:off x="677334" y="609600"/>
            <a:ext cx="8596668" cy="768261"/>
          </a:xfrm>
        </p:spPr>
        <p:txBody>
          <a:bodyPr>
            <a:noAutofit/>
          </a:bodyPr>
          <a:lstStyle/>
          <a:p>
            <a:r>
              <a:rPr lang="hu-HU" dirty="0"/>
              <a:t>A fő felügyeleti hatóság illetékessége</a:t>
            </a:r>
            <a:endParaRPr lang="en-US" dirty="0"/>
          </a:p>
        </p:txBody>
      </p:sp>
      <p:sp>
        <p:nvSpPr>
          <p:cNvPr id="3" name="Tartalom helye 2">
            <a:extLst>
              <a:ext uri="{FF2B5EF4-FFF2-40B4-BE49-F238E27FC236}">
                <a16:creationId xmlns:a16="http://schemas.microsoft.com/office/drawing/2014/main" id="{D3E99A23-BBC0-4BC7-A8C2-825E5626E9B6}"/>
              </a:ext>
            </a:extLst>
          </p:cNvPr>
          <p:cNvSpPr>
            <a:spLocks noGrp="1"/>
          </p:cNvSpPr>
          <p:nvPr>
            <p:ph idx="1"/>
          </p:nvPr>
        </p:nvSpPr>
        <p:spPr>
          <a:xfrm>
            <a:off x="677334" y="1377862"/>
            <a:ext cx="9243906" cy="4671522"/>
          </a:xfrm>
        </p:spPr>
        <p:txBody>
          <a:bodyPr>
            <a:normAutofit fontScale="85000" lnSpcReduction="20000"/>
          </a:bodyPr>
          <a:lstStyle/>
          <a:p>
            <a:pPr algn="just"/>
            <a:r>
              <a:rPr lang="hu-HU" sz="2200" dirty="0"/>
              <a:t>A fő felügyeleti hatóság illetékessége</a:t>
            </a:r>
          </a:p>
          <a:p>
            <a:pPr lvl="1" algn="just"/>
            <a:r>
              <a:rPr lang="hu-HU" sz="2200" dirty="0"/>
              <a:t>az adatkezelő vagy az adatfeldolgozó tevékenységi központja vagy egyetlen tevékenységi helye szerinti felügyeleti hatóság jogosult fő felügyeleti hatóságként eljárni</a:t>
            </a:r>
          </a:p>
          <a:p>
            <a:pPr lvl="1" algn="just"/>
            <a:r>
              <a:rPr lang="hu-HU" sz="2200" dirty="0"/>
              <a:t>DE minden felügyeleti hatóság jogosult a hozzá benyújtott panaszok kezelésére, illetve jogosult e rendelet esetleges megsértése esetén eljárni, ha az ügy tárgya kizárólag egy, a tagállamában található tevékenységi helyet érint, vagy ha kizárólag a tagállamában érint jelentős mértékben érintetteket. (A felügyeleti hatóság haladéktalanul tájékoztatja az ügyről a fő felügyeleti hatóságot. A fő felügyeleti hatóság a tájékoztatását követő három héten belül dönt arról, hogy a 60. cikkben foglalt eljárással összhangban eljár-e az ügyben)</a:t>
            </a:r>
          </a:p>
          <a:p>
            <a:pPr marL="1200150" lvl="2" indent="-342900" algn="just"/>
            <a:r>
              <a:rPr lang="hu-HU" sz="2000" dirty="0"/>
              <a:t>Ha a fő felügyeleti hatóság úgy határoz, hogy eljár az ügyben -&gt; a 60. cikkben meghatározott eljárást kell alkalmazni. </a:t>
            </a:r>
          </a:p>
          <a:p>
            <a:pPr marL="1200150" lvl="2" indent="-342900" algn="just"/>
            <a:r>
              <a:rPr lang="hu-HU" sz="2000" dirty="0"/>
              <a:t>Ha a fő felügyeleti hatóság úgy határoz, hogy nem jár el az ügyben -&gt;  a fő felügyeleti hatóságot tájékoztató felügyeleti hatóság jár el a 61. és a 62. cikknek megfelelően. </a:t>
            </a:r>
            <a:endParaRPr lang="en-GB" dirty="0"/>
          </a:p>
        </p:txBody>
      </p:sp>
      <p:sp>
        <p:nvSpPr>
          <p:cNvPr id="4" name="Slide Number Placeholder 3">
            <a:extLst>
              <a:ext uri="{FF2B5EF4-FFF2-40B4-BE49-F238E27FC236}">
                <a16:creationId xmlns:a16="http://schemas.microsoft.com/office/drawing/2014/main" id="{A3E0A956-192A-BC47-83E4-12ABF329CCA3}"/>
              </a:ext>
            </a:extLst>
          </p:cNvPr>
          <p:cNvSpPr>
            <a:spLocks noGrp="1"/>
          </p:cNvSpPr>
          <p:nvPr>
            <p:ph type="sldNum" sz="quarter" idx="4"/>
          </p:nvPr>
        </p:nvSpPr>
        <p:spPr/>
        <p:txBody>
          <a:bodyPr/>
          <a:lstStyle/>
          <a:p>
            <a:r>
              <a:rPr lang="nl-NL"/>
              <a:t> </a:t>
            </a:r>
            <a:fld id="{A54FF42A-4228-0F4F-948B-235FBBF36E6E}" type="datetime1">
              <a:rPr lang="nl-NL" smtClean="0"/>
              <a:pPr/>
              <a:t>14-2-2020</a:t>
            </a:fld>
            <a:r>
              <a:rPr lang="nl-NL"/>
              <a:t> | </a:t>
            </a:r>
            <a:fld id="{2DAB09C5-3251-4B47-B002-D03712DC64C3}" type="slidenum">
              <a:rPr lang="nl-NL" smtClean="0"/>
              <a:pPr/>
              <a:t>19</a:t>
            </a:fld>
            <a:endParaRPr lang="nl-NL" dirty="0"/>
          </a:p>
        </p:txBody>
      </p:sp>
      <p:sp>
        <p:nvSpPr>
          <p:cNvPr id="6" name="Ellipszis 5">
            <a:extLst>
              <a:ext uri="{FF2B5EF4-FFF2-40B4-BE49-F238E27FC236}">
                <a16:creationId xmlns:a16="http://schemas.microsoft.com/office/drawing/2014/main" id="{C13CEAB9-1089-4433-84D9-124AF21275D9}"/>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82682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78E8-7874-42F8-A74A-9361DF085B7E}"/>
              </a:ext>
            </a:extLst>
          </p:cNvPr>
          <p:cNvSpPr>
            <a:spLocks noGrp="1"/>
          </p:cNvSpPr>
          <p:nvPr>
            <p:ph type="title"/>
          </p:nvPr>
        </p:nvSpPr>
        <p:spPr>
          <a:xfrm>
            <a:off x="677334" y="609600"/>
            <a:ext cx="8596668" cy="1178257"/>
          </a:xfrm>
        </p:spPr>
        <p:txBody>
          <a:bodyPr>
            <a:normAutofit fontScale="90000"/>
          </a:bodyPr>
          <a:lstStyle/>
          <a:p>
            <a:r>
              <a:rPr lang="hu-HU" noProof="0" dirty="0"/>
              <a:t>Útmutató a diák használatához (diavetítés előtt eltávolítandó)</a:t>
            </a:r>
          </a:p>
        </p:txBody>
      </p:sp>
      <p:sp>
        <p:nvSpPr>
          <p:cNvPr id="3" name="Content Placeholder 2">
            <a:extLst>
              <a:ext uri="{FF2B5EF4-FFF2-40B4-BE49-F238E27FC236}">
                <a16:creationId xmlns:a16="http://schemas.microsoft.com/office/drawing/2014/main" id="{A395471E-2649-4901-BC38-E514115E7311}"/>
              </a:ext>
            </a:extLst>
          </p:cNvPr>
          <p:cNvSpPr>
            <a:spLocks noGrp="1"/>
          </p:cNvSpPr>
          <p:nvPr>
            <p:ph idx="1"/>
          </p:nvPr>
        </p:nvSpPr>
        <p:spPr>
          <a:xfrm>
            <a:off x="677334" y="1951631"/>
            <a:ext cx="8596668" cy="4089732"/>
          </a:xfrm>
        </p:spPr>
        <p:txBody>
          <a:bodyPr>
            <a:normAutofit fontScale="77500" lnSpcReduction="20000"/>
          </a:bodyPr>
          <a:lstStyle/>
          <a:p>
            <a:pPr marL="0" indent="0" algn="just">
              <a:buNone/>
            </a:pPr>
            <a:r>
              <a:rPr lang="hu-HU" noProof="0" dirty="0"/>
              <a:t>A következő diasort úgy állítottuk össze, hogy az adott hallgatóság igényeire szabható legyen. Ennek érdekében minden egyes dián megjelöltük, hogy milyen típusú hallgatóságnak szól (lásd a megjegyzések „célcsoport” címszava alatt).</a:t>
            </a:r>
          </a:p>
          <a:p>
            <a:pPr marL="0" indent="0" algn="just">
              <a:buNone/>
            </a:pPr>
            <a:r>
              <a:rPr lang="hu-HU" noProof="0" dirty="0"/>
              <a:t>A diák alatti jegyzetekben további információ található a dia nehézségi fokáról, [megfelelő-e adatvédelmi ismeretekkel nem rendelkezők számára?] a célcsoportról, [általános vagy kiemelt pl. adatvédelmi hatóságok képviselői, ügyvédek, adatvédelmi tisztviselők stb.] valamint a dián szereplő információ jelentőségéről [azaz, feltétlenül szükséges-e, vagy el lehet távolítani anélkül, hogy a képzés hatékonyságát befolyásolná?].</a:t>
            </a:r>
          </a:p>
          <a:p>
            <a:pPr marL="0" indent="0" algn="just">
              <a:buNone/>
            </a:pPr>
            <a:r>
              <a:rPr lang="hu-HU" noProof="0" dirty="0"/>
              <a:t>A képzés előtt kérjük, hogy:</a:t>
            </a:r>
          </a:p>
          <a:p>
            <a:pPr algn="just"/>
            <a:r>
              <a:rPr lang="hu-HU" noProof="0" dirty="0"/>
              <a:t>Alaposan olvassa el a diákat és a jegyzeteket!</a:t>
            </a:r>
          </a:p>
          <a:p>
            <a:pPr algn="just"/>
            <a:r>
              <a:rPr lang="hu-HU" noProof="0" dirty="0"/>
              <a:t>Vessen egy pillantást az olvasmányok listájára - ezek szintén segítik a felkészülést!</a:t>
            </a:r>
          </a:p>
          <a:p>
            <a:pPr algn="just"/>
            <a:r>
              <a:rPr lang="hu-HU" noProof="0" dirty="0"/>
              <a:t>Távolítsa el / rejtse el azokat a diákat, melyeket nem kíván felhasználni [kattintson az egér jobb gombjával a bal oldali diasoron a képkockára, majd a 'dia elrejtése' gombra]! A diák előzetes besorolása az adott dián megjelenő tartalom részletessége és jelentősége alapján történik.</a:t>
            </a:r>
          </a:p>
          <a:p>
            <a:pPr algn="just"/>
            <a:r>
              <a:rPr lang="hu-HU" noProof="0" dirty="0"/>
              <a:t>Igazítsa a diákat a nemzeti vagy ágazati követelményekhez!</a:t>
            </a:r>
          </a:p>
          <a:p>
            <a:pPr algn="just"/>
            <a:r>
              <a:rPr lang="hu-HU" noProof="0" dirty="0"/>
              <a:t>Egészítse ki olyan tartalommal, amelyet alapvető fontosságúnak ítél az adott közönség számára!</a:t>
            </a:r>
          </a:p>
          <a:p>
            <a:pPr algn="just"/>
            <a:r>
              <a:rPr lang="hu-HU" noProof="0" dirty="0"/>
              <a:t>Igazítsa a saját szervezete igényeihez a diasor alapértelmezett megjelenését!</a:t>
            </a:r>
          </a:p>
        </p:txBody>
      </p:sp>
      <p:sp>
        <p:nvSpPr>
          <p:cNvPr id="4" name="Ellipszis 3">
            <a:extLst>
              <a:ext uri="{FF2B5EF4-FFF2-40B4-BE49-F238E27FC236}">
                <a16:creationId xmlns:a16="http://schemas.microsoft.com/office/drawing/2014/main" id="{B9F71120-9D3B-4C18-8638-2E9DB85CEB7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44065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0FBF-B523-429A-9D12-CB21BE32026C}"/>
              </a:ext>
            </a:extLst>
          </p:cNvPr>
          <p:cNvSpPr>
            <a:spLocks noGrp="1"/>
          </p:cNvSpPr>
          <p:nvPr>
            <p:ph type="title"/>
          </p:nvPr>
        </p:nvSpPr>
        <p:spPr/>
        <p:txBody>
          <a:bodyPr/>
          <a:lstStyle/>
          <a:p>
            <a:r>
              <a:rPr lang="hu-HU" dirty="0"/>
              <a:t>Tartalomjegyzék</a:t>
            </a:r>
            <a:endParaRPr lang="en-GB" dirty="0"/>
          </a:p>
        </p:txBody>
      </p:sp>
      <p:sp>
        <p:nvSpPr>
          <p:cNvPr id="3" name="Content Placeholder 2">
            <a:extLst>
              <a:ext uri="{FF2B5EF4-FFF2-40B4-BE49-F238E27FC236}">
                <a16:creationId xmlns:a16="http://schemas.microsoft.com/office/drawing/2014/main" id="{90E96E04-24D0-48A8-B4A2-9AA7029E6087}"/>
              </a:ext>
            </a:extLst>
          </p:cNvPr>
          <p:cNvSpPr>
            <a:spLocks noGrp="1"/>
          </p:cNvSpPr>
          <p:nvPr>
            <p:ph idx="1"/>
          </p:nvPr>
        </p:nvSpPr>
        <p:spPr>
          <a:xfrm>
            <a:off x="677334" y="1748791"/>
            <a:ext cx="8596668" cy="4292572"/>
          </a:xfrm>
        </p:spPr>
        <p:txBody>
          <a:bodyPr>
            <a:normAutofit/>
          </a:bodyPr>
          <a:lstStyle/>
          <a:p>
            <a:pPr marL="514350" lvl="0" indent="-514350">
              <a:buFont typeface="+mj-lt"/>
              <a:buAutoNum type="arabicPeriod"/>
            </a:pPr>
            <a:r>
              <a:rPr lang="hu-HU" sz="2000" dirty="0">
                <a:solidFill>
                  <a:srgbClr val="00B050"/>
                </a:solidFill>
              </a:rPr>
              <a:t>Az adatvédelmi hatóság</a:t>
            </a:r>
          </a:p>
          <a:p>
            <a:pPr marL="914400" lvl="1" indent="-457200" algn="just">
              <a:buFont typeface="+mj-lt"/>
              <a:buAutoNum type="alphaLcParenR"/>
            </a:pPr>
            <a:r>
              <a:rPr lang="hu-HU" sz="2000" dirty="0">
                <a:solidFill>
                  <a:srgbClr val="00B050"/>
                </a:solidFill>
              </a:rPr>
              <a:t>jogállás</a:t>
            </a:r>
          </a:p>
          <a:p>
            <a:pPr marL="914400" lvl="1" indent="-457200" algn="just">
              <a:buFont typeface="+mj-lt"/>
              <a:buAutoNum type="alphaLcParenR"/>
            </a:pPr>
            <a:r>
              <a:rPr lang="hu-HU" sz="2000" dirty="0">
                <a:solidFill>
                  <a:srgbClr val="00B050"/>
                </a:solidFill>
              </a:rPr>
              <a:t>illetékesség</a:t>
            </a:r>
          </a:p>
          <a:p>
            <a:pPr marL="914400" lvl="1" indent="-457200" algn="just">
              <a:buFont typeface="+mj-lt"/>
              <a:buAutoNum type="alphaLcParenR"/>
            </a:pPr>
            <a:r>
              <a:rPr lang="hu-HU" sz="2000" dirty="0">
                <a:solidFill>
                  <a:srgbClr val="FF0000"/>
                </a:solidFill>
              </a:rPr>
              <a:t>feladatok</a:t>
            </a:r>
          </a:p>
          <a:p>
            <a:pPr marL="914400" lvl="1" indent="-457200" algn="just">
              <a:buFont typeface="+mj-lt"/>
              <a:buAutoNum type="alphaLcParenR"/>
            </a:pPr>
            <a:r>
              <a:rPr lang="hu-HU" sz="2000" dirty="0"/>
              <a:t>hatáskörök</a:t>
            </a:r>
          </a:p>
          <a:p>
            <a:pPr marL="914400" lvl="1" indent="-457200" algn="just">
              <a:buFont typeface="+mj-lt"/>
              <a:buAutoNum type="alphaLcParenR"/>
            </a:pPr>
            <a:r>
              <a:rPr lang="hu-HU" sz="2000" dirty="0"/>
              <a:t>felügyeleti hatóságok közötti együttműködés</a:t>
            </a:r>
          </a:p>
          <a:p>
            <a:pPr marL="914400" lvl="1" indent="-457200" algn="just">
              <a:buFont typeface="+mj-lt"/>
              <a:buAutoNum type="alphaLcParenR"/>
            </a:pPr>
            <a:r>
              <a:rPr lang="hu-HU" sz="2000" dirty="0"/>
              <a:t>kapcsolat az érintettekkel</a:t>
            </a:r>
          </a:p>
          <a:p>
            <a:pPr marL="914400" lvl="1" indent="-457200" algn="just">
              <a:buFont typeface="+mj-lt"/>
              <a:buAutoNum type="alphaLcParenR"/>
            </a:pPr>
            <a:r>
              <a:rPr lang="hu-HU" sz="2000" dirty="0"/>
              <a:t>jogorvoslat és szankciók</a:t>
            </a:r>
          </a:p>
          <a:p>
            <a:pPr marL="514350" lvl="0" indent="-514350">
              <a:buFont typeface="+mj-lt"/>
              <a:buAutoNum type="arabicPeriod"/>
            </a:pPr>
            <a:r>
              <a:rPr lang="hu-HU" sz="2000" dirty="0"/>
              <a:t>Kérdések és válaszok</a:t>
            </a:r>
            <a:endParaRPr lang="en-GB" sz="2000" dirty="0"/>
          </a:p>
          <a:p>
            <a:pPr marL="514350" lvl="0" indent="-514350">
              <a:buFont typeface="+mj-lt"/>
              <a:buAutoNum type="arabicPeriod"/>
            </a:pPr>
            <a:r>
              <a:rPr lang="hu-HU" sz="2000" dirty="0"/>
              <a:t>Befejezés és visszajelzés</a:t>
            </a:r>
            <a:endParaRPr lang="en-GB" sz="2000" dirty="0"/>
          </a:p>
        </p:txBody>
      </p:sp>
      <p:sp>
        <p:nvSpPr>
          <p:cNvPr id="4" name="Segnaposto numero diapositiva 3">
            <a:extLst>
              <a:ext uri="{FF2B5EF4-FFF2-40B4-BE49-F238E27FC236}">
                <a16:creationId xmlns:a16="http://schemas.microsoft.com/office/drawing/2014/main" id="{ABE992BB-DD05-DF49-B055-98A6525CD81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Ellipszis 4">
            <a:extLst>
              <a:ext uri="{FF2B5EF4-FFF2-40B4-BE49-F238E27FC236}">
                <a16:creationId xmlns:a16="http://schemas.microsoft.com/office/drawing/2014/main" id="{E877DA4C-F27F-445E-8060-CE074F3D6F4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83385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5B54-2A06-6448-BC03-39735EBD5D7F}"/>
              </a:ext>
            </a:extLst>
          </p:cNvPr>
          <p:cNvSpPr>
            <a:spLocks noGrp="1"/>
          </p:cNvSpPr>
          <p:nvPr>
            <p:ph type="title"/>
          </p:nvPr>
        </p:nvSpPr>
        <p:spPr>
          <a:xfrm>
            <a:off x="677334" y="609600"/>
            <a:ext cx="8596668" cy="853440"/>
          </a:xfrm>
        </p:spPr>
        <p:txBody>
          <a:bodyPr>
            <a:noAutofit/>
          </a:bodyPr>
          <a:lstStyle/>
          <a:p>
            <a:r>
              <a:rPr lang="hu-HU" dirty="0"/>
              <a:t>Az adatvédelmi hatóság feladatai (1)</a:t>
            </a:r>
            <a:endParaRPr lang="en-US" dirty="0"/>
          </a:p>
        </p:txBody>
      </p:sp>
      <p:sp>
        <p:nvSpPr>
          <p:cNvPr id="6" name="Tartalom helye 5">
            <a:extLst>
              <a:ext uri="{FF2B5EF4-FFF2-40B4-BE49-F238E27FC236}">
                <a16:creationId xmlns:a16="http://schemas.microsoft.com/office/drawing/2014/main" id="{64B384D0-E617-4A40-8237-A716D6202AAC}"/>
              </a:ext>
            </a:extLst>
          </p:cNvPr>
          <p:cNvSpPr>
            <a:spLocks noGrp="1"/>
          </p:cNvSpPr>
          <p:nvPr>
            <p:ph idx="1"/>
          </p:nvPr>
        </p:nvSpPr>
        <p:spPr>
          <a:xfrm>
            <a:off x="548550" y="1653941"/>
            <a:ext cx="9498420" cy="4395442"/>
          </a:xfrm>
        </p:spPr>
        <p:txBody>
          <a:bodyPr>
            <a:noAutofit/>
          </a:bodyPr>
          <a:lstStyle/>
          <a:p>
            <a:pPr lvl="1" algn="just"/>
            <a:r>
              <a:rPr lang="hu-HU" sz="1500" b="1" dirty="0"/>
              <a:t>A közjogi intézmények és szervezetek vonatkozásában</a:t>
            </a:r>
          </a:p>
          <a:p>
            <a:pPr lvl="2" algn="just">
              <a:buFont typeface="Wingdings" panose="05000000000000000000" pitchFamily="2" charset="2"/>
              <a:buChar char="§"/>
            </a:pPr>
            <a:r>
              <a:rPr lang="hu-HU" sz="1500" dirty="0"/>
              <a:t>tanácsot ad a természetes személyek jogainak és szabadságainak a személyes adataik kezelése tekintetében történő védelme érdekében jogalkotási és közigazgatási intézkedésekről</a:t>
            </a:r>
          </a:p>
          <a:p>
            <a:pPr lvl="1" algn="just"/>
            <a:r>
              <a:rPr lang="hu-HU" sz="1500" b="1" dirty="0"/>
              <a:t>A GDPR vonatkozásában</a:t>
            </a:r>
          </a:p>
          <a:p>
            <a:pPr lvl="2" algn="just">
              <a:buFont typeface="Wingdings" panose="05000000000000000000" pitchFamily="2" charset="2"/>
              <a:buChar char="§"/>
            </a:pPr>
            <a:r>
              <a:rPr lang="hu-HU" sz="1500" dirty="0"/>
              <a:t>nyomon követi és kikényszeríti a GDPR alkalmazását</a:t>
            </a:r>
          </a:p>
          <a:p>
            <a:pPr lvl="2" algn="just">
              <a:buFont typeface="Wingdings" panose="05000000000000000000" pitchFamily="2" charset="2"/>
              <a:buChar char="§"/>
            </a:pPr>
            <a:r>
              <a:rPr lang="hu-HU" sz="1500" dirty="0"/>
              <a:t>felhívja az adatkezelők és az adatfeldolgozók figyelmét az a GDPR szerinti kötelezettségeikre</a:t>
            </a:r>
          </a:p>
          <a:p>
            <a:pPr lvl="2" algn="just">
              <a:buFont typeface="Wingdings" panose="05000000000000000000" pitchFamily="2" charset="2"/>
              <a:buChar char="§"/>
            </a:pPr>
            <a:r>
              <a:rPr lang="hu-HU" sz="1500" dirty="0"/>
              <a:t>vizsgálatot folytat a GDPR alkalmazásával kapcsolatban</a:t>
            </a:r>
          </a:p>
          <a:p>
            <a:pPr marL="800100" lvl="1" algn="just"/>
            <a:r>
              <a:rPr lang="hu-HU" sz="1500" b="1" dirty="0"/>
              <a:t>Az érintettek vonatkozásában</a:t>
            </a:r>
          </a:p>
          <a:p>
            <a:pPr lvl="2" algn="just">
              <a:buFont typeface="Wingdings" panose="05000000000000000000" pitchFamily="2" charset="2"/>
              <a:buChar char="§"/>
            </a:pPr>
            <a:r>
              <a:rPr lang="hu-HU" sz="1500" dirty="0"/>
              <a:t>elősegíti a nyilvánosság figyelmének felkeltését és az ismeretek terjesztését a személyes adatok kezelésével összefüggő kockázatok, szabályok, garanciák és jogok tekintetében</a:t>
            </a:r>
          </a:p>
          <a:p>
            <a:pPr lvl="2" algn="just">
              <a:buFont typeface="Wingdings" panose="05000000000000000000" pitchFamily="2" charset="2"/>
              <a:buChar char="§"/>
            </a:pPr>
            <a:r>
              <a:rPr lang="hu-HU" sz="1500" dirty="0"/>
              <a:t>kérésre tájékoztatást ad bármely érintettnek a GDPR alapján őt megillető jogok gyakorlásával kapcsolatban</a:t>
            </a:r>
          </a:p>
          <a:p>
            <a:pPr lvl="2" algn="just">
              <a:buFont typeface="Wingdings" panose="05000000000000000000" pitchFamily="2" charset="2"/>
              <a:buChar char="§"/>
            </a:pPr>
            <a:r>
              <a:rPr lang="hu-HU" sz="1500" dirty="0"/>
              <a:t>kezeli a panaszokat</a:t>
            </a:r>
            <a:endParaRPr lang="en-GB" sz="1500" dirty="0"/>
          </a:p>
        </p:txBody>
      </p:sp>
      <p:sp>
        <p:nvSpPr>
          <p:cNvPr id="4" name="Slide Number Placeholder 3">
            <a:extLst>
              <a:ext uri="{FF2B5EF4-FFF2-40B4-BE49-F238E27FC236}">
                <a16:creationId xmlns:a16="http://schemas.microsoft.com/office/drawing/2014/main" id="{A3E0A956-192A-BC47-83E4-12ABF329CCA3}"/>
              </a:ext>
            </a:extLst>
          </p:cNvPr>
          <p:cNvSpPr>
            <a:spLocks noGrp="1"/>
          </p:cNvSpPr>
          <p:nvPr>
            <p:ph type="sldNum" sz="quarter" idx="4"/>
          </p:nvPr>
        </p:nvSpPr>
        <p:spPr/>
        <p:txBody>
          <a:bodyPr/>
          <a:lstStyle/>
          <a:p>
            <a:r>
              <a:rPr lang="nl-NL"/>
              <a:t> </a:t>
            </a:r>
            <a:fld id="{A54FF42A-4228-0F4F-948B-235FBBF36E6E}" type="datetime1">
              <a:rPr lang="nl-NL" smtClean="0"/>
              <a:pPr/>
              <a:t>14-2-2020</a:t>
            </a:fld>
            <a:r>
              <a:rPr lang="nl-NL"/>
              <a:t> | </a:t>
            </a:r>
            <a:fld id="{2DAB09C5-3251-4B47-B002-D03712DC64C3}" type="slidenum">
              <a:rPr lang="nl-NL" smtClean="0"/>
              <a:pPr/>
              <a:t>21</a:t>
            </a:fld>
            <a:endParaRPr lang="nl-NL" dirty="0"/>
          </a:p>
        </p:txBody>
      </p:sp>
      <p:sp>
        <p:nvSpPr>
          <p:cNvPr id="5" name="Rectangle 4">
            <a:extLst>
              <a:ext uri="{FF2B5EF4-FFF2-40B4-BE49-F238E27FC236}">
                <a16:creationId xmlns:a16="http://schemas.microsoft.com/office/drawing/2014/main" id="{7B016DF7-3680-5F4C-A027-7A8181B7B9C2}"/>
              </a:ext>
            </a:extLst>
          </p:cNvPr>
          <p:cNvSpPr/>
          <p:nvPr/>
        </p:nvSpPr>
        <p:spPr>
          <a:xfrm>
            <a:off x="720000" y="2084294"/>
            <a:ext cx="10145224" cy="2123658"/>
          </a:xfrm>
          <a:prstGeom prst="rect">
            <a:avLst/>
          </a:prstGeom>
        </p:spPr>
        <p:txBody>
          <a:bodyPr wrap="square">
            <a:spAutoFit/>
          </a:bodyPr>
          <a:lstStyle/>
          <a:p>
            <a:pPr marL="457200" indent="-457200" algn="just">
              <a:buFont typeface="Wingdings" pitchFamily="2" charset="2"/>
              <a:buChar char="ü"/>
            </a:pPr>
            <a:endParaRPr lang="en-US" sz="2200" b="1" dirty="0">
              <a:latin typeface="Verdana" panose="020B0604030504040204" pitchFamily="34" charset="0"/>
              <a:ea typeface="Verdana" panose="020B0604030504040204" pitchFamily="34" charset="0"/>
              <a:cs typeface="Verdana" panose="020B0604030504040204" pitchFamily="34" charset="0"/>
            </a:endParaRPr>
          </a:p>
          <a:p>
            <a:pPr marL="457200" indent="-457200" algn="just">
              <a:buFont typeface="Wingdings" pitchFamily="2" charset="2"/>
              <a:buChar char="ü"/>
            </a:pPr>
            <a:endParaRPr lang="en-US" sz="2200" b="1" dirty="0">
              <a:latin typeface="Verdana" panose="020B0604030504040204" pitchFamily="34" charset="0"/>
              <a:ea typeface="Verdana" panose="020B0604030504040204" pitchFamily="34" charset="0"/>
              <a:cs typeface="Verdana" panose="020B0604030504040204" pitchFamily="34" charset="0"/>
            </a:endParaRPr>
          </a:p>
          <a:p>
            <a:pPr algn="just"/>
            <a:endParaRPr lang="en-US" sz="2200" dirty="0">
              <a:latin typeface="Verdana" panose="020B0604030504040204" pitchFamily="34" charset="0"/>
              <a:ea typeface="Verdana" panose="020B0604030504040204" pitchFamily="34" charset="0"/>
              <a:cs typeface="Verdana" panose="020B0604030504040204" pitchFamily="34" charset="0"/>
            </a:endParaRPr>
          </a:p>
          <a:p>
            <a:pPr marL="457200" indent="-457200" algn="just">
              <a:buFont typeface="Wingdings" pitchFamily="2" charset="2"/>
              <a:buChar char="ü"/>
            </a:pPr>
            <a:endParaRPr lang="en-US" sz="2200" dirty="0">
              <a:latin typeface="Verdana" panose="020B0604030504040204" pitchFamily="34" charset="0"/>
              <a:ea typeface="Verdana" panose="020B0604030504040204" pitchFamily="34" charset="0"/>
              <a:cs typeface="Verdana" panose="020B0604030504040204" pitchFamily="34" charset="0"/>
            </a:endParaRPr>
          </a:p>
          <a:p>
            <a:pPr marL="457200" indent="-457200" algn="just">
              <a:buFont typeface="Wingdings" pitchFamily="2" charset="2"/>
              <a:buChar char="ü"/>
            </a:pPr>
            <a:endParaRPr lang="en-US" sz="2200" dirty="0">
              <a:latin typeface="Verdana" panose="020B0604030504040204" pitchFamily="34" charset="0"/>
              <a:ea typeface="Verdana" panose="020B0604030504040204" pitchFamily="34" charset="0"/>
              <a:cs typeface="Verdana" panose="020B0604030504040204" pitchFamily="34" charset="0"/>
            </a:endParaRPr>
          </a:p>
          <a:p>
            <a:pPr algn="just"/>
            <a:endParaRPr lang="en-US" sz="2200" dirty="0">
              <a:latin typeface="Verdana" panose="020B0604030504040204" pitchFamily="34" charset="0"/>
              <a:ea typeface="Verdana" panose="020B0604030504040204" pitchFamily="34" charset="0"/>
              <a:cs typeface="Verdana" panose="020B0604030504040204" pitchFamily="34" charset="0"/>
            </a:endParaRPr>
          </a:p>
        </p:txBody>
      </p:sp>
      <p:sp>
        <p:nvSpPr>
          <p:cNvPr id="7" name="Ellipszis 6">
            <a:extLst>
              <a:ext uri="{FF2B5EF4-FFF2-40B4-BE49-F238E27FC236}">
                <a16:creationId xmlns:a16="http://schemas.microsoft.com/office/drawing/2014/main" id="{5683BE59-F239-4BFF-B4FD-0FDF3B73D11D}"/>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40897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E89ADBA-3FC0-4939-9E61-5AAA89477A9A}"/>
              </a:ext>
            </a:extLst>
          </p:cNvPr>
          <p:cNvSpPr>
            <a:spLocks noGrp="1"/>
          </p:cNvSpPr>
          <p:nvPr>
            <p:ph type="title"/>
          </p:nvPr>
        </p:nvSpPr>
        <p:spPr>
          <a:xfrm>
            <a:off x="677334" y="609600"/>
            <a:ext cx="8596668" cy="899160"/>
          </a:xfrm>
        </p:spPr>
        <p:txBody>
          <a:bodyPr/>
          <a:lstStyle/>
          <a:p>
            <a:r>
              <a:rPr lang="hu-HU" dirty="0"/>
              <a:t>Az adatvédelmi hatóság feladatai (2)</a:t>
            </a:r>
          </a:p>
        </p:txBody>
      </p:sp>
      <p:sp>
        <p:nvSpPr>
          <p:cNvPr id="3" name="Tartalom helye 2">
            <a:extLst>
              <a:ext uri="{FF2B5EF4-FFF2-40B4-BE49-F238E27FC236}">
                <a16:creationId xmlns:a16="http://schemas.microsoft.com/office/drawing/2014/main" id="{67C22281-B7B0-4EDD-B0D8-312E6F465922}"/>
              </a:ext>
            </a:extLst>
          </p:cNvPr>
          <p:cNvSpPr>
            <a:spLocks noGrp="1"/>
          </p:cNvSpPr>
          <p:nvPr>
            <p:ph idx="1"/>
          </p:nvPr>
        </p:nvSpPr>
        <p:spPr>
          <a:xfrm>
            <a:off x="677334" y="1405890"/>
            <a:ext cx="9461076" cy="4739639"/>
          </a:xfrm>
        </p:spPr>
        <p:txBody>
          <a:bodyPr>
            <a:normAutofit fontScale="85000" lnSpcReduction="10000"/>
          </a:bodyPr>
          <a:lstStyle/>
          <a:p>
            <a:pPr lvl="1" algn="just"/>
            <a:r>
              <a:rPr lang="hu-HU" sz="1800" b="1" dirty="0"/>
              <a:t>Az adatkezelők és adatfeldolgozók vonatkozásában</a:t>
            </a:r>
          </a:p>
          <a:p>
            <a:pPr lvl="2" algn="just">
              <a:buFont typeface="Wingdings" panose="05000000000000000000" pitchFamily="2" charset="2"/>
              <a:buChar char="§"/>
            </a:pPr>
            <a:r>
              <a:rPr lang="hu-HU" sz="1800" dirty="0"/>
              <a:t>ösztönzi a magatartási kódex kidolgozását és időközönként felülvizsgálja a megfelelően kiadott tanúsítványokat</a:t>
            </a:r>
          </a:p>
          <a:p>
            <a:pPr lvl="2" algn="just">
              <a:buFont typeface="Wingdings" panose="05000000000000000000" pitchFamily="2" charset="2"/>
              <a:buChar char="§"/>
            </a:pPr>
            <a:r>
              <a:rPr lang="hu-HU" sz="1800" dirty="0"/>
              <a:t>engedélyezi a szerződéses feltételeket és rendelkezéseket</a:t>
            </a:r>
          </a:p>
          <a:p>
            <a:pPr lvl="2" algn="just">
              <a:buFont typeface="Wingdings" panose="05000000000000000000" pitchFamily="2" charset="2"/>
              <a:buChar char="§"/>
            </a:pPr>
            <a:r>
              <a:rPr lang="hu-HU" sz="1800" dirty="0"/>
              <a:t>jóváhagyja a kötelező erejű vállalati szabályokat</a:t>
            </a:r>
          </a:p>
          <a:p>
            <a:pPr lvl="2" algn="just">
              <a:buFont typeface="Wingdings" panose="05000000000000000000" pitchFamily="2" charset="2"/>
              <a:buChar char="§"/>
            </a:pPr>
            <a:r>
              <a:rPr lang="hu-HU" sz="1800" dirty="0"/>
              <a:t>jegyzéket állít össze és az adatvédelmi hatásvizsgálatra vonatkozó kötelezettséggel kapcsolatban vezeti azt</a:t>
            </a:r>
          </a:p>
          <a:p>
            <a:pPr lvl="2" algn="just">
              <a:buFont typeface="Wingdings" panose="05000000000000000000" pitchFamily="2" charset="2"/>
              <a:buChar char="§"/>
            </a:pPr>
            <a:r>
              <a:rPr lang="hu-HU" sz="1800" dirty="0"/>
              <a:t>tanácsot ad adatkezelési műveletekkel kapcsolatban.</a:t>
            </a:r>
          </a:p>
          <a:p>
            <a:pPr lvl="1" algn="just"/>
            <a:r>
              <a:rPr lang="hu-HU" sz="1800" b="1" dirty="0"/>
              <a:t>Más felügyeleti hatóságok vonatkozásában</a:t>
            </a:r>
          </a:p>
          <a:p>
            <a:pPr lvl="2" algn="just">
              <a:buFont typeface="Wingdings" panose="05000000000000000000" pitchFamily="2" charset="2"/>
              <a:buChar char="§"/>
            </a:pPr>
            <a:r>
              <a:rPr lang="hu-HU" sz="1800" dirty="0"/>
              <a:t>együttműködés</a:t>
            </a:r>
          </a:p>
          <a:p>
            <a:pPr lvl="2" algn="just">
              <a:buFont typeface="Wingdings" panose="05000000000000000000" pitchFamily="2" charset="2"/>
              <a:buChar char="§"/>
            </a:pPr>
            <a:r>
              <a:rPr lang="hu-HU" sz="1800" dirty="0"/>
              <a:t>információcsere és a kölcsönös segítségnyújtás</a:t>
            </a:r>
          </a:p>
          <a:p>
            <a:pPr lvl="1" algn="just"/>
            <a:r>
              <a:rPr lang="hu-HU" sz="1800" b="1" dirty="0"/>
              <a:t>Nemzetközi együttműködés</a:t>
            </a:r>
          </a:p>
          <a:p>
            <a:pPr lvl="2" algn="just">
              <a:buFont typeface="Wingdings" panose="05000000000000000000" pitchFamily="2" charset="2"/>
              <a:buChar char="§"/>
            </a:pPr>
            <a:r>
              <a:rPr lang="hu-HU" sz="1800" dirty="0"/>
              <a:t>hozzájárul a Testület tevékenységeihez</a:t>
            </a:r>
          </a:p>
          <a:p>
            <a:pPr lvl="2" algn="just">
              <a:buFont typeface="Wingdings" panose="05000000000000000000" pitchFamily="2" charset="2"/>
              <a:buChar char="§"/>
            </a:pPr>
            <a:r>
              <a:rPr lang="hu-HU" sz="1800" dirty="0"/>
              <a:t>figyelemmel kíséri a személyes adatok védelmére kiható jelentősebb fejleményeket</a:t>
            </a:r>
          </a:p>
          <a:p>
            <a:pPr lvl="1" algn="just"/>
            <a:r>
              <a:rPr lang="hu-HU" sz="1800" b="1" dirty="0"/>
              <a:t>A személyes adatok védelméhez kapcsolódó minden egyéb feladat!</a:t>
            </a:r>
          </a:p>
        </p:txBody>
      </p:sp>
      <p:sp>
        <p:nvSpPr>
          <p:cNvPr id="4" name="Ellipszis 3">
            <a:extLst>
              <a:ext uri="{FF2B5EF4-FFF2-40B4-BE49-F238E27FC236}">
                <a16:creationId xmlns:a16="http://schemas.microsoft.com/office/drawing/2014/main" id="{D56E82FD-451D-4F36-B019-E0736F8D28BC}"/>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58107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0FBF-B523-429A-9D12-CB21BE32026C}"/>
              </a:ext>
            </a:extLst>
          </p:cNvPr>
          <p:cNvSpPr>
            <a:spLocks noGrp="1"/>
          </p:cNvSpPr>
          <p:nvPr>
            <p:ph type="title"/>
          </p:nvPr>
        </p:nvSpPr>
        <p:spPr/>
        <p:txBody>
          <a:bodyPr/>
          <a:lstStyle/>
          <a:p>
            <a:r>
              <a:rPr lang="hu-HU" dirty="0"/>
              <a:t>Tartalomjegyzék</a:t>
            </a:r>
            <a:endParaRPr lang="en-GB" dirty="0"/>
          </a:p>
        </p:txBody>
      </p:sp>
      <p:sp>
        <p:nvSpPr>
          <p:cNvPr id="3" name="Content Placeholder 2">
            <a:extLst>
              <a:ext uri="{FF2B5EF4-FFF2-40B4-BE49-F238E27FC236}">
                <a16:creationId xmlns:a16="http://schemas.microsoft.com/office/drawing/2014/main" id="{90E96E04-24D0-48A8-B4A2-9AA7029E6087}"/>
              </a:ext>
            </a:extLst>
          </p:cNvPr>
          <p:cNvSpPr>
            <a:spLocks noGrp="1"/>
          </p:cNvSpPr>
          <p:nvPr>
            <p:ph idx="1"/>
          </p:nvPr>
        </p:nvSpPr>
        <p:spPr>
          <a:xfrm>
            <a:off x="677334" y="1748791"/>
            <a:ext cx="8596668" cy="4292572"/>
          </a:xfrm>
        </p:spPr>
        <p:txBody>
          <a:bodyPr>
            <a:normAutofit/>
          </a:bodyPr>
          <a:lstStyle/>
          <a:p>
            <a:pPr marL="514350" lvl="0" indent="-514350">
              <a:buFont typeface="+mj-lt"/>
              <a:buAutoNum type="arabicPeriod"/>
            </a:pPr>
            <a:r>
              <a:rPr lang="hu-HU" sz="2000" dirty="0">
                <a:solidFill>
                  <a:srgbClr val="00B050"/>
                </a:solidFill>
              </a:rPr>
              <a:t>Az adatvédelmi hatóság</a:t>
            </a:r>
          </a:p>
          <a:p>
            <a:pPr marL="914400" lvl="1" indent="-457200" algn="just">
              <a:buFont typeface="+mj-lt"/>
              <a:buAutoNum type="alphaLcParenR"/>
            </a:pPr>
            <a:r>
              <a:rPr lang="hu-HU" sz="2000" dirty="0">
                <a:solidFill>
                  <a:srgbClr val="00B050"/>
                </a:solidFill>
              </a:rPr>
              <a:t>jogállás</a:t>
            </a:r>
          </a:p>
          <a:p>
            <a:pPr marL="914400" lvl="1" indent="-457200" algn="just">
              <a:buFont typeface="+mj-lt"/>
              <a:buAutoNum type="alphaLcParenR"/>
            </a:pPr>
            <a:r>
              <a:rPr lang="hu-HU" sz="2000" dirty="0">
                <a:solidFill>
                  <a:srgbClr val="00B050"/>
                </a:solidFill>
              </a:rPr>
              <a:t>illetékesség</a:t>
            </a:r>
          </a:p>
          <a:p>
            <a:pPr marL="914400" lvl="1" indent="-457200" algn="just">
              <a:buFont typeface="+mj-lt"/>
              <a:buAutoNum type="alphaLcParenR"/>
            </a:pPr>
            <a:r>
              <a:rPr lang="hu-HU" sz="2000" dirty="0">
                <a:solidFill>
                  <a:srgbClr val="00B050"/>
                </a:solidFill>
              </a:rPr>
              <a:t>feladatok</a:t>
            </a:r>
          </a:p>
          <a:p>
            <a:pPr marL="914400" lvl="1" indent="-457200" algn="just">
              <a:buFont typeface="+mj-lt"/>
              <a:buAutoNum type="alphaLcParenR"/>
            </a:pPr>
            <a:r>
              <a:rPr lang="hu-HU" sz="2000" dirty="0">
                <a:solidFill>
                  <a:srgbClr val="FF0000"/>
                </a:solidFill>
              </a:rPr>
              <a:t>hatáskörök</a:t>
            </a:r>
          </a:p>
          <a:p>
            <a:pPr marL="914400" lvl="1" indent="-457200" algn="just">
              <a:buFont typeface="+mj-lt"/>
              <a:buAutoNum type="alphaLcParenR"/>
            </a:pPr>
            <a:r>
              <a:rPr lang="hu-HU" sz="2000" dirty="0"/>
              <a:t>felügyeleti hatóságok közötti együttműködés</a:t>
            </a:r>
          </a:p>
          <a:p>
            <a:pPr marL="914400" lvl="1" indent="-457200" algn="just">
              <a:buFont typeface="+mj-lt"/>
              <a:buAutoNum type="alphaLcParenR"/>
            </a:pPr>
            <a:r>
              <a:rPr lang="hu-HU" sz="2000" dirty="0"/>
              <a:t>kapcsolat az érintettekkel</a:t>
            </a:r>
          </a:p>
          <a:p>
            <a:pPr marL="914400" lvl="1" indent="-457200" algn="just">
              <a:buFont typeface="+mj-lt"/>
              <a:buAutoNum type="alphaLcParenR"/>
            </a:pPr>
            <a:r>
              <a:rPr lang="hu-HU" sz="2000" dirty="0"/>
              <a:t>jogorvoslat és szankciók</a:t>
            </a:r>
          </a:p>
          <a:p>
            <a:pPr marL="514350" lvl="0" indent="-514350">
              <a:buFont typeface="+mj-lt"/>
              <a:buAutoNum type="arabicPeriod"/>
            </a:pPr>
            <a:r>
              <a:rPr lang="hu-HU" sz="2000" dirty="0"/>
              <a:t>Kérdések és válaszok</a:t>
            </a:r>
            <a:endParaRPr lang="en-GB" sz="2000" dirty="0"/>
          </a:p>
          <a:p>
            <a:pPr marL="514350" lvl="0" indent="-514350">
              <a:buFont typeface="+mj-lt"/>
              <a:buAutoNum type="arabicPeriod"/>
            </a:pPr>
            <a:r>
              <a:rPr lang="hu-HU" sz="2000" dirty="0"/>
              <a:t>Befejezés és visszajelzés</a:t>
            </a:r>
            <a:endParaRPr lang="en-GB" sz="2000" dirty="0"/>
          </a:p>
        </p:txBody>
      </p:sp>
      <p:sp>
        <p:nvSpPr>
          <p:cNvPr id="4" name="Segnaposto numero diapositiva 3">
            <a:extLst>
              <a:ext uri="{FF2B5EF4-FFF2-40B4-BE49-F238E27FC236}">
                <a16:creationId xmlns:a16="http://schemas.microsoft.com/office/drawing/2014/main" id="{ABE992BB-DD05-DF49-B055-98A6525CD81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Ellipszis 4">
            <a:extLst>
              <a:ext uri="{FF2B5EF4-FFF2-40B4-BE49-F238E27FC236}">
                <a16:creationId xmlns:a16="http://schemas.microsoft.com/office/drawing/2014/main" id="{E877DA4C-F27F-445E-8060-CE074F3D6F4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45372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67E3AEF-7C2E-450A-BFCC-14CC57739C43}"/>
              </a:ext>
            </a:extLst>
          </p:cNvPr>
          <p:cNvSpPr>
            <a:spLocks noGrp="1"/>
          </p:cNvSpPr>
          <p:nvPr>
            <p:ph type="title"/>
          </p:nvPr>
        </p:nvSpPr>
        <p:spPr/>
        <p:txBody>
          <a:bodyPr>
            <a:normAutofit/>
          </a:bodyPr>
          <a:lstStyle/>
          <a:p>
            <a:r>
              <a:rPr lang="hu-HU" dirty="0"/>
              <a:t>Az adatvédelmi hatóság hatáskörei</a:t>
            </a:r>
          </a:p>
        </p:txBody>
      </p:sp>
      <p:sp>
        <p:nvSpPr>
          <p:cNvPr id="4" name="Tartalom helye 3">
            <a:extLst>
              <a:ext uri="{FF2B5EF4-FFF2-40B4-BE49-F238E27FC236}">
                <a16:creationId xmlns:a16="http://schemas.microsoft.com/office/drawing/2014/main" id="{58A4BCA8-148B-4290-93CE-6EB4174A9061}"/>
              </a:ext>
            </a:extLst>
          </p:cNvPr>
          <p:cNvSpPr>
            <a:spLocks noGrp="1"/>
          </p:cNvSpPr>
          <p:nvPr>
            <p:ph idx="1"/>
          </p:nvPr>
        </p:nvSpPr>
        <p:spPr>
          <a:xfrm>
            <a:off x="677334" y="1520191"/>
            <a:ext cx="9575376" cy="4521172"/>
          </a:xfrm>
        </p:spPr>
        <p:txBody>
          <a:bodyPr>
            <a:noAutofit/>
          </a:bodyPr>
          <a:lstStyle/>
          <a:p>
            <a:pPr marL="0" indent="0" algn="just">
              <a:buNone/>
            </a:pPr>
            <a:r>
              <a:rPr lang="hu-HU" sz="1400" dirty="0"/>
              <a:t>Az adatvédelmi hatóságok jogosultak beavatkozni minden szervezet és vállalat üzleti tevékenységébe, amennyiben személyes adatokat kezelnek:</a:t>
            </a:r>
          </a:p>
          <a:p>
            <a:pPr lvl="1" algn="just"/>
            <a:r>
              <a:rPr lang="hu-HU" sz="1400" dirty="0"/>
              <a:t>vizsgálati hatáskör</a:t>
            </a:r>
          </a:p>
          <a:p>
            <a:pPr lvl="2" algn="just">
              <a:buFontTx/>
              <a:buChar char="-"/>
            </a:pPr>
            <a:r>
              <a:rPr lang="hu-HU" dirty="0"/>
              <a:t>vizsgálatot folytat és elvégzi a tanúsítványok felülvizsgálatát</a:t>
            </a:r>
          </a:p>
          <a:p>
            <a:pPr lvl="2" algn="just">
              <a:buFontTx/>
              <a:buChar char="-"/>
            </a:pPr>
            <a:r>
              <a:rPr lang="hu-HU" dirty="0"/>
              <a:t>hozzáférést kap a feladatainak teljesítéséhez szükséges minden személyes adathoz és minden információhoz</a:t>
            </a:r>
          </a:p>
          <a:p>
            <a:pPr lvl="2" algn="just">
              <a:buFontTx/>
              <a:buChar char="-"/>
            </a:pPr>
            <a:r>
              <a:rPr lang="hu-HU" dirty="0"/>
              <a:t>hozzáférést kap az adatkezelő vagy az adatfeldolgozó bármely helyiségéhez, ideértve minden adatkezeléshez használt felszerelést és eszközt</a:t>
            </a:r>
          </a:p>
          <a:p>
            <a:pPr lvl="1" algn="just"/>
            <a:r>
              <a:rPr lang="hu-HU" sz="1400" dirty="0"/>
              <a:t>korrekciós hatáskör, ideértve a bírságkiszabást </a:t>
            </a:r>
          </a:p>
          <a:p>
            <a:pPr lvl="2" algn="just">
              <a:buFontTx/>
              <a:buChar char="-"/>
            </a:pPr>
            <a:r>
              <a:rPr lang="hu-HU" dirty="0"/>
              <a:t>figyelmezteti és elmarasztalja az adatkezelőt</a:t>
            </a:r>
          </a:p>
          <a:p>
            <a:pPr lvl="2" algn="just">
              <a:buFontTx/>
              <a:buChar char="-"/>
            </a:pPr>
            <a:r>
              <a:rPr lang="hu-HU" dirty="0"/>
              <a:t>utasítja az adatkezelőt vagy az adatfeldolgozót, hogy teljesítse az érintettek GDPR szerinti jogaik gyakorlására vonatkozó kérelmét</a:t>
            </a:r>
          </a:p>
          <a:p>
            <a:pPr lvl="2" algn="just">
              <a:buFontTx/>
              <a:buChar char="-"/>
            </a:pPr>
            <a:r>
              <a:rPr lang="hu-HU" dirty="0"/>
              <a:t>közigazgatási bírságot szab ki</a:t>
            </a:r>
          </a:p>
          <a:p>
            <a:pPr lvl="1" algn="just"/>
            <a:r>
              <a:rPr lang="hu-HU" sz="1400" dirty="0"/>
              <a:t>engedélyezési és tanácsadási hatáskör</a:t>
            </a:r>
          </a:p>
          <a:p>
            <a:pPr marL="457200" lvl="1" indent="0" algn="just">
              <a:buNone/>
            </a:pPr>
            <a:r>
              <a:rPr lang="hu-HU" sz="1400" dirty="0"/>
              <a:t>	- jóváhagyja a kötelező erejű vállalati szabályokat</a:t>
            </a:r>
          </a:p>
        </p:txBody>
      </p:sp>
      <p:sp>
        <p:nvSpPr>
          <p:cNvPr id="5" name="Ellipszis 4">
            <a:extLst>
              <a:ext uri="{FF2B5EF4-FFF2-40B4-BE49-F238E27FC236}">
                <a16:creationId xmlns:a16="http://schemas.microsoft.com/office/drawing/2014/main" id="{0DDE555B-F4F1-4C38-A8F1-7E2E37DF4CFE}"/>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42330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4AA22-75E6-6642-8698-BD0E3A1CDEA1}"/>
              </a:ext>
            </a:extLst>
          </p:cNvPr>
          <p:cNvSpPr>
            <a:spLocks noGrp="1"/>
          </p:cNvSpPr>
          <p:nvPr>
            <p:ph type="title"/>
          </p:nvPr>
        </p:nvSpPr>
        <p:spPr>
          <a:xfrm>
            <a:off x="677334" y="609600"/>
            <a:ext cx="8596668" cy="990600"/>
          </a:xfrm>
        </p:spPr>
        <p:txBody>
          <a:bodyPr>
            <a:noAutofit/>
          </a:bodyPr>
          <a:lstStyle/>
          <a:p>
            <a:r>
              <a:rPr lang="hu-HU" sz="4000" dirty="0"/>
              <a:t>A bejelentési kötelezettség</a:t>
            </a:r>
            <a:endParaRPr lang="en-US" sz="2800" dirty="0"/>
          </a:p>
        </p:txBody>
      </p:sp>
      <p:sp>
        <p:nvSpPr>
          <p:cNvPr id="3" name="Content Placeholder 2">
            <a:extLst>
              <a:ext uri="{FF2B5EF4-FFF2-40B4-BE49-F238E27FC236}">
                <a16:creationId xmlns:a16="http://schemas.microsoft.com/office/drawing/2014/main" id="{9CF2A008-45EE-9941-A400-2584671F7820}"/>
              </a:ext>
            </a:extLst>
          </p:cNvPr>
          <p:cNvSpPr>
            <a:spLocks noGrp="1"/>
          </p:cNvSpPr>
          <p:nvPr>
            <p:ph idx="1"/>
          </p:nvPr>
        </p:nvSpPr>
        <p:spPr>
          <a:xfrm>
            <a:off x="677334" y="1691641"/>
            <a:ext cx="8596668" cy="4720828"/>
          </a:xfrm>
          <a:noFill/>
        </p:spPr>
        <p:txBody>
          <a:bodyPr>
            <a:noAutofit/>
          </a:bodyPr>
          <a:lstStyle/>
          <a:p>
            <a:pPr algn="just"/>
            <a:r>
              <a:rPr lang="hu-HU" sz="2000" b="1" dirty="0"/>
              <a:t>Adatvédelmi incidens felügyeleti hatóság részére történő bejelentésének kötelezettsége</a:t>
            </a:r>
          </a:p>
          <a:p>
            <a:pPr lvl="1" algn="just"/>
            <a:r>
              <a:rPr lang="hu-HU" sz="1800" dirty="0"/>
              <a:t>Adatvédelmi incidens esetén az adatkezelő köteles indokolatlan késedelem nélkül, amennyiben lehetséges 72 órán belül bejelentést tenni</a:t>
            </a:r>
          </a:p>
          <a:p>
            <a:pPr algn="just"/>
            <a:r>
              <a:rPr lang="hu-HU" sz="2000" b="1" dirty="0"/>
              <a:t>Előzetes konzultáció</a:t>
            </a:r>
          </a:p>
          <a:p>
            <a:pPr lvl="1" algn="just"/>
            <a:r>
              <a:rPr lang="hu-HU" sz="1800" dirty="0"/>
              <a:t>Ha a 35. cikkben előírt adatvédelmi hatásvizsgálat megállapítja, hogy az adatkezelés az adatkezelő által a kockázat mérséklése céljából tett </a:t>
            </a:r>
            <a:r>
              <a:rPr lang="hu-HU" sz="1800" b="1" dirty="0"/>
              <a:t>intézkedések hiányában </a:t>
            </a:r>
            <a:r>
              <a:rPr lang="hu-HU" sz="1800" dirty="0"/>
              <a:t>valószínűsíthetően magas kockázattal jár, a személyes adatok kezelését megelőzően az adatkezelő konzultál a felügyeleti hatósággal.</a:t>
            </a:r>
            <a:endParaRPr lang="en-US" sz="1800" dirty="0"/>
          </a:p>
        </p:txBody>
      </p:sp>
      <p:sp>
        <p:nvSpPr>
          <p:cNvPr id="5" name="Slide Number Placeholder 4">
            <a:extLst>
              <a:ext uri="{FF2B5EF4-FFF2-40B4-BE49-F238E27FC236}">
                <a16:creationId xmlns:a16="http://schemas.microsoft.com/office/drawing/2014/main" id="{5A3C9529-01E5-104A-8AE5-417D065B5370}"/>
              </a:ext>
            </a:extLst>
          </p:cNvPr>
          <p:cNvSpPr>
            <a:spLocks noGrp="1"/>
          </p:cNvSpPr>
          <p:nvPr>
            <p:ph type="sldNum" sz="quarter" idx="4"/>
          </p:nvPr>
        </p:nvSpPr>
        <p:spPr/>
        <p:txBody>
          <a:bodyPr/>
          <a:lstStyle/>
          <a:p>
            <a:r>
              <a:rPr lang="nl-NL"/>
              <a:t> </a:t>
            </a:r>
            <a:fld id="{42CFB0D2-3A63-1F4B-8617-AA3189866330}" type="datetime1">
              <a:rPr lang="nl-NL" smtClean="0"/>
              <a:pPr/>
              <a:t>14-2-2020</a:t>
            </a:fld>
            <a:r>
              <a:rPr lang="nl-NL"/>
              <a:t> | </a:t>
            </a:r>
            <a:fld id="{2DAB09C5-3251-4B47-B002-D03712DC64C3}" type="slidenum">
              <a:rPr lang="nl-NL" smtClean="0"/>
              <a:pPr/>
              <a:t>25</a:t>
            </a:fld>
            <a:endParaRPr lang="nl-NL" dirty="0"/>
          </a:p>
        </p:txBody>
      </p:sp>
      <p:sp>
        <p:nvSpPr>
          <p:cNvPr id="6" name="Ellipszis 5">
            <a:extLst>
              <a:ext uri="{FF2B5EF4-FFF2-40B4-BE49-F238E27FC236}">
                <a16:creationId xmlns:a16="http://schemas.microsoft.com/office/drawing/2014/main" id="{92519B79-8207-4BC0-8401-4AEEC07B78BF}"/>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00428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0FBF-B523-429A-9D12-CB21BE32026C}"/>
              </a:ext>
            </a:extLst>
          </p:cNvPr>
          <p:cNvSpPr>
            <a:spLocks noGrp="1"/>
          </p:cNvSpPr>
          <p:nvPr>
            <p:ph type="title"/>
          </p:nvPr>
        </p:nvSpPr>
        <p:spPr/>
        <p:txBody>
          <a:bodyPr/>
          <a:lstStyle/>
          <a:p>
            <a:r>
              <a:rPr lang="hu-HU" dirty="0"/>
              <a:t>Tartalomjegyzék</a:t>
            </a:r>
            <a:endParaRPr lang="en-GB" dirty="0"/>
          </a:p>
        </p:txBody>
      </p:sp>
      <p:sp>
        <p:nvSpPr>
          <p:cNvPr id="3" name="Content Placeholder 2">
            <a:extLst>
              <a:ext uri="{FF2B5EF4-FFF2-40B4-BE49-F238E27FC236}">
                <a16:creationId xmlns:a16="http://schemas.microsoft.com/office/drawing/2014/main" id="{90E96E04-24D0-48A8-B4A2-9AA7029E6087}"/>
              </a:ext>
            </a:extLst>
          </p:cNvPr>
          <p:cNvSpPr>
            <a:spLocks noGrp="1"/>
          </p:cNvSpPr>
          <p:nvPr>
            <p:ph idx="1"/>
          </p:nvPr>
        </p:nvSpPr>
        <p:spPr>
          <a:xfrm>
            <a:off x="677334" y="1748791"/>
            <a:ext cx="8596668" cy="4292572"/>
          </a:xfrm>
        </p:spPr>
        <p:txBody>
          <a:bodyPr>
            <a:normAutofit/>
          </a:bodyPr>
          <a:lstStyle/>
          <a:p>
            <a:pPr marL="514350" lvl="0" indent="-514350">
              <a:buFont typeface="+mj-lt"/>
              <a:buAutoNum type="arabicPeriod"/>
            </a:pPr>
            <a:r>
              <a:rPr lang="hu-HU" sz="2000" dirty="0">
                <a:solidFill>
                  <a:srgbClr val="00B050"/>
                </a:solidFill>
              </a:rPr>
              <a:t>Az adatvédelmi hatóság</a:t>
            </a:r>
          </a:p>
          <a:p>
            <a:pPr marL="914400" lvl="1" indent="-457200" algn="just">
              <a:buFont typeface="+mj-lt"/>
              <a:buAutoNum type="alphaLcParenR"/>
            </a:pPr>
            <a:r>
              <a:rPr lang="hu-HU" sz="2000" dirty="0">
                <a:solidFill>
                  <a:srgbClr val="00B050"/>
                </a:solidFill>
              </a:rPr>
              <a:t>jogállás</a:t>
            </a:r>
          </a:p>
          <a:p>
            <a:pPr marL="914400" lvl="1" indent="-457200" algn="just">
              <a:buFont typeface="+mj-lt"/>
              <a:buAutoNum type="alphaLcParenR"/>
            </a:pPr>
            <a:r>
              <a:rPr lang="hu-HU" sz="2000" dirty="0">
                <a:solidFill>
                  <a:srgbClr val="00B050"/>
                </a:solidFill>
              </a:rPr>
              <a:t>illetékesség</a:t>
            </a:r>
          </a:p>
          <a:p>
            <a:pPr marL="914400" lvl="1" indent="-457200" algn="just">
              <a:buFont typeface="+mj-lt"/>
              <a:buAutoNum type="alphaLcParenR"/>
            </a:pPr>
            <a:r>
              <a:rPr lang="hu-HU" sz="2000" dirty="0">
                <a:solidFill>
                  <a:srgbClr val="00B050"/>
                </a:solidFill>
              </a:rPr>
              <a:t>feladatok</a:t>
            </a:r>
          </a:p>
          <a:p>
            <a:pPr marL="914400" lvl="1" indent="-457200" algn="just">
              <a:buFont typeface="+mj-lt"/>
              <a:buAutoNum type="alphaLcParenR"/>
            </a:pPr>
            <a:r>
              <a:rPr lang="hu-HU" sz="2000" dirty="0">
                <a:solidFill>
                  <a:srgbClr val="00B050"/>
                </a:solidFill>
              </a:rPr>
              <a:t>hatáskörök</a:t>
            </a:r>
          </a:p>
          <a:p>
            <a:pPr marL="914400" lvl="1" indent="-457200" algn="just">
              <a:buFont typeface="+mj-lt"/>
              <a:buAutoNum type="alphaLcParenR"/>
            </a:pPr>
            <a:r>
              <a:rPr lang="hu-HU" sz="2000" dirty="0">
                <a:solidFill>
                  <a:srgbClr val="FF0000"/>
                </a:solidFill>
              </a:rPr>
              <a:t>felügyeleti hatóságok közötti együttműködés</a:t>
            </a:r>
          </a:p>
          <a:p>
            <a:pPr marL="914400" lvl="1" indent="-457200" algn="just">
              <a:buFont typeface="+mj-lt"/>
              <a:buAutoNum type="alphaLcParenR"/>
            </a:pPr>
            <a:r>
              <a:rPr lang="hu-HU" sz="2000" dirty="0"/>
              <a:t>kapcsolat az érintettekkel</a:t>
            </a:r>
          </a:p>
          <a:p>
            <a:pPr marL="914400" lvl="1" indent="-457200" algn="just">
              <a:buFont typeface="+mj-lt"/>
              <a:buAutoNum type="alphaLcParenR"/>
            </a:pPr>
            <a:r>
              <a:rPr lang="hu-HU" sz="2000" dirty="0"/>
              <a:t>jogorvoslat és szankciók</a:t>
            </a:r>
          </a:p>
          <a:p>
            <a:pPr marL="514350" lvl="0" indent="-514350">
              <a:buFont typeface="+mj-lt"/>
              <a:buAutoNum type="arabicPeriod"/>
            </a:pPr>
            <a:r>
              <a:rPr lang="hu-HU" sz="2000" dirty="0"/>
              <a:t>Kérdések és válaszok</a:t>
            </a:r>
            <a:endParaRPr lang="en-GB" sz="2000" dirty="0"/>
          </a:p>
          <a:p>
            <a:pPr marL="514350" lvl="0" indent="-514350">
              <a:buFont typeface="+mj-lt"/>
              <a:buAutoNum type="arabicPeriod"/>
            </a:pPr>
            <a:r>
              <a:rPr lang="hu-HU" sz="2000" dirty="0"/>
              <a:t>Befejezés és visszajelzés</a:t>
            </a:r>
            <a:endParaRPr lang="en-GB" sz="2000" dirty="0"/>
          </a:p>
        </p:txBody>
      </p:sp>
      <p:sp>
        <p:nvSpPr>
          <p:cNvPr id="4" name="Segnaposto numero diapositiva 3">
            <a:extLst>
              <a:ext uri="{FF2B5EF4-FFF2-40B4-BE49-F238E27FC236}">
                <a16:creationId xmlns:a16="http://schemas.microsoft.com/office/drawing/2014/main" id="{ABE992BB-DD05-DF49-B055-98A6525CD81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Ellipszis 4">
            <a:extLst>
              <a:ext uri="{FF2B5EF4-FFF2-40B4-BE49-F238E27FC236}">
                <a16:creationId xmlns:a16="http://schemas.microsoft.com/office/drawing/2014/main" id="{E877DA4C-F27F-445E-8060-CE074F3D6F4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55211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4AA22-75E6-6642-8698-BD0E3A1CDEA1}"/>
              </a:ext>
            </a:extLst>
          </p:cNvPr>
          <p:cNvSpPr>
            <a:spLocks noGrp="1"/>
          </p:cNvSpPr>
          <p:nvPr>
            <p:ph type="title"/>
          </p:nvPr>
        </p:nvSpPr>
        <p:spPr>
          <a:xfrm>
            <a:off x="677334" y="609600"/>
            <a:ext cx="9129606" cy="819295"/>
          </a:xfrm>
        </p:spPr>
        <p:txBody>
          <a:bodyPr>
            <a:noAutofit/>
          </a:bodyPr>
          <a:lstStyle/>
          <a:p>
            <a:r>
              <a:rPr lang="hu-HU" sz="3400" dirty="0"/>
              <a:t>Felügyeleti hatóságok közötti együttműködés</a:t>
            </a:r>
            <a:endParaRPr lang="en-US" sz="3400" dirty="0"/>
          </a:p>
        </p:txBody>
      </p:sp>
      <p:sp>
        <p:nvSpPr>
          <p:cNvPr id="3" name="Content Placeholder 2">
            <a:extLst>
              <a:ext uri="{FF2B5EF4-FFF2-40B4-BE49-F238E27FC236}">
                <a16:creationId xmlns:a16="http://schemas.microsoft.com/office/drawing/2014/main" id="{9CF2A008-45EE-9941-A400-2584671F7820}"/>
              </a:ext>
            </a:extLst>
          </p:cNvPr>
          <p:cNvSpPr>
            <a:spLocks noGrp="1"/>
          </p:cNvSpPr>
          <p:nvPr>
            <p:ph idx="1"/>
          </p:nvPr>
        </p:nvSpPr>
        <p:spPr>
          <a:xfrm>
            <a:off x="677334" y="1454523"/>
            <a:ext cx="9129606" cy="4594860"/>
          </a:xfrm>
        </p:spPr>
        <p:txBody>
          <a:bodyPr>
            <a:noAutofit/>
          </a:bodyPr>
          <a:lstStyle/>
          <a:p>
            <a:pPr marL="0" indent="0" algn="just">
              <a:buNone/>
            </a:pPr>
            <a:r>
              <a:rPr lang="hu-HU" sz="2000" dirty="0"/>
              <a:t>Az adatvédelmi hatóságok kötelesek együttműködni és kölcsönösen segítséget nyújtani:</a:t>
            </a:r>
          </a:p>
          <a:p>
            <a:pPr lvl="1" algn="just"/>
            <a:r>
              <a:rPr lang="hu-HU" sz="2000" dirty="0"/>
              <a:t>együttműködés a fő felügyeleti hatóság és a többi érintett felügyeleti hatóság között</a:t>
            </a:r>
          </a:p>
          <a:p>
            <a:pPr lvl="1" algn="just"/>
            <a:r>
              <a:rPr lang="hu-HU" sz="2000" dirty="0"/>
              <a:t>határokon átnyúló adatkezelés, mely több tagállamban érint érintetteket:</a:t>
            </a:r>
            <a:r>
              <a:rPr lang="en-US" sz="2000" dirty="0"/>
              <a:t> </a:t>
            </a:r>
            <a:r>
              <a:rPr lang="hu-HU" sz="2000" dirty="0"/>
              <a:t>az az adatvédelmi hatóság, amely el kíván járni, köteles tájékoztatni az érintett adatvédelmi hatóságokat a GDPR egységes alkalmazása érdekében (egységességi mechanizmus)</a:t>
            </a:r>
          </a:p>
          <a:p>
            <a:pPr lvl="1" algn="just"/>
            <a:r>
              <a:rPr lang="hu-HU" sz="2000" dirty="0"/>
              <a:t>Az Európai Adatvédelmi Testület (EDPB): az egyes tagállamok adatvédelmi hatóságainak képviselőiből áll</a:t>
            </a:r>
          </a:p>
          <a:p>
            <a:pPr lvl="2" algn="just">
              <a:buFont typeface="Wingdings" panose="05000000000000000000" pitchFamily="2" charset="2"/>
              <a:buChar char="§"/>
            </a:pPr>
            <a:r>
              <a:rPr lang="hu-HU" sz="2000" dirty="0"/>
              <a:t>tanácsot ad és aktív szerepet vállal az EU adatvédelmi szabályainak végrehajtásában</a:t>
            </a:r>
          </a:p>
          <a:p>
            <a:pPr lvl="2" algn="just">
              <a:buFont typeface="Wingdings" panose="05000000000000000000" pitchFamily="2" charset="2"/>
              <a:buChar char="§"/>
            </a:pPr>
            <a:r>
              <a:rPr lang="hu-HU" sz="2000" dirty="0"/>
              <a:t>a 29. cikk szerinti munkacsoport helyébe lép</a:t>
            </a:r>
          </a:p>
        </p:txBody>
      </p:sp>
      <p:sp>
        <p:nvSpPr>
          <p:cNvPr id="5" name="Slide Number Placeholder 4">
            <a:extLst>
              <a:ext uri="{FF2B5EF4-FFF2-40B4-BE49-F238E27FC236}">
                <a16:creationId xmlns:a16="http://schemas.microsoft.com/office/drawing/2014/main" id="{5A3C9529-01E5-104A-8AE5-417D065B5370}"/>
              </a:ext>
            </a:extLst>
          </p:cNvPr>
          <p:cNvSpPr>
            <a:spLocks noGrp="1"/>
          </p:cNvSpPr>
          <p:nvPr>
            <p:ph type="sldNum" sz="quarter" idx="4"/>
          </p:nvPr>
        </p:nvSpPr>
        <p:spPr/>
        <p:txBody>
          <a:bodyPr/>
          <a:lstStyle/>
          <a:p>
            <a:r>
              <a:rPr lang="nl-NL"/>
              <a:t> </a:t>
            </a:r>
            <a:fld id="{42CFB0D2-3A63-1F4B-8617-AA3189866330}" type="datetime1">
              <a:rPr lang="nl-NL" smtClean="0"/>
              <a:pPr/>
              <a:t>14-2-2020</a:t>
            </a:fld>
            <a:r>
              <a:rPr lang="nl-NL"/>
              <a:t> | </a:t>
            </a:r>
            <a:fld id="{2DAB09C5-3251-4B47-B002-D03712DC64C3}" type="slidenum">
              <a:rPr lang="nl-NL" smtClean="0"/>
              <a:pPr/>
              <a:t>27</a:t>
            </a:fld>
            <a:endParaRPr lang="nl-NL" dirty="0"/>
          </a:p>
        </p:txBody>
      </p:sp>
      <p:sp>
        <p:nvSpPr>
          <p:cNvPr id="6" name="Ellipszis 5">
            <a:extLst>
              <a:ext uri="{FF2B5EF4-FFF2-40B4-BE49-F238E27FC236}">
                <a16:creationId xmlns:a16="http://schemas.microsoft.com/office/drawing/2014/main" id="{0D120A76-30D6-4BEF-BAB8-C8AEA99AEF17}"/>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648738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3A153E1-9AA4-4CEA-94B0-B4E73F6B350B}"/>
              </a:ext>
            </a:extLst>
          </p:cNvPr>
          <p:cNvSpPr>
            <a:spLocks noGrp="1"/>
          </p:cNvSpPr>
          <p:nvPr>
            <p:ph type="title"/>
          </p:nvPr>
        </p:nvSpPr>
        <p:spPr>
          <a:xfrm>
            <a:off x="677334" y="609600"/>
            <a:ext cx="8596668" cy="739140"/>
          </a:xfrm>
        </p:spPr>
        <p:txBody>
          <a:bodyPr/>
          <a:lstStyle/>
          <a:p>
            <a:r>
              <a:rPr lang="hu-HU" dirty="0"/>
              <a:t>Európai Adatvédelmi Testület</a:t>
            </a:r>
          </a:p>
        </p:txBody>
      </p:sp>
      <p:sp>
        <p:nvSpPr>
          <p:cNvPr id="3" name="Tartalom helye 2">
            <a:extLst>
              <a:ext uri="{FF2B5EF4-FFF2-40B4-BE49-F238E27FC236}">
                <a16:creationId xmlns:a16="http://schemas.microsoft.com/office/drawing/2014/main" id="{D202AE70-66FB-4268-9545-6517020DF50E}"/>
              </a:ext>
            </a:extLst>
          </p:cNvPr>
          <p:cNvSpPr>
            <a:spLocks noGrp="1"/>
          </p:cNvSpPr>
          <p:nvPr>
            <p:ph idx="1"/>
          </p:nvPr>
        </p:nvSpPr>
        <p:spPr>
          <a:xfrm>
            <a:off x="677334" y="1577341"/>
            <a:ext cx="9026736" cy="4464022"/>
          </a:xfrm>
        </p:spPr>
        <p:txBody>
          <a:bodyPr>
            <a:normAutofit fontScale="92500" lnSpcReduction="20000"/>
          </a:bodyPr>
          <a:lstStyle/>
          <a:p>
            <a:pPr algn="just"/>
            <a:r>
              <a:rPr lang="hu-HU" sz="1900" b="1" dirty="0"/>
              <a:t>Függetlenség</a:t>
            </a:r>
          </a:p>
          <a:p>
            <a:pPr lvl="1" algn="just"/>
            <a:r>
              <a:rPr lang="hu-HU" sz="1700" dirty="0"/>
              <a:t>A Testület a 70. és 71. cikk szerinti feladatainak ellátása, illetve hatásköreinek gyakorlása során függetlenül jár el.</a:t>
            </a:r>
            <a:endParaRPr lang="hu-HU" sz="1700" b="1" dirty="0"/>
          </a:p>
          <a:p>
            <a:pPr algn="just"/>
            <a:r>
              <a:rPr lang="hu-HU" sz="1900" b="1" dirty="0"/>
              <a:t>A Testület feladatai</a:t>
            </a:r>
          </a:p>
          <a:p>
            <a:pPr lvl="1" algn="just"/>
            <a:r>
              <a:rPr lang="hu-HU" sz="1900" dirty="0"/>
              <a:t>A GDPR egységes alkalmazásának biztosítása.</a:t>
            </a:r>
          </a:p>
          <a:p>
            <a:pPr algn="just"/>
            <a:r>
              <a:rPr lang="hu-HU" sz="1900" b="1" dirty="0"/>
              <a:t>Jelentések</a:t>
            </a:r>
          </a:p>
          <a:p>
            <a:pPr lvl="1" algn="just"/>
            <a:r>
              <a:rPr lang="hu-HU" sz="1900" dirty="0"/>
              <a:t>A Testület éves jelentést készít a természetes személyeknek az Unióban, valamint adott esetben harmadik országokban és nemzetközi szervezetekben folyó adatkezelés tekintetében történő védelméről.</a:t>
            </a:r>
          </a:p>
          <a:p>
            <a:pPr algn="just"/>
            <a:r>
              <a:rPr lang="hu-HU" sz="1900" b="1" dirty="0"/>
              <a:t>Eljárás</a:t>
            </a:r>
          </a:p>
          <a:p>
            <a:pPr lvl="1" algn="just"/>
            <a:r>
              <a:rPr lang="hu-HU" sz="1900" dirty="0"/>
              <a:t>A Testület tagjainak egyszerű többségével hozza meg döntéseit, kivéve, ha a rendelet eltérően rendelkezik.</a:t>
            </a:r>
          </a:p>
          <a:p>
            <a:pPr algn="just"/>
            <a:r>
              <a:rPr lang="hu-HU" sz="1900" b="1" dirty="0"/>
              <a:t>Az elnök és a titkárság</a:t>
            </a:r>
          </a:p>
          <a:p>
            <a:pPr lvl="1" algn="just"/>
            <a:r>
              <a:rPr lang="hu-HU" sz="1900" dirty="0"/>
              <a:t>Feladatok és kötelezettségek.</a:t>
            </a:r>
            <a:endParaRPr lang="hu-HU" sz="1900" b="1" dirty="0"/>
          </a:p>
          <a:p>
            <a:pPr lvl="1"/>
            <a:endParaRPr lang="hu-HU" b="1" dirty="0"/>
          </a:p>
          <a:p>
            <a:pPr lvl="1"/>
            <a:endParaRPr lang="hu-HU" dirty="0"/>
          </a:p>
        </p:txBody>
      </p:sp>
      <p:sp>
        <p:nvSpPr>
          <p:cNvPr id="4" name="Ellipszis 3">
            <a:extLst>
              <a:ext uri="{FF2B5EF4-FFF2-40B4-BE49-F238E27FC236}">
                <a16:creationId xmlns:a16="http://schemas.microsoft.com/office/drawing/2014/main" id="{F4B23188-0E30-4D62-BF4C-22FBF726AE6E}"/>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5287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0FBF-B523-429A-9D12-CB21BE32026C}"/>
              </a:ext>
            </a:extLst>
          </p:cNvPr>
          <p:cNvSpPr>
            <a:spLocks noGrp="1"/>
          </p:cNvSpPr>
          <p:nvPr>
            <p:ph type="title"/>
          </p:nvPr>
        </p:nvSpPr>
        <p:spPr/>
        <p:txBody>
          <a:bodyPr/>
          <a:lstStyle/>
          <a:p>
            <a:r>
              <a:rPr lang="hu-HU" dirty="0"/>
              <a:t>Tartalomjegyzék</a:t>
            </a:r>
            <a:endParaRPr lang="en-GB" dirty="0"/>
          </a:p>
        </p:txBody>
      </p:sp>
      <p:sp>
        <p:nvSpPr>
          <p:cNvPr id="3" name="Content Placeholder 2">
            <a:extLst>
              <a:ext uri="{FF2B5EF4-FFF2-40B4-BE49-F238E27FC236}">
                <a16:creationId xmlns:a16="http://schemas.microsoft.com/office/drawing/2014/main" id="{90E96E04-24D0-48A8-B4A2-9AA7029E6087}"/>
              </a:ext>
            </a:extLst>
          </p:cNvPr>
          <p:cNvSpPr>
            <a:spLocks noGrp="1"/>
          </p:cNvSpPr>
          <p:nvPr>
            <p:ph idx="1"/>
          </p:nvPr>
        </p:nvSpPr>
        <p:spPr>
          <a:xfrm>
            <a:off x="677334" y="1748791"/>
            <a:ext cx="8596668" cy="4292572"/>
          </a:xfrm>
        </p:spPr>
        <p:txBody>
          <a:bodyPr>
            <a:normAutofit/>
          </a:bodyPr>
          <a:lstStyle/>
          <a:p>
            <a:pPr marL="514350" lvl="0" indent="-514350">
              <a:buFont typeface="+mj-lt"/>
              <a:buAutoNum type="arabicPeriod"/>
            </a:pPr>
            <a:r>
              <a:rPr lang="hu-HU" sz="2000" dirty="0">
                <a:solidFill>
                  <a:srgbClr val="00B050"/>
                </a:solidFill>
              </a:rPr>
              <a:t>Az adatvédelmi hatóság</a:t>
            </a:r>
          </a:p>
          <a:p>
            <a:pPr marL="914400" lvl="1" indent="-457200" algn="just">
              <a:buFont typeface="+mj-lt"/>
              <a:buAutoNum type="alphaLcParenR"/>
            </a:pPr>
            <a:r>
              <a:rPr lang="hu-HU" sz="2000" dirty="0">
                <a:solidFill>
                  <a:srgbClr val="00B050"/>
                </a:solidFill>
              </a:rPr>
              <a:t>jogállás</a:t>
            </a:r>
          </a:p>
          <a:p>
            <a:pPr marL="914400" lvl="1" indent="-457200" algn="just">
              <a:buFont typeface="+mj-lt"/>
              <a:buAutoNum type="alphaLcParenR"/>
            </a:pPr>
            <a:r>
              <a:rPr lang="hu-HU" sz="2000" dirty="0">
                <a:solidFill>
                  <a:srgbClr val="00B050"/>
                </a:solidFill>
              </a:rPr>
              <a:t>illetékesség</a:t>
            </a:r>
          </a:p>
          <a:p>
            <a:pPr marL="914400" lvl="1" indent="-457200" algn="just">
              <a:buFont typeface="+mj-lt"/>
              <a:buAutoNum type="alphaLcParenR"/>
            </a:pPr>
            <a:r>
              <a:rPr lang="hu-HU" sz="2000" dirty="0">
                <a:solidFill>
                  <a:srgbClr val="00B050"/>
                </a:solidFill>
              </a:rPr>
              <a:t>feladatok</a:t>
            </a:r>
          </a:p>
          <a:p>
            <a:pPr marL="914400" lvl="1" indent="-457200" algn="just">
              <a:buFont typeface="+mj-lt"/>
              <a:buAutoNum type="alphaLcParenR"/>
            </a:pPr>
            <a:r>
              <a:rPr lang="hu-HU" sz="2000" dirty="0">
                <a:solidFill>
                  <a:srgbClr val="00B050"/>
                </a:solidFill>
              </a:rPr>
              <a:t>hatáskörök</a:t>
            </a:r>
          </a:p>
          <a:p>
            <a:pPr marL="914400" lvl="1" indent="-457200" algn="just">
              <a:buFont typeface="+mj-lt"/>
              <a:buAutoNum type="alphaLcParenR"/>
            </a:pPr>
            <a:r>
              <a:rPr lang="hu-HU" sz="2000" dirty="0">
                <a:solidFill>
                  <a:srgbClr val="00B050"/>
                </a:solidFill>
              </a:rPr>
              <a:t>felügyeleti hatóságok közötti együttműködés</a:t>
            </a:r>
          </a:p>
          <a:p>
            <a:pPr marL="914400" lvl="1" indent="-457200" algn="just">
              <a:buFont typeface="+mj-lt"/>
              <a:buAutoNum type="alphaLcParenR"/>
            </a:pPr>
            <a:r>
              <a:rPr lang="hu-HU" sz="2000" dirty="0">
                <a:solidFill>
                  <a:srgbClr val="FF0000"/>
                </a:solidFill>
              </a:rPr>
              <a:t>kapcsolat az érintettekkel</a:t>
            </a:r>
          </a:p>
          <a:p>
            <a:pPr marL="914400" lvl="1" indent="-457200" algn="just">
              <a:buFont typeface="+mj-lt"/>
              <a:buAutoNum type="alphaLcParenR"/>
            </a:pPr>
            <a:r>
              <a:rPr lang="hu-HU" sz="2000" dirty="0"/>
              <a:t>jogorvoslat és szankciók</a:t>
            </a:r>
          </a:p>
          <a:p>
            <a:pPr marL="514350" lvl="0" indent="-514350">
              <a:buFont typeface="+mj-lt"/>
              <a:buAutoNum type="arabicPeriod"/>
            </a:pPr>
            <a:r>
              <a:rPr lang="hu-HU" sz="2000" dirty="0"/>
              <a:t>Kérdések és válaszok</a:t>
            </a:r>
            <a:endParaRPr lang="en-GB" sz="2000" dirty="0"/>
          </a:p>
          <a:p>
            <a:pPr marL="514350" lvl="0" indent="-514350">
              <a:buFont typeface="+mj-lt"/>
              <a:buAutoNum type="arabicPeriod"/>
            </a:pPr>
            <a:r>
              <a:rPr lang="hu-HU" sz="2000" dirty="0"/>
              <a:t>Befejezés és visszajelzés</a:t>
            </a:r>
            <a:endParaRPr lang="en-GB" sz="2000" dirty="0"/>
          </a:p>
        </p:txBody>
      </p:sp>
      <p:sp>
        <p:nvSpPr>
          <p:cNvPr id="4" name="Segnaposto numero diapositiva 3">
            <a:extLst>
              <a:ext uri="{FF2B5EF4-FFF2-40B4-BE49-F238E27FC236}">
                <a16:creationId xmlns:a16="http://schemas.microsoft.com/office/drawing/2014/main" id="{ABE992BB-DD05-DF49-B055-98A6525CD81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Ellipszis 4">
            <a:extLst>
              <a:ext uri="{FF2B5EF4-FFF2-40B4-BE49-F238E27FC236}">
                <a16:creationId xmlns:a16="http://schemas.microsoft.com/office/drawing/2014/main" id="{E877DA4C-F27F-445E-8060-CE074F3D6F4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90173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97A9D-EE35-C940-9E5F-445BA03DA7DC}"/>
              </a:ext>
            </a:extLst>
          </p:cNvPr>
          <p:cNvSpPr>
            <a:spLocks noGrp="1"/>
          </p:cNvSpPr>
          <p:nvPr>
            <p:ph type="title"/>
          </p:nvPr>
        </p:nvSpPr>
        <p:spPr>
          <a:xfrm>
            <a:off x="803366" y="365125"/>
            <a:ext cx="8808867" cy="1099691"/>
          </a:xfrm>
        </p:spPr>
        <p:txBody>
          <a:bodyPr>
            <a:normAutofit/>
          </a:bodyPr>
          <a:lstStyle/>
          <a:p>
            <a:r>
              <a:rPr lang="hu-HU" sz="3200" noProof="0" dirty="0"/>
              <a:t>Útmutató az egyes diák színjelöléséhez (Diavetítés előtt eltávolítandó)</a:t>
            </a:r>
            <a:endParaRPr lang="hu-HU" sz="3200" b="1" noProof="0" dirty="0"/>
          </a:p>
        </p:txBody>
      </p:sp>
      <p:sp>
        <p:nvSpPr>
          <p:cNvPr id="3" name="Segnaposto contenuto 2">
            <a:extLst>
              <a:ext uri="{FF2B5EF4-FFF2-40B4-BE49-F238E27FC236}">
                <a16:creationId xmlns:a16="http://schemas.microsoft.com/office/drawing/2014/main" id="{8FD47E92-E0B5-EB41-A6D5-3A1F836615E6}"/>
              </a:ext>
            </a:extLst>
          </p:cNvPr>
          <p:cNvSpPr>
            <a:spLocks noGrp="1"/>
          </p:cNvSpPr>
          <p:nvPr>
            <p:ph idx="1"/>
          </p:nvPr>
        </p:nvSpPr>
        <p:spPr>
          <a:xfrm>
            <a:off x="677334" y="1846555"/>
            <a:ext cx="8596668" cy="4194807"/>
          </a:xfrm>
        </p:spPr>
        <p:txBody>
          <a:bodyPr>
            <a:normAutofit/>
          </a:bodyPr>
          <a:lstStyle/>
          <a:p>
            <a:pPr algn="just"/>
            <a:r>
              <a:rPr lang="hu-HU" sz="2000" noProof="0" dirty="0"/>
              <a:t>Zöld – alapszint: javasoljuk, hogy tartsa meg!</a:t>
            </a:r>
          </a:p>
          <a:p>
            <a:pPr algn="just"/>
            <a:r>
              <a:rPr lang="hu-HU" sz="2000" noProof="0" dirty="0"/>
              <a:t>Sárga - közepes szint: fontosak, de eltávolításuk nem veszélyezteti a hatékonyságot.</a:t>
            </a:r>
          </a:p>
          <a:p>
            <a:pPr algn="just"/>
            <a:r>
              <a:rPr lang="hu-HU" sz="2000" noProof="0" dirty="0"/>
              <a:t>Piros - haladó szint: fontolja meg, hogy az adott dia szükséges-e, amennyiben  igen, tartalmát igazítsa a hallgatósága igényeihez, amennyiben nem, távolítsa el</a:t>
            </a:r>
          </a:p>
          <a:p>
            <a:pPr algn="just"/>
            <a:r>
              <a:rPr lang="hu-HU" sz="2000" noProof="0" dirty="0"/>
              <a:t>Lila – a nemzeti szabályozáshoz igazodó adaptáció szükséges lehet, mert ezeken a diákon az EU rendeleteket kiegészítő, nemzeti szabályozással kapcsolatos információk szerepelnek. Amennyiben a dia tartalma más tagállamra vonatkozik, javasoljuk, hogy cserélje le a saját nemzeti tagállamára vonatkozó releváns tartalomra.</a:t>
            </a:r>
          </a:p>
        </p:txBody>
      </p:sp>
      <p:sp>
        <p:nvSpPr>
          <p:cNvPr id="4" name="Segnaposto numero diapositiva 3">
            <a:extLst>
              <a:ext uri="{FF2B5EF4-FFF2-40B4-BE49-F238E27FC236}">
                <a16:creationId xmlns:a16="http://schemas.microsoft.com/office/drawing/2014/main" id="{18C115E2-CB21-5242-B2B4-8434B8DE4B7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Ellipszis 4">
            <a:extLst>
              <a:ext uri="{FF2B5EF4-FFF2-40B4-BE49-F238E27FC236}">
                <a16:creationId xmlns:a16="http://schemas.microsoft.com/office/drawing/2014/main" id="{BC77893B-4821-4CD8-9376-7AC4FBD8229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03778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3CC06-57FF-044B-A922-5C6B626F508A}"/>
              </a:ext>
            </a:extLst>
          </p:cNvPr>
          <p:cNvSpPr>
            <a:spLocks noGrp="1"/>
          </p:cNvSpPr>
          <p:nvPr>
            <p:ph type="title"/>
          </p:nvPr>
        </p:nvSpPr>
        <p:spPr>
          <a:xfrm>
            <a:off x="677334" y="609600"/>
            <a:ext cx="8596668" cy="807720"/>
          </a:xfrm>
          <a:noFill/>
        </p:spPr>
        <p:txBody>
          <a:bodyPr>
            <a:noAutofit/>
          </a:bodyPr>
          <a:lstStyle/>
          <a:p>
            <a:r>
              <a:rPr lang="en-US" dirty="0"/>
              <a:t>One-stop-shop</a:t>
            </a:r>
            <a:r>
              <a:rPr lang="hu-HU" dirty="0"/>
              <a:t> - együttműködési eljárás </a:t>
            </a:r>
            <a:endParaRPr lang="en-US" dirty="0"/>
          </a:p>
        </p:txBody>
      </p:sp>
      <p:sp>
        <p:nvSpPr>
          <p:cNvPr id="3" name="Content Placeholder 2">
            <a:extLst>
              <a:ext uri="{FF2B5EF4-FFF2-40B4-BE49-F238E27FC236}">
                <a16:creationId xmlns:a16="http://schemas.microsoft.com/office/drawing/2014/main" id="{ED45347A-3476-5840-9FB3-917A2FBC3B84}"/>
              </a:ext>
            </a:extLst>
          </p:cNvPr>
          <p:cNvSpPr>
            <a:spLocks noGrp="1"/>
          </p:cNvSpPr>
          <p:nvPr>
            <p:ph idx="1"/>
          </p:nvPr>
        </p:nvSpPr>
        <p:spPr>
          <a:xfrm>
            <a:off x="677334" y="1554480"/>
            <a:ext cx="8981016" cy="4494903"/>
          </a:xfrm>
          <a:noFill/>
        </p:spPr>
        <p:txBody>
          <a:bodyPr>
            <a:normAutofit/>
          </a:bodyPr>
          <a:lstStyle/>
          <a:p>
            <a:pPr marL="0" indent="0" algn="just">
              <a:buNone/>
            </a:pPr>
            <a:r>
              <a:rPr lang="hu-HU" dirty="0"/>
              <a:t>Az együttműködési eljárás azon szervezetek esetében alkalmazandó, amelyek határokon átnyúló tevékenységet folytatnak, és különböző tagállamok állampolgárainak személyes adatait kezelik. </a:t>
            </a:r>
          </a:p>
          <a:p>
            <a:pPr lvl="1" algn="just"/>
            <a:r>
              <a:rPr lang="hu-HU" dirty="0"/>
              <a:t>Eltér a területi illetékesség elvétől.</a:t>
            </a:r>
          </a:p>
          <a:p>
            <a:pPr lvl="1" algn="just"/>
            <a:r>
              <a:rPr lang="hu-HU" dirty="0"/>
              <a:t>Célkitűzés: ha a területi illetékesség szerint több hatóság is felelős a szervezet által végzett olyan adatkezelési műveletek vonatkozásában, melyek különböző tagállamokban élő érintettek személyes adatait érintik, lehetőséget biztosít egy szervezet számára, hogy egyetlen „irányító hatósággal” tartsa a kapcsolatot.</a:t>
            </a:r>
          </a:p>
          <a:p>
            <a:pPr lvl="1" algn="just"/>
            <a:r>
              <a:rPr lang="hu-HU" dirty="0"/>
              <a:t>Hogyan működik? </a:t>
            </a:r>
          </a:p>
          <a:p>
            <a:pPr marL="1371600" lvl="2" indent="-457200" algn="just">
              <a:buFont typeface="+mj-lt"/>
              <a:buAutoNum type="arabicPeriod"/>
            </a:pPr>
            <a:r>
              <a:rPr lang="hu-HU" dirty="0"/>
              <a:t>Ha az adatkezelő határon átnyúló adatkezelést végez az EU-ban, akkor a GDPR értelmében a fő felügyeleti hatóság az adatkezelő tevékenységi központja szerinti felügyeleti hatóság.</a:t>
            </a:r>
          </a:p>
          <a:p>
            <a:pPr marL="1371600" lvl="2" indent="-457200" algn="just">
              <a:buFont typeface="+mj-lt"/>
              <a:buAutoNum type="arabicPeriod"/>
            </a:pPr>
            <a:r>
              <a:rPr lang="hu-HU" dirty="0"/>
              <a:t>Ha az adatkezelő tevékenysége egy másik tagállam állampolgárait is érinti, a másik tagállam adatvédelmi hatósága átadhatja az ügyet az adatkezelő tevékenységi központja szerinti felügyeleti hatóságnak (fő felügyeleti hatóság), vagy dönthet úgy, hogy maga kezeli az ügyet a tevékenységi központ szerinti hatósággal együttműködve.</a:t>
            </a:r>
            <a:endParaRPr lang="en-US" sz="2800" dirty="0"/>
          </a:p>
          <a:p>
            <a:pPr marL="0" indent="0" algn="just">
              <a:buNone/>
            </a:pPr>
            <a:endParaRPr lang="en-US" sz="2800" dirty="0"/>
          </a:p>
        </p:txBody>
      </p:sp>
      <p:sp>
        <p:nvSpPr>
          <p:cNvPr id="5" name="Slide Number Placeholder 4">
            <a:extLst>
              <a:ext uri="{FF2B5EF4-FFF2-40B4-BE49-F238E27FC236}">
                <a16:creationId xmlns:a16="http://schemas.microsoft.com/office/drawing/2014/main" id="{8835EC7C-E83D-5940-B9C7-0663A837920B}"/>
              </a:ext>
            </a:extLst>
          </p:cNvPr>
          <p:cNvSpPr>
            <a:spLocks noGrp="1"/>
          </p:cNvSpPr>
          <p:nvPr>
            <p:ph type="sldNum" sz="quarter" idx="4"/>
          </p:nvPr>
        </p:nvSpPr>
        <p:spPr/>
        <p:txBody>
          <a:bodyPr/>
          <a:lstStyle/>
          <a:p>
            <a:r>
              <a:rPr lang="nl-NL"/>
              <a:t> </a:t>
            </a:r>
            <a:fld id="{7CD25886-BD7C-7540-83C8-8C465B97CBF8}" type="datetime1">
              <a:rPr lang="nl-NL" smtClean="0"/>
              <a:pPr/>
              <a:t>14-2-2020</a:t>
            </a:fld>
            <a:r>
              <a:rPr lang="nl-NL"/>
              <a:t> | </a:t>
            </a:r>
            <a:fld id="{2DAB09C5-3251-4B47-B002-D03712DC64C3}" type="slidenum">
              <a:rPr lang="nl-NL" smtClean="0"/>
              <a:pPr/>
              <a:t>30</a:t>
            </a:fld>
            <a:endParaRPr lang="nl-NL" dirty="0"/>
          </a:p>
        </p:txBody>
      </p:sp>
      <p:sp>
        <p:nvSpPr>
          <p:cNvPr id="6" name="Ellipszis 5">
            <a:extLst>
              <a:ext uri="{FF2B5EF4-FFF2-40B4-BE49-F238E27FC236}">
                <a16:creationId xmlns:a16="http://schemas.microsoft.com/office/drawing/2014/main" id="{A1B467AC-E429-4B42-B1A3-E6E2252D44B6}"/>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54563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4AA22-75E6-6642-8698-BD0E3A1CDEA1}"/>
              </a:ext>
            </a:extLst>
          </p:cNvPr>
          <p:cNvSpPr>
            <a:spLocks noGrp="1"/>
          </p:cNvSpPr>
          <p:nvPr>
            <p:ph type="title"/>
          </p:nvPr>
        </p:nvSpPr>
        <p:spPr>
          <a:xfrm>
            <a:off x="677334" y="609600"/>
            <a:ext cx="8596668" cy="1173481"/>
          </a:xfrm>
        </p:spPr>
        <p:txBody>
          <a:bodyPr>
            <a:noAutofit/>
          </a:bodyPr>
          <a:lstStyle/>
          <a:p>
            <a:r>
              <a:rPr lang="en-GB" dirty="0"/>
              <a:t>One-stop-shop</a:t>
            </a:r>
            <a:r>
              <a:rPr lang="hu-HU" dirty="0"/>
              <a:t> - együttműködési eljárás - példák</a:t>
            </a:r>
            <a:endParaRPr lang="en-US" dirty="0"/>
          </a:p>
        </p:txBody>
      </p:sp>
      <p:sp>
        <p:nvSpPr>
          <p:cNvPr id="3" name="Content Placeholder 2">
            <a:extLst>
              <a:ext uri="{FF2B5EF4-FFF2-40B4-BE49-F238E27FC236}">
                <a16:creationId xmlns:a16="http://schemas.microsoft.com/office/drawing/2014/main" id="{9CF2A008-45EE-9941-A400-2584671F7820}"/>
              </a:ext>
            </a:extLst>
          </p:cNvPr>
          <p:cNvSpPr>
            <a:spLocks noGrp="1"/>
          </p:cNvSpPr>
          <p:nvPr>
            <p:ph idx="1"/>
          </p:nvPr>
        </p:nvSpPr>
        <p:spPr>
          <a:xfrm>
            <a:off x="677334" y="2027819"/>
            <a:ext cx="9038166" cy="4021564"/>
          </a:xfrm>
        </p:spPr>
        <p:txBody>
          <a:bodyPr>
            <a:normAutofit fontScale="70000" lnSpcReduction="20000"/>
          </a:bodyPr>
          <a:lstStyle/>
          <a:p>
            <a:pPr marL="0" indent="0" algn="just">
              <a:buNone/>
            </a:pPr>
            <a:r>
              <a:rPr lang="hu-HU" sz="2400" dirty="0"/>
              <a:t>1. Egy élelmiszer-kiskereskedő székhelye (azaz központi ügyvitelének helye) a hollandiai Rotterdamban található. Emellett több más uniós tagállamban is rendelkezik tevékenységi hellyel, amelyek egyénekkel állnak kapcsolatban. Mindegyik tevékenységi helyen ugyanazokkal a szoftverekkel kezelik a fogyasztók személyes adatait üzletszerzés céljából. A fogyasztói személyes adatok üzletszerzési célú kezelésének céljaival és eszközeivel kapcsolatos összes döntést a rotterdami székhelyen hozzák.</a:t>
            </a:r>
          </a:p>
          <a:p>
            <a:pPr marL="0" indent="0" algn="just">
              <a:buNone/>
            </a:pPr>
            <a:r>
              <a:rPr lang="hu-HU" sz="2400" b="1" dirty="0"/>
              <a:t>Mely felügyeleti hatóság a vállalat fő felügyeleti hatósága e határokon átnyúló adatkezelés tekintetében?</a:t>
            </a:r>
          </a:p>
          <a:p>
            <a:pPr marL="0" indent="0" algn="just">
              <a:buNone/>
            </a:pPr>
            <a:r>
              <a:rPr lang="hu-HU" sz="2400" dirty="0"/>
              <a:t>2. Az Y társaság egyszerűsíteni kívánja az adatvédelmi előírások betartásának módját azáltal, hogy műveleteit egyetlen adatvédelmi hatóság felé jelenti. Az Y társaság székhelye Oroszországban van, de jelentős üzleti tevékenységet folytat Olaszországban, Németországban, Franciaországban és a Cseh Köztársaságban.</a:t>
            </a:r>
          </a:p>
          <a:p>
            <a:pPr marL="0" indent="0" algn="just">
              <a:buNone/>
            </a:pPr>
            <a:r>
              <a:rPr lang="hu-HU" sz="2400" dirty="0"/>
              <a:t>Ezenkívül a cég két éve megváltoztatta informatikai rendszerét, és az adatkezelési műveletek felhőplatformon zajlanak.</a:t>
            </a:r>
          </a:p>
          <a:p>
            <a:pPr marL="0" indent="0" algn="just">
              <a:buNone/>
            </a:pPr>
            <a:r>
              <a:rPr lang="hu-HU" sz="2400" b="1" dirty="0"/>
              <a:t>Mit kell tennie az Y társaságnak a </a:t>
            </a:r>
            <a:r>
              <a:rPr lang="en-GB" sz="2400" b="1" dirty="0"/>
              <a:t>one-stop-shop</a:t>
            </a:r>
            <a:r>
              <a:rPr lang="hu-HU" sz="2400" b="1" dirty="0"/>
              <a:t> mechanizmushoz való jogosultsághoz?</a:t>
            </a:r>
            <a:endParaRPr lang="en-US" sz="2200" b="1" dirty="0"/>
          </a:p>
        </p:txBody>
      </p:sp>
      <p:sp>
        <p:nvSpPr>
          <p:cNvPr id="5" name="Slide Number Placeholder 4">
            <a:extLst>
              <a:ext uri="{FF2B5EF4-FFF2-40B4-BE49-F238E27FC236}">
                <a16:creationId xmlns:a16="http://schemas.microsoft.com/office/drawing/2014/main" id="{5A3C9529-01E5-104A-8AE5-417D065B5370}"/>
              </a:ext>
            </a:extLst>
          </p:cNvPr>
          <p:cNvSpPr>
            <a:spLocks noGrp="1"/>
          </p:cNvSpPr>
          <p:nvPr>
            <p:ph type="sldNum" sz="quarter" idx="4"/>
          </p:nvPr>
        </p:nvSpPr>
        <p:spPr/>
        <p:txBody>
          <a:bodyPr/>
          <a:lstStyle/>
          <a:p>
            <a:r>
              <a:rPr lang="nl-NL"/>
              <a:t> </a:t>
            </a:r>
            <a:fld id="{42CFB0D2-3A63-1F4B-8617-AA3189866330}" type="datetime1">
              <a:rPr lang="nl-NL" smtClean="0"/>
              <a:pPr/>
              <a:t>14-2-2020</a:t>
            </a:fld>
            <a:r>
              <a:rPr lang="nl-NL"/>
              <a:t> | </a:t>
            </a:r>
            <a:fld id="{2DAB09C5-3251-4B47-B002-D03712DC64C3}" type="slidenum">
              <a:rPr lang="nl-NL" smtClean="0"/>
              <a:pPr/>
              <a:t>31</a:t>
            </a:fld>
            <a:endParaRPr lang="nl-NL" dirty="0"/>
          </a:p>
        </p:txBody>
      </p:sp>
      <p:sp>
        <p:nvSpPr>
          <p:cNvPr id="6" name="Ellipszis 5">
            <a:extLst>
              <a:ext uri="{FF2B5EF4-FFF2-40B4-BE49-F238E27FC236}">
                <a16:creationId xmlns:a16="http://schemas.microsoft.com/office/drawing/2014/main" id="{AAB836AE-B697-4617-B616-434486B82F28}"/>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46492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0FBF-B523-429A-9D12-CB21BE32026C}"/>
              </a:ext>
            </a:extLst>
          </p:cNvPr>
          <p:cNvSpPr>
            <a:spLocks noGrp="1"/>
          </p:cNvSpPr>
          <p:nvPr>
            <p:ph type="title"/>
          </p:nvPr>
        </p:nvSpPr>
        <p:spPr/>
        <p:txBody>
          <a:bodyPr/>
          <a:lstStyle/>
          <a:p>
            <a:r>
              <a:rPr lang="hu-HU" dirty="0"/>
              <a:t>Tartalomjegyzék</a:t>
            </a:r>
            <a:endParaRPr lang="en-GB" dirty="0"/>
          </a:p>
        </p:txBody>
      </p:sp>
      <p:sp>
        <p:nvSpPr>
          <p:cNvPr id="3" name="Content Placeholder 2">
            <a:extLst>
              <a:ext uri="{FF2B5EF4-FFF2-40B4-BE49-F238E27FC236}">
                <a16:creationId xmlns:a16="http://schemas.microsoft.com/office/drawing/2014/main" id="{90E96E04-24D0-48A8-B4A2-9AA7029E6087}"/>
              </a:ext>
            </a:extLst>
          </p:cNvPr>
          <p:cNvSpPr>
            <a:spLocks noGrp="1"/>
          </p:cNvSpPr>
          <p:nvPr>
            <p:ph idx="1"/>
          </p:nvPr>
        </p:nvSpPr>
        <p:spPr>
          <a:xfrm>
            <a:off x="677334" y="1748791"/>
            <a:ext cx="8596668" cy="4292572"/>
          </a:xfrm>
        </p:spPr>
        <p:txBody>
          <a:bodyPr>
            <a:normAutofit/>
          </a:bodyPr>
          <a:lstStyle/>
          <a:p>
            <a:pPr marL="514350" lvl="0" indent="-514350">
              <a:buFont typeface="+mj-lt"/>
              <a:buAutoNum type="arabicPeriod"/>
            </a:pPr>
            <a:r>
              <a:rPr lang="hu-HU" sz="2000" dirty="0">
                <a:solidFill>
                  <a:srgbClr val="00B050"/>
                </a:solidFill>
              </a:rPr>
              <a:t>Az adatvédelmi hatóság</a:t>
            </a:r>
          </a:p>
          <a:p>
            <a:pPr marL="914400" lvl="1" indent="-457200" algn="just">
              <a:buFont typeface="+mj-lt"/>
              <a:buAutoNum type="alphaLcParenR"/>
            </a:pPr>
            <a:r>
              <a:rPr lang="hu-HU" sz="2000" dirty="0">
                <a:solidFill>
                  <a:srgbClr val="00B050"/>
                </a:solidFill>
              </a:rPr>
              <a:t>jogállás</a:t>
            </a:r>
          </a:p>
          <a:p>
            <a:pPr marL="914400" lvl="1" indent="-457200" algn="just">
              <a:buFont typeface="+mj-lt"/>
              <a:buAutoNum type="alphaLcParenR"/>
            </a:pPr>
            <a:r>
              <a:rPr lang="hu-HU" sz="2000" dirty="0">
                <a:solidFill>
                  <a:srgbClr val="00B050"/>
                </a:solidFill>
              </a:rPr>
              <a:t>illetékesség</a:t>
            </a:r>
          </a:p>
          <a:p>
            <a:pPr marL="914400" lvl="1" indent="-457200" algn="just">
              <a:buFont typeface="+mj-lt"/>
              <a:buAutoNum type="alphaLcParenR"/>
            </a:pPr>
            <a:r>
              <a:rPr lang="hu-HU" sz="2000" dirty="0">
                <a:solidFill>
                  <a:srgbClr val="00B050"/>
                </a:solidFill>
              </a:rPr>
              <a:t>feladatok</a:t>
            </a:r>
          </a:p>
          <a:p>
            <a:pPr marL="914400" lvl="1" indent="-457200" algn="just">
              <a:buFont typeface="+mj-lt"/>
              <a:buAutoNum type="alphaLcParenR"/>
            </a:pPr>
            <a:r>
              <a:rPr lang="hu-HU" sz="2000" dirty="0">
                <a:solidFill>
                  <a:srgbClr val="00B050"/>
                </a:solidFill>
              </a:rPr>
              <a:t>hatáskörök</a:t>
            </a:r>
          </a:p>
          <a:p>
            <a:pPr marL="914400" lvl="1" indent="-457200" algn="just">
              <a:buFont typeface="+mj-lt"/>
              <a:buAutoNum type="alphaLcParenR"/>
            </a:pPr>
            <a:r>
              <a:rPr lang="hu-HU" sz="2000" dirty="0">
                <a:solidFill>
                  <a:srgbClr val="00B050"/>
                </a:solidFill>
              </a:rPr>
              <a:t>felügyeleti hatóságok közötti együttműködés</a:t>
            </a:r>
          </a:p>
          <a:p>
            <a:pPr marL="914400" lvl="1" indent="-457200" algn="just">
              <a:buFont typeface="+mj-lt"/>
              <a:buAutoNum type="alphaLcParenR"/>
            </a:pPr>
            <a:r>
              <a:rPr lang="hu-HU" sz="2000" dirty="0">
                <a:solidFill>
                  <a:srgbClr val="00B050"/>
                </a:solidFill>
              </a:rPr>
              <a:t>kapcsolat az érintettekkel</a:t>
            </a:r>
          </a:p>
          <a:p>
            <a:pPr marL="914400" lvl="1" indent="-457200" algn="just">
              <a:buFont typeface="+mj-lt"/>
              <a:buAutoNum type="alphaLcParenR"/>
            </a:pPr>
            <a:r>
              <a:rPr lang="hu-HU" sz="2000" dirty="0">
                <a:solidFill>
                  <a:srgbClr val="FF0000"/>
                </a:solidFill>
              </a:rPr>
              <a:t>jogorvoslat és szankciók</a:t>
            </a:r>
          </a:p>
          <a:p>
            <a:pPr marL="514350" lvl="0" indent="-514350">
              <a:buFont typeface="+mj-lt"/>
              <a:buAutoNum type="arabicPeriod"/>
            </a:pPr>
            <a:r>
              <a:rPr lang="hu-HU" sz="2000" dirty="0"/>
              <a:t>Kérdések és válaszok</a:t>
            </a:r>
            <a:endParaRPr lang="en-GB" sz="2000" dirty="0"/>
          </a:p>
          <a:p>
            <a:pPr marL="514350" lvl="0" indent="-514350">
              <a:buFont typeface="+mj-lt"/>
              <a:buAutoNum type="arabicPeriod"/>
            </a:pPr>
            <a:r>
              <a:rPr lang="hu-HU" sz="2000" dirty="0"/>
              <a:t>Befejezés és visszajelzés</a:t>
            </a:r>
            <a:endParaRPr lang="en-GB" sz="2000" dirty="0"/>
          </a:p>
        </p:txBody>
      </p:sp>
      <p:sp>
        <p:nvSpPr>
          <p:cNvPr id="4" name="Segnaposto numero diapositiva 3">
            <a:extLst>
              <a:ext uri="{FF2B5EF4-FFF2-40B4-BE49-F238E27FC236}">
                <a16:creationId xmlns:a16="http://schemas.microsoft.com/office/drawing/2014/main" id="{ABE992BB-DD05-DF49-B055-98A6525CD81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Ellipszis 4">
            <a:extLst>
              <a:ext uri="{FF2B5EF4-FFF2-40B4-BE49-F238E27FC236}">
                <a16:creationId xmlns:a16="http://schemas.microsoft.com/office/drawing/2014/main" id="{E877DA4C-F27F-445E-8060-CE074F3D6F4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662973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3CC06-57FF-044B-A922-5C6B626F508A}"/>
              </a:ext>
            </a:extLst>
          </p:cNvPr>
          <p:cNvSpPr>
            <a:spLocks noGrp="1"/>
          </p:cNvSpPr>
          <p:nvPr>
            <p:ph type="title"/>
          </p:nvPr>
        </p:nvSpPr>
        <p:spPr>
          <a:xfrm>
            <a:off x="677334" y="609600"/>
            <a:ext cx="8596668" cy="910590"/>
          </a:xfrm>
        </p:spPr>
        <p:txBody>
          <a:bodyPr>
            <a:noAutofit/>
          </a:bodyPr>
          <a:lstStyle/>
          <a:p>
            <a:r>
              <a:rPr lang="hu-HU" dirty="0"/>
              <a:t>Jogorvoslat (1)</a:t>
            </a:r>
            <a:endParaRPr lang="en-US" dirty="0"/>
          </a:p>
        </p:txBody>
      </p:sp>
      <p:sp>
        <p:nvSpPr>
          <p:cNvPr id="3" name="Content Placeholder 2">
            <a:extLst>
              <a:ext uri="{FF2B5EF4-FFF2-40B4-BE49-F238E27FC236}">
                <a16:creationId xmlns:a16="http://schemas.microsoft.com/office/drawing/2014/main" id="{ED45347A-3476-5840-9FB3-917A2FBC3B84}"/>
              </a:ext>
            </a:extLst>
          </p:cNvPr>
          <p:cNvSpPr>
            <a:spLocks noGrp="1"/>
          </p:cNvSpPr>
          <p:nvPr>
            <p:ph idx="1"/>
          </p:nvPr>
        </p:nvSpPr>
        <p:spPr>
          <a:xfrm>
            <a:off x="677334" y="1520190"/>
            <a:ext cx="9015306" cy="4613275"/>
          </a:xfrm>
        </p:spPr>
        <p:txBody>
          <a:bodyPr>
            <a:noAutofit/>
          </a:bodyPr>
          <a:lstStyle/>
          <a:p>
            <a:pPr algn="just">
              <a:buFont typeface="Wingdings" panose="05000000000000000000" pitchFamily="2" charset="2"/>
              <a:buChar char="Ø"/>
            </a:pPr>
            <a:r>
              <a:rPr lang="hu-HU" b="1" dirty="0"/>
              <a:t>A felügyeleti hatóságnál történő panasztételhez való jog</a:t>
            </a:r>
          </a:p>
          <a:p>
            <a:pPr marL="0" indent="0" algn="just">
              <a:buNone/>
            </a:pPr>
            <a:r>
              <a:rPr lang="hu-HU" dirty="0"/>
              <a:t>Minden érintett jogosult panaszt tenni személyes adataik kezelése kapcsán a szokásos tartózkodási helyük, a munkahelyük vagy a feltételezett jogsértés helye szerinti tagállam felügyeleti hatóságánál (lehetséges ütközés a </a:t>
            </a:r>
            <a:r>
              <a:rPr lang="hu-HU" dirty="0" err="1"/>
              <a:t>one</a:t>
            </a:r>
            <a:r>
              <a:rPr lang="hu-HU" dirty="0"/>
              <a:t>-stop-shop mechanizmussal).</a:t>
            </a:r>
          </a:p>
          <a:p>
            <a:pPr algn="just">
              <a:buFont typeface="Wingdings" panose="05000000000000000000" pitchFamily="2" charset="2"/>
              <a:buChar char="Ø"/>
            </a:pPr>
            <a:r>
              <a:rPr lang="hu-HU" b="1" dirty="0"/>
              <a:t>A felügyeleti hatósággal szembeni hatékony bírósági jogorvoslathoz való jog</a:t>
            </a:r>
          </a:p>
          <a:p>
            <a:pPr marL="0" indent="0" algn="just">
              <a:buNone/>
            </a:pPr>
            <a:r>
              <a:rPr lang="hu-HU" dirty="0"/>
              <a:t>A felügyeleti hatóság által hozott, az érintettre vonatkozó döntéssel szemben; vagy ha a felügyeleti hatóság 3 hónapon belül nem foglalkozik a panasszal.</a:t>
            </a:r>
          </a:p>
          <a:p>
            <a:pPr algn="just">
              <a:buFont typeface="Wingdings" panose="05000000000000000000" pitchFamily="2" charset="2"/>
              <a:buChar char="Ø"/>
            </a:pPr>
            <a:r>
              <a:rPr lang="hu-HU" b="1" dirty="0"/>
              <a:t> Az adatkezelővel vagy az adatfeldolgozóval szembeni hatékony bírósági jogorvoslathoz való jog</a:t>
            </a:r>
          </a:p>
          <a:p>
            <a:pPr marL="0" indent="0" algn="just">
              <a:buNone/>
            </a:pPr>
            <a:r>
              <a:rPr lang="hu-HU" dirty="0"/>
              <a:t>Minden érintett hatékony bírósági jogorvoslatra jogosult adatkezelővel vagy az adatfeldolgozóval szemben, ha megítélése szerint a személyes adatainak e rendeletnek nem megfelelő kezelése következtében megsértették a GDPR szerinti jogait.</a:t>
            </a:r>
          </a:p>
        </p:txBody>
      </p:sp>
      <p:sp>
        <p:nvSpPr>
          <p:cNvPr id="5" name="Slide Number Placeholder 4">
            <a:extLst>
              <a:ext uri="{FF2B5EF4-FFF2-40B4-BE49-F238E27FC236}">
                <a16:creationId xmlns:a16="http://schemas.microsoft.com/office/drawing/2014/main" id="{8835EC7C-E83D-5940-B9C7-0663A837920B}"/>
              </a:ext>
            </a:extLst>
          </p:cNvPr>
          <p:cNvSpPr>
            <a:spLocks noGrp="1"/>
          </p:cNvSpPr>
          <p:nvPr>
            <p:ph type="sldNum" sz="quarter" idx="4"/>
          </p:nvPr>
        </p:nvSpPr>
        <p:spPr/>
        <p:txBody>
          <a:bodyPr/>
          <a:lstStyle/>
          <a:p>
            <a:r>
              <a:rPr lang="nl-NL"/>
              <a:t> </a:t>
            </a:r>
            <a:fld id="{7CD25886-BD7C-7540-83C8-8C465B97CBF8}" type="datetime1">
              <a:rPr lang="nl-NL" smtClean="0"/>
              <a:pPr/>
              <a:t>14-2-2020</a:t>
            </a:fld>
            <a:r>
              <a:rPr lang="nl-NL"/>
              <a:t> | </a:t>
            </a:r>
            <a:fld id="{2DAB09C5-3251-4B47-B002-D03712DC64C3}" type="slidenum">
              <a:rPr lang="nl-NL" smtClean="0"/>
              <a:pPr/>
              <a:t>33</a:t>
            </a:fld>
            <a:endParaRPr lang="nl-NL" dirty="0"/>
          </a:p>
        </p:txBody>
      </p:sp>
      <p:sp>
        <p:nvSpPr>
          <p:cNvPr id="6" name="Ellipszis 5">
            <a:extLst>
              <a:ext uri="{FF2B5EF4-FFF2-40B4-BE49-F238E27FC236}">
                <a16:creationId xmlns:a16="http://schemas.microsoft.com/office/drawing/2014/main" id="{2AE79254-4AA5-4320-9530-4FFBF5190F9E}"/>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74709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3CC06-57FF-044B-A922-5C6B626F508A}"/>
              </a:ext>
            </a:extLst>
          </p:cNvPr>
          <p:cNvSpPr>
            <a:spLocks noGrp="1"/>
          </p:cNvSpPr>
          <p:nvPr>
            <p:ph type="title"/>
          </p:nvPr>
        </p:nvSpPr>
        <p:spPr>
          <a:xfrm>
            <a:off x="677334" y="609600"/>
            <a:ext cx="8596668" cy="660399"/>
          </a:xfrm>
        </p:spPr>
        <p:txBody>
          <a:bodyPr>
            <a:noAutofit/>
          </a:bodyPr>
          <a:lstStyle/>
          <a:p>
            <a:r>
              <a:rPr lang="hu-HU" dirty="0"/>
              <a:t>Jogorvoslat (2)</a:t>
            </a:r>
            <a:endParaRPr lang="en-US" dirty="0"/>
          </a:p>
        </p:txBody>
      </p:sp>
      <p:sp>
        <p:nvSpPr>
          <p:cNvPr id="3" name="Content Placeholder 2">
            <a:extLst>
              <a:ext uri="{FF2B5EF4-FFF2-40B4-BE49-F238E27FC236}">
                <a16:creationId xmlns:a16="http://schemas.microsoft.com/office/drawing/2014/main" id="{ED45347A-3476-5840-9FB3-917A2FBC3B84}"/>
              </a:ext>
            </a:extLst>
          </p:cNvPr>
          <p:cNvSpPr>
            <a:spLocks noGrp="1"/>
          </p:cNvSpPr>
          <p:nvPr>
            <p:ph idx="1"/>
          </p:nvPr>
        </p:nvSpPr>
        <p:spPr>
          <a:xfrm>
            <a:off x="677334" y="1417320"/>
            <a:ext cx="8889576" cy="4732019"/>
          </a:xfrm>
        </p:spPr>
        <p:txBody>
          <a:bodyPr>
            <a:noAutofit/>
          </a:bodyPr>
          <a:lstStyle/>
          <a:p>
            <a:pPr algn="just">
              <a:buFont typeface="Wingdings" panose="05000000000000000000" pitchFamily="2" charset="2"/>
              <a:buChar char="Ø"/>
            </a:pPr>
            <a:r>
              <a:rPr lang="hu-HU" b="1" dirty="0"/>
              <a:t>Az érintettek képviselete</a:t>
            </a:r>
          </a:p>
          <a:p>
            <a:pPr marL="0" indent="0" algn="just">
              <a:buNone/>
            </a:pPr>
            <a:r>
              <a:rPr lang="hu-HU" dirty="0"/>
              <a:t>Az a nonprofit jellegű szerv, szervezet vagy egyesület, amelynek az alapszabályában rögzített céljai a közérdeket szolgálják, és amely az érintettek jogainak és szabadságainak a személyes adataik vonatkozásában biztosított védelme területén tevékenykedik az érintett nevében panaszt nyújthat be az adatvédelmi hatósághoz, vagy gyakorolhatja a bírósági jogorvoslathoz való jogot és érvényesítheti kártérítéshez való jogot az érintett nevében.</a:t>
            </a:r>
          </a:p>
          <a:p>
            <a:pPr algn="just">
              <a:buFont typeface="Wingdings" panose="05000000000000000000" pitchFamily="2" charset="2"/>
              <a:buChar char="Ø"/>
            </a:pPr>
            <a:r>
              <a:rPr lang="hu-HU" b="1" dirty="0"/>
              <a:t>A jogi eljárás helyszíne</a:t>
            </a:r>
          </a:p>
          <a:p>
            <a:pPr marL="0" indent="0" algn="just">
              <a:buNone/>
            </a:pPr>
            <a:r>
              <a:rPr lang="hu-HU" dirty="0"/>
              <a:t>Az adatkezelő vagy adatfeldolgozó elleni eljárást illetően a felperes számára lehetővé kell tenni, hogy eldöntse, hogy az eljárást annak a tagállamnak a bírósága előtt indítja-e meg, ahol az adatkezelő vagy adatfeldolgozó tevékenységi hellyel rendelkezik, vagy pedig az érintett tartózkodási helye szerinti tagállam bírósága előtt, kivéve, ha az adatkezelő valamely tagállam közhatalmi jogosítványait gyakorolva eljáró közhatalmi szervének minősül.</a:t>
            </a:r>
          </a:p>
        </p:txBody>
      </p:sp>
      <p:sp>
        <p:nvSpPr>
          <p:cNvPr id="5" name="Slide Number Placeholder 4">
            <a:extLst>
              <a:ext uri="{FF2B5EF4-FFF2-40B4-BE49-F238E27FC236}">
                <a16:creationId xmlns:a16="http://schemas.microsoft.com/office/drawing/2014/main" id="{8835EC7C-E83D-5940-B9C7-0663A837920B}"/>
              </a:ext>
            </a:extLst>
          </p:cNvPr>
          <p:cNvSpPr>
            <a:spLocks noGrp="1"/>
          </p:cNvSpPr>
          <p:nvPr>
            <p:ph type="sldNum" sz="quarter" idx="4"/>
          </p:nvPr>
        </p:nvSpPr>
        <p:spPr/>
        <p:txBody>
          <a:bodyPr/>
          <a:lstStyle/>
          <a:p>
            <a:r>
              <a:rPr lang="nl-NL"/>
              <a:t> </a:t>
            </a:r>
            <a:fld id="{7CD25886-BD7C-7540-83C8-8C465B97CBF8}" type="datetime1">
              <a:rPr lang="nl-NL" smtClean="0"/>
              <a:pPr/>
              <a:t>14-2-2020</a:t>
            </a:fld>
            <a:r>
              <a:rPr lang="nl-NL"/>
              <a:t> | </a:t>
            </a:r>
            <a:fld id="{2DAB09C5-3251-4B47-B002-D03712DC64C3}" type="slidenum">
              <a:rPr lang="nl-NL" smtClean="0"/>
              <a:pPr/>
              <a:t>34</a:t>
            </a:fld>
            <a:endParaRPr lang="nl-NL" dirty="0"/>
          </a:p>
        </p:txBody>
      </p:sp>
      <p:sp>
        <p:nvSpPr>
          <p:cNvPr id="6" name="Ellipszis 5">
            <a:extLst>
              <a:ext uri="{FF2B5EF4-FFF2-40B4-BE49-F238E27FC236}">
                <a16:creationId xmlns:a16="http://schemas.microsoft.com/office/drawing/2014/main" id="{2AE79254-4AA5-4320-9530-4FFBF5190F9E}"/>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005017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76796-DEE9-0144-BD99-D3F13D51688B}"/>
              </a:ext>
            </a:extLst>
          </p:cNvPr>
          <p:cNvSpPr>
            <a:spLocks noGrp="1"/>
          </p:cNvSpPr>
          <p:nvPr>
            <p:ph type="title"/>
          </p:nvPr>
        </p:nvSpPr>
        <p:spPr/>
        <p:txBody>
          <a:bodyPr>
            <a:normAutofit/>
          </a:bodyPr>
          <a:lstStyle/>
          <a:p>
            <a:r>
              <a:rPr lang="hu-HU" dirty="0"/>
              <a:t>A kártérítéshez való jog és a felelősség</a:t>
            </a:r>
          </a:p>
        </p:txBody>
      </p:sp>
      <p:sp>
        <p:nvSpPr>
          <p:cNvPr id="3" name="Content Placeholder 2">
            <a:extLst>
              <a:ext uri="{FF2B5EF4-FFF2-40B4-BE49-F238E27FC236}">
                <a16:creationId xmlns:a16="http://schemas.microsoft.com/office/drawing/2014/main" id="{C86D260D-AFE8-A041-969C-70418EB9085E}"/>
              </a:ext>
            </a:extLst>
          </p:cNvPr>
          <p:cNvSpPr>
            <a:spLocks noGrp="1"/>
          </p:cNvSpPr>
          <p:nvPr>
            <p:ph idx="1"/>
          </p:nvPr>
        </p:nvSpPr>
        <p:spPr>
          <a:xfrm>
            <a:off x="677334" y="1560568"/>
            <a:ext cx="9323916" cy="4687832"/>
          </a:xfrm>
        </p:spPr>
        <p:txBody>
          <a:bodyPr>
            <a:noAutofit/>
          </a:bodyPr>
          <a:lstStyle/>
          <a:p>
            <a:pPr marL="0" indent="0" algn="just">
              <a:buNone/>
            </a:pPr>
            <a:r>
              <a:rPr lang="hu-HU" sz="1500" dirty="0"/>
              <a:t>Minden olyan személy, aki e rendelet megsértésének eredményeként vagyoni vagy nem vagyoni kárt szenvedett, az elszenvedett kárért az adatkezelőtől vagy az adatfeldolgozótól kártérítésre jogosult.</a:t>
            </a:r>
          </a:p>
          <a:p>
            <a:pPr algn="just"/>
            <a:r>
              <a:rPr lang="hu-HU" sz="1500" dirty="0"/>
              <a:t>Az adatkezelésben érintett valamennyi adatkezelő felelősséggel tartozik az okozott kárért (az adatfeldolgozók felelnek az alvállalkozó adatfeldolgozó által okozott károkért).</a:t>
            </a:r>
          </a:p>
          <a:p>
            <a:pPr algn="just"/>
            <a:r>
              <a:rPr lang="hu-HU" sz="1500" dirty="0"/>
              <a:t>Ha ugyanabban az adatkezelésben érintettek az adatkezelő és/vagy az adatfeldolgozó, a teljes kárért tartoznak felelőséggel.</a:t>
            </a:r>
          </a:p>
          <a:p>
            <a:pPr algn="just"/>
            <a:r>
              <a:rPr lang="hu-HU" sz="1500" dirty="0"/>
              <a:t>Az adatkezelő, illetve az adatfeldolgozó mentesül a felelősség alól, ha bizonyítja, hogy a kárt előidéző eseményért őt semmilyen módon nem terheli felelősség.</a:t>
            </a:r>
          </a:p>
          <a:p>
            <a:pPr algn="just"/>
            <a:r>
              <a:rPr lang="hu-HU" sz="1500" dirty="0"/>
              <a:t>Ha több adatkezelő vagy több adatfeldolgozó felelős a kárért, akkor egyetemleges felelősséggel tartoznak a teljes kárért.</a:t>
            </a:r>
          </a:p>
          <a:p>
            <a:pPr algn="just"/>
            <a:r>
              <a:rPr lang="hu-HU" sz="1500" dirty="0"/>
              <a:t>Ha valamely adatkezelő vagy adatfeldolgozó teljes kártérítést fizetett az elszenvedett kárért, jogosult arra, hogy az ugyanazon adatkezelésben érintett többi adatkezelőtől vagy adatfeldolgozótól visszaigényelje a kártérítésnek azt a részét, amely megfelel a károkozásért viselt felelősségük mértékének.</a:t>
            </a:r>
          </a:p>
          <a:p>
            <a:pPr algn="just"/>
            <a:r>
              <a:rPr lang="hu-HU" sz="1500" dirty="0"/>
              <a:t>A kártérítéshez való jog érvényesítését célzó bírósági eljárást az előtt a bíróság előtt kell megindítani, amely a 79. cikk (2) bekezdésében említett tagállam joga szerint illetékes.</a:t>
            </a:r>
          </a:p>
        </p:txBody>
      </p:sp>
      <p:sp>
        <p:nvSpPr>
          <p:cNvPr id="5" name="Slide Number Placeholder 4">
            <a:extLst>
              <a:ext uri="{FF2B5EF4-FFF2-40B4-BE49-F238E27FC236}">
                <a16:creationId xmlns:a16="http://schemas.microsoft.com/office/drawing/2014/main" id="{EE5B84BE-373B-2949-8B47-5B22D5574F1C}"/>
              </a:ext>
            </a:extLst>
          </p:cNvPr>
          <p:cNvSpPr>
            <a:spLocks noGrp="1"/>
          </p:cNvSpPr>
          <p:nvPr>
            <p:ph type="sldNum" sz="quarter" idx="4"/>
          </p:nvPr>
        </p:nvSpPr>
        <p:spPr/>
        <p:txBody>
          <a:bodyPr/>
          <a:lstStyle/>
          <a:p>
            <a:r>
              <a:rPr lang="nl-NL" dirty="0"/>
              <a:t> </a:t>
            </a:r>
            <a:fld id="{5847E1C0-DC08-2C4A-B650-BBF4CD60D2E8}" type="datetime1">
              <a:rPr lang="nl-NL" smtClean="0"/>
              <a:pPr/>
              <a:t>14-2-2020</a:t>
            </a:fld>
            <a:r>
              <a:rPr lang="nl-NL" dirty="0"/>
              <a:t> | </a:t>
            </a:r>
            <a:fld id="{2DAB09C5-3251-4B47-B002-D03712DC64C3}" type="slidenum">
              <a:rPr lang="nl-NL" smtClean="0"/>
              <a:pPr/>
              <a:t>35</a:t>
            </a:fld>
            <a:endParaRPr lang="nl-NL" dirty="0"/>
          </a:p>
        </p:txBody>
      </p:sp>
      <p:sp>
        <p:nvSpPr>
          <p:cNvPr id="6" name="Ellipszis 5">
            <a:extLst>
              <a:ext uri="{FF2B5EF4-FFF2-40B4-BE49-F238E27FC236}">
                <a16:creationId xmlns:a16="http://schemas.microsoft.com/office/drawing/2014/main" id="{75569460-4A67-4FDE-B28D-302BCD5807CF}"/>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905042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5F87F-8FD3-CB48-A6C6-E71AC59C482C}"/>
              </a:ext>
            </a:extLst>
          </p:cNvPr>
          <p:cNvSpPr>
            <a:spLocks noGrp="1"/>
          </p:cNvSpPr>
          <p:nvPr>
            <p:ph type="title"/>
          </p:nvPr>
        </p:nvSpPr>
        <p:spPr>
          <a:xfrm>
            <a:off x="677334" y="609600"/>
            <a:ext cx="8596668" cy="990600"/>
          </a:xfrm>
        </p:spPr>
        <p:txBody>
          <a:bodyPr>
            <a:noAutofit/>
          </a:bodyPr>
          <a:lstStyle/>
          <a:p>
            <a:pPr algn="just"/>
            <a:r>
              <a:rPr lang="hu-HU" dirty="0"/>
              <a:t>Közös adatkezelők felelőssége</a:t>
            </a:r>
          </a:p>
        </p:txBody>
      </p:sp>
      <p:sp>
        <p:nvSpPr>
          <p:cNvPr id="3" name="Content Placeholder 2">
            <a:extLst>
              <a:ext uri="{FF2B5EF4-FFF2-40B4-BE49-F238E27FC236}">
                <a16:creationId xmlns:a16="http://schemas.microsoft.com/office/drawing/2014/main" id="{CC5FD065-01D8-E74C-9F80-71677452BF58}"/>
              </a:ext>
            </a:extLst>
          </p:cNvPr>
          <p:cNvSpPr>
            <a:spLocks noGrp="1"/>
          </p:cNvSpPr>
          <p:nvPr>
            <p:ph idx="1"/>
          </p:nvPr>
        </p:nvSpPr>
        <p:spPr>
          <a:xfrm>
            <a:off x="677334" y="1737361"/>
            <a:ext cx="8596668" cy="4304002"/>
          </a:xfrm>
        </p:spPr>
        <p:txBody>
          <a:bodyPr>
            <a:noAutofit/>
          </a:bodyPr>
          <a:lstStyle/>
          <a:p>
            <a:pPr algn="just"/>
            <a:r>
              <a:rPr lang="hu-HU" sz="2200" dirty="0"/>
              <a:t>Közös adatkezelés esetén minden adatkezelő a teljes kárért tartozik felelősséggel.</a:t>
            </a:r>
          </a:p>
          <a:p>
            <a:pPr algn="just"/>
            <a:r>
              <a:rPr lang="hu-HU" sz="2200" dirty="0"/>
              <a:t>Az érintett teljes kártérítésre jogosult az adatkezelőtől.</a:t>
            </a:r>
          </a:p>
          <a:p>
            <a:pPr lvl="1" algn="just"/>
            <a:r>
              <a:rPr lang="hu-HU" sz="2000" dirty="0"/>
              <a:t>Közös adatkezelés esetén az adatkezelő visszaigényelheti a másik adatkezelőtől a kártérítésnek azt a részét, amit nem ő okozott.</a:t>
            </a:r>
          </a:p>
          <a:p>
            <a:pPr algn="just"/>
            <a:r>
              <a:rPr lang="hu-HU" sz="2200" dirty="0"/>
              <a:t>Az érintettek érdekét szolgálja, ha a nemzeti jog elismeri az adatkezelők részleges felelősségét.</a:t>
            </a:r>
          </a:p>
          <a:p>
            <a:pPr algn="just"/>
            <a:r>
              <a:rPr lang="hu-HU" sz="2200" dirty="0"/>
              <a:t>Némelyik közös adatkezelő számára hátrányos lehet, mert előfordulhat, hogy nagy összegű kártérítést kell kifizetniük az érintett részére, majd visszaigényelniük a többi (közös) adatkezelőtől a rájuk eső részt.</a:t>
            </a:r>
          </a:p>
          <a:p>
            <a:pPr algn="just"/>
            <a:endParaRPr lang="en-US" sz="2200" dirty="0"/>
          </a:p>
        </p:txBody>
      </p:sp>
      <p:sp>
        <p:nvSpPr>
          <p:cNvPr id="5" name="Slide Number Placeholder 4">
            <a:extLst>
              <a:ext uri="{FF2B5EF4-FFF2-40B4-BE49-F238E27FC236}">
                <a16:creationId xmlns:a16="http://schemas.microsoft.com/office/drawing/2014/main" id="{8FFD2FEA-AB85-4347-9BC9-DADB63F3331C}"/>
              </a:ext>
            </a:extLst>
          </p:cNvPr>
          <p:cNvSpPr>
            <a:spLocks noGrp="1"/>
          </p:cNvSpPr>
          <p:nvPr>
            <p:ph type="sldNum" sz="quarter" idx="4"/>
          </p:nvPr>
        </p:nvSpPr>
        <p:spPr/>
        <p:txBody>
          <a:bodyPr/>
          <a:lstStyle/>
          <a:p>
            <a:r>
              <a:rPr lang="nl-NL"/>
              <a:t> </a:t>
            </a:r>
            <a:fld id="{0E55271E-8790-2C42-A865-62264030AFFC}" type="datetime1">
              <a:rPr lang="nl-NL" smtClean="0"/>
              <a:pPr/>
              <a:t>14-2-2020</a:t>
            </a:fld>
            <a:r>
              <a:rPr lang="nl-NL"/>
              <a:t> | </a:t>
            </a:r>
            <a:fld id="{2DAB09C5-3251-4B47-B002-D03712DC64C3}" type="slidenum">
              <a:rPr lang="nl-NL" smtClean="0"/>
              <a:pPr/>
              <a:t>36</a:t>
            </a:fld>
            <a:endParaRPr lang="nl-NL" dirty="0"/>
          </a:p>
        </p:txBody>
      </p:sp>
      <p:sp>
        <p:nvSpPr>
          <p:cNvPr id="6" name="Ellipszis 5">
            <a:extLst>
              <a:ext uri="{FF2B5EF4-FFF2-40B4-BE49-F238E27FC236}">
                <a16:creationId xmlns:a16="http://schemas.microsoft.com/office/drawing/2014/main" id="{0E2F04AF-DFEB-412E-96FA-134510C6160D}"/>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364314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E9886-2BE3-AB47-A4A3-4904E45DC402}"/>
              </a:ext>
            </a:extLst>
          </p:cNvPr>
          <p:cNvSpPr>
            <a:spLocks noGrp="1"/>
          </p:cNvSpPr>
          <p:nvPr>
            <p:ph type="title"/>
          </p:nvPr>
        </p:nvSpPr>
        <p:spPr/>
        <p:txBody>
          <a:bodyPr>
            <a:noAutofit/>
          </a:bodyPr>
          <a:lstStyle/>
          <a:p>
            <a:r>
              <a:rPr lang="hu-HU" dirty="0"/>
              <a:t>A közigazgatási bírságok</a:t>
            </a:r>
          </a:p>
        </p:txBody>
      </p:sp>
      <p:sp>
        <p:nvSpPr>
          <p:cNvPr id="3" name="Content Placeholder 2">
            <a:extLst>
              <a:ext uri="{FF2B5EF4-FFF2-40B4-BE49-F238E27FC236}">
                <a16:creationId xmlns:a16="http://schemas.microsoft.com/office/drawing/2014/main" id="{FC1B0D81-4904-084E-B343-6716F000A687}"/>
              </a:ext>
            </a:extLst>
          </p:cNvPr>
          <p:cNvSpPr>
            <a:spLocks noGrp="1"/>
          </p:cNvSpPr>
          <p:nvPr>
            <p:ph idx="1"/>
          </p:nvPr>
        </p:nvSpPr>
        <p:spPr>
          <a:xfrm>
            <a:off x="677334" y="1588771"/>
            <a:ext cx="8596668" cy="4452592"/>
          </a:xfrm>
        </p:spPr>
        <p:txBody>
          <a:bodyPr>
            <a:normAutofit/>
          </a:bodyPr>
          <a:lstStyle/>
          <a:p>
            <a:pPr algn="just"/>
            <a:r>
              <a:rPr lang="hu-HU" dirty="0"/>
              <a:t>Minden adatvédelmi hatóság gondoskodik arról, hogy hatékony, arányos és visszatartó erejű szankciót és közigazgatási bírságot szabjon ki.</a:t>
            </a:r>
          </a:p>
          <a:p>
            <a:pPr algn="just"/>
            <a:r>
              <a:rPr lang="hu-HU" dirty="0"/>
              <a:t>Ha egy tagállam jogrendje nem ír elő közigazgatási bírságot, a bírságot az adatvédelmi hatóság kezdeményezheti és a nemzeti bíróságok kiszabhatják.</a:t>
            </a:r>
          </a:p>
          <a:p>
            <a:pPr algn="just"/>
            <a:r>
              <a:rPr lang="hu-HU" dirty="0"/>
              <a:t>A régi rendszerhez képest nem változott sokat, de </a:t>
            </a:r>
            <a:r>
              <a:rPr lang="hu-HU" b="1" dirty="0"/>
              <a:t>megváltoztak mind a kiszabható bírságok összege, mind a bírságok meghatározása szempontjából releváns tényezők.</a:t>
            </a:r>
          </a:p>
          <a:p>
            <a:pPr algn="just"/>
            <a:r>
              <a:rPr lang="hu-HU" dirty="0"/>
              <a:t>Az közigazgatási bírságot az egyes esetek körülményeitől függően az 58. cikk (2) bekezdésének a) –h) és j) pontjában említett intézkedések mellett vagy helyett kell kiszabni.</a:t>
            </a:r>
            <a:endParaRPr lang="en-US" dirty="0"/>
          </a:p>
        </p:txBody>
      </p:sp>
      <p:sp>
        <p:nvSpPr>
          <p:cNvPr id="5" name="Slide Number Placeholder 4">
            <a:extLst>
              <a:ext uri="{FF2B5EF4-FFF2-40B4-BE49-F238E27FC236}">
                <a16:creationId xmlns:a16="http://schemas.microsoft.com/office/drawing/2014/main" id="{3B6160AB-589C-FC48-A7A7-7FA7274D2461}"/>
              </a:ext>
            </a:extLst>
          </p:cNvPr>
          <p:cNvSpPr>
            <a:spLocks noGrp="1"/>
          </p:cNvSpPr>
          <p:nvPr>
            <p:ph type="sldNum" sz="quarter" idx="4"/>
          </p:nvPr>
        </p:nvSpPr>
        <p:spPr/>
        <p:txBody>
          <a:bodyPr/>
          <a:lstStyle/>
          <a:p>
            <a:r>
              <a:rPr lang="nl-NL"/>
              <a:t> </a:t>
            </a:r>
            <a:fld id="{86AF68A2-6128-9F44-B220-5E1C95D38D86}" type="datetime1">
              <a:rPr lang="nl-NL" smtClean="0"/>
              <a:pPr/>
              <a:t>14-2-2020</a:t>
            </a:fld>
            <a:r>
              <a:rPr lang="nl-NL"/>
              <a:t> | </a:t>
            </a:r>
            <a:fld id="{2DAB09C5-3251-4B47-B002-D03712DC64C3}" type="slidenum">
              <a:rPr lang="nl-NL" smtClean="0"/>
              <a:pPr/>
              <a:t>37</a:t>
            </a:fld>
            <a:endParaRPr lang="nl-NL" dirty="0"/>
          </a:p>
        </p:txBody>
      </p:sp>
      <p:sp>
        <p:nvSpPr>
          <p:cNvPr id="6" name="Ellipszis 5">
            <a:extLst>
              <a:ext uri="{FF2B5EF4-FFF2-40B4-BE49-F238E27FC236}">
                <a16:creationId xmlns:a16="http://schemas.microsoft.com/office/drawing/2014/main" id="{AD27D963-A6E8-4B91-8C07-83D622DDA709}"/>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463371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E9886-2BE3-AB47-A4A3-4904E45DC402}"/>
              </a:ext>
            </a:extLst>
          </p:cNvPr>
          <p:cNvSpPr>
            <a:spLocks noGrp="1"/>
          </p:cNvSpPr>
          <p:nvPr>
            <p:ph type="title"/>
          </p:nvPr>
        </p:nvSpPr>
        <p:spPr>
          <a:xfrm>
            <a:off x="677334" y="609600"/>
            <a:ext cx="8596668" cy="842010"/>
          </a:xfrm>
        </p:spPr>
        <p:txBody>
          <a:bodyPr>
            <a:noAutofit/>
          </a:bodyPr>
          <a:lstStyle/>
          <a:p>
            <a:r>
              <a:rPr lang="hu-HU" dirty="0"/>
              <a:t>A közigazgatási bírságok kiszabása</a:t>
            </a:r>
          </a:p>
        </p:txBody>
      </p:sp>
      <p:sp>
        <p:nvSpPr>
          <p:cNvPr id="3" name="Content Placeholder 2">
            <a:extLst>
              <a:ext uri="{FF2B5EF4-FFF2-40B4-BE49-F238E27FC236}">
                <a16:creationId xmlns:a16="http://schemas.microsoft.com/office/drawing/2014/main" id="{FC1B0D81-4904-084E-B343-6716F000A687}"/>
              </a:ext>
            </a:extLst>
          </p:cNvPr>
          <p:cNvSpPr>
            <a:spLocks noGrp="1"/>
          </p:cNvSpPr>
          <p:nvPr>
            <p:ph idx="1"/>
          </p:nvPr>
        </p:nvSpPr>
        <p:spPr>
          <a:xfrm>
            <a:off x="677334" y="1348740"/>
            <a:ext cx="9358206" cy="4800599"/>
          </a:xfrm>
        </p:spPr>
        <p:txBody>
          <a:bodyPr>
            <a:normAutofit fontScale="92500"/>
          </a:bodyPr>
          <a:lstStyle/>
          <a:p>
            <a:pPr marL="0" indent="0" algn="just">
              <a:buNone/>
            </a:pPr>
            <a:r>
              <a:rPr lang="hu-HU" dirty="0"/>
              <a:t>A közigazgatási bírság kiszabásakor az adatvédelmi hatóságnak az alábbiakat kell figyelembe vennie:</a:t>
            </a:r>
          </a:p>
          <a:p>
            <a:pPr lvl="1" algn="just"/>
            <a:r>
              <a:rPr lang="hu-HU" dirty="0"/>
              <a:t>a jogsértés jellege, súlyossága és időtartama</a:t>
            </a:r>
          </a:p>
          <a:p>
            <a:pPr lvl="1" algn="just"/>
            <a:r>
              <a:rPr lang="hu-HU" dirty="0"/>
              <a:t>azon érintettek száma, akiket a jogsértés érint, valamint az általuk elszenvedett kár mértéke</a:t>
            </a:r>
          </a:p>
          <a:p>
            <a:pPr lvl="1" algn="just"/>
            <a:r>
              <a:rPr lang="hu-HU" dirty="0"/>
              <a:t>a jogsértés szándékos vagy gondatlan jellege </a:t>
            </a:r>
          </a:p>
          <a:p>
            <a:pPr lvl="1" algn="just"/>
            <a:r>
              <a:rPr lang="hu-HU" dirty="0"/>
              <a:t>az adatkezelő vagy az adatfeldolgozó részéről az érintettek által elszenvedett kár enyhítése érdekében tett bármely intézkedés</a:t>
            </a:r>
          </a:p>
          <a:p>
            <a:pPr lvl="1" algn="just"/>
            <a:r>
              <a:rPr lang="hu-HU" dirty="0"/>
              <a:t>az adatkezelő vagy az adatfeldolgozó által korábban elkövetett releváns jogsértések</a:t>
            </a:r>
          </a:p>
          <a:p>
            <a:pPr lvl="1" algn="just"/>
            <a:r>
              <a:rPr lang="hu-HU" dirty="0"/>
              <a:t>a felügyeleti hatósággal folytatott együttműködés mértéke</a:t>
            </a:r>
          </a:p>
          <a:p>
            <a:pPr lvl="1" algn="just"/>
            <a:r>
              <a:rPr lang="hu-HU" dirty="0"/>
              <a:t>az adatkezelő vagy az adatfeldolgozó jelentette-e be a jogsértést</a:t>
            </a:r>
          </a:p>
          <a:p>
            <a:pPr lvl="1" algn="just"/>
            <a:r>
              <a:rPr lang="hu-HU" dirty="0"/>
              <a:t>az eset körülményei szempontjából releváns egyéb súlyosbító vagy enyhítő tényezők</a:t>
            </a:r>
          </a:p>
          <a:p>
            <a:pPr lvl="1" algn="just"/>
            <a:r>
              <a:rPr lang="hu-HU" dirty="0"/>
              <a:t>A közigazgatási bírság maximum mértéke (a GDPR rendelkezéseinek súlyos megsértése esetén): </a:t>
            </a:r>
          </a:p>
          <a:p>
            <a:pPr lvl="2" algn="just"/>
            <a:r>
              <a:rPr lang="hu-HU" dirty="0"/>
              <a:t>20 millió euró, vagy</a:t>
            </a:r>
          </a:p>
          <a:p>
            <a:pPr lvl="2" algn="just"/>
            <a:r>
              <a:rPr lang="hu-HU" dirty="0"/>
              <a:t>az előző pénzügyi év teljes éves világpiaci forgalmának legfeljebb 4%-a</a:t>
            </a:r>
          </a:p>
        </p:txBody>
      </p:sp>
      <p:sp>
        <p:nvSpPr>
          <p:cNvPr id="5" name="Slide Number Placeholder 4">
            <a:extLst>
              <a:ext uri="{FF2B5EF4-FFF2-40B4-BE49-F238E27FC236}">
                <a16:creationId xmlns:a16="http://schemas.microsoft.com/office/drawing/2014/main" id="{3B6160AB-589C-FC48-A7A7-7FA7274D2461}"/>
              </a:ext>
            </a:extLst>
          </p:cNvPr>
          <p:cNvSpPr>
            <a:spLocks noGrp="1"/>
          </p:cNvSpPr>
          <p:nvPr>
            <p:ph type="sldNum" sz="quarter" idx="4"/>
          </p:nvPr>
        </p:nvSpPr>
        <p:spPr/>
        <p:txBody>
          <a:bodyPr/>
          <a:lstStyle/>
          <a:p>
            <a:r>
              <a:rPr lang="nl-NL"/>
              <a:t> </a:t>
            </a:r>
            <a:fld id="{86AF68A2-6128-9F44-B220-5E1C95D38D86}" type="datetime1">
              <a:rPr lang="nl-NL" smtClean="0"/>
              <a:pPr/>
              <a:t>14-2-2020</a:t>
            </a:fld>
            <a:r>
              <a:rPr lang="nl-NL"/>
              <a:t> | </a:t>
            </a:r>
            <a:fld id="{2DAB09C5-3251-4B47-B002-D03712DC64C3}" type="slidenum">
              <a:rPr lang="nl-NL" smtClean="0"/>
              <a:pPr/>
              <a:t>38</a:t>
            </a:fld>
            <a:endParaRPr lang="nl-NL" dirty="0"/>
          </a:p>
        </p:txBody>
      </p:sp>
      <p:sp>
        <p:nvSpPr>
          <p:cNvPr id="6" name="Ellipszis 5">
            <a:extLst>
              <a:ext uri="{FF2B5EF4-FFF2-40B4-BE49-F238E27FC236}">
                <a16:creationId xmlns:a16="http://schemas.microsoft.com/office/drawing/2014/main" id="{6A32A4A7-46BC-4C79-A0C9-9B1A45D31EBE}"/>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69243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76796-DEE9-0144-BD99-D3F13D51688B}"/>
              </a:ext>
            </a:extLst>
          </p:cNvPr>
          <p:cNvSpPr>
            <a:spLocks noGrp="1"/>
          </p:cNvSpPr>
          <p:nvPr>
            <p:ph type="title"/>
          </p:nvPr>
        </p:nvSpPr>
        <p:spPr>
          <a:xfrm>
            <a:off x="677334" y="609600"/>
            <a:ext cx="8596668" cy="887730"/>
          </a:xfrm>
        </p:spPr>
        <p:txBody>
          <a:bodyPr>
            <a:normAutofit fontScale="90000"/>
          </a:bodyPr>
          <a:lstStyle/>
          <a:p>
            <a:r>
              <a:rPr lang="hu-HU" dirty="0"/>
              <a:t>Pénzbírság és büntetőjogi következmények</a:t>
            </a:r>
          </a:p>
        </p:txBody>
      </p:sp>
      <p:sp>
        <p:nvSpPr>
          <p:cNvPr id="3" name="Content Placeholder 2">
            <a:extLst>
              <a:ext uri="{FF2B5EF4-FFF2-40B4-BE49-F238E27FC236}">
                <a16:creationId xmlns:a16="http://schemas.microsoft.com/office/drawing/2014/main" id="{C86D260D-AFE8-A041-969C-70418EB9085E}"/>
              </a:ext>
            </a:extLst>
          </p:cNvPr>
          <p:cNvSpPr>
            <a:spLocks noGrp="1"/>
          </p:cNvSpPr>
          <p:nvPr>
            <p:ph idx="1"/>
          </p:nvPr>
        </p:nvSpPr>
        <p:spPr>
          <a:xfrm>
            <a:off x="677334" y="1588771"/>
            <a:ext cx="8596668" cy="4452592"/>
          </a:xfrm>
        </p:spPr>
        <p:txBody>
          <a:bodyPr>
            <a:normAutofit/>
          </a:bodyPr>
          <a:lstStyle/>
          <a:p>
            <a:pPr algn="just"/>
            <a:r>
              <a:rPr lang="hu-HU" sz="2200" dirty="0"/>
              <a:t>A tagállamok a GDPR megsértése esetén saját szabályokat határoznak meg a pénzbírságokra vonatkozóan, különösen azon jogsértések esetében, amelyek nem sújthatók közigazgatási bírsággal.</a:t>
            </a:r>
          </a:p>
          <a:p>
            <a:pPr algn="just"/>
            <a:r>
              <a:rPr lang="hu-HU" sz="2200" dirty="0"/>
              <a:t>A tagállamok a GDPR megsértése esetén előírhatnak saját büntetőjogi szankciókat is.</a:t>
            </a:r>
          </a:p>
          <a:p>
            <a:pPr algn="just"/>
            <a:r>
              <a:rPr lang="hu-HU" sz="2200" dirty="0"/>
              <a:t>A büntetőjogi szankciók esetleges bevezetése kockázatot jelenthet a szervezetek számára.</a:t>
            </a:r>
          </a:p>
        </p:txBody>
      </p:sp>
      <p:sp>
        <p:nvSpPr>
          <p:cNvPr id="5" name="Slide Number Placeholder 4">
            <a:extLst>
              <a:ext uri="{FF2B5EF4-FFF2-40B4-BE49-F238E27FC236}">
                <a16:creationId xmlns:a16="http://schemas.microsoft.com/office/drawing/2014/main" id="{EE5B84BE-373B-2949-8B47-5B22D5574F1C}"/>
              </a:ext>
            </a:extLst>
          </p:cNvPr>
          <p:cNvSpPr>
            <a:spLocks noGrp="1"/>
          </p:cNvSpPr>
          <p:nvPr>
            <p:ph type="sldNum" sz="quarter" idx="4"/>
          </p:nvPr>
        </p:nvSpPr>
        <p:spPr/>
        <p:txBody>
          <a:bodyPr/>
          <a:lstStyle/>
          <a:p>
            <a:r>
              <a:rPr lang="nl-NL"/>
              <a:t> </a:t>
            </a:r>
            <a:fld id="{5847E1C0-DC08-2C4A-B650-BBF4CD60D2E8}" type="datetime1">
              <a:rPr lang="nl-NL" smtClean="0"/>
              <a:pPr/>
              <a:t>14-2-2020</a:t>
            </a:fld>
            <a:r>
              <a:rPr lang="nl-NL"/>
              <a:t> | </a:t>
            </a:r>
            <a:fld id="{2DAB09C5-3251-4B47-B002-D03712DC64C3}" type="slidenum">
              <a:rPr lang="nl-NL" smtClean="0"/>
              <a:pPr/>
              <a:t>39</a:t>
            </a:fld>
            <a:endParaRPr lang="nl-NL" dirty="0"/>
          </a:p>
        </p:txBody>
      </p:sp>
      <p:sp>
        <p:nvSpPr>
          <p:cNvPr id="6" name="Ellipszis 5">
            <a:extLst>
              <a:ext uri="{FF2B5EF4-FFF2-40B4-BE49-F238E27FC236}">
                <a16:creationId xmlns:a16="http://schemas.microsoft.com/office/drawing/2014/main" id="{95DFFDE8-3919-48B7-A977-8C20DD372E86}"/>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5088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46FE158-E780-3542-87F0-C388EE2738E6}"/>
              </a:ext>
            </a:extLst>
          </p:cNvPr>
          <p:cNvSpPr>
            <a:spLocks noGrp="1"/>
          </p:cNvSpPr>
          <p:nvPr>
            <p:ph type="title"/>
          </p:nvPr>
        </p:nvSpPr>
        <p:spPr/>
        <p:txBody>
          <a:bodyPr/>
          <a:lstStyle/>
          <a:p>
            <a:r>
              <a:rPr lang="hu-HU" dirty="0"/>
              <a:t>Előadó</a:t>
            </a:r>
            <a:endParaRPr lang="en-GB" dirty="0"/>
          </a:p>
        </p:txBody>
      </p:sp>
      <p:pic>
        <p:nvPicPr>
          <p:cNvPr id="14" name="Segnaposto contenuto 13">
            <a:extLst>
              <a:ext uri="{FF2B5EF4-FFF2-40B4-BE49-F238E27FC236}">
                <a16:creationId xmlns:a16="http://schemas.microsoft.com/office/drawing/2014/main" id="{DA633520-E225-C047-A237-0E0C6B9BD9A3}"/>
              </a:ext>
            </a:extLst>
          </p:cNvPr>
          <p:cNvPicPr>
            <a:picLocks noGrp="1" noChangeAspect="1"/>
          </p:cNvPicPr>
          <p:nvPr>
            <p:ph idx="1"/>
          </p:nvPr>
        </p:nvPicPr>
        <p:blipFill>
          <a:blip r:embed="rId3"/>
          <a:stretch>
            <a:fillRect/>
          </a:stretch>
        </p:blipFill>
        <p:spPr>
          <a:xfrm>
            <a:off x="3875881" y="3063081"/>
            <a:ext cx="2200275" cy="2076450"/>
          </a:xfrm>
        </p:spPr>
      </p:pic>
      <p:sp>
        <p:nvSpPr>
          <p:cNvPr id="19" name="CasellaDiTesto 18">
            <a:extLst>
              <a:ext uri="{FF2B5EF4-FFF2-40B4-BE49-F238E27FC236}">
                <a16:creationId xmlns:a16="http://schemas.microsoft.com/office/drawing/2014/main" id="{FBA6102E-2597-F247-B394-B73B5A180883}"/>
              </a:ext>
            </a:extLst>
          </p:cNvPr>
          <p:cNvSpPr txBox="1"/>
          <p:nvPr/>
        </p:nvSpPr>
        <p:spPr>
          <a:xfrm>
            <a:off x="6096000" y="2656674"/>
            <a:ext cx="4648200" cy="1200329"/>
          </a:xfrm>
          <a:prstGeom prst="rect">
            <a:avLst/>
          </a:prstGeom>
          <a:noFill/>
        </p:spPr>
        <p:txBody>
          <a:bodyPr wrap="square" rtlCol="0">
            <a:spAutoFit/>
          </a:bodyPr>
          <a:lstStyle/>
          <a:p>
            <a:pPr lvl="0">
              <a:defRPr/>
            </a:pPr>
            <a:r>
              <a:rPr lang="hu-HU" dirty="0">
                <a:solidFill>
                  <a:prstClr val="black"/>
                </a:solidFill>
                <a:latin typeface="Calibri" panose="020F0502020204030204"/>
              </a:rPr>
              <a:t>Név</a:t>
            </a:r>
            <a:endParaRPr lang="en-GB" dirty="0">
              <a:solidFill>
                <a:prstClr val="black"/>
              </a:solidFill>
              <a:latin typeface="Calibri" panose="020F0502020204030204"/>
            </a:endParaRPr>
          </a:p>
          <a:p>
            <a:pPr lvl="0">
              <a:defRPr/>
            </a:pPr>
            <a:r>
              <a:rPr lang="hu-HU" dirty="0">
                <a:solidFill>
                  <a:prstClr val="black"/>
                </a:solidFill>
                <a:latin typeface="Calibri" panose="020F0502020204030204"/>
              </a:rPr>
              <a:t>Cím</a:t>
            </a:r>
            <a:endParaRPr lang="en-GB" dirty="0">
              <a:solidFill>
                <a:prstClr val="black"/>
              </a:solidFill>
              <a:latin typeface="Calibri" panose="020F0502020204030204"/>
            </a:endParaRPr>
          </a:p>
          <a:p>
            <a:pPr lvl="0">
              <a:defRPr/>
            </a:pPr>
            <a:r>
              <a:rPr lang="hu-HU" dirty="0">
                <a:solidFill>
                  <a:prstClr val="black"/>
                </a:solidFill>
                <a:latin typeface="Calibri" panose="020F0502020204030204"/>
              </a:rPr>
              <a:t>Szervezet/szervezeti egység</a:t>
            </a:r>
          </a:p>
          <a:p>
            <a:pPr lvl="0">
              <a:defRPr/>
            </a:pPr>
            <a:r>
              <a:rPr lang="hu-HU" dirty="0">
                <a:solidFill>
                  <a:prstClr val="black"/>
                </a:solidFill>
                <a:latin typeface="Calibri" panose="020F0502020204030204"/>
              </a:rPr>
              <a:t>Elérhetőség</a:t>
            </a:r>
            <a:endParaRPr lang="en-GB" dirty="0">
              <a:solidFill>
                <a:prstClr val="black"/>
              </a:solidFill>
              <a:latin typeface="Calibri" panose="020F0502020204030204"/>
            </a:endParaRPr>
          </a:p>
        </p:txBody>
      </p:sp>
      <p:sp>
        <p:nvSpPr>
          <p:cNvPr id="6" name="Ellipszis 5">
            <a:extLst>
              <a:ext uri="{FF2B5EF4-FFF2-40B4-BE49-F238E27FC236}">
                <a16:creationId xmlns:a16="http://schemas.microsoft.com/office/drawing/2014/main" id="{C221FB3A-9F33-46F3-8667-A6CBC2CE8A5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29080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63B2DF5-7134-4E00-85C8-FF6B0E419D71}"/>
              </a:ext>
            </a:extLst>
          </p:cNvPr>
          <p:cNvSpPr>
            <a:spLocks noGrp="1"/>
          </p:cNvSpPr>
          <p:nvPr>
            <p:ph type="title"/>
          </p:nvPr>
        </p:nvSpPr>
        <p:spPr>
          <a:xfrm>
            <a:off x="677334" y="609600"/>
            <a:ext cx="8596668" cy="769441"/>
          </a:xfrm>
        </p:spPr>
        <p:txBody>
          <a:bodyPr/>
          <a:lstStyle/>
          <a:p>
            <a:r>
              <a:rPr lang="hu-HU" dirty="0"/>
              <a:t>Jogesetek</a:t>
            </a:r>
          </a:p>
        </p:txBody>
      </p:sp>
      <p:sp>
        <p:nvSpPr>
          <p:cNvPr id="5" name="Tartalom helye 4">
            <a:extLst>
              <a:ext uri="{FF2B5EF4-FFF2-40B4-BE49-F238E27FC236}">
                <a16:creationId xmlns:a16="http://schemas.microsoft.com/office/drawing/2014/main" id="{90050778-1967-40D8-9FBA-415EE6586E38}"/>
              </a:ext>
            </a:extLst>
          </p:cNvPr>
          <p:cNvSpPr>
            <a:spLocks noGrp="1"/>
          </p:cNvSpPr>
          <p:nvPr>
            <p:ph idx="1"/>
          </p:nvPr>
        </p:nvSpPr>
        <p:spPr>
          <a:xfrm>
            <a:off x="677334" y="1611631"/>
            <a:ext cx="8596668" cy="4429732"/>
          </a:xfrm>
        </p:spPr>
        <p:txBody>
          <a:bodyPr>
            <a:normAutofit/>
          </a:bodyPr>
          <a:lstStyle/>
          <a:p>
            <a:r>
              <a:rPr lang="hu-HU" sz="2000">
                <a:latin typeface="+mj-lt"/>
                <a:ea typeface="Verdana" panose="020B0604030504040204" pitchFamily="34" charset="0"/>
                <a:cs typeface="Verdana" panose="020B0604030504040204" pitchFamily="34" charset="0"/>
              </a:rPr>
              <a:t>Melyik </a:t>
            </a:r>
            <a:r>
              <a:rPr lang="hu-HU" sz="2000" dirty="0">
                <a:latin typeface="+mj-lt"/>
                <a:ea typeface="Verdana" panose="020B0604030504040204" pitchFamily="34" charset="0"/>
                <a:cs typeface="Verdana" panose="020B0604030504040204" pitchFamily="34" charset="0"/>
              </a:rPr>
              <a:t>joghatóság illetékes egy panasz kivizsgálására, és ki jogosult a </a:t>
            </a:r>
            <a:r>
              <a:rPr lang="hu-HU" sz="2000" dirty="0" err="1">
                <a:latin typeface="+mj-lt"/>
                <a:ea typeface="Verdana" panose="020B0604030504040204" pitchFamily="34" charset="0"/>
                <a:cs typeface="Verdana" panose="020B0604030504040204" pitchFamily="34" charset="0"/>
              </a:rPr>
              <a:t>one</a:t>
            </a:r>
            <a:r>
              <a:rPr lang="hu-HU" sz="2000" dirty="0">
                <a:latin typeface="+mj-lt"/>
                <a:ea typeface="Verdana" panose="020B0604030504040204" pitchFamily="34" charset="0"/>
                <a:cs typeface="Verdana" panose="020B0604030504040204" pitchFamily="34" charset="0"/>
              </a:rPr>
              <a:t>-stop-shop-</a:t>
            </a:r>
            <a:r>
              <a:rPr lang="hu-HU" sz="2000" dirty="0" err="1">
                <a:latin typeface="+mj-lt"/>
                <a:ea typeface="Verdana" panose="020B0604030504040204" pitchFamily="34" charset="0"/>
                <a:cs typeface="Verdana" panose="020B0604030504040204" pitchFamily="34" charset="0"/>
              </a:rPr>
              <a:t>ra</a:t>
            </a:r>
            <a:r>
              <a:rPr lang="hu-HU" sz="2000" dirty="0">
                <a:latin typeface="+mj-lt"/>
                <a:ea typeface="Verdana" panose="020B0604030504040204" pitchFamily="34" charset="0"/>
                <a:cs typeface="Verdana" panose="020B0604030504040204" pitchFamily="34" charset="0"/>
              </a:rPr>
              <a:t>? </a:t>
            </a:r>
          </a:p>
          <a:p>
            <a:pPr lvl="1"/>
            <a:r>
              <a:rPr lang="en-GB" sz="2000" dirty="0" err="1">
                <a:latin typeface="+mj-lt"/>
              </a:rPr>
              <a:t>Weltimmo</a:t>
            </a:r>
            <a:r>
              <a:rPr lang="en-GB" sz="2000" dirty="0">
                <a:latin typeface="+mj-lt"/>
              </a:rPr>
              <a:t> s. r. o. </a:t>
            </a:r>
            <a:r>
              <a:rPr lang="en-GB" sz="2000" i="1" dirty="0" err="1">
                <a:latin typeface="+mj-lt"/>
              </a:rPr>
              <a:t>kontra</a:t>
            </a:r>
            <a:r>
              <a:rPr lang="en-GB" sz="2000" dirty="0">
                <a:latin typeface="+mj-lt"/>
              </a:rPr>
              <a:t> </a:t>
            </a:r>
            <a:r>
              <a:rPr lang="en-GB" sz="2000" dirty="0" err="1">
                <a:latin typeface="+mj-lt"/>
              </a:rPr>
              <a:t>Nemzeti</a:t>
            </a:r>
            <a:r>
              <a:rPr lang="en-GB" sz="2000" dirty="0">
                <a:latin typeface="+mj-lt"/>
              </a:rPr>
              <a:t> </a:t>
            </a:r>
            <a:r>
              <a:rPr lang="en-GB" sz="2000" dirty="0" err="1">
                <a:latin typeface="+mj-lt"/>
              </a:rPr>
              <a:t>Adatvédelmi</a:t>
            </a:r>
            <a:r>
              <a:rPr lang="en-GB" sz="2000" dirty="0">
                <a:latin typeface="+mj-lt"/>
              </a:rPr>
              <a:t> </a:t>
            </a:r>
            <a:r>
              <a:rPr lang="en-GB" sz="2000" dirty="0" err="1">
                <a:latin typeface="+mj-lt"/>
              </a:rPr>
              <a:t>és</a:t>
            </a:r>
            <a:r>
              <a:rPr lang="en-GB" sz="2000" dirty="0">
                <a:latin typeface="+mj-lt"/>
              </a:rPr>
              <a:t> </a:t>
            </a:r>
            <a:r>
              <a:rPr lang="en-GB" sz="2000" dirty="0" err="1">
                <a:latin typeface="+mj-lt"/>
              </a:rPr>
              <a:t>Információszabadság</a:t>
            </a:r>
            <a:r>
              <a:rPr lang="en-GB" sz="2000" dirty="0">
                <a:latin typeface="+mj-lt"/>
              </a:rPr>
              <a:t> </a:t>
            </a:r>
            <a:r>
              <a:rPr lang="en-GB" sz="2000" dirty="0" err="1">
                <a:latin typeface="+mj-lt"/>
              </a:rPr>
              <a:t>Hatóság</a:t>
            </a:r>
            <a:r>
              <a:rPr lang="hu-HU" sz="2000" dirty="0">
                <a:latin typeface="+mj-lt"/>
                <a:ea typeface="Verdana" panose="020B0604030504040204" pitchFamily="34" charset="0"/>
                <a:cs typeface="Verdana" panose="020B0604030504040204" pitchFamily="34" charset="0"/>
              </a:rPr>
              <a:t> (</a:t>
            </a:r>
            <a:r>
              <a:rPr lang="en-GB" sz="2000" dirty="0">
                <a:latin typeface="+mj-lt"/>
              </a:rPr>
              <a:t>C-230/14</a:t>
            </a:r>
            <a:r>
              <a:rPr lang="hu-HU" sz="2000" dirty="0">
                <a:latin typeface="+mj-lt"/>
              </a:rPr>
              <a:t>)</a:t>
            </a:r>
            <a:endParaRPr lang="hu-HU" sz="2000" dirty="0">
              <a:latin typeface="+mj-lt"/>
              <a:ea typeface="Verdana" panose="020B0604030504040204" pitchFamily="34" charset="0"/>
              <a:cs typeface="Verdana" panose="020B0604030504040204" pitchFamily="34" charset="0"/>
            </a:endParaRPr>
          </a:p>
          <a:p>
            <a:r>
              <a:rPr lang="hu-HU" sz="2000" dirty="0">
                <a:latin typeface="+mj-lt"/>
                <a:ea typeface="Verdana" panose="020B0604030504040204" pitchFamily="34" charset="0"/>
                <a:cs typeface="Verdana" panose="020B0604030504040204" pitchFamily="34" charset="0"/>
              </a:rPr>
              <a:t>Bírósági jogorvoslathoz való jog és mi a teendő, ha nem kielégítő az adatvédelmi hatóság válasza?</a:t>
            </a:r>
          </a:p>
          <a:p>
            <a:pPr lvl="1"/>
            <a:r>
              <a:rPr lang="en-GB" sz="2000" dirty="0">
                <a:latin typeface="+mj-lt"/>
              </a:rPr>
              <a:t>Maximillian </a:t>
            </a:r>
            <a:r>
              <a:rPr lang="en-GB" sz="2000" dirty="0" err="1">
                <a:latin typeface="+mj-lt"/>
              </a:rPr>
              <a:t>Schrems</a:t>
            </a:r>
            <a:r>
              <a:rPr lang="en-GB" sz="2000" dirty="0">
                <a:latin typeface="+mj-lt"/>
              </a:rPr>
              <a:t> </a:t>
            </a:r>
            <a:r>
              <a:rPr lang="en-GB" sz="2000" i="1" dirty="0" err="1">
                <a:latin typeface="+mj-lt"/>
              </a:rPr>
              <a:t>kontra</a:t>
            </a:r>
            <a:r>
              <a:rPr lang="en-GB" sz="2000" dirty="0">
                <a:latin typeface="+mj-lt"/>
              </a:rPr>
              <a:t> Data Protection Commissioner</a:t>
            </a:r>
            <a:r>
              <a:rPr lang="hu-HU" sz="2000" dirty="0">
                <a:latin typeface="+mj-lt"/>
              </a:rPr>
              <a:t> </a:t>
            </a:r>
            <a:r>
              <a:rPr lang="en-GB" sz="2000" dirty="0" err="1">
                <a:latin typeface="+mj-lt"/>
              </a:rPr>
              <a:t>üg</a:t>
            </a:r>
            <a:r>
              <a:rPr lang="hu-HU" sz="2000" dirty="0">
                <a:latin typeface="+mj-lt"/>
              </a:rPr>
              <a:t>y</a:t>
            </a:r>
            <a:r>
              <a:rPr lang="hu-HU" sz="2000" dirty="0">
                <a:latin typeface="+mj-lt"/>
                <a:ea typeface="Verdana" panose="020B0604030504040204" pitchFamily="34" charset="0"/>
                <a:cs typeface="Verdana" panose="020B0604030504040204" pitchFamily="34" charset="0"/>
              </a:rPr>
              <a:t> (C-362/14.</a:t>
            </a:r>
          </a:p>
        </p:txBody>
      </p:sp>
      <p:sp>
        <p:nvSpPr>
          <p:cNvPr id="3" name="Slide Number Placeholder 2">
            <a:extLst>
              <a:ext uri="{FF2B5EF4-FFF2-40B4-BE49-F238E27FC236}">
                <a16:creationId xmlns:a16="http://schemas.microsoft.com/office/drawing/2014/main" id="{A5979B03-9A46-034E-9B3B-9EDF7D5C89D5}"/>
              </a:ext>
            </a:extLst>
          </p:cNvPr>
          <p:cNvSpPr>
            <a:spLocks noGrp="1"/>
          </p:cNvSpPr>
          <p:nvPr>
            <p:ph type="sldNum" sz="quarter" idx="4"/>
          </p:nvPr>
        </p:nvSpPr>
        <p:spPr/>
        <p:txBody>
          <a:bodyPr/>
          <a:lstStyle/>
          <a:p>
            <a:r>
              <a:rPr lang="nl-NL"/>
              <a:t> </a:t>
            </a:r>
            <a:fld id="{5D518652-9C5B-564D-93BC-4347D4942663}" type="datetime1">
              <a:rPr lang="nl-NL" smtClean="0"/>
              <a:pPr/>
              <a:t>14-2-2020</a:t>
            </a:fld>
            <a:r>
              <a:rPr lang="nl-NL"/>
              <a:t> | </a:t>
            </a:r>
            <a:fld id="{2DAB09C5-3251-4B47-B002-D03712DC64C3}" type="slidenum">
              <a:rPr lang="nl-NL" smtClean="0"/>
              <a:pPr/>
              <a:t>40</a:t>
            </a:fld>
            <a:endParaRPr lang="nl-NL" dirty="0"/>
          </a:p>
        </p:txBody>
      </p:sp>
      <p:sp>
        <p:nvSpPr>
          <p:cNvPr id="4" name="Rectangle 3">
            <a:extLst>
              <a:ext uri="{FF2B5EF4-FFF2-40B4-BE49-F238E27FC236}">
                <a16:creationId xmlns:a16="http://schemas.microsoft.com/office/drawing/2014/main" id="{5E9669F4-302E-F94E-8B84-39F6A08EB249}"/>
              </a:ext>
            </a:extLst>
          </p:cNvPr>
          <p:cNvSpPr/>
          <p:nvPr/>
        </p:nvSpPr>
        <p:spPr>
          <a:xfrm>
            <a:off x="700208" y="2045673"/>
            <a:ext cx="11364686" cy="769441"/>
          </a:xfrm>
          <a:prstGeom prst="rect">
            <a:avLst/>
          </a:prstGeom>
        </p:spPr>
        <p:txBody>
          <a:bodyPr wrap="square">
            <a:spAutoFit/>
          </a:bodyPr>
          <a:lstStyle/>
          <a:p>
            <a:br>
              <a:rPr lang="en-US" sz="2200" dirty="0">
                <a:latin typeface="Verdana" panose="020B0604030504040204" pitchFamily="34" charset="0"/>
                <a:ea typeface="Verdana" panose="020B0604030504040204" pitchFamily="34" charset="0"/>
                <a:cs typeface="Verdana" panose="020B0604030504040204" pitchFamily="34" charset="0"/>
              </a:rPr>
            </a:br>
            <a:endParaRPr lang="en-US" sz="2200" dirty="0">
              <a:latin typeface="Verdana" panose="020B0604030504040204" pitchFamily="34" charset="0"/>
              <a:ea typeface="Verdana" panose="020B0604030504040204" pitchFamily="34" charset="0"/>
              <a:cs typeface="Verdana" panose="020B0604030504040204" pitchFamily="34" charset="0"/>
            </a:endParaRPr>
          </a:p>
        </p:txBody>
      </p:sp>
      <p:sp>
        <p:nvSpPr>
          <p:cNvPr id="6" name="Ellipszis 5">
            <a:extLst>
              <a:ext uri="{FF2B5EF4-FFF2-40B4-BE49-F238E27FC236}">
                <a16:creationId xmlns:a16="http://schemas.microsoft.com/office/drawing/2014/main" id="{3C948B1E-6F3E-431A-9E5F-8A13D985CFD4}"/>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41685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63B2DF5-7134-4E00-85C8-FF6B0E419D71}"/>
              </a:ext>
            </a:extLst>
          </p:cNvPr>
          <p:cNvSpPr>
            <a:spLocks noGrp="1"/>
          </p:cNvSpPr>
          <p:nvPr>
            <p:ph type="title"/>
          </p:nvPr>
        </p:nvSpPr>
        <p:spPr>
          <a:xfrm>
            <a:off x="1020234" y="2302669"/>
            <a:ext cx="8596668" cy="1024890"/>
          </a:xfrm>
        </p:spPr>
        <p:txBody>
          <a:bodyPr>
            <a:normAutofit/>
          </a:bodyPr>
          <a:lstStyle/>
          <a:p>
            <a:pPr algn="ctr"/>
            <a:r>
              <a:rPr lang="hu-HU" sz="5400" dirty="0"/>
              <a:t>Kérdések?</a:t>
            </a:r>
          </a:p>
        </p:txBody>
      </p:sp>
      <p:sp>
        <p:nvSpPr>
          <p:cNvPr id="3" name="Slide Number Placeholder 2">
            <a:extLst>
              <a:ext uri="{FF2B5EF4-FFF2-40B4-BE49-F238E27FC236}">
                <a16:creationId xmlns:a16="http://schemas.microsoft.com/office/drawing/2014/main" id="{A5979B03-9A46-034E-9B3B-9EDF7D5C89D5}"/>
              </a:ext>
            </a:extLst>
          </p:cNvPr>
          <p:cNvSpPr>
            <a:spLocks noGrp="1"/>
          </p:cNvSpPr>
          <p:nvPr>
            <p:ph type="sldNum" sz="quarter" idx="4"/>
          </p:nvPr>
        </p:nvSpPr>
        <p:spPr/>
        <p:txBody>
          <a:bodyPr/>
          <a:lstStyle/>
          <a:p>
            <a:r>
              <a:rPr lang="nl-NL"/>
              <a:t> </a:t>
            </a:r>
            <a:fld id="{5D518652-9C5B-564D-93BC-4347D4942663}" type="datetime1">
              <a:rPr lang="nl-NL" smtClean="0"/>
              <a:pPr/>
              <a:t>14-2-2020</a:t>
            </a:fld>
            <a:r>
              <a:rPr lang="nl-NL"/>
              <a:t> | </a:t>
            </a:r>
            <a:fld id="{2DAB09C5-3251-4B47-B002-D03712DC64C3}" type="slidenum">
              <a:rPr lang="nl-NL" smtClean="0"/>
              <a:pPr/>
              <a:t>41</a:t>
            </a:fld>
            <a:endParaRPr lang="nl-NL" dirty="0"/>
          </a:p>
        </p:txBody>
      </p:sp>
      <p:sp>
        <p:nvSpPr>
          <p:cNvPr id="4" name="Rectangle 3">
            <a:extLst>
              <a:ext uri="{FF2B5EF4-FFF2-40B4-BE49-F238E27FC236}">
                <a16:creationId xmlns:a16="http://schemas.microsoft.com/office/drawing/2014/main" id="{5E9669F4-302E-F94E-8B84-39F6A08EB249}"/>
              </a:ext>
            </a:extLst>
          </p:cNvPr>
          <p:cNvSpPr/>
          <p:nvPr/>
        </p:nvSpPr>
        <p:spPr>
          <a:xfrm>
            <a:off x="700208" y="2045673"/>
            <a:ext cx="11364686" cy="769441"/>
          </a:xfrm>
          <a:prstGeom prst="rect">
            <a:avLst/>
          </a:prstGeom>
        </p:spPr>
        <p:txBody>
          <a:bodyPr wrap="square">
            <a:spAutoFit/>
          </a:bodyPr>
          <a:lstStyle/>
          <a:p>
            <a:br>
              <a:rPr lang="en-US" sz="2200" dirty="0">
                <a:latin typeface="Verdana" panose="020B0604030504040204" pitchFamily="34" charset="0"/>
                <a:ea typeface="Verdana" panose="020B0604030504040204" pitchFamily="34" charset="0"/>
                <a:cs typeface="Verdana" panose="020B0604030504040204" pitchFamily="34" charset="0"/>
              </a:rPr>
            </a:br>
            <a:endParaRPr lang="en-US" sz="2200" dirty="0">
              <a:latin typeface="Verdana" panose="020B0604030504040204" pitchFamily="34" charset="0"/>
              <a:ea typeface="Verdana" panose="020B0604030504040204" pitchFamily="34" charset="0"/>
              <a:cs typeface="Verdana" panose="020B0604030504040204" pitchFamily="34" charset="0"/>
            </a:endParaRPr>
          </a:p>
        </p:txBody>
      </p:sp>
      <p:sp>
        <p:nvSpPr>
          <p:cNvPr id="6" name="Ellipszis 5">
            <a:extLst>
              <a:ext uri="{FF2B5EF4-FFF2-40B4-BE49-F238E27FC236}">
                <a16:creationId xmlns:a16="http://schemas.microsoft.com/office/drawing/2014/main" id="{3C948B1E-6F3E-431A-9E5F-8A13D985CFD4}"/>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8603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F4161-31CF-4DC6-AF25-E444EB2DF2D8}"/>
              </a:ext>
            </a:extLst>
          </p:cNvPr>
          <p:cNvSpPr>
            <a:spLocks noGrp="1"/>
          </p:cNvSpPr>
          <p:nvPr>
            <p:ph type="title"/>
          </p:nvPr>
        </p:nvSpPr>
        <p:spPr/>
        <p:txBody>
          <a:bodyPr/>
          <a:lstStyle/>
          <a:p>
            <a:r>
              <a:rPr lang="hu-HU" dirty="0"/>
              <a:t>Értékelés és visszajelzés</a:t>
            </a:r>
          </a:p>
        </p:txBody>
      </p:sp>
      <p:sp>
        <p:nvSpPr>
          <p:cNvPr id="3" name="Content Placeholder 2">
            <a:extLst>
              <a:ext uri="{FF2B5EF4-FFF2-40B4-BE49-F238E27FC236}">
                <a16:creationId xmlns:a16="http://schemas.microsoft.com/office/drawing/2014/main" id="{C9BF6E27-AA9A-4D3C-9149-B20F7A62117D}"/>
              </a:ext>
            </a:extLst>
          </p:cNvPr>
          <p:cNvSpPr>
            <a:spLocks noGrp="1"/>
          </p:cNvSpPr>
          <p:nvPr>
            <p:ph idx="1"/>
          </p:nvPr>
        </p:nvSpPr>
        <p:spPr/>
        <p:txBody>
          <a:bodyPr/>
          <a:lstStyle/>
          <a:p>
            <a:r>
              <a:rPr lang="hu-HU" dirty="0"/>
              <a:t>értékelőlap</a:t>
            </a:r>
          </a:p>
          <a:p>
            <a:r>
              <a:rPr lang="hu-HU" dirty="0"/>
              <a:t>jelenléti ív</a:t>
            </a:r>
          </a:p>
          <a:p>
            <a:endParaRPr lang="en-GB" dirty="0"/>
          </a:p>
        </p:txBody>
      </p:sp>
      <p:sp>
        <p:nvSpPr>
          <p:cNvPr id="4" name="Segnaposto numero diapositiva 3">
            <a:extLst>
              <a:ext uri="{FF2B5EF4-FFF2-40B4-BE49-F238E27FC236}">
                <a16:creationId xmlns:a16="http://schemas.microsoft.com/office/drawing/2014/main" id="{D3D79F3C-ACDD-A543-84A9-8EBEACAFDD74}"/>
              </a:ext>
            </a:extLst>
          </p:cNvPr>
          <p:cNvSpPr>
            <a:spLocks noGrp="1"/>
          </p:cNvSpPr>
          <p:nvPr>
            <p:ph type="sldNum" sz="quarter" idx="4"/>
          </p:nvPr>
        </p:nvSpPr>
        <p:spPr/>
        <p:txBody>
          <a:bodyPr/>
          <a:lstStyle/>
          <a:p>
            <a:fld id="{D57F1E4F-1CFF-5643-939E-02111984F565}" type="slidenum">
              <a:rPr lang="en-US" smtClean="0"/>
              <a:t>42</a:t>
            </a:fld>
            <a:endParaRPr lang="en-US" dirty="0"/>
          </a:p>
        </p:txBody>
      </p:sp>
      <p:sp>
        <p:nvSpPr>
          <p:cNvPr id="7" name="Title 1">
            <a:extLst>
              <a:ext uri="{FF2B5EF4-FFF2-40B4-BE49-F238E27FC236}">
                <a16:creationId xmlns:a16="http://schemas.microsoft.com/office/drawing/2014/main" id="{AB11F0A4-DA70-C941-9A99-1F909C48BDEC}"/>
              </a:ext>
            </a:extLst>
          </p:cNvPr>
          <p:cNvSpPr txBox="1">
            <a:spLocks/>
          </p:cNvSpPr>
          <p:nvPr/>
        </p:nvSpPr>
        <p:spPr>
          <a:xfrm>
            <a:off x="838200" y="93518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6" name="Ellipszis 5">
            <a:extLst>
              <a:ext uri="{FF2B5EF4-FFF2-40B4-BE49-F238E27FC236}">
                <a16:creationId xmlns:a16="http://schemas.microsoft.com/office/drawing/2014/main" id="{BEEDAB74-9004-404E-8669-E2E2BF4F49B9}"/>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180671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107894-4D21-3B46-A2EA-C935391DBD6C}"/>
              </a:ext>
            </a:extLst>
          </p:cNvPr>
          <p:cNvSpPr>
            <a:spLocks noGrp="1"/>
          </p:cNvSpPr>
          <p:nvPr>
            <p:ph type="title"/>
          </p:nvPr>
        </p:nvSpPr>
        <p:spPr/>
        <p:txBody>
          <a:bodyPr/>
          <a:lstStyle/>
          <a:p>
            <a:r>
              <a:rPr lang="hu-HU" b="1" noProof="0" dirty="0" err="1"/>
              <a:t>Credits</a:t>
            </a:r>
            <a:endParaRPr lang="hu-HU" b="1" noProof="0" dirty="0"/>
          </a:p>
        </p:txBody>
      </p:sp>
      <p:sp>
        <p:nvSpPr>
          <p:cNvPr id="3" name="Segnaposto contenuto 2">
            <a:extLst>
              <a:ext uri="{FF2B5EF4-FFF2-40B4-BE49-F238E27FC236}">
                <a16:creationId xmlns:a16="http://schemas.microsoft.com/office/drawing/2014/main" id="{B477F202-DBF6-5D40-9E2F-CF747E4CA124}"/>
              </a:ext>
            </a:extLst>
          </p:cNvPr>
          <p:cNvSpPr>
            <a:spLocks noGrp="1"/>
          </p:cNvSpPr>
          <p:nvPr>
            <p:ph idx="1"/>
          </p:nvPr>
        </p:nvSpPr>
        <p:spPr>
          <a:xfrm>
            <a:off x="677334" y="1637731"/>
            <a:ext cx="8596668" cy="4411652"/>
          </a:xfrm>
        </p:spPr>
        <p:txBody>
          <a:bodyPr>
            <a:noAutofit/>
          </a:bodyPr>
          <a:lstStyle/>
          <a:p>
            <a:pPr marL="0" indent="0" algn="just">
              <a:lnSpc>
                <a:spcPct val="100000"/>
              </a:lnSpc>
              <a:spcBef>
                <a:spcPts val="0"/>
              </a:spcBef>
              <a:buNone/>
            </a:pPr>
            <a:r>
              <a:rPr lang="hu-HU" noProof="0" dirty="0" err="1"/>
              <a:t>These</a:t>
            </a:r>
            <a:r>
              <a:rPr lang="hu-HU" noProof="0" dirty="0"/>
              <a:t>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based</a:t>
            </a:r>
            <a:r>
              <a:rPr lang="hu-HU" noProof="0" dirty="0"/>
              <a:t> </a:t>
            </a:r>
            <a:r>
              <a:rPr lang="hu-HU" noProof="0" dirty="0" err="1"/>
              <a:t>on</a:t>
            </a:r>
            <a:r>
              <a:rPr lang="hu-HU" noProof="0" dirty="0"/>
              <a:t> standard </a:t>
            </a:r>
            <a:r>
              <a:rPr lang="hu-HU" noProof="0" dirty="0" err="1"/>
              <a:t>training</a:t>
            </a:r>
            <a:r>
              <a:rPr lang="hu-HU" noProof="0" dirty="0"/>
              <a:t> </a:t>
            </a:r>
            <a:r>
              <a:rPr lang="hu-HU" noProof="0" dirty="0" err="1"/>
              <a:t>materials</a:t>
            </a:r>
            <a:r>
              <a:rPr lang="hu-HU" noProof="0" dirty="0"/>
              <a:t> </a:t>
            </a:r>
            <a:r>
              <a:rPr lang="hu-HU" noProof="0" dirty="0" err="1"/>
              <a:t>developed</a:t>
            </a:r>
            <a:r>
              <a:rPr lang="hu-HU" noProof="0" dirty="0"/>
              <a:t> in </a:t>
            </a:r>
            <a:r>
              <a:rPr lang="hu-HU" noProof="0" dirty="0" err="1"/>
              <a:t>the</a:t>
            </a:r>
            <a:r>
              <a:rPr lang="hu-HU" noProof="0" dirty="0"/>
              <a:t> context of </a:t>
            </a:r>
            <a:r>
              <a:rPr lang="hu-HU" noProof="0" dirty="0" err="1"/>
              <a:t>the</a:t>
            </a:r>
            <a:r>
              <a:rPr lang="hu-HU" noProof="0" dirty="0"/>
              <a:t> project “</a:t>
            </a:r>
            <a:r>
              <a:rPr lang="hu-HU" noProof="0" dirty="0" err="1"/>
              <a:t>Supporting</a:t>
            </a:r>
            <a:r>
              <a:rPr lang="hu-HU" noProof="0" dirty="0"/>
              <a:t> </a:t>
            </a:r>
            <a:r>
              <a:rPr lang="hu-HU" noProof="0" dirty="0" err="1"/>
              <a:t>Training</a:t>
            </a:r>
            <a:r>
              <a:rPr lang="hu-HU" noProof="0" dirty="0"/>
              <a:t> </a:t>
            </a:r>
            <a:r>
              <a:rPr lang="hu-HU" noProof="0" dirty="0" err="1"/>
              <a:t>Activities</a:t>
            </a:r>
            <a:r>
              <a:rPr lang="hu-HU" noProof="0" dirty="0"/>
              <a:t> </a:t>
            </a:r>
            <a:r>
              <a:rPr lang="hu-HU" noProof="0" dirty="0" err="1"/>
              <a:t>on</a:t>
            </a:r>
            <a:r>
              <a:rPr lang="hu-HU" noProof="0" dirty="0"/>
              <a:t> </a:t>
            </a:r>
            <a:r>
              <a:rPr lang="hu-HU" noProof="0" dirty="0" err="1"/>
              <a:t>the</a:t>
            </a:r>
            <a:r>
              <a:rPr lang="hu-HU" noProof="0" dirty="0"/>
              <a:t> Data </a:t>
            </a:r>
            <a:r>
              <a:rPr lang="hu-HU" noProof="0" dirty="0" err="1"/>
              <a:t>Protection</a:t>
            </a:r>
            <a:r>
              <a:rPr lang="hu-HU" noProof="0" dirty="0"/>
              <a:t> Reform” – STAR (</a:t>
            </a:r>
            <a:r>
              <a:rPr lang="hu-HU" noProof="0" dirty="0">
                <a:hlinkClick r:id="rId3"/>
              </a:rPr>
              <a:t>http://www.project-star.eu/</a:t>
            </a:r>
            <a:r>
              <a:rPr lang="hu-HU" noProof="0" dirty="0"/>
              <a:t>).</a:t>
            </a:r>
          </a:p>
          <a:p>
            <a:pPr marL="0" indent="0" algn="just">
              <a:lnSpc>
                <a:spcPct val="100000"/>
              </a:lnSpc>
              <a:spcBef>
                <a:spcPts val="0"/>
              </a:spcBef>
              <a:buNone/>
            </a:pPr>
            <a:endParaRPr lang="hu-HU" noProof="0" dirty="0"/>
          </a:p>
          <a:p>
            <a:pPr marL="0" indent="0" algn="just">
              <a:lnSpc>
                <a:spcPct val="100000"/>
              </a:lnSpc>
              <a:spcBef>
                <a:spcPts val="0"/>
              </a:spcBef>
              <a:buNone/>
            </a:pPr>
            <a:endParaRPr lang="hu-HU" noProof="0" dirty="0"/>
          </a:p>
          <a:p>
            <a:pPr marL="2149475" indent="0" algn="just">
              <a:lnSpc>
                <a:spcPct val="100000"/>
              </a:lnSpc>
              <a:spcBef>
                <a:spcPts val="0"/>
              </a:spcBef>
              <a:buNone/>
            </a:pPr>
            <a:r>
              <a:rPr lang="hu-HU" noProof="0" dirty="0" err="1"/>
              <a:t>This</a:t>
            </a:r>
            <a:r>
              <a:rPr lang="hu-HU" noProof="0" dirty="0"/>
              <a:t> project has </a:t>
            </a:r>
            <a:r>
              <a:rPr lang="hu-HU" noProof="0" dirty="0" err="1"/>
              <a:t>received</a:t>
            </a:r>
            <a:r>
              <a:rPr lang="hu-HU" noProof="0" dirty="0"/>
              <a:t> </a:t>
            </a:r>
            <a:r>
              <a:rPr lang="hu-HU" noProof="0" dirty="0" err="1"/>
              <a:t>funding</a:t>
            </a:r>
            <a:r>
              <a:rPr lang="hu-HU" noProof="0" dirty="0"/>
              <a:t> </a:t>
            </a:r>
            <a:r>
              <a:rPr lang="hu-HU" noProof="0" dirty="0" err="1"/>
              <a:t>from</a:t>
            </a:r>
            <a:r>
              <a:rPr lang="hu-HU" noProof="0" dirty="0"/>
              <a:t> </a:t>
            </a:r>
            <a:r>
              <a:rPr lang="hu-HU" noProof="0" dirty="0" err="1"/>
              <a:t>the</a:t>
            </a:r>
            <a:r>
              <a:rPr lang="hu-HU" noProof="0" dirty="0"/>
              <a:t> European Union </a:t>
            </a:r>
            <a:r>
              <a:rPr lang="hu-HU" noProof="0" dirty="0" err="1"/>
              <a:t>under</a:t>
            </a:r>
            <a:r>
              <a:rPr lang="hu-HU" noProof="0" dirty="0"/>
              <a:t> </a:t>
            </a:r>
            <a:r>
              <a:rPr lang="hu-HU" noProof="0" dirty="0" err="1"/>
              <a:t>the</a:t>
            </a:r>
            <a:r>
              <a:rPr lang="hu-HU" noProof="0" dirty="0"/>
              <a:t> REC Action Grant </a:t>
            </a:r>
            <a:r>
              <a:rPr lang="hu-HU" noProof="0" dirty="0" err="1"/>
              <a:t>programme</a:t>
            </a:r>
            <a:r>
              <a:rPr lang="hu-HU" noProof="0" dirty="0"/>
              <a:t>.</a:t>
            </a:r>
          </a:p>
          <a:p>
            <a:pPr marL="2149475" indent="0" algn="just">
              <a:lnSpc>
                <a:spcPct val="100000"/>
              </a:lnSpc>
              <a:spcBef>
                <a:spcPts val="0"/>
              </a:spcBef>
              <a:buNone/>
            </a:pPr>
            <a:r>
              <a:rPr lang="hu-HU" noProof="0" dirty="0"/>
              <a:t>Grant </a:t>
            </a:r>
            <a:r>
              <a:rPr lang="hu-HU" noProof="0" dirty="0" err="1"/>
              <a:t>Agreement</a:t>
            </a:r>
            <a:r>
              <a:rPr lang="hu-HU" noProof="0" dirty="0"/>
              <a:t> No 769138 (2017-2019).</a:t>
            </a:r>
          </a:p>
          <a:p>
            <a:pPr marL="2006600" indent="0" algn="just">
              <a:lnSpc>
                <a:spcPct val="100000"/>
              </a:lnSpc>
              <a:spcBef>
                <a:spcPts val="0"/>
              </a:spcBef>
              <a:buNone/>
            </a:pPr>
            <a:endParaRPr lang="hu-HU" noProof="0" dirty="0"/>
          </a:p>
          <a:p>
            <a:pPr marL="19050" indent="0" algn="just">
              <a:lnSpc>
                <a:spcPct val="100000"/>
              </a:lnSpc>
              <a:spcBef>
                <a:spcPts val="0"/>
              </a:spcBef>
              <a:buNone/>
            </a:pPr>
            <a:r>
              <a:rPr lang="hu-HU" noProof="0" dirty="0"/>
              <a:t>The </a:t>
            </a:r>
            <a:r>
              <a:rPr lang="hu-HU" noProof="0" dirty="0" err="1"/>
              <a:t>default</a:t>
            </a:r>
            <a:r>
              <a:rPr lang="hu-HU" noProof="0" dirty="0"/>
              <a:t> version of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available</a:t>
            </a:r>
            <a:r>
              <a:rPr lang="hu-HU" noProof="0" dirty="0"/>
              <a:t> free-of-</a:t>
            </a:r>
            <a:r>
              <a:rPr lang="hu-HU" noProof="0" dirty="0" err="1"/>
              <a:t>charge</a:t>
            </a:r>
            <a:r>
              <a:rPr lang="hu-HU" noProof="0" dirty="0"/>
              <a:t> </a:t>
            </a:r>
            <a:r>
              <a:rPr lang="hu-HU" noProof="0" dirty="0" err="1"/>
              <a:t>on</a:t>
            </a:r>
            <a:r>
              <a:rPr lang="hu-HU" noProof="0" dirty="0"/>
              <a:t> </a:t>
            </a:r>
            <a:r>
              <a:rPr lang="hu-HU" noProof="0" dirty="0" err="1"/>
              <a:t>the</a:t>
            </a:r>
            <a:r>
              <a:rPr lang="hu-HU" noProof="0" dirty="0"/>
              <a:t> STAR project </a:t>
            </a:r>
            <a:r>
              <a:rPr lang="hu-HU" noProof="0" dirty="0" err="1"/>
              <a:t>website</a:t>
            </a:r>
            <a:endParaRPr lang="hu-HU" noProof="0" dirty="0"/>
          </a:p>
          <a:p>
            <a:pPr marL="19050" indent="0" algn="just">
              <a:lnSpc>
                <a:spcPct val="100000"/>
              </a:lnSpc>
              <a:spcBef>
                <a:spcPts val="0"/>
              </a:spcBef>
              <a:buNone/>
            </a:pPr>
            <a:endParaRPr lang="hu-HU" noProof="0" dirty="0"/>
          </a:p>
          <a:p>
            <a:pPr marL="19050" indent="0" algn="just">
              <a:spcBef>
                <a:spcPts val="0"/>
              </a:spcBef>
              <a:buNone/>
            </a:pPr>
            <a:r>
              <a:rPr lang="hu-HU" noProof="0" dirty="0"/>
              <a:t>The </a:t>
            </a:r>
            <a:r>
              <a:rPr lang="hu-HU" noProof="0" dirty="0" err="1"/>
              <a:t>content</a:t>
            </a:r>
            <a:r>
              <a:rPr lang="hu-HU" noProof="0" dirty="0"/>
              <a:t> of </a:t>
            </a:r>
            <a:r>
              <a:rPr lang="hu-HU" noProof="0" dirty="0" err="1"/>
              <a:t>this</a:t>
            </a:r>
            <a:r>
              <a:rPr lang="hu-HU" noProof="0" dirty="0"/>
              <a:t> </a:t>
            </a:r>
            <a:r>
              <a:rPr lang="hu-HU" noProof="0" dirty="0" err="1"/>
              <a:t>presentation</a:t>
            </a:r>
            <a:r>
              <a:rPr lang="hu-HU" noProof="0" dirty="0"/>
              <a:t> </a:t>
            </a:r>
            <a:r>
              <a:rPr lang="hu-HU" noProof="0" dirty="0" err="1"/>
              <a:t>represents</a:t>
            </a:r>
            <a:r>
              <a:rPr lang="hu-HU" noProof="0" dirty="0"/>
              <a:t> </a:t>
            </a:r>
            <a:r>
              <a:rPr lang="hu-HU" noProof="0" dirty="0" err="1"/>
              <a:t>the</a:t>
            </a:r>
            <a:r>
              <a:rPr lang="hu-HU" noProof="0" dirty="0"/>
              <a:t> </a:t>
            </a:r>
            <a:r>
              <a:rPr lang="hu-HU" noProof="0" dirty="0" err="1"/>
              <a:t>views</a:t>
            </a:r>
            <a:r>
              <a:rPr lang="hu-HU" noProof="0" dirty="0"/>
              <a:t> of </a:t>
            </a:r>
            <a:r>
              <a:rPr lang="hu-HU" noProof="0" dirty="0" err="1"/>
              <a:t>the</a:t>
            </a:r>
            <a:r>
              <a:rPr lang="hu-HU" noProof="0" dirty="0"/>
              <a:t> </a:t>
            </a:r>
            <a:r>
              <a:rPr lang="hu-HU" noProof="0" dirty="0" err="1"/>
              <a:t>authors</a:t>
            </a:r>
            <a:r>
              <a:rPr lang="hu-HU" noProof="0" dirty="0"/>
              <a:t> </a:t>
            </a:r>
            <a:r>
              <a:rPr lang="hu-HU" noProof="0" dirty="0" err="1"/>
              <a:t>only</a:t>
            </a:r>
            <a:r>
              <a:rPr lang="hu-HU" noProof="0" dirty="0"/>
              <a:t> and is </a:t>
            </a:r>
            <a:r>
              <a:rPr lang="hu-HU" noProof="0" dirty="0" err="1"/>
              <a:t>their</a:t>
            </a:r>
            <a:r>
              <a:rPr lang="hu-HU" noProof="0" dirty="0"/>
              <a:t> </a:t>
            </a:r>
            <a:r>
              <a:rPr lang="hu-HU" noProof="0" dirty="0" err="1"/>
              <a:t>sole</a:t>
            </a:r>
            <a:r>
              <a:rPr lang="hu-HU" noProof="0" dirty="0"/>
              <a:t> </a:t>
            </a:r>
            <a:r>
              <a:rPr lang="hu-HU" noProof="0" dirty="0" err="1"/>
              <a:t>responsibility</a:t>
            </a:r>
            <a:r>
              <a:rPr lang="hu-HU" noProof="0" dirty="0"/>
              <a:t>. The European </a:t>
            </a:r>
            <a:r>
              <a:rPr lang="hu-HU" noProof="0" dirty="0" err="1"/>
              <a:t>Commission</a:t>
            </a:r>
            <a:r>
              <a:rPr lang="hu-HU" noProof="0" dirty="0"/>
              <a:t> </a:t>
            </a:r>
            <a:r>
              <a:rPr lang="hu-HU" noProof="0" dirty="0" err="1"/>
              <a:t>does</a:t>
            </a:r>
            <a:r>
              <a:rPr lang="hu-HU" noProof="0" dirty="0"/>
              <a:t> </a:t>
            </a:r>
            <a:r>
              <a:rPr lang="hu-HU" noProof="0" dirty="0" err="1"/>
              <a:t>not</a:t>
            </a:r>
            <a:r>
              <a:rPr lang="hu-HU" noProof="0" dirty="0"/>
              <a:t> </a:t>
            </a:r>
            <a:r>
              <a:rPr lang="hu-HU" noProof="0" dirty="0" err="1"/>
              <a:t>accept</a:t>
            </a:r>
            <a:r>
              <a:rPr lang="hu-HU" noProof="0" dirty="0"/>
              <a:t> </a:t>
            </a:r>
            <a:r>
              <a:rPr lang="hu-HU" noProof="0" dirty="0" err="1"/>
              <a:t>any</a:t>
            </a:r>
            <a:r>
              <a:rPr lang="hu-HU" noProof="0" dirty="0"/>
              <a:t> </a:t>
            </a:r>
            <a:r>
              <a:rPr lang="hu-HU" noProof="0" dirty="0" err="1"/>
              <a:t>responsibility</a:t>
            </a:r>
            <a:r>
              <a:rPr lang="hu-HU" noProof="0" dirty="0"/>
              <a:t> </a:t>
            </a:r>
            <a:r>
              <a:rPr lang="hu-HU" noProof="0" dirty="0" err="1"/>
              <a:t>for</a:t>
            </a:r>
            <a:r>
              <a:rPr lang="hu-HU" noProof="0" dirty="0"/>
              <a:t> </a:t>
            </a:r>
            <a:r>
              <a:rPr lang="hu-HU" noProof="0" dirty="0" err="1"/>
              <a:t>use</a:t>
            </a:r>
            <a:r>
              <a:rPr lang="hu-HU" noProof="0" dirty="0"/>
              <a:t> </a:t>
            </a:r>
            <a:r>
              <a:rPr lang="hu-HU" noProof="0" dirty="0" err="1"/>
              <a:t>that</a:t>
            </a:r>
            <a:r>
              <a:rPr lang="hu-HU" noProof="0" dirty="0"/>
              <a:t> </a:t>
            </a:r>
            <a:r>
              <a:rPr lang="hu-HU" noProof="0" dirty="0" err="1"/>
              <a:t>may</a:t>
            </a:r>
            <a:r>
              <a:rPr lang="hu-HU" noProof="0" dirty="0"/>
              <a:t> be </a:t>
            </a:r>
            <a:r>
              <a:rPr lang="hu-HU" noProof="0" dirty="0" err="1"/>
              <a:t>made</a:t>
            </a:r>
            <a:r>
              <a:rPr lang="hu-HU" noProof="0" dirty="0"/>
              <a:t> of </a:t>
            </a:r>
            <a:r>
              <a:rPr lang="hu-HU" noProof="0" dirty="0" err="1"/>
              <a:t>the</a:t>
            </a:r>
            <a:r>
              <a:rPr lang="hu-HU" noProof="0" dirty="0"/>
              <a:t> </a:t>
            </a:r>
            <a:r>
              <a:rPr lang="hu-HU" noProof="0" dirty="0" err="1"/>
              <a:t>information</a:t>
            </a:r>
            <a:r>
              <a:rPr lang="hu-HU" noProof="0" dirty="0"/>
              <a:t> </a:t>
            </a:r>
            <a:r>
              <a:rPr lang="hu-HU" noProof="0" dirty="0" err="1"/>
              <a:t>it</a:t>
            </a:r>
            <a:r>
              <a:rPr lang="hu-HU" noProof="0" dirty="0"/>
              <a:t> </a:t>
            </a:r>
            <a:r>
              <a:rPr lang="hu-HU" noProof="0" dirty="0" err="1"/>
              <a:t>contains</a:t>
            </a:r>
            <a:r>
              <a:rPr lang="hu-HU" noProof="0" dirty="0"/>
              <a:t>.</a:t>
            </a:r>
          </a:p>
        </p:txBody>
      </p:sp>
      <p:sp>
        <p:nvSpPr>
          <p:cNvPr id="4" name="Segnaposto numero diapositiva 3">
            <a:extLst>
              <a:ext uri="{FF2B5EF4-FFF2-40B4-BE49-F238E27FC236}">
                <a16:creationId xmlns:a16="http://schemas.microsoft.com/office/drawing/2014/main" id="{464A7052-1EA7-AE49-BAC2-9041DE710AA2}"/>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srgbClr val="4A66AC"/>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900" b="0" i="0" u="none" strike="noStrike" kern="1200" cap="none" spc="0" normalizeH="0" baseline="0" noProof="0" dirty="0">
              <a:ln>
                <a:noFill/>
              </a:ln>
              <a:solidFill>
                <a:srgbClr val="4A66AC"/>
              </a:solidFill>
              <a:effectLst/>
              <a:uLnTx/>
              <a:uFillTx/>
              <a:latin typeface="Trebuchet MS" panose="020B0603020202020204"/>
              <a:ea typeface="+mn-ea"/>
              <a:cs typeface="+mn-cs"/>
            </a:endParaRPr>
          </a:p>
        </p:txBody>
      </p:sp>
      <p:pic>
        <p:nvPicPr>
          <p:cNvPr id="5" name="Picture 4">
            <a:extLst>
              <a:ext uri="{FF2B5EF4-FFF2-40B4-BE49-F238E27FC236}">
                <a16:creationId xmlns:a16="http://schemas.microsoft.com/office/drawing/2014/main" id="{A11D84FC-CBE8-E04C-B63B-A35D5ADE59C4}"/>
              </a:ext>
            </a:extLst>
          </p:cNvPr>
          <p:cNvPicPr>
            <a:picLocks noChangeAspect="1"/>
          </p:cNvPicPr>
          <p:nvPr/>
        </p:nvPicPr>
        <p:blipFill>
          <a:blip r:embed="rId4"/>
          <a:stretch>
            <a:fillRect/>
          </a:stretch>
        </p:blipFill>
        <p:spPr>
          <a:xfrm>
            <a:off x="882050" y="2712603"/>
            <a:ext cx="1915120" cy="1277288"/>
          </a:xfrm>
          <a:prstGeom prst="rect">
            <a:avLst/>
          </a:prstGeom>
        </p:spPr>
      </p:pic>
      <p:sp>
        <p:nvSpPr>
          <p:cNvPr id="6" name="Ellipszis 5">
            <a:extLst>
              <a:ext uri="{FF2B5EF4-FFF2-40B4-BE49-F238E27FC236}">
                <a16:creationId xmlns:a16="http://schemas.microsoft.com/office/drawing/2014/main" id="{39F70899-E62B-4F82-8B79-EE9425676657}"/>
              </a:ext>
            </a:extLst>
          </p:cNvPr>
          <p:cNvSpPr/>
          <p:nvPr/>
        </p:nvSpPr>
        <p:spPr>
          <a:xfrm>
            <a:off x="11650436" y="-18473"/>
            <a:ext cx="541564" cy="601708"/>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0902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527B42CB-00C2-4DCF-A6E6-EB5247F5B5AC}"/>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6B2D0F00-E729-5E41-9B7C-2BF902CF829A}"/>
              </a:ext>
            </a:extLst>
          </p:cNvPr>
          <p:cNvSpPr>
            <a:spLocks noGrp="1"/>
          </p:cNvSpPr>
          <p:nvPr>
            <p:ph idx="1"/>
          </p:nvPr>
        </p:nvSpPr>
        <p:spPr/>
        <p:txBody>
          <a:bodyPr>
            <a:normAutofit/>
          </a:bodyPr>
          <a:lstStyle/>
          <a:p>
            <a:pPr marL="0" indent="0" algn="just">
              <a:buNone/>
            </a:pPr>
            <a:r>
              <a:rPr lang="hu-HU" sz="2400" dirty="0"/>
              <a:t>A diasor ismerteti az adatvédelmi hatóságok tevékenységét, működését, és feladatait, valamint a természetes személyes jogainak védelmében játszott szerepüket. Bemutatja hogyan tudja egy DPA a legjobban támogatni az adatvédelmi szakembereket? A résztvevők megismerhetik az adatvédelmi hatóság szerepét, és a szervezetük és a hatóság közti együttműködés lehetőségét, továbbá az együttműködés lehetséges módját és előnyeit. </a:t>
            </a:r>
          </a:p>
        </p:txBody>
      </p:sp>
      <p:sp>
        <p:nvSpPr>
          <p:cNvPr id="6" name="Ellipszis 5">
            <a:extLst>
              <a:ext uri="{FF2B5EF4-FFF2-40B4-BE49-F238E27FC236}">
                <a16:creationId xmlns:a16="http://schemas.microsoft.com/office/drawing/2014/main" id="{DEE069E6-8E07-4176-BE2E-0DCC63A3E386}"/>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50896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0FBF-B523-429A-9D12-CB21BE32026C}"/>
              </a:ext>
            </a:extLst>
          </p:cNvPr>
          <p:cNvSpPr>
            <a:spLocks noGrp="1"/>
          </p:cNvSpPr>
          <p:nvPr>
            <p:ph type="title"/>
          </p:nvPr>
        </p:nvSpPr>
        <p:spPr/>
        <p:txBody>
          <a:bodyPr/>
          <a:lstStyle/>
          <a:p>
            <a:r>
              <a:rPr lang="hu-HU" dirty="0"/>
              <a:t>Tartalomjegyzék</a:t>
            </a:r>
            <a:endParaRPr lang="en-GB" dirty="0"/>
          </a:p>
        </p:txBody>
      </p:sp>
      <p:sp>
        <p:nvSpPr>
          <p:cNvPr id="3" name="Content Placeholder 2">
            <a:extLst>
              <a:ext uri="{FF2B5EF4-FFF2-40B4-BE49-F238E27FC236}">
                <a16:creationId xmlns:a16="http://schemas.microsoft.com/office/drawing/2014/main" id="{90E96E04-24D0-48A8-B4A2-9AA7029E6087}"/>
              </a:ext>
            </a:extLst>
          </p:cNvPr>
          <p:cNvSpPr>
            <a:spLocks noGrp="1"/>
          </p:cNvSpPr>
          <p:nvPr>
            <p:ph idx="1"/>
          </p:nvPr>
        </p:nvSpPr>
        <p:spPr>
          <a:xfrm>
            <a:off x="677334" y="1748791"/>
            <a:ext cx="8596668" cy="4292572"/>
          </a:xfrm>
        </p:spPr>
        <p:txBody>
          <a:bodyPr>
            <a:normAutofit/>
          </a:bodyPr>
          <a:lstStyle/>
          <a:p>
            <a:pPr marL="514350" lvl="0" indent="-514350">
              <a:buFont typeface="+mj-lt"/>
              <a:buAutoNum type="arabicPeriod"/>
            </a:pPr>
            <a:r>
              <a:rPr lang="hu-HU" sz="2000" dirty="0">
                <a:solidFill>
                  <a:srgbClr val="FF0000"/>
                </a:solidFill>
              </a:rPr>
              <a:t>Az adatvédelmi hatóság</a:t>
            </a:r>
          </a:p>
          <a:p>
            <a:pPr marL="914400" lvl="1" indent="-457200" algn="just">
              <a:buFont typeface="+mj-lt"/>
              <a:buAutoNum type="alphaLcParenR"/>
            </a:pPr>
            <a:r>
              <a:rPr lang="hu-HU" sz="2000" dirty="0"/>
              <a:t>jogállás</a:t>
            </a:r>
          </a:p>
          <a:p>
            <a:pPr marL="914400" lvl="1" indent="-457200" algn="just">
              <a:buFont typeface="+mj-lt"/>
              <a:buAutoNum type="alphaLcParenR"/>
            </a:pPr>
            <a:r>
              <a:rPr lang="hu-HU" sz="2000" dirty="0"/>
              <a:t>illetékesség</a:t>
            </a:r>
          </a:p>
          <a:p>
            <a:pPr marL="914400" lvl="1" indent="-457200" algn="just">
              <a:buFont typeface="+mj-lt"/>
              <a:buAutoNum type="alphaLcParenR"/>
            </a:pPr>
            <a:r>
              <a:rPr lang="hu-HU" sz="2000" dirty="0"/>
              <a:t>feladatok</a:t>
            </a:r>
          </a:p>
          <a:p>
            <a:pPr marL="914400" lvl="1" indent="-457200" algn="just">
              <a:buFont typeface="+mj-lt"/>
              <a:buAutoNum type="alphaLcParenR"/>
            </a:pPr>
            <a:r>
              <a:rPr lang="hu-HU" sz="2000" dirty="0"/>
              <a:t>hatáskörök</a:t>
            </a:r>
          </a:p>
          <a:p>
            <a:pPr marL="914400" lvl="1" indent="-457200" algn="just">
              <a:buFont typeface="+mj-lt"/>
              <a:buAutoNum type="alphaLcParenR"/>
            </a:pPr>
            <a:r>
              <a:rPr lang="hu-HU" sz="2000" dirty="0"/>
              <a:t>felügyeleti hatóságok közötti együttműködés</a:t>
            </a:r>
          </a:p>
          <a:p>
            <a:pPr marL="914400" lvl="1" indent="-457200" algn="just">
              <a:buFont typeface="+mj-lt"/>
              <a:buAutoNum type="alphaLcParenR"/>
            </a:pPr>
            <a:r>
              <a:rPr lang="hu-HU" sz="2000" dirty="0"/>
              <a:t>kapcsolat az érintettekkel</a:t>
            </a:r>
          </a:p>
          <a:p>
            <a:pPr marL="914400" lvl="1" indent="-457200" algn="just">
              <a:buFont typeface="+mj-lt"/>
              <a:buAutoNum type="alphaLcParenR"/>
            </a:pPr>
            <a:r>
              <a:rPr lang="hu-HU" sz="2000" dirty="0"/>
              <a:t>jogorvoslat és szankciók</a:t>
            </a:r>
          </a:p>
          <a:p>
            <a:pPr marL="514350" lvl="0" indent="-514350">
              <a:buFont typeface="+mj-lt"/>
              <a:buAutoNum type="arabicPeriod"/>
            </a:pPr>
            <a:r>
              <a:rPr lang="hu-HU" sz="2000" dirty="0"/>
              <a:t>Kérdések és válaszok</a:t>
            </a:r>
            <a:endParaRPr lang="en-GB" sz="2000" dirty="0"/>
          </a:p>
          <a:p>
            <a:pPr marL="514350" lvl="0" indent="-514350">
              <a:buFont typeface="+mj-lt"/>
              <a:buAutoNum type="arabicPeriod"/>
            </a:pPr>
            <a:r>
              <a:rPr lang="hu-HU" sz="2000" dirty="0"/>
              <a:t>Befejezés és visszajelzés</a:t>
            </a:r>
            <a:endParaRPr lang="en-GB" sz="2000" dirty="0"/>
          </a:p>
        </p:txBody>
      </p:sp>
      <p:sp>
        <p:nvSpPr>
          <p:cNvPr id="4" name="Segnaposto numero diapositiva 3">
            <a:extLst>
              <a:ext uri="{FF2B5EF4-FFF2-40B4-BE49-F238E27FC236}">
                <a16:creationId xmlns:a16="http://schemas.microsoft.com/office/drawing/2014/main" id="{ABE992BB-DD05-DF49-B055-98A6525CD81C}"/>
              </a:ext>
            </a:extLst>
          </p:cNvPr>
          <p:cNvSpPr>
            <a:spLocks noGrp="1"/>
          </p:cNvSpPr>
          <p:nvPr>
            <p:ph type="sldNum" sz="quarter" idx="4"/>
          </p:nvPr>
        </p:nvSpPr>
        <p:spPr/>
        <p:txBody>
          <a:bodyPr/>
          <a:lstStyle/>
          <a:p>
            <a:fld id="{D57F1E4F-1CFF-5643-939E-02111984F565}" type="slidenum">
              <a:rPr lang="en-US" smtClean="0">
                <a:solidFill>
                  <a:prstClr val="black">
                    <a:tint val="75000"/>
                  </a:prstClr>
                </a:solidFill>
              </a:rPr>
              <a:pPr/>
              <a:t>6</a:t>
            </a:fld>
            <a:endParaRPr lang="en-US" dirty="0">
              <a:solidFill>
                <a:prstClr val="black">
                  <a:tint val="75000"/>
                </a:prstClr>
              </a:solidFill>
            </a:endParaRPr>
          </a:p>
        </p:txBody>
      </p:sp>
      <p:sp>
        <p:nvSpPr>
          <p:cNvPr id="5" name="Ellipszis 4">
            <a:extLst>
              <a:ext uri="{FF2B5EF4-FFF2-40B4-BE49-F238E27FC236}">
                <a16:creationId xmlns:a16="http://schemas.microsoft.com/office/drawing/2014/main" id="{E877DA4C-F27F-445E-8060-CE074F3D6F4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0871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59A9BD95-3A05-41EF-9FA1-F82EBFB17B51}"/>
              </a:ext>
            </a:extLst>
          </p:cNvPr>
          <p:cNvSpPr>
            <a:spLocks noGrp="1"/>
          </p:cNvSpPr>
          <p:nvPr>
            <p:ph type="title"/>
          </p:nvPr>
        </p:nvSpPr>
        <p:spPr>
          <a:xfrm>
            <a:off x="1157394" y="2768600"/>
            <a:ext cx="8596668" cy="1320800"/>
          </a:xfrm>
        </p:spPr>
        <p:txBody>
          <a:bodyPr>
            <a:noAutofit/>
          </a:bodyPr>
          <a:lstStyle/>
          <a:p>
            <a:pPr algn="ctr"/>
            <a:r>
              <a:rPr lang="hu-HU" sz="5400" dirty="0"/>
              <a:t>Az adatvédelmi hatóság</a:t>
            </a:r>
            <a:endParaRPr lang="en-GB" sz="5400" dirty="0"/>
          </a:p>
        </p:txBody>
      </p:sp>
    </p:spTree>
    <p:extLst>
      <p:ext uri="{BB962C8B-B14F-4D97-AF65-F5344CB8AC3E}">
        <p14:creationId xmlns:p14="http://schemas.microsoft.com/office/powerpoint/2010/main" val="285759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9C019-63A0-42E7-B752-0BD895334D4A}"/>
              </a:ext>
            </a:extLst>
          </p:cNvPr>
          <p:cNvSpPr>
            <a:spLocks noGrp="1"/>
          </p:cNvSpPr>
          <p:nvPr>
            <p:ph type="title"/>
          </p:nvPr>
        </p:nvSpPr>
        <p:spPr>
          <a:xfrm>
            <a:off x="677334" y="609600"/>
            <a:ext cx="8596668" cy="762000"/>
          </a:xfrm>
        </p:spPr>
        <p:txBody>
          <a:bodyPr/>
          <a:lstStyle/>
          <a:p>
            <a:r>
              <a:rPr lang="hu-HU" dirty="0"/>
              <a:t>Bevezetés – bemelegítő kérdések </a:t>
            </a:r>
            <a:endParaRPr lang="en-GB" dirty="0"/>
          </a:p>
        </p:txBody>
      </p:sp>
      <p:sp>
        <p:nvSpPr>
          <p:cNvPr id="3" name="Content Placeholder 2">
            <a:extLst>
              <a:ext uri="{FF2B5EF4-FFF2-40B4-BE49-F238E27FC236}">
                <a16:creationId xmlns:a16="http://schemas.microsoft.com/office/drawing/2014/main" id="{7A2D221C-CD50-414B-A8F5-5EA3A9771C8A}"/>
              </a:ext>
            </a:extLst>
          </p:cNvPr>
          <p:cNvSpPr>
            <a:spLocks noGrp="1"/>
          </p:cNvSpPr>
          <p:nvPr>
            <p:ph idx="1"/>
          </p:nvPr>
        </p:nvSpPr>
        <p:spPr/>
        <p:txBody>
          <a:bodyPr>
            <a:normAutofit/>
          </a:bodyPr>
          <a:lstStyle/>
          <a:p>
            <a:pPr algn="just"/>
            <a:r>
              <a:rPr lang="hu-HU" sz="2800" dirty="0"/>
              <a:t>Milyen tapasztalattal rendelkezik az adatvédelemről?</a:t>
            </a:r>
          </a:p>
          <a:p>
            <a:r>
              <a:rPr lang="hu-HU" sz="2800" dirty="0"/>
              <a:t>Mit tud az adatvédelmi hatóságokról?</a:t>
            </a:r>
          </a:p>
          <a:p>
            <a:pPr algn="just"/>
            <a:r>
              <a:rPr lang="hu-HU" sz="2800" dirty="0"/>
              <a:t>Mit vár a mai képzéstől?</a:t>
            </a:r>
          </a:p>
        </p:txBody>
      </p:sp>
      <p:sp>
        <p:nvSpPr>
          <p:cNvPr id="4" name="Segnaposto numero diapositiva 3">
            <a:extLst>
              <a:ext uri="{FF2B5EF4-FFF2-40B4-BE49-F238E27FC236}">
                <a16:creationId xmlns:a16="http://schemas.microsoft.com/office/drawing/2014/main" id="{F31AD6D1-3A7D-2A4D-BECC-2A57E21AFD8E}"/>
              </a:ext>
            </a:extLst>
          </p:cNvPr>
          <p:cNvSpPr>
            <a:spLocks noGrp="1"/>
          </p:cNvSpPr>
          <p:nvPr>
            <p:ph type="sldNum" sz="quarter" idx="4"/>
          </p:nvPr>
        </p:nvSpPr>
        <p:spPr/>
        <p:txBody>
          <a:bodyPr/>
          <a:lstStyle/>
          <a:p>
            <a:fld id="{D57F1E4F-1CFF-5643-939E-02111984F565}" type="slidenum">
              <a:rPr lang="en-US" smtClean="0">
                <a:solidFill>
                  <a:prstClr val="black">
                    <a:tint val="75000"/>
                  </a:prstClr>
                </a:solidFill>
              </a:rPr>
              <a:pPr/>
              <a:t>8</a:t>
            </a:fld>
            <a:endParaRPr lang="en-US" dirty="0">
              <a:solidFill>
                <a:prstClr val="black">
                  <a:tint val="75000"/>
                </a:prstClr>
              </a:solidFill>
            </a:endParaRPr>
          </a:p>
        </p:txBody>
      </p:sp>
      <p:sp>
        <p:nvSpPr>
          <p:cNvPr id="5" name="Ellipszis 4">
            <a:extLst>
              <a:ext uri="{FF2B5EF4-FFF2-40B4-BE49-F238E27FC236}">
                <a16:creationId xmlns:a16="http://schemas.microsoft.com/office/drawing/2014/main" id="{A95D72C1-A4F1-471D-8359-BA159B54F579}"/>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76433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7ED5AB07-EA7B-4455-8C6D-6E3B2EAED05A}"/>
              </a:ext>
            </a:extLst>
          </p:cNvPr>
          <p:cNvSpPr>
            <a:spLocks noGrp="1"/>
          </p:cNvSpPr>
          <p:nvPr>
            <p:ph type="title"/>
          </p:nvPr>
        </p:nvSpPr>
        <p:spPr>
          <a:xfrm>
            <a:off x="677334" y="600335"/>
            <a:ext cx="8596668" cy="1228465"/>
          </a:xfrm>
        </p:spPr>
        <p:txBody>
          <a:bodyPr>
            <a:normAutofit/>
          </a:bodyPr>
          <a:lstStyle/>
          <a:p>
            <a:r>
              <a:rPr lang="hu-HU" sz="3200" dirty="0"/>
              <a:t>A GDPR adatvédelmi hatóságokra vonatkozó releváns rendelkezései (1)</a:t>
            </a:r>
            <a:endParaRPr lang="en-GB" sz="3200" dirty="0"/>
          </a:p>
        </p:txBody>
      </p:sp>
      <p:sp>
        <p:nvSpPr>
          <p:cNvPr id="6" name="Tartalom helye 5">
            <a:extLst>
              <a:ext uri="{FF2B5EF4-FFF2-40B4-BE49-F238E27FC236}">
                <a16:creationId xmlns:a16="http://schemas.microsoft.com/office/drawing/2014/main" id="{A7DC88B2-5643-4D90-A20A-D0DB7468480C}"/>
              </a:ext>
            </a:extLst>
          </p:cNvPr>
          <p:cNvSpPr>
            <a:spLocks noGrp="1"/>
          </p:cNvSpPr>
          <p:nvPr>
            <p:ph idx="1"/>
          </p:nvPr>
        </p:nvSpPr>
        <p:spPr>
          <a:xfrm>
            <a:off x="677334" y="1921135"/>
            <a:ext cx="9403926" cy="4159625"/>
          </a:xfrm>
        </p:spPr>
        <p:txBody>
          <a:bodyPr>
            <a:normAutofit/>
          </a:bodyPr>
          <a:lstStyle/>
          <a:p>
            <a:pPr marL="285750" indent="-285750" algn="just">
              <a:buFont typeface="Arial" panose="020B0604020202020204" pitchFamily="34" charset="0"/>
              <a:buChar char="•"/>
            </a:pPr>
            <a:r>
              <a:rPr lang="hu-HU" sz="2200" dirty="0"/>
              <a:t>Független jogállás (52. cikk)</a:t>
            </a:r>
          </a:p>
          <a:p>
            <a:pPr marL="285750" indent="-285750" algn="just">
              <a:buFont typeface="Arial" panose="020B0604020202020204" pitchFamily="34" charset="0"/>
              <a:buChar char="•"/>
            </a:pPr>
            <a:r>
              <a:rPr lang="hu-HU" sz="2200" dirty="0"/>
              <a:t>A felügyeleti hatóság tagjaira vonatkozó általános feltételek (53. cikk)</a:t>
            </a:r>
          </a:p>
          <a:p>
            <a:pPr marL="285750" indent="-285750" algn="just">
              <a:buFont typeface="Arial" panose="020B0604020202020204" pitchFamily="34" charset="0"/>
              <a:buChar char="•"/>
            </a:pPr>
            <a:r>
              <a:rPr lang="hu-HU" sz="2200" dirty="0"/>
              <a:t>A felügyeleti hatóság létrehozására vonatkozó szabályok (54. cikk)</a:t>
            </a:r>
          </a:p>
          <a:p>
            <a:pPr marL="285750" indent="-285750" algn="just">
              <a:buFont typeface="Arial" panose="020B0604020202020204" pitchFamily="34" charset="0"/>
              <a:buChar char="•"/>
            </a:pPr>
            <a:r>
              <a:rPr lang="hu-HU" sz="2200" dirty="0"/>
              <a:t>Illetékesség, feladatok és hatáskörök (55-58. cikk)</a:t>
            </a:r>
          </a:p>
          <a:p>
            <a:pPr marL="285750" indent="-285750" algn="just">
              <a:buFont typeface="Arial" panose="020B0604020202020204" pitchFamily="34" charset="0"/>
              <a:buChar char="•"/>
            </a:pPr>
            <a:r>
              <a:rPr lang="hu-HU" sz="2200" dirty="0"/>
              <a:t>Tevékenységi jelentés (59. cikk)</a:t>
            </a:r>
          </a:p>
          <a:p>
            <a:pPr marL="285750" indent="-285750" algn="just">
              <a:buFont typeface="Arial" panose="020B0604020202020204" pitchFamily="34" charset="0"/>
              <a:buChar char="•"/>
            </a:pPr>
            <a:r>
              <a:rPr lang="hu-HU" sz="2200" dirty="0"/>
              <a:t>Adatvédelmi hatóságok közötti együttműködés (60-62. cikk)</a:t>
            </a:r>
          </a:p>
          <a:p>
            <a:pPr marL="285750" indent="-285750" algn="just">
              <a:buFont typeface="Arial" panose="020B0604020202020204" pitchFamily="34" charset="0"/>
              <a:buChar char="•"/>
            </a:pPr>
            <a:r>
              <a:rPr lang="hu-HU" sz="2200" dirty="0"/>
              <a:t>Az Európai Adatvédelmi Testület (68-76. cikk)</a:t>
            </a:r>
          </a:p>
          <a:p>
            <a:pPr marL="285750" indent="-285750" algn="just">
              <a:buFont typeface="Arial" panose="020B0604020202020204" pitchFamily="34" charset="0"/>
              <a:buChar char="•"/>
            </a:pPr>
            <a:r>
              <a:rPr lang="hu-HU" sz="2400" dirty="0"/>
              <a:t>A felügyeleti hatóságnál történő panasztételhez való jog (77. cikk)</a:t>
            </a:r>
          </a:p>
          <a:p>
            <a:pPr marL="285750" indent="-285750" algn="just">
              <a:buFont typeface="Arial" panose="020B0604020202020204" pitchFamily="34" charset="0"/>
              <a:buChar char="•"/>
            </a:pPr>
            <a:endParaRPr lang="hu-HU" sz="2200" dirty="0"/>
          </a:p>
        </p:txBody>
      </p:sp>
      <p:sp>
        <p:nvSpPr>
          <p:cNvPr id="4" name="Slide Number Placeholder 3">
            <a:extLst>
              <a:ext uri="{FF2B5EF4-FFF2-40B4-BE49-F238E27FC236}">
                <a16:creationId xmlns:a16="http://schemas.microsoft.com/office/drawing/2014/main" id="{BC7BF33D-D8C6-6940-AFCD-2D238AAD7DC3}"/>
              </a:ext>
            </a:extLst>
          </p:cNvPr>
          <p:cNvSpPr>
            <a:spLocks noGrp="1"/>
          </p:cNvSpPr>
          <p:nvPr>
            <p:ph type="sldNum" sz="quarter" idx="4"/>
          </p:nvPr>
        </p:nvSpPr>
        <p:spPr/>
        <p:txBody>
          <a:bodyPr/>
          <a:lstStyle/>
          <a:p>
            <a:r>
              <a:rPr lang="nl-NL"/>
              <a:t> </a:t>
            </a:r>
            <a:fld id="{2390C324-F952-2749-9D73-16FD64EFF094}" type="datetime1">
              <a:rPr lang="nl-NL" smtClean="0"/>
              <a:pPr/>
              <a:t>14-2-2020</a:t>
            </a:fld>
            <a:r>
              <a:rPr lang="nl-NL"/>
              <a:t> | </a:t>
            </a:r>
            <a:fld id="{2DAB09C5-3251-4B47-B002-D03712DC64C3}" type="slidenum">
              <a:rPr lang="nl-NL" smtClean="0"/>
              <a:pPr/>
              <a:t>9</a:t>
            </a:fld>
            <a:endParaRPr lang="nl-NL" dirty="0"/>
          </a:p>
        </p:txBody>
      </p:sp>
      <p:sp>
        <p:nvSpPr>
          <p:cNvPr id="7" name="Ellipszis 6">
            <a:extLst>
              <a:ext uri="{FF2B5EF4-FFF2-40B4-BE49-F238E27FC236}">
                <a16:creationId xmlns:a16="http://schemas.microsoft.com/office/drawing/2014/main" id="{F94CE883-0016-45EB-ACD6-FD83C2E304B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39217514"/>
      </p:ext>
    </p:extLst>
  </p:cSld>
  <p:clrMapOvr>
    <a:masterClrMapping/>
  </p:clrMapOvr>
</p:sld>
</file>

<file path=ppt/theme/theme1.xml><?xml version="1.0" encoding="utf-8"?>
<a:theme xmlns:a="http://schemas.openxmlformats.org/drawingml/2006/main" name="1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2.xml><?xml version="1.0" encoding="utf-8"?>
<a:theme xmlns:a="http://schemas.openxmlformats.org/drawingml/2006/main" name="2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355</TotalTime>
  <Words>6864</Words>
  <Application>Microsoft Office PowerPoint</Application>
  <PresentationFormat>Szélesvásznú</PresentationFormat>
  <Paragraphs>783</Paragraphs>
  <Slides>43</Slides>
  <Notes>42</Notes>
  <HiddenSlides>0</HiddenSlides>
  <MMClips>0</MMClips>
  <ScaleCrop>false</ScaleCrop>
  <HeadingPairs>
    <vt:vector size="6" baseType="variant">
      <vt:variant>
        <vt:lpstr>Használt betűtípusok</vt:lpstr>
      </vt:variant>
      <vt:variant>
        <vt:i4>7</vt:i4>
      </vt:variant>
      <vt:variant>
        <vt:lpstr>Téma</vt:lpstr>
      </vt:variant>
      <vt:variant>
        <vt:i4>2</vt:i4>
      </vt:variant>
      <vt:variant>
        <vt:lpstr>Diacímek</vt:lpstr>
      </vt:variant>
      <vt:variant>
        <vt:i4>43</vt:i4>
      </vt:variant>
    </vt:vector>
  </HeadingPairs>
  <TitlesOfParts>
    <vt:vector size="52" baseType="lpstr">
      <vt:lpstr>Arial</vt:lpstr>
      <vt:lpstr>Calibri</vt:lpstr>
      <vt:lpstr>Cambria</vt:lpstr>
      <vt:lpstr>Trebuchet MS</vt:lpstr>
      <vt:lpstr>Verdana</vt:lpstr>
      <vt:lpstr>Wingdings</vt:lpstr>
      <vt:lpstr>Wingdings 3</vt:lpstr>
      <vt:lpstr>1_Facet</vt:lpstr>
      <vt:lpstr>2_Facet</vt:lpstr>
      <vt:lpstr>     6. témakör – Az adatvédelmi hatóság </vt:lpstr>
      <vt:lpstr>Útmutató a diák használatához (diavetítés előtt eltávolítandó)</vt:lpstr>
      <vt:lpstr>Útmutató az egyes diák színjelöléséhez (Diavetítés előtt eltávolítandó)</vt:lpstr>
      <vt:lpstr>Előadó</vt:lpstr>
      <vt:lpstr>PowerPoint-bemutató</vt:lpstr>
      <vt:lpstr>Tartalomjegyzék</vt:lpstr>
      <vt:lpstr>Az adatvédelmi hatóság</vt:lpstr>
      <vt:lpstr>Bevezetés – bemelegítő kérdések </vt:lpstr>
      <vt:lpstr>A GDPR adatvédelmi hatóságokra vonatkozó releváns rendelkezései (1)</vt:lpstr>
      <vt:lpstr>A GDPR adatvédelmi hatóságokra vonatkozó releváns rendelkezései (2)</vt:lpstr>
      <vt:lpstr>Az adatvédelmi hatóságok és az emberi jogok</vt:lpstr>
      <vt:lpstr>Tartalomjegyzék</vt:lpstr>
      <vt:lpstr>Az adatvédelmi hatóságok függetlensége</vt:lpstr>
      <vt:lpstr>A felügyeleti hatóság független működését biztosító nemzeti intézkedések</vt:lpstr>
      <vt:lpstr>A felügyeleti hatóság létrehozására vonatkozó szabályok  </vt:lpstr>
      <vt:lpstr>A felügyeleti hatóság tagjaira vonatkozó általános feltételek</vt:lpstr>
      <vt:lpstr>Tartalomjegyzék</vt:lpstr>
      <vt:lpstr>A felügyeleti hatóság illetékessége </vt:lpstr>
      <vt:lpstr>A fő felügyeleti hatóság illetékessége</vt:lpstr>
      <vt:lpstr>Tartalomjegyzék</vt:lpstr>
      <vt:lpstr>Az adatvédelmi hatóság feladatai (1)</vt:lpstr>
      <vt:lpstr>Az adatvédelmi hatóság feladatai (2)</vt:lpstr>
      <vt:lpstr>Tartalomjegyzék</vt:lpstr>
      <vt:lpstr>Az adatvédelmi hatóság hatáskörei</vt:lpstr>
      <vt:lpstr>A bejelentési kötelezettség</vt:lpstr>
      <vt:lpstr>Tartalomjegyzék</vt:lpstr>
      <vt:lpstr>Felügyeleti hatóságok közötti együttműködés</vt:lpstr>
      <vt:lpstr>Európai Adatvédelmi Testület</vt:lpstr>
      <vt:lpstr>Tartalomjegyzék</vt:lpstr>
      <vt:lpstr>One-stop-shop - együttműködési eljárás </vt:lpstr>
      <vt:lpstr>One-stop-shop - együttműködési eljárás - példák</vt:lpstr>
      <vt:lpstr>Tartalomjegyzék</vt:lpstr>
      <vt:lpstr>Jogorvoslat (1)</vt:lpstr>
      <vt:lpstr>Jogorvoslat (2)</vt:lpstr>
      <vt:lpstr>A kártérítéshez való jog és a felelősség</vt:lpstr>
      <vt:lpstr>Közös adatkezelők felelőssége</vt:lpstr>
      <vt:lpstr>A közigazgatási bírságok</vt:lpstr>
      <vt:lpstr>A közigazgatási bírságok kiszabása</vt:lpstr>
      <vt:lpstr>Pénzbírság és büntetőjogi következmények</vt:lpstr>
      <vt:lpstr>Jogesetek</vt:lpstr>
      <vt:lpstr>Kérdések?</vt:lpstr>
      <vt:lpstr>Értékelés és visszajelzés</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DELL-0009_2</cp:lastModifiedBy>
  <cp:revision>479</cp:revision>
  <dcterms:created xsi:type="dcterms:W3CDTF">2018-09-21T16:07:21Z</dcterms:created>
  <dcterms:modified xsi:type="dcterms:W3CDTF">2020-02-14T12:33:07Z</dcterms:modified>
</cp:coreProperties>
</file>