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7" r:id="rId2"/>
  </p:sldMasterIdLst>
  <p:notesMasterIdLst>
    <p:notesMasterId r:id="rId43"/>
  </p:notesMasterIdLst>
  <p:sldIdLst>
    <p:sldId id="613" r:id="rId3"/>
    <p:sldId id="614" r:id="rId4"/>
    <p:sldId id="615" r:id="rId5"/>
    <p:sldId id="581" r:id="rId6"/>
    <p:sldId id="257" r:id="rId7"/>
    <p:sldId id="523" r:id="rId8"/>
    <p:sldId id="537" r:id="rId9"/>
    <p:sldId id="380" r:id="rId10"/>
    <p:sldId id="397" r:id="rId11"/>
    <p:sldId id="396" r:id="rId12"/>
    <p:sldId id="395" r:id="rId13"/>
    <p:sldId id="551" r:id="rId14"/>
    <p:sldId id="550" r:id="rId15"/>
    <p:sldId id="548" r:id="rId16"/>
    <p:sldId id="535" r:id="rId17"/>
    <p:sldId id="616" r:id="rId18"/>
    <p:sldId id="538" r:id="rId19"/>
    <p:sldId id="259" r:id="rId20"/>
    <p:sldId id="260" r:id="rId21"/>
    <p:sldId id="270" r:id="rId22"/>
    <p:sldId id="271" r:id="rId23"/>
    <p:sldId id="261" r:id="rId24"/>
    <p:sldId id="262" r:id="rId25"/>
    <p:sldId id="418" r:id="rId26"/>
    <p:sldId id="416" r:id="rId27"/>
    <p:sldId id="552" r:id="rId28"/>
    <p:sldId id="263" r:id="rId29"/>
    <p:sldId id="546" r:id="rId30"/>
    <p:sldId id="536" r:id="rId31"/>
    <p:sldId id="617" r:id="rId32"/>
    <p:sldId id="524" r:id="rId33"/>
    <p:sldId id="389" r:id="rId34"/>
    <p:sldId id="541" r:id="rId35"/>
    <p:sldId id="542" r:id="rId36"/>
    <p:sldId id="544" r:id="rId37"/>
    <p:sldId id="543" r:id="rId38"/>
    <p:sldId id="549" r:id="rId39"/>
    <p:sldId id="545" r:id="rId40"/>
    <p:sldId id="576" r:id="rId41"/>
    <p:sldId id="608"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51398B9-81DA-4BE4-9786-35B3A9C4C915}">
          <p14:sldIdLst>
            <p14:sldId id="613"/>
            <p14:sldId id="614"/>
            <p14:sldId id="615"/>
            <p14:sldId id="581"/>
            <p14:sldId id="257"/>
          </p14:sldIdLst>
        </p14:section>
        <p14:section name="Adatbiztonság" id="{0CFC2042-AB65-43F3-9626-45D98088EAA5}">
          <p14:sldIdLst>
            <p14:sldId id="523"/>
            <p14:sldId id="537"/>
            <p14:sldId id="380"/>
            <p14:sldId id="397"/>
            <p14:sldId id="396"/>
            <p14:sldId id="395"/>
            <p14:sldId id="551"/>
            <p14:sldId id="550"/>
            <p14:sldId id="548"/>
          </p14:sldIdLst>
        </p14:section>
        <p14:section name="GDPR-ba foglalt adatbiztonság" id="{32147998-E5A6-44D9-84E5-CC5F05FA9E0C}">
          <p14:sldIdLst>
            <p14:sldId id="535"/>
            <p14:sldId id="616"/>
            <p14:sldId id="538"/>
            <p14:sldId id="259"/>
            <p14:sldId id="260"/>
            <p14:sldId id="270"/>
            <p14:sldId id="271"/>
            <p14:sldId id="261"/>
            <p14:sldId id="262"/>
            <p14:sldId id="418"/>
            <p14:sldId id="416"/>
            <p14:sldId id="552"/>
            <p14:sldId id="263"/>
            <p14:sldId id="546"/>
          </p14:sldIdLst>
        </p14:section>
        <p14:section name="Adatvédelmi incidens" id="{64D5F0E9-7409-4F6C-A72A-EC9373C1DBB1}">
          <p14:sldIdLst>
            <p14:sldId id="536"/>
            <p14:sldId id="617"/>
            <p14:sldId id="524"/>
            <p14:sldId id="389"/>
            <p14:sldId id="541"/>
            <p14:sldId id="542"/>
            <p14:sldId id="544"/>
            <p14:sldId id="543"/>
            <p14:sldId id="549"/>
            <p14:sldId id="545"/>
          </p14:sldIdLst>
        </p14:section>
        <p14:section name="Kredit" id="{AA244D01-9401-45D2-B9AB-A64685076D0D}">
          <p14:sldIdLst>
            <p14:sldId id="576"/>
            <p14:sldId id="60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öröcz István" initials="BI" lastIdx="10" clrIdx="0">
    <p:extLst>
      <p:ext uri="{19B8F6BF-5375-455C-9EA6-DF929625EA0E}">
        <p15:presenceInfo xmlns:p15="http://schemas.microsoft.com/office/powerpoint/2012/main" userId="1364e0b14b1f8fe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66" autoAdjust="0"/>
    <p:restoredTop sz="69965" autoAdjust="0"/>
  </p:normalViewPr>
  <p:slideViewPr>
    <p:cSldViewPr snapToGrid="0" snapToObjects="1">
      <p:cViewPr varScale="1">
        <p:scale>
          <a:sx n="80" d="100"/>
          <a:sy n="80" d="100"/>
        </p:scale>
        <p:origin x="210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48B6E6-A5EF-D942-BB68-59B775AB7BC1}" type="datetimeFigureOut">
              <a:rPr lang="en-US" smtClean="0"/>
              <a:t>2/11/2020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DDEA44-BB17-C048-9391-1460B690B13D}" type="slidenum">
              <a:rPr lang="en-US" smtClean="0"/>
              <a:t>‹#›</a:t>
            </a:fld>
            <a:endParaRPr lang="en-US"/>
          </a:p>
        </p:txBody>
      </p:sp>
    </p:spTree>
    <p:extLst>
      <p:ext uri="{BB962C8B-B14F-4D97-AF65-F5344CB8AC3E}">
        <p14:creationId xmlns:p14="http://schemas.microsoft.com/office/powerpoint/2010/main" val="4029808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chr.coe.int/Documents/FS_Data_ENG.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ec.europa.eu/justice/article-29/documentation/opinion-recommendation/files/2014/wp216_hu.pdf"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5393445"/>
          </a:xfrm>
        </p:spPr>
        <p:txBody>
          <a:bodyPr/>
          <a:lstStyle/>
          <a:p>
            <a:r>
              <a:rPr lang="hu-HU" dirty="0">
                <a:solidFill>
                  <a:schemeClr val="accent2">
                    <a:lumMod val="75000"/>
                  </a:schemeClr>
                </a:solidFill>
              </a:rPr>
              <a:t>A képzési anyag a STAR (</a:t>
            </a:r>
            <a:r>
              <a:rPr lang="hu-HU" dirty="0" err="1">
                <a:solidFill>
                  <a:schemeClr val="accent2">
                    <a:lumMod val="75000"/>
                  </a:schemeClr>
                </a:solidFill>
              </a:rPr>
              <a:t>Support</a:t>
            </a:r>
            <a:r>
              <a:rPr lang="hu-HU" dirty="0">
                <a:solidFill>
                  <a:schemeClr val="accent2">
                    <a:lumMod val="75000"/>
                  </a:schemeClr>
                </a:solidFill>
              </a:rPr>
              <a:t> </a:t>
            </a:r>
            <a:r>
              <a:rPr lang="hu-HU" dirty="0" err="1">
                <a:solidFill>
                  <a:schemeClr val="accent2">
                    <a:lumMod val="75000"/>
                  </a:schemeClr>
                </a:solidFill>
              </a:rPr>
              <a:t>Training</a:t>
            </a:r>
            <a:r>
              <a:rPr lang="hu-HU" dirty="0">
                <a:solidFill>
                  <a:schemeClr val="accent2">
                    <a:lumMod val="75000"/>
                  </a:schemeClr>
                </a:solidFill>
              </a:rPr>
              <a:t> </a:t>
            </a:r>
            <a:r>
              <a:rPr lang="hu-HU" dirty="0" err="1">
                <a:solidFill>
                  <a:schemeClr val="accent2">
                    <a:lumMod val="75000"/>
                  </a:schemeClr>
                </a:solidFill>
              </a:rPr>
              <a:t>Activities</a:t>
            </a:r>
            <a:r>
              <a:rPr lang="hu-HU" dirty="0">
                <a:solidFill>
                  <a:schemeClr val="accent2">
                    <a:lumMod val="75000"/>
                  </a:schemeClr>
                </a:solidFill>
              </a:rPr>
              <a:t> </a:t>
            </a:r>
            <a:r>
              <a:rPr lang="hu-HU" dirty="0" err="1">
                <a:solidFill>
                  <a:schemeClr val="accent2">
                    <a:lumMod val="75000"/>
                  </a:schemeClr>
                </a:solidFill>
              </a:rPr>
              <a:t>on</a:t>
            </a:r>
            <a:r>
              <a:rPr lang="hu-HU" dirty="0">
                <a:solidFill>
                  <a:schemeClr val="accent2">
                    <a:lumMod val="75000"/>
                  </a:schemeClr>
                </a:solidFill>
              </a:rPr>
              <a:t> </a:t>
            </a:r>
            <a:r>
              <a:rPr lang="hu-HU" dirty="0" err="1">
                <a:solidFill>
                  <a:schemeClr val="accent2">
                    <a:lumMod val="75000"/>
                  </a:schemeClr>
                </a:solidFill>
              </a:rPr>
              <a:t>the</a:t>
            </a:r>
            <a:r>
              <a:rPr lang="hu-HU" dirty="0">
                <a:solidFill>
                  <a:schemeClr val="accent2">
                    <a:lumMod val="75000"/>
                  </a:schemeClr>
                </a:solidFill>
              </a:rPr>
              <a:t> data </a:t>
            </a:r>
            <a:r>
              <a:rPr lang="hu-HU" dirty="0" err="1">
                <a:solidFill>
                  <a:schemeClr val="accent2">
                    <a:lumMod val="75000"/>
                  </a:schemeClr>
                </a:solidFill>
              </a:rPr>
              <a:t>protection</a:t>
            </a:r>
            <a:r>
              <a:rPr lang="hu-HU" dirty="0">
                <a:solidFill>
                  <a:schemeClr val="accent2">
                    <a:lumMod val="75000"/>
                  </a:schemeClr>
                </a:solidFill>
              </a:rPr>
              <a:t> Reform 2017-2019) projekt keretében, az Európai Unió Jogok, Egyenlőség és Polgárság 2014-2020 programjának (REC-RDAT-TRAI-AG-2016 ) társfinanszírozásában, a 769138 számú Grant </a:t>
            </a:r>
            <a:r>
              <a:rPr lang="hu-HU" dirty="0" err="1">
                <a:solidFill>
                  <a:schemeClr val="accent2">
                    <a:lumMod val="75000"/>
                  </a:schemeClr>
                </a:solidFill>
              </a:rPr>
              <a:t>Agreement</a:t>
            </a:r>
            <a:r>
              <a:rPr lang="hu-HU" dirty="0">
                <a:solidFill>
                  <a:schemeClr val="accent2">
                    <a:lumMod val="75000"/>
                  </a:schemeClr>
                </a:solidFill>
              </a:rPr>
              <a:t> alatt készült. </a:t>
            </a:r>
          </a:p>
          <a:p>
            <a:endParaRPr lang="hu-HU" dirty="0">
              <a:solidFill>
                <a:schemeClr val="accent2">
                  <a:lumMod val="75000"/>
                </a:schemeClr>
              </a:solidFill>
            </a:endParaRPr>
          </a:p>
          <a:p>
            <a:r>
              <a:rPr lang="hu-HU" dirty="0">
                <a:solidFill>
                  <a:schemeClr val="accent2">
                    <a:lumMod val="75000"/>
                  </a:schemeClr>
                </a:solidFill>
              </a:rPr>
              <a:t>További információk, valamint az eredeti angol nyelvű  képzési anyagok megtalálhatóak a projekt honlapján (www.project-star.eu)</a:t>
            </a:r>
          </a:p>
          <a:p>
            <a:pPr algn="just"/>
            <a:r>
              <a:rPr lang="hu-HU" dirty="0">
                <a:solidFill>
                  <a:schemeClr val="accent2">
                    <a:lumMod val="75000"/>
                  </a:schemeClr>
                </a:solidFill>
              </a:rPr>
              <a:t>---</a:t>
            </a:r>
          </a:p>
          <a:p>
            <a:r>
              <a:rPr lang="hu-HU" dirty="0">
                <a:solidFill>
                  <a:schemeClr val="accent2">
                    <a:lumMod val="75000"/>
                  </a:schemeClr>
                </a:solidFill>
              </a:rPr>
              <a:t>Mellékelt formanyomtatványok:</a:t>
            </a:r>
          </a:p>
          <a:p>
            <a:endParaRPr lang="hu-HU" dirty="0"/>
          </a:p>
          <a:p>
            <a:pPr marL="171450" indent="-171450">
              <a:buFont typeface="Arial" panose="020B0604020202020204" pitchFamily="34" charset="0"/>
              <a:buChar char="•"/>
            </a:pPr>
            <a:r>
              <a:rPr lang="hu-HU" sz="1200" kern="1200" dirty="0">
                <a:solidFill>
                  <a:schemeClr val="tx1"/>
                </a:solidFill>
                <a:effectLst/>
                <a:latin typeface="+mn-lt"/>
                <a:ea typeface="+mn-ea"/>
                <a:cs typeface="+mn-cs"/>
              </a:rPr>
              <a:t>Meghívó – a képzés tartalmának, céljának</a:t>
            </a:r>
            <a:r>
              <a:rPr lang="hu-HU" sz="1200" kern="1200" baseline="0" dirty="0">
                <a:solidFill>
                  <a:schemeClr val="tx1"/>
                </a:solidFill>
                <a:effectLst/>
                <a:latin typeface="+mn-lt"/>
                <a:ea typeface="+mn-ea"/>
                <a:cs typeface="+mn-cs"/>
              </a:rPr>
              <a:t> és tervezett tanulási eredményeinek leírása</a:t>
            </a:r>
          </a:p>
          <a:p>
            <a:pPr marL="171450" indent="-171450">
              <a:buFont typeface="Arial" panose="020B0604020202020204" pitchFamily="34" charset="0"/>
              <a:buChar char="•"/>
            </a:pPr>
            <a:r>
              <a:rPr lang="hu-HU" sz="1200" kern="1200" dirty="0">
                <a:solidFill>
                  <a:schemeClr val="tx1"/>
                </a:solidFill>
                <a:effectLst/>
                <a:latin typeface="+mn-lt"/>
                <a:ea typeface="+mn-ea"/>
                <a:cs typeface="+mn-cs"/>
              </a:rPr>
              <a:t>Résztvevők listája – mely tartalmazza az </a:t>
            </a:r>
            <a:r>
              <a:rPr lang="hu-HU" sz="1200" kern="1200" dirty="0">
                <a:effectLst/>
                <a:latin typeface="+mn-lt"/>
                <a:ea typeface="+mn-ea"/>
                <a:cs typeface="+mn-cs"/>
              </a:rPr>
              <a:t>adatvédelmi hozzájárulási formanyomtatványt is!</a:t>
            </a:r>
          </a:p>
          <a:p>
            <a:pPr marL="171450" indent="-171450">
              <a:buFont typeface="Arial" panose="020B0604020202020204" pitchFamily="34" charset="0"/>
              <a:buChar char="•"/>
            </a:pPr>
            <a:r>
              <a:rPr lang="hu-HU" dirty="0">
                <a:solidFill>
                  <a:schemeClr val="accent2">
                    <a:lumMod val="75000"/>
                  </a:schemeClr>
                </a:solidFill>
              </a:rPr>
              <a:t>Értékelőlap</a:t>
            </a:r>
            <a:r>
              <a:rPr lang="hu-HU" sz="1200" kern="1200" dirty="0">
                <a:solidFill>
                  <a:schemeClr val="tx1"/>
                </a:solidFill>
                <a:effectLst/>
                <a:latin typeface="+mn-lt"/>
                <a:ea typeface="+mn-ea"/>
                <a:cs typeface="+mn-cs"/>
              </a:rPr>
              <a:t>–oktatók számára</a:t>
            </a:r>
          </a:p>
          <a:p>
            <a:pPr marL="171450" indent="-171450">
              <a:buFont typeface="Arial" panose="020B0604020202020204" pitchFamily="34" charset="0"/>
              <a:buChar char="•"/>
            </a:pPr>
            <a:r>
              <a:rPr lang="hu-HU" sz="1200" kern="1200" noProof="0" dirty="0">
                <a:solidFill>
                  <a:schemeClr val="accent2">
                    <a:lumMod val="75000"/>
                  </a:schemeClr>
                </a:solidFill>
                <a:effectLst/>
                <a:latin typeface="+mn-lt"/>
                <a:ea typeface="+mn-ea"/>
                <a:cs typeface="+mn-cs"/>
              </a:rPr>
              <a:t>Plakát</a:t>
            </a:r>
            <a:r>
              <a:rPr lang="hu-HU" sz="1200" kern="1200" noProof="0" dirty="0">
                <a:solidFill>
                  <a:schemeClr val="tx1"/>
                </a:solidFill>
                <a:effectLst/>
                <a:latin typeface="+mn-lt"/>
                <a:ea typeface="+mn-ea"/>
                <a:cs typeface="+mn-cs"/>
              </a:rPr>
              <a:t>/ </a:t>
            </a:r>
            <a:r>
              <a:rPr lang="hu-HU" dirty="0">
                <a:solidFill>
                  <a:schemeClr val="accent2">
                    <a:lumMod val="75000"/>
                  </a:schemeClr>
                </a:solidFill>
              </a:rPr>
              <a:t>online felhívás</a:t>
            </a:r>
            <a:r>
              <a:rPr lang="hu-HU" sz="1200" kern="1200" noProof="0" dirty="0">
                <a:solidFill>
                  <a:schemeClr val="tx1"/>
                </a:solidFill>
                <a:effectLst/>
                <a:latin typeface="+mn-lt"/>
                <a:ea typeface="+mn-ea"/>
                <a:cs typeface="+mn-cs"/>
              </a:rPr>
              <a:t>– a képzés tartalmának, céljának és a tervezett tanulási eredmények</a:t>
            </a:r>
            <a:r>
              <a:rPr lang="hu-HU" sz="1200" kern="1200" baseline="0" noProof="0" dirty="0">
                <a:solidFill>
                  <a:schemeClr val="tx1"/>
                </a:solidFill>
                <a:effectLst/>
                <a:latin typeface="+mn-lt"/>
                <a:ea typeface="+mn-ea"/>
                <a:cs typeface="+mn-cs"/>
              </a:rPr>
              <a:t> </a:t>
            </a:r>
            <a:r>
              <a:rPr lang="hu-HU" sz="1200" kern="1200" noProof="0" dirty="0">
                <a:solidFill>
                  <a:schemeClr val="tx1"/>
                </a:solidFill>
                <a:effectLst/>
                <a:latin typeface="+mn-lt"/>
                <a:ea typeface="+mn-ea"/>
                <a:cs typeface="+mn-cs"/>
              </a:rPr>
              <a:t>leírása</a:t>
            </a:r>
          </a:p>
          <a:p>
            <a:pPr marL="171450" indent="-171450">
              <a:buFont typeface="Arial" panose="020B0604020202020204" pitchFamily="34" charset="0"/>
              <a:buChar char="•"/>
            </a:pPr>
            <a:endParaRPr lang="hu-HU" dirty="0"/>
          </a:p>
          <a:p>
            <a:pPr lvl="0"/>
            <a:r>
              <a:rPr lang="hu-HU" sz="1200" b="1" kern="1200" noProof="0" dirty="0">
                <a:solidFill>
                  <a:schemeClr val="tx1"/>
                </a:solidFill>
                <a:effectLst/>
                <a:latin typeface="+mn-lt"/>
                <a:ea typeface="+mn-ea"/>
                <a:cs typeface="+mn-cs"/>
              </a:rPr>
              <a:t>Javasolt szakirodalom</a:t>
            </a:r>
          </a:p>
          <a:p>
            <a:r>
              <a:rPr lang="hu-HU" b="1" dirty="0"/>
              <a:t>További olvasmányok: </a:t>
            </a:r>
            <a:r>
              <a:rPr lang="hu-HU" noProof="0" dirty="0"/>
              <a:t> A 29.cikk szerinti munkacsoport</a:t>
            </a:r>
            <a:r>
              <a:rPr lang="hu-HU" baseline="0" noProof="0" dirty="0"/>
              <a:t> i</a:t>
            </a:r>
            <a:r>
              <a:rPr lang="en-GB" dirty="0" err="1"/>
              <a:t>ránymutatás</a:t>
            </a:r>
            <a:r>
              <a:rPr lang="hu-HU" dirty="0"/>
              <a:t>a</a:t>
            </a:r>
            <a:r>
              <a:rPr lang="en-GB" dirty="0"/>
              <a:t> </a:t>
            </a:r>
            <a:r>
              <a:rPr lang="en-GB" dirty="0" err="1"/>
              <a:t>az</a:t>
            </a:r>
            <a:r>
              <a:rPr lang="en-GB" dirty="0"/>
              <a:t> </a:t>
            </a:r>
            <a:r>
              <a:rPr lang="en-GB" dirty="0" err="1"/>
              <a:t>adatvédelmi</a:t>
            </a:r>
            <a:r>
              <a:rPr lang="en-GB" dirty="0"/>
              <a:t> </a:t>
            </a:r>
            <a:r>
              <a:rPr lang="en-GB" dirty="0" err="1"/>
              <a:t>incidensek</a:t>
            </a:r>
            <a:r>
              <a:rPr lang="en-GB" dirty="0"/>
              <a:t> (EU) 2016/679 </a:t>
            </a:r>
            <a:r>
              <a:rPr lang="en-GB" dirty="0" err="1"/>
              <a:t>rendelet</a:t>
            </a:r>
            <a:r>
              <a:rPr lang="en-GB" dirty="0"/>
              <a:t> </a:t>
            </a:r>
            <a:r>
              <a:rPr lang="en-GB" dirty="0" err="1"/>
              <a:t>szerinti</a:t>
            </a:r>
            <a:r>
              <a:rPr lang="en-GB" dirty="0"/>
              <a:t> </a:t>
            </a:r>
            <a:r>
              <a:rPr lang="en-GB" dirty="0" err="1"/>
              <a:t>bejelentéséről</a:t>
            </a:r>
            <a:r>
              <a:rPr lang="hu-HU" noProof="0" dirty="0"/>
              <a:t> (</a:t>
            </a:r>
            <a:r>
              <a:rPr lang="en-GB" dirty="0"/>
              <a:t>WP250rev.01</a:t>
            </a:r>
            <a:r>
              <a:rPr lang="hu-HU" dirty="0"/>
              <a:t>)</a:t>
            </a:r>
            <a:endParaRPr lang="hu-HU" noProof="0" dirty="0"/>
          </a:p>
          <a:p>
            <a:pPr marL="171450" lvl="0" indent="-171450">
              <a:buFont typeface="Arial" panose="020B0604020202020204" pitchFamily="34" charset="0"/>
              <a:buChar char="•"/>
            </a:pPr>
            <a:r>
              <a:rPr lang="hu-HU" sz="1200" kern="1200" dirty="0">
                <a:solidFill>
                  <a:schemeClr val="tx1"/>
                </a:solidFill>
                <a:effectLst/>
                <a:latin typeface="+mn-lt"/>
                <a:ea typeface="+mn-ea"/>
                <a:cs typeface="+mn-cs"/>
              </a:rPr>
              <a:t>A 29. cikk szerinti munkacsoport 05/2014 számú véleménye az anonimitást biztosító technikákról,</a:t>
            </a:r>
          </a:p>
          <a:p>
            <a:pPr lvl="0"/>
            <a:r>
              <a:rPr lang="hu-HU" sz="1200" b="1" kern="1200" dirty="0">
                <a:solidFill>
                  <a:schemeClr val="tx1"/>
                </a:solidFill>
                <a:effectLst/>
                <a:latin typeface="+mn-lt"/>
                <a:ea typeface="+mn-ea"/>
                <a:cs typeface="+mn-cs"/>
              </a:rPr>
              <a:t>További szakirodalom</a:t>
            </a:r>
          </a:p>
          <a:p>
            <a:pPr marL="171450" lvl="0" indent="-171450">
              <a:buFont typeface="Arial" panose="020B0604020202020204" pitchFamily="34" charset="0"/>
              <a:buChar char="•"/>
            </a:pPr>
            <a:r>
              <a:rPr lang="hu-HU" sz="1200" kern="1200" dirty="0">
                <a:solidFill>
                  <a:schemeClr val="tx1"/>
                </a:solidFill>
                <a:effectLst/>
                <a:latin typeface="+mn-lt"/>
                <a:ea typeface="+mn-ea"/>
                <a:cs typeface="+mn-cs"/>
              </a:rPr>
              <a:t>Az Európai Parlament és a Tanács (EU) 2016/1148 irányelve a hálózati és információs rendszerek biztonságának az egész Unióban egységesen magas szintjét biztosító intézkedésekről (2016. július 6.) </a:t>
            </a:r>
          </a:p>
          <a:p>
            <a:pPr lvl="0"/>
            <a:r>
              <a:rPr lang="hu-HU" sz="1200" b="1" kern="1200" noProof="0" dirty="0">
                <a:solidFill>
                  <a:schemeClr val="tx1"/>
                </a:solidFill>
                <a:effectLst/>
                <a:latin typeface="+mn-lt"/>
                <a:ea typeface="+mn-ea"/>
                <a:cs typeface="+mn-cs"/>
              </a:rPr>
              <a:t>Jogesetek</a:t>
            </a:r>
            <a:endParaRPr lang="hu-HU" sz="1200" kern="1200" noProof="0" dirty="0">
              <a:solidFill>
                <a:schemeClr val="tx1"/>
              </a:solidFill>
              <a:effectLst/>
              <a:latin typeface="+mn-lt"/>
              <a:ea typeface="+mn-ea"/>
              <a:cs typeface="+mn-cs"/>
            </a:endParaRPr>
          </a:p>
          <a:p>
            <a:pPr marL="171450" lvl="0" indent="-171450">
              <a:buFont typeface="Arial" panose="020B0604020202020204" pitchFamily="34" charset="0"/>
              <a:buChar char="•"/>
            </a:pPr>
            <a:r>
              <a:rPr lang="hu-HU" sz="1200" kern="1200" dirty="0">
                <a:solidFill>
                  <a:schemeClr val="tx1"/>
                </a:solidFill>
                <a:effectLst/>
                <a:latin typeface="+mn-lt"/>
                <a:ea typeface="+mn-ea"/>
                <a:cs typeface="+mn-cs"/>
              </a:rPr>
              <a:t>EUB, Digital </a:t>
            </a:r>
            <a:r>
              <a:rPr lang="hu-HU" sz="1200" kern="1200" dirty="0" err="1">
                <a:solidFill>
                  <a:schemeClr val="tx1"/>
                </a:solidFill>
                <a:effectLst/>
                <a:latin typeface="+mn-lt"/>
                <a:ea typeface="+mn-ea"/>
                <a:cs typeface="+mn-cs"/>
              </a:rPr>
              <a:t>Rights</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Ireland</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Ltd</a:t>
            </a:r>
            <a:r>
              <a:rPr lang="hu-HU" sz="1200" kern="1200" dirty="0">
                <a:solidFill>
                  <a:schemeClr val="tx1"/>
                </a:solidFill>
                <a:effectLst/>
                <a:latin typeface="+mn-lt"/>
                <a:ea typeface="+mn-ea"/>
                <a:cs typeface="+mn-cs"/>
              </a:rPr>
              <a:t> kontra </a:t>
            </a:r>
            <a:r>
              <a:rPr lang="hu-HU" sz="1200" kern="1200" dirty="0" err="1">
                <a:solidFill>
                  <a:schemeClr val="tx1"/>
                </a:solidFill>
                <a:effectLst/>
                <a:latin typeface="+mn-lt"/>
                <a:ea typeface="+mn-ea"/>
                <a:cs typeface="+mn-cs"/>
              </a:rPr>
              <a:t>Minister</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for</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Communications</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Marine</a:t>
            </a:r>
            <a:r>
              <a:rPr lang="hu-HU" sz="1200" kern="1200" dirty="0">
                <a:solidFill>
                  <a:schemeClr val="tx1"/>
                </a:solidFill>
                <a:effectLst/>
                <a:latin typeface="+mn-lt"/>
                <a:ea typeface="+mn-ea"/>
                <a:cs typeface="+mn-cs"/>
              </a:rPr>
              <a:t> and </a:t>
            </a:r>
            <a:r>
              <a:rPr lang="hu-HU" sz="1200" kern="1200" dirty="0" err="1">
                <a:solidFill>
                  <a:schemeClr val="tx1"/>
                </a:solidFill>
                <a:effectLst/>
                <a:latin typeface="+mn-lt"/>
                <a:ea typeface="+mn-ea"/>
                <a:cs typeface="+mn-cs"/>
              </a:rPr>
              <a:t>Natural</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Resources</a:t>
            </a:r>
            <a:r>
              <a:rPr lang="hu-HU" sz="1200" kern="1200" dirty="0">
                <a:solidFill>
                  <a:schemeClr val="tx1"/>
                </a:solidFill>
                <a:effectLst/>
                <a:latin typeface="+mn-lt"/>
                <a:ea typeface="+mn-ea"/>
                <a:cs typeface="+mn-cs"/>
              </a:rPr>
              <a:t> és társai, valamint </a:t>
            </a:r>
            <a:r>
              <a:rPr lang="hu-HU" sz="1200" kern="1200" dirty="0" err="1">
                <a:solidFill>
                  <a:schemeClr val="tx1"/>
                </a:solidFill>
                <a:effectLst/>
                <a:latin typeface="+mn-lt"/>
                <a:ea typeface="+mn-ea"/>
                <a:cs typeface="+mn-cs"/>
              </a:rPr>
              <a:t>Kärntner</a:t>
            </a:r>
            <a:r>
              <a:rPr lang="hu-HU" sz="1200" kern="1200" dirty="0">
                <a:solidFill>
                  <a:schemeClr val="tx1"/>
                </a:solidFill>
                <a:effectLst/>
                <a:latin typeface="+mn-lt"/>
                <a:ea typeface="+mn-ea"/>
                <a:cs typeface="+mn-cs"/>
              </a:rPr>
              <a:t> </a:t>
            </a:r>
            <a:r>
              <a:rPr lang="hu-HU" sz="1200" kern="1200" dirty="0" err="1">
                <a:solidFill>
                  <a:schemeClr val="tx1"/>
                </a:solidFill>
                <a:effectLst/>
                <a:latin typeface="+mn-lt"/>
                <a:ea typeface="+mn-ea"/>
                <a:cs typeface="+mn-cs"/>
              </a:rPr>
              <a:t>Landesregierung</a:t>
            </a:r>
            <a:r>
              <a:rPr lang="hu-HU" sz="1200" kern="1200" dirty="0">
                <a:solidFill>
                  <a:schemeClr val="tx1"/>
                </a:solidFill>
                <a:effectLst/>
                <a:latin typeface="+mn-lt"/>
                <a:ea typeface="+mn-ea"/>
                <a:cs typeface="+mn-cs"/>
              </a:rPr>
              <a:t> és társai [nagytanács], C-293/12 és C-594/12 sz. egyesített ügyek, 2014. április 8.</a:t>
            </a:r>
          </a:p>
          <a:p>
            <a:pPr marL="171450" lvl="0" indent="-171450" algn="just">
              <a:buFont typeface="Arial" panose="020B0604020202020204" pitchFamily="34" charset="0"/>
              <a:buChar char="•"/>
            </a:pPr>
            <a:endParaRPr lang="hu-HU" dirty="0"/>
          </a:p>
          <a:p>
            <a:pPr marL="171450" lvl="0" indent="-171450" algn="just">
              <a:buFont typeface="Arial" panose="020B0604020202020204" pitchFamily="34" charset="0"/>
              <a:buChar char="•"/>
            </a:pPr>
            <a:endParaRPr lang="hu-HU" dirty="0"/>
          </a:p>
        </p:txBody>
      </p:sp>
    </p:spTree>
    <p:extLst>
      <p:ext uri="{BB962C8B-B14F-4D97-AF65-F5344CB8AC3E}">
        <p14:creationId xmlns:p14="http://schemas.microsoft.com/office/powerpoint/2010/main" val="102533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70" name="Diakép helye 1"/>
          <p:cNvSpPr>
            <a:spLocks noGrp="1" noRot="1" noChangeAspect="1" noTextEdit="1"/>
          </p:cNvSpPr>
          <p:nvPr>
            <p:ph type="sldImg"/>
          </p:nvPr>
        </p:nvSpPr>
        <p:spPr>
          <a:ln/>
        </p:spPr>
      </p:sp>
      <p:sp>
        <p:nvSpPr>
          <p:cNvPr id="570371" name="Jegyzetek helye 2"/>
          <p:cNvSpPr>
            <a:spLocks noGrp="1"/>
          </p:cNvSpPr>
          <p:nvPr>
            <p:ph type="body" idx="1"/>
          </p:nvPr>
        </p:nvSpPr>
        <p:spPr>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a:t>
            </a:r>
            <a:r>
              <a:rPr lang="hu-HU" b="0" baseline="0" noProof="0" dirty="0"/>
              <a:t> dia ismerteti az adatbiztonság egyik fő alkotóelemét, az integritás elvét. </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a:t>
            </a:r>
            <a:r>
              <a:rPr lang="hu-HU" dirty="0" err="1"/>
              <a:t>hozzáadását.</a:t>
            </a:r>
            <a:r>
              <a:rPr lang="hu-HU" b="1" dirty="0" err="1"/>
              <a:t>Időterv</a:t>
            </a:r>
            <a:r>
              <a:rPr lang="hu-HU" b="1" dirty="0"/>
              <a:t> (fontosság): </a:t>
            </a:r>
            <a:r>
              <a:rPr lang="hu-HU" b="0" dirty="0"/>
              <a:t>közepes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32. cikk </a:t>
            </a:r>
          </a:p>
          <a:p>
            <a:r>
              <a:rPr lang="hu-HU" b="1" dirty="0"/>
              <a:t>Jogeset:  </a:t>
            </a:r>
            <a:r>
              <a:rPr lang="hu-HU" b="0" dirty="0"/>
              <a:t>-</a:t>
            </a:r>
            <a:endParaRPr lang="hu-HU" b="1" dirty="0"/>
          </a:p>
          <a:p>
            <a:r>
              <a:rPr lang="hu-HU" b="1" dirty="0"/>
              <a:t>További olvasmányok: </a:t>
            </a:r>
          </a:p>
          <a:p>
            <a:r>
              <a:rPr lang="hu-HU" b="1" dirty="0"/>
              <a:t>Megjegyzések: </a:t>
            </a:r>
            <a:endParaRPr lang="hu-HU" b="0" dirty="0"/>
          </a:p>
          <a:p>
            <a:r>
              <a:rPr lang="hu-HU" b="0" dirty="0"/>
              <a:t>Jelen felsorolást egy adatvédelmi szabályzat minimum követelményének lehet tekinteni</a:t>
            </a:r>
          </a:p>
          <a:p>
            <a:endParaRPr lang="en-GB" dirty="0"/>
          </a:p>
          <a:p>
            <a:endParaRPr lang="hu-HU" altLang="hu-HU" dirty="0">
              <a:latin typeface="Arial" panose="020B0604020202020204" pitchFamily="34" charset="0"/>
            </a:endParaRPr>
          </a:p>
        </p:txBody>
      </p:sp>
      <p:sp>
        <p:nvSpPr>
          <p:cNvPr id="570372" name="Dia számának helye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F3990C-C951-47F9-8B36-E3014365E9A4}" type="slidenum">
              <a:rPr lang="hu-HU" altLang="hu-HU" smtClean="0"/>
              <a:pPr/>
              <a:t>10</a:t>
            </a:fld>
            <a:endParaRPr lang="hu-HU" altLang="hu-HU"/>
          </a:p>
        </p:txBody>
      </p:sp>
    </p:spTree>
    <p:extLst>
      <p:ext uri="{BB962C8B-B14F-4D97-AF65-F5344CB8AC3E}">
        <p14:creationId xmlns:p14="http://schemas.microsoft.com/office/powerpoint/2010/main" val="3351916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Diakép helye 1"/>
          <p:cNvSpPr>
            <a:spLocks noGrp="1" noRot="1" noChangeAspect="1" noTextEdit="1"/>
          </p:cNvSpPr>
          <p:nvPr>
            <p:ph type="sldImg"/>
          </p:nvPr>
        </p:nvSpPr>
        <p:spPr>
          <a:ln/>
        </p:spPr>
      </p:sp>
      <p:sp>
        <p:nvSpPr>
          <p:cNvPr id="568323" name="Jegyzetek helye 2"/>
          <p:cNvSpPr>
            <a:spLocks noGrp="1"/>
          </p:cNvSpPr>
          <p:nvPr>
            <p:ph type="body" idx="1"/>
          </p:nvPr>
        </p:nvSpPr>
        <p:spPr>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a:t>
            </a:r>
            <a:r>
              <a:rPr lang="hu-HU" b="0" baseline="0" noProof="0" dirty="0"/>
              <a:t> dia ismerteti az adatbiztonság egyik fő célját, a rendelkezésre állás biztosítását. </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 </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32. cikk </a:t>
            </a:r>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en-GB" dirty="0"/>
          </a:p>
          <a:p>
            <a:endParaRPr lang="hu-HU" altLang="hu-HU" dirty="0">
              <a:latin typeface="Arial" panose="020B0604020202020204" pitchFamily="34" charset="0"/>
            </a:endParaRPr>
          </a:p>
        </p:txBody>
      </p:sp>
      <p:sp>
        <p:nvSpPr>
          <p:cNvPr id="568324" name="Dia számának helye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07F81C-755F-4A96-B640-C6E1D2D0900F}" type="slidenum">
              <a:rPr lang="hu-HU" altLang="hu-HU" smtClean="0"/>
              <a:pPr/>
              <a:t>11</a:t>
            </a:fld>
            <a:endParaRPr lang="hu-HU" altLang="hu-HU"/>
          </a:p>
        </p:txBody>
      </p:sp>
    </p:spTree>
    <p:extLst>
      <p:ext uri="{BB962C8B-B14F-4D97-AF65-F5344CB8AC3E}">
        <p14:creationId xmlns:p14="http://schemas.microsoft.com/office/powerpoint/2010/main" val="5944812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a:t>
            </a:r>
            <a:r>
              <a:rPr lang="hu-HU" b="0" baseline="0" noProof="0" dirty="0"/>
              <a:t> dia bemutatja az adatbiztonság egyik célját, az ellenálló képesség biztosítását. </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32. cikk </a:t>
            </a:r>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en-GB" dirty="0"/>
          </a:p>
          <a:p>
            <a:endParaRPr lang="hu-HU" altLang="hu-HU" dirty="0">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0DDEA44-BB17-C048-9391-1460B690B13D}" type="slidenum">
              <a:rPr lang="en-US" smtClean="0"/>
              <a:t>12</a:t>
            </a:fld>
            <a:endParaRPr lang="en-US"/>
          </a:p>
        </p:txBody>
      </p:sp>
    </p:spTree>
    <p:extLst>
      <p:ext uri="{BB962C8B-B14F-4D97-AF65-F5344CB8AC3E}">
        <p14:creationId xmlns:p14="http://schemas.microsoft.com/office/powerpoint/2010/main" val="28639341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a:t>
            </a:r>
            <a:r>
              <a:rPr lang="hu-HU" b="0" baseline="0" noProof="0" dirty="0"/>
              <a:t> dia bemutatja az adatbiztonság főbb kihívásait.  </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a:t>
            </a:r>
          </a:p>
          <a:p>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  </a:t>
            </a:r>
            <a:r>
              <a:rPr lang="hu-HU" b="0" noProof="0" dirty="0"/>
              <a:t>32. cikk </a:t>
            </a:r>
          </a:p>
          <a:p>
            <a:r>
              <a:rPr lang="hu-HU" b="1" noProof="0" dirty="0"/>
              <a:t>Jogeset:  </a:t>
            </a:r>
            <a:r>
              <a:rPr lang="hu-HU" b="0" noProof="0" dirty="0"/>
              <a:t>-</a:t>
            </a:r>
            <a:endParaRPr lang="hu-HU" b="1" noProof="0" dirty="0"/>
          </a:p>
          <a:p>
            <a:r>
              <a:rPr lang="hu-HU" b="1" noProof="0" dirty="0"/>
              <a:t>További olvasmányok: </a:t>
            </a:r>
          </a:p>
          <a:p>
            <a:r>
              <a:rPr lang="hu-HU" b="1" noProof="0" dirty="0"/>
              <a:t>Megjegyzések: </a:t>
            </a:r>
            <a:endParaRPr lang="hu-HU" b="0" noProof="0" dirty="0"/>
          </a:p>
          <a:p>
            <a:endParaRPr lang="en-GB" dirty="0"/>
          </a:p>
          <a:p>
            <a:endParaRPr lang="hu-HU" altLang="hu-HU" dirty="0">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50DDEA44-BB17-C048-9391-1460B690B13D}" type="slidenum">
              <a:rPr lang="en-US" smtClean="0"/>
              <a:t>13</a:t>
            </a:fld>
            <a:endParaRPr lang="en-US"/>
          </a:p>
        </p:txBody>
      </p:sp>
    </p:spTree>
    <p:extLst>
      <p:ext uri="{BB962C8B-B14F-4D97-AF65-F5344CB8AC3E}">
        <p14:creationId xmlns:p14="http://schemas.microsoft.com/office/powerpoint/2010/main" val="757604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Szánjon elég időt a kérdések megválaszolására!</a:t>
            </a:r>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14</a:t>
            </a:fld>
            <a:endParaRPr lang="en-US"/>
          </a:p>
        </p:txBody>
      </p:sp>
    </p:spTree>
    <p:extLst>
      <p:ext uri="{BB962C8B-B14F-4D97-AF65-F5344CB8AC3E}">
        <p14:creationId xmlns:p14="http://schemas.microsoft.com/office/powerpoint/2010/main" val="16790428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témakör ismerteti a GDPR adatbiztonsági követelményeit. A célja, hogy átfogó képet adjon a GDPR technikai és szervezési intézkedésekre vonatkozó rendelkezéseiről, és ezek megvalósításáról.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5. cikk, 32. cikk -34. cikk, (39), (49), (81) és (85)-(88) P</a:t>
            </a:r>
            <a:r>
              <a:rPr lang="hu-HU" dirty="0"/>
              <a:t>reambulumbekezdések</a:t>
            </a:r>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16</a:t>
            </a:fld>
            <a:endParaRPr lang="en-US"/>
          </a:p>
        </p:txBody>
      </p:sp>
    </p:spTree>
    <p:extLst>
      <p:ext uri="{BB962C8B-B14F-4D97-AF65-F5344CB8AC3E}">
        <p14:creationId xmlns:p14="http://schemas.microsoft.com/office/powerpoint/2010/main" val="3176200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a GDPR adatbiztonsági követelményeit. A célja, hogy átfogó képet adjon a GDPR technikai és szervezési intézkedésekre vonatkozó rendelkezéseiről, és ezek megvalósításáról.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5. cikk, 32. cikk -34. cikk, (39), (49), (81) és (85)-(88) P</a:t>
            </a:r>
            <a:r>
              <a:rPr lang="hu-HU" dirty="0"/>
              <a:t>reambulumbekezdések</a:t>
            </a:r>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17</a:t>
            </a:fld>
            <a:endParaRPr lang="en-US"/>
          </a:p>
        </p:txBody>
      </p:sp>
    </p:spTree>
    <p:extLst>
      <p:ext uri="{BB962C8B-B14F-4D97-AF65-F5344CB8AC3E}">
        <p14:creationId xmlns:p14="http://schemas.microsoft.com/office/powerpoint/2010/main" val="30697285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a GDPR adatbiztonsági követelményeit. A célja, hogy átfogó képet adjon a GDPR technikai és szervezési intézkedésekre vonatkozó rendelkezéseiről, és ezek megvalósításáról.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32. cikk </a:t>
            </a:r>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18</a:t>
            </a:fld>
            <a:endParaRPr lang="en-US"/>
          </a:p>
        </p:txBody>
      </p:sp>
    </p:spTree>
    <p:extLst>
      <p:ext uri="{BB962C8B-B14F-4D97-AF65-F5344CB8AC3E}">
        <p14:creationId xmlns:p14="http://schemas.microsoft.com/office/powerpoint/2010/main" val="12961744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a GDPR adatbiztonsági követelményeit. A célja, hogy átfogó képet adjon a GDPR technikai és szervezési intézkedésekre vonatkozó rendelkezéseiről, és ezek megvalósításáról.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32. cikk </a:t>
            </a:r>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19</a:t>
            </a:fld>
            <a:endParaRPr lang="en-US"/>
          </a:p>
        </p:txBody>
      </p:sp>
    </p:spTree>
    <p:extLst>
      <p:ext uri="{BB962C8B-B14F-4D97-AF65-F5344CB8AC3E}">
        <p14:creationId xmlns:p14="http://schemas.microsoft.com/office/powerpoint/2010/main" val="11899397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ismerteti a beépített és az alapértelmezett adatvédelem fogalmát.</a:t>
            </a:r>
            <a:r>
              <a:rPr lang="hu-HU" b="0" baseline="0" noProof="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25. cikk</a:t>
            </a:r>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20</a:t>
            </a:fld>
            <a:endParaRPr lang="en-US"/>
          </a:p>
        </p:txBody>
      </p:sp>
    </p:spTree>
    <p:extLst>
      <p:ext uri="{BB962C8B-B14F-4D97-AF65-F5344CB8AC3E}">
        <p14:creationId xmlns:p14="http://schemas.microsoft.com/office/powerpoint/2010/main" val="2666622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u-HU" dirty="0"/>
              <a:t>A jegyzetekben további információk találhatóak  a STAR diasorok használatára vonatkozóan az alábbi formában:</a:t>
            </a:r>
            <a:endParaRPr lang="hu-HU" noProof="0" dirty="0"/>
          </a:p>
          <a:p>
            <a:pPr algn="just"/>
            <a:endParaRPr lang="hu-HU" noProof="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Pedagógiai stratégia és útmutatás:</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b="1" noProof="0" dirty="0"/>
              <a:t>Időterv (fontosság):</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noProof="0" dirty="0">
                <a:effectLst/>
                <a:latin typeface="+mn-lt"/>
                <a:ea typeface="+mn-ea"/>
                <a:cs typeface="+mn-cs"/>
              </a:rPr>
              <a:t>A képzésben</a:t>
            </a:r>
            <a:r>
              <a:rPr lang="hu-HU" sz="1200" b="1" kern="1200" baseline="0" noProof="0" dirty="0">
                <a:effectLst/>
                <a:latin typeface="+mn-lt"/>
                <a:ea typeface="+mn-ea"/>
                <a:cs typeface="+mn-cs"/>
              </a:rPr>
              <a:t> résztvevők szükséges tapasztalata:</a:t>
            </a:r>
            <a:endParaRPr lang="hu-HU" sz="1200" b="1" kern="1200" noProof="0" dirty="0">
              <a:effectLst/>
              <a:latin typeface="+mn-lt"/>
              <a:ea typeface="+mn-ea"/>
              <a:cs typeface="+mn-cs"/>
            </a:endParaRPr>
          </a:p>
          <a:p>
            <a:pPr algn="just"/>
            <a:r>
              <a:rPr lang="hu-HU" b="1" noProof="0" dirty="0"/>
              <a:t>Kinek releváns:</a:t>
            </a:r>
          </a:p>
          <a:p>
            <a:pPr algn="just"/>
            <a:r>
              <a:rPr lang="hu-HU" b="1" noProof="0" dirty="0"/>
              <a:t>Jogszabályi rendelkezések:</a:t>
            </a:r>
          </a:p>
          <a:p>
            <a:pPr algn="just"/>
            <a:r>
              <a:rPr lang="hu-HU" b="1" noProof="0" dirty="0"/>
              <a:t>Jogeset:</a:t>
            </a:r>
          </a:p>
          <a:p>
            <a:pPr algn="just"/>
            <a:r>
              <a:rPr lang="hu-HU" b="1" noProof="0" dirty="0"/>
              <a:t>További olvasmányok:</a:t>
            </a:r>
          </a:p>
          <a:p>
            <a:pPr algn="just"/>
            <a:r>
              <a:rPr lang="hu-HU" b="1" noProof="0" dirty="0"/>
              <a:t>Megjegyzések: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0" i="0" kern="1200" dirty="0">
                <a:effectLst/>
                <a:latin typeface="+mn-lt"/>
                <a:ea typeface="+mn-ea"/>
                <a:cs typeface="+mn-cs"/>
              </a:rPr>
              <a:t>A jogesetek az alábbi</a:t>
            </a:r>
            <a:r>
              <a:rPr lang="hu-HU" sz="1200" b="0" i="0" kern="1200" baseline="0" dirty="0">
                <a:effectLst/>
                <a:latin typeface="+mn-lt"/>
                <a:ea typeface="+mn-ea"/>
                <a:cs typeface="+mn-cs"/>
              </a:rPr>
              <a:t> forrásokból származnak:</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Európai adatvédelmi jogi kézikönyv</a:t>
            </a:r>
            <a:r>
              <a:rPr lang="hu-HU" sz="1200" b="1" kern="1200" baseline="0" dirty="0">
                <a:effectLst/>
                <a:latin typeface="+mn-lt"/>
                <a:ea typeface="+mn-ea"/>
                <a:cs typeface="+mn-cs"/>
              </a:rPr>
              <a:t> </a:t>
            </a:r>
            <a:r>
              <a:rPr lang="hu-HU" sz="1200" b="1" i="0" kern="1200" dirty="0">
                <a:effectLst/>
                <a:latin typeface="+mn-lt"/>
                <a:ea typeface="+mn-ea"/>
                <a:cs typeface="+mn-cs"/>
              </a:rPr>
              <a:t>– 2018. évi kiadás </a:t>
            </a:r>
            <a:r>
              <a:rPr lang="hu-HU" b="0" dirty="0"/>
              <a:t>http://fra.europa.eu/en/publication/2018/handbook-european-data-protection-law </a:t>
            </a:r>
          </a:p>
          <a:p>
            <a:pPr marL="0" marR="0" lvl="0" indent="0" algn="just" defTabSz="914400" rtl="0" eaLnBrk="1" fontAlgn="auto" latinLnBrk="0" hangingPunct="1">
              <a:lnSpc>
                <a:spcPct val="100000"/>
              </a:lnSpc>
              <a:spcBef>
                <a:spcPts val="0"/>
              </a:spcBef>
              <a:spcAft>
                <a:spcPts val="0"/>
              </a:spcAft>
              <a:buClrTx/>
              <a:buSzTx/>
              <a:buFontTx/>
              <a:buNone/>
              <a:tabLst/>
              <a:defRPr/>
            </a:pPr>
            <a:r>
              <a:rPr lang="hu-HU" sz="1200" b="1" kern="1200" dirty="0">
                <a:effectLst/>
                <a:latin typeface="+mn-lt"/>
                <a:ea typeface="+mn-ea"/>
                <a:cs typeface="+mn-cs"/>
              </a:rPr>
              <a:t>Emberi Jogok Európai Bírósága, Press Unit (2018), </a:t>
            </a:r>
            <a:r>
              <a:rPr lang="hu-HU" sz="1200" b="1" i="1" kern="1200" dirty="0" err="1">
                <a:effectLst/>
                <a:latin typeface="+mn-lt"/>
                <a:ea typeface="+mn-ea"/>
                <a:cs typeface="+mn-cs"/>
              </a:rPr>
              <a:t>Factsheet</a:t>
            </a:r>
            <a:r>
              <a:rPr lang="hu-HU" sz="1200" b="1" i="1" kern="1200" dirty="0">
                <a:effectLst/>
                <a:latin typeface="+mn-lt"/>
                <a:ea typeface="+mn-ea"/>
                <a:cs typeface="+mn-cs"/>
              </a:rPr>
              <a:t> – </a:t>
            </a:r>
            <a:r>
              <a:rPr lang="hu-HU" sz="1200" b="1" i="1" kern="1200" dirty="0" err="1">
                <a:effectLst/>
                <a:latin typeface="+mn-lt"/>
                <a:ea typeface="+mn-ea"/>
                <a:cs typeface="+mn-cs"/>
              </a:rPr>
              <a:t>Personal</a:t>
            </a:r>
            <a:r>
              <a:rPr lang="hu-HU" sz="1200" b="1" i="1" kern="1200" dirty="0">
                <a:effectLst/>
                <a:latin typeface="+mn-lt"/>
                <a:ea typeface="+mn-ea"/>
                <a:cs typeface="+mn-cs"/>
              </a:rPr>
              <a:t> Data </a:t>
            </a:r>
            <a:r>
              <a:rPr lang="hu-HU" sz="1200" b="1" i="1" kern="1200" dirty="0" err="1">
                <a:effectLst/>
                <a:latin typeface="+mn-lt"/>
                <a:ea typeface="+mn-ea"/>
                <a:cs typeface="+mn-cs"/>
              </a:rPr>
              <a:t>Protection</a:t>
            </a:r>
            <a:r>
              <a:rPr lang="hu-HU" sz="1200" kern="1200" dirty="0">
                <a:effectLst/>
                <a:latin typeface="+mn-lt"/>
                <a:ea typeface="+mn-ea"/>
                <a:cs typeface="+mn-cs"/>
              </a:rPr>
              <a:t>,</a:t>
            </a:r>
            <a:r>
              <a:rPr lang="hu-HU" sz="1200" b="0" i="0" kern="1200" dirty="0">
                <a:effectLst/>
                <a:latin typeface="+mn-lt"/>
                <a:ea typeface="+mn-ea"/>
                <a:cs typeface="+mn-cs"/>
              </a:rPr>
              <a:t> Európa Tanács</a:t>
            </a:r>
            <a:r>
              <a:rPr lang="hu-HU" sz="1200" kern="1200" dirty="0">
                <a:effectLst/>
                <a:latin typeface="+mn-lt"/>
                <a:ea typeface="+mn-ea"/>
                <a:cs typeface="+mn-cs"/>
              </a:rPr>
              <a:t>, Strasbourg</a:t>
            </a:r>
            <a:r>
              <a:rPr lang="hu-HU" sz="1200" kern="1200" dirty="0">
                <a:solidFill>
                  <a:schemeClr val="tx1"/>
                </a:solidFill>
                <a:effectLst/>
                <a:latin typeface="+mn-lt"/>
                <a:ea typeface="+mn-ea"/>
                <a:cs typeface="+mn-cs"/>
              </a:rPr>
              <a:t>; </a:t>
            </a:r>
            <a:r>
              <a:rPr lang="hu-HU" sz="1200" u="sng" kern="1200" dirty="0">
                <a:solidFill>
                  <a:schemeClr val="tx1"/>
                </a:solidFill>
                <a:effectLst/>
                <a:latin typeface="+mn-lt"/>
                <a:ea typeface="+mn-ea"/>
                <a:cs typeface="+mn-cs"/>
                <a:hlinkClick r:id="rId3"/>
              </a:rPr>
              <a:t>http://echr.coe.int/Documents/FS_Data_ENG.pdf</a:t>
            </a:r>
            <a:endParaRPr lang="hu-HU" sz="1200" kern="1200" dirty="0">
              <a:solidFill>
                <a:schemeClr val="tx1"/>
              </a:solidFill>
              <a:effectLst/>
              <a:latin typeface="+mn-lt"/>
              <a:ea typeface="+mn-ea"/>
              <a:cs typeface="+mn-cs"/>
            </a:endParaRPr>
          </a:p>
          <a:p>
            <a:pPr algn="just"/>
            <a:endParaRPr lang="hu-HU" b="0" dirty="0"/>
          </a:p>
          <a:p>
            <a:pPr algn="just"/>
            <a:r>
              <a:rPr lang="hu-HU" b="1" dirty="0"/>
              <a:t> </a:t>
            </a:r>
          </a:p>
          <a:p>
            <a:pPr algn="just"/>
            <a:endParaRPr lang="hu-H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354DD1-2611-4C94-BF96-173E74F837F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07668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ismerteti a beépített és az alapértelmezett adatvédelem fogalmát.</a:t>
            </a:r>
            <a:r>
              <a:rPr lang="hu-HU" b="0" baseline="0" noProof="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25. cikk</a:t>
            </a:r>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21</a:t>
            </a:fld>
            <a:endParaRPr lang="en-US"/>
          </a:p>
        </p:txBody>
      </p:sp>
    </p:spTree>
    <p:extLst>
      <p:ext uri="{BB962C8B-B14F-4D97-AF65-F5344CB8AC3E}">
        <p14:creationId xmlns:p14="http://schemas.microsoft.com/office/powerpoint/2010/main" val="22913323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gyakorlati példákon keresztül mutatja be a GDPR adatbiztonsági követelményeit. A célja, hogy átfogó képet adjon a GDPR technikai és szervezési intézkedésekre vonatkozó rendelkezéseiről, és ezek megvalósításáról.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példák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adatvédelmi tisztviselők és magánszemélyek</a:t>
            </a:r>
          </a:p>
          <a:p>
            <a:r>
              <a:rPr lang="hu-HU" b="1" dirty="0"/>
              <a:t>Jogszabályi rendelkezések:  </a:t>
            </a:r>
            <a:r>
              <a:rPr lang="hu-HU" b="0" dirty="0"/>
              <a:t>32. cikk </a:t>
            </a:r>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22</a:t>
            </a:fld>
            <a:endParaRPr lang="en-US"/>
          </a:p>
        </p:txBody>
      </p:sp>
    </p:spTree>
    <p:extLst>
      <p:ext uri="{BB962C8B-B14F-4D97-AF65-F5344CB8AC3E}">
        <p14:creationId xmlns:p14="http://schemas.microsoft.com/office/powerpoint/2010/main" val="35210704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gyakorlati példákon keresztül mutatja be a GDPR adatbiztonsági követelményeit. A célja, hogy átfogó képet adjon a GDPR technikai és szervezési intézkedésekre vonatkozó rendelkezéseiről, és ezek megvalósításáról.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példák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adatvédelmi tisztviselők és magánszemélyek</a:t>
            </a:r>
          </a:p>
          <a:p>
            <a:r>
              <a:rPr lang="hu-HU" b="1" dirty="0"/>
              <a:t>Jogszabályi rendelkezések:  </a:t>
            </a:r>
            <a:r>
              <a:rPr lang="hu-HU" b="0" dirty="0"/>
              <a:t>32. cikk </a:t>
            </a:r>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23</a:t>
            </a:fld>
            <a:endParaRPr lang="en-US"/>
          </a:p>
        </p:txBody>
      </p:sp>
    </p:spTree>
    <p:extLst>
      <p:ext uri="{BB962C8B-B14F-4D97-AF65-F5344CB8AC3E}">
        <p14:creationId xmlns:p14="http://schemas.microsoft.com/office/powerpoint/2010/main" val="14236544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ismerteti az álnevesített adat fogalmát, és jellemzőit.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25. cikk, (26) preambulumbekezdés: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0" i="0" kern="1200" dirty="0">
                <a:solidFill>
                  <a:schemeClr val="tx1"/>
                </a:solidFill>
                <a:effectLst/>
                <a:latin typeface="+mn-lt"/>
                <a:ea typeface="+mn-ea"/>
                <a:cs typeface="+mn-cs"/>
              </a:rPr>
              <a:t>Az álnevesített személyes adatok, amelyeket további információ felhasználásával valamely természetes személlyel kapcsolatba lehet hozni, azonosítható természetes személyre vonatkozó adatnak kell tekinteni. Valamely természetes személy azonosíthatóságának meghatározásakor minden olyan módszert figyelembe kell venni – ideértve például a megjelölést –, amelyről </a:t>
            </a:r>
            <a:r>
              <a:rPr lang="hu-HU" sz="1200" b="0" i="0" kern="1200" dirty="0" err="1">
                <a:solidFill>
                  <a:schemeClr val="tx1"/>
                </a:solidFill>
                <a:effectLst/>
                <a:latin typeface="+mn-lt"/>
                <a:ea typeface="+mn-ea"/>
                <a:cs typeface="+mn-cs"/>
              </a:rPr>
              <a:t>észszerűen</a:t>
            </a:r>
            <a:r>
              <a:rPr lang="hu-HU" sz="1200" b="0" i="0" kern="1200" dirty="0">
                <a:solidFill>
                  <a:schemeClr val="tx1"/>
                </a:solidFill>
                <a:effectLst/>
                <a:latin typeface="+mn-lt"/>
                <a:ea typeface="+mn-ea"/>
                <a:cs typeface="+mn-cs"/>
              </a:rPr>
              <a:t> feltételezhető, hogy az adatkezelő vagy más személy a természetes személy közvetlen vagy közvetett azonosítására felhasználhatja. Annak meghatározásakor, hogy mely eszközökről feltételezhető </a:t>
            </a:r>
            <a:r>
              <a:rPr lang="hu-HU" sz="1200" b="0" i="0" kern="1200" dirty="0" err="1">
                <a:solidFill>
                  <a:schemeClr val="tx1"/>
                </a:solidFill>
                <a:effectLst/>
                <a:latin typeface="+mn-lt"/>
                <a:ea typeface="+mn-ea"/>
                <a:cs typeface="+mn-cs"/>
              </a:rPr>
              <a:t>észszerűen</a:t>
            </a:r>
            <a:r>
              <a:rPr lang="hu-HU" sz="1200" b="0" i="0" kern="1200" dirty="0">
                <a:solidFill>
                  <a:schemeClr val="tx1"/>
                </a:solidFill>
                <a:effectLst/>
                <a:latin typeface="+mn-lt"/>
                <a:ea typeface="+mn-ea"/>
                <a:cs typeface="+mn-cs"/>
              </a:rPr>
              <a:t>, hogy egy adott természetes személy azonosítására fogják felhasználni, az összes objektív tényezőt figyelembe kell venni, így például az azonosítás költségeit és időigényét, számításba véve az adatkezeléskor rendelkezésre álló technológiákat, és a technológia fejlődését. Az adatvédelem elveit ennek megfelelően az anonim információkra nem kell alkalmazni, nevezetesen olyan információkra, amelyek nem azonosított vagy azonosítható természetes személyre vonatkoznak, valamint az olyan személyes adatokra, amelyeket olyan módon </a:t>
            </a:r>
            <a:r>
              <a:rPr lang="hu-HU" sz="1200" b="0" i="0" kern="1200" dirty="0" err="1">
                <a:solidFill>
                  <a:schemeClr val="tx1"/>
                </a:solidFill>
                <a:effectLst/>
                <a:latin typeface="+mn-lt"/>
                <a:ea typeface="+mn-ea"/>
                <a:cs typeface="+mn-cs"/>
              </a:rPr>
              <a:t>anonimizáltak</a:t>
            </a:r>
            <a:r>
              <a:rPr lang="hu-HU" sz="1200" b="0" i="0" kern="1200" dirty="0">
                <a:solidFill>
                  <a:schemeClr val="tx1"/>
                </a:solidFill>
                <a:effectLst/>
                <a:latin typeface="+mn-lt"/>
                <a:ea typeface="+mn-ea"/>
                <a:cs typeface="+mn-cs"/>
              </a:rPr>
              <a:t>, amelynek következtében az érintett nem vagy többé nem azonosítható. Ez a rendelet ezért nem vonatkozik az ilyen anonim információk kezelésére, a statisztikai vagy kutatási célú adatkezelést is ideértve.</a:t>
            </a:r>
            <a:endParaRPr lang="hu-HU" b="0" dirty="0"/>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hu-HU" dirty="0"/>
          </a:p>
          <a:p>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24</a:t>
            </a:fld>
            <a:endParaRPr lang="en-US"/>
          </a:p>
        </p:txBody>
      </p:sp>
    </p:spTree>
    <p:extLst>
      <p:ext uri="{BB962C8B-B14F-4D97-AF65-F5344CB8AC3E}">
        <p14:creationId xmlns:p14="http://schemas.microsoft.com/office/powerpoint/2010/main" val="4441609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ismerteti az anonimizált adat fogalmát, és jellemzőit.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25. cikk, (26) preambulumbekezdés: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0" i="0" kern="1200" dirty="0">
                <a:solidFill>
                  <a:schemeClr val="tx1"/>
                </a:solidFill>
                <a:effectLst/>
                <a:latin typeface="+mn-lt"/>
                <a:ea typeface="+mn-ea"/>
                <a:cs typeface="+mn-cs"/>
              </a:rPr>
              <a:t>Az álnevesített személyes adatok, amelyeket további információ felhasználásával valamely természetes személlyel kapcsolatba lehet hozni, azonosítható természetes személyre vonatkozó adatnak kell tekinteni. Valamely természetes személy azonosíthatóságának meghatározásakor minden olyan módszert figyelembe kell venni – ideértve például a megjelölést –, amelyről </a:t>
            </a:r>
            <a:r>
              <a:rPr lang="hu-HU" sz="1200" b="0" i="0" kern="1200" dirty="0" err="1">
                <a:solidFill>
                  <a:schemeClr val="tx1"/>
                </a:solidFill>
                <a:effectLst/>
                <a:latin typeface="+mn-lt"/>
                <a:ea typeface="+mn-ea"/>
                <a:cs typeface="+mn-cs"/>
              </a:rPr>
              <a:t>észszerűen</a:t>
            </a:r>
            <a:r>
              <a:rPr lang="hu-HU" sz="1200" b="0" i="0" kern="1200" dirty="0">
                <a:solidFill>
                  <a:schemeClr val="tx1"/>
                </a:solidFill>
                <a:effectLst/>
                <a:latin typeface="+mn-lt"/>
                <a:ea typeface="+mn-ea"/>
                <a:cs typeface="+mn-cs"/>
              </a:rPr>
              <a:t> feltételezhető, hogy az adatkezelő vagy más személy a természetes személy közvetlen vagy közvetett azonosítására felhasználhatja. Annak meghatározásakor, hogy mely eszközökről feltételezhető </a:t>
            </a:r>
            <a:r>
              <a:rPr lang="hu-HU" sz="1200" b="0" i="0" kern="1200" dirty="0" err="1">
                <a:solidFill>
                  <a:schemeClr val="tx1"/>
                </a:solidFill>
                <a:effectLst/>
                <a:latin typeface="+mn-lt"/>
                <a:ea typeface="+mn-ea"/>
                <a:cs typeface="+mn-cs"/>
              </a:rPr>
              <a:t>észszerűen</a:t>
            </a:r>
            <a:r>
              <a:rPr lang="hu-HU" sz="1200" b="0" i="0" kern="1200" dirty="0">
                <a:solidFill>
                  <a:schemeClr val="tx1"/>
                </a:solidFill>
                <a:effectLst/>
                <a:latin typeface="+mn-lt"/>
                <a:ea typeface="+mn-ea"/>
                <a:cs typeface="+mn-cs"/>
              </a:rPr>
              <a:t>, hogy egy adott természetes személy azonosítására fogják felhasználni, az összes objektív tényezőt figyelembe kell venni, így például az azonosítás költségeit és időigényét, számításba véve az adatkezeléskor rendelkezésre álló technológiákat, és a technológia fejlődését. Az adatvédelem elveit ennek megfelelően az anonim információkra nem kell alkalmazni, nevezetesen olyan információkra, amelyek nem azonosított vagy azonosítható természetes személyre vonatkoznak, valamint az olyan személyes adatokra, amelyeket olyan módon </a:t>
            </a:r>
            <a:r>
              <a:rPr lang="hu-HU" sz="1200" b="0" i="0" kern="1200" dirty="0" err="1">
                <a:solidFill>
                  <a:schemeClr val="tx1"/>
                </a:solidFill>
                <a:effectLst/>
                <a:latin typeface="+mn-lt"/>
                <a:ea typeface="+mn-ea"/>
                <a:cs typeface="+mn-cs"/>
              </a:rPr>
              <a:t>anonimizáltak</a:t>
            </a:r>
            <a:r>
              <a:rPr lang="hu-HU" sz="1200" b="0" i="0" kern="1200" dirty="0">
                <a:solidFill>
                  <a:schemeClr val="tx1"/>
                </a:solidFill>
                <a:effectLst/>
                <a:latin typeface="+mn-lt"/>
                <a:ea typeface="+mn-ea"/>
                <a:cs typeface="+mn-cs"/>
              </a:rPr>
              <a:t>, amelynek következtében az érintett nem vagy többé nem azonosítható. Ez a rendelet ezért nem vonatkozik az ilyen anonim információk kezelésére, a statisztikai vagy kutatási célú adatkezelést is ideértve.</a:t>
            </a:r>
            <a:endParaRPr lang="hu-HU" b="0" dirty="0"/>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hu-HU" dirty="0"/>
          </a:p>
          <a:p>
            <a:endParaRPr lang="hu-HU" dirty="0"/>
          </a:p>
        </p:txBody>
      </p:sp>
      <p:sp>
        <p:nvSpPr>
          <p:cNvPr id="4" name="Dia számának helye 3"/>
          <p:cNvSpPr>
            <a:spLocks noGrp="1"/>
          </p:cNvSpPr>
          <p:nvPr>
            <p:ph type="sldNum" sz="quarter" idx="10"/>
          </p:nvPr>
        </p:nvSpPr>
        <p:spPr/>
        <p:txBody>
          <a:bodyPr/>
          <a:lstStyle/>
          <a:p>
            <a:fld id="{6D0DB4E7-D023-9747-91D4-B0DA999C2A88}" type="slidenum">
              <a:rPr lang="en-US" smtClean="0"/>
              <a:t>25</a:t>
            </a:fld>
            <a:endParaRPr lang="en-US"/>
          </a:p>
        </p:txBody>
      </p:sp>
    </p:spTree>
    <p:extLst>
      <p:ext uri="{BB962C8B-B14F-4D97-AF65-F5344CB8AC3E}">
        <p14:creationId xmlns:p14="http://schemas.microsoft.com/office/powerpoint/2010/main" val="7451213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a:t>
            </a:r>
            <a:r>
              <a:rPr lang="hu-HU" b="0" noProof="0" dirty="0" err="1"/>
              <a:t>anonimizálsi</a:t>
            </a:r>
            <a:r>
              <a:rPr lang="hu-HU" b="0" noProof="0" dirty="0"/>
              <a:t> technikákat mutat be.</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a:t>Időterv (fontosság): </a:t>
            </a:r>
            <a:r>
              <a:rPr lang="hu-HU" b="0" dirty="0"/>
              <a:t>magas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haladók/szakértők</a:t>
            </a:r>
            <a:endParaRPr lang="hu-HU" b="0" dirty="0"/>
          </a:p>
          <a:p>
            <a:r>
              <a:rPr lang="hu-HU" b="1" dirty="0"/>
              <a:t>Kinek releváns:  </a:t>
            </a:r>
            <a:r>
              <a:rPr lang="hu-HU" b="0" dirty="0"/>
              <a:t>mindenkinek</a:t>
            </a:r>
          </a:p>
          <a:p>
            <a:r>
              <a:rPr lang="hu-HU" b="1" dirty="0"/>
              <a:t>Jogszabályi rendelkezések:  </a:t>
            </a:r>
            <a:r>
              <a:rPr lang="hu-HU" b="0" dirty="0"/>
              <a:t>-</a:t>
            </a:r>
          </a:p>
          <a:p>
            <a:r>
              <a:rPr lang="hu-HU" b="1" dirty="0"/>
              <a:t>Jogeset:  </a:t>
            </a:r>
            <a:r>
              <a:rPr lang="hu-HU" b="0" dirty="0"/>
              <a:t>-</a:t>
            </a:r>
            <a:endParaRPr lang="hu-HU" b="1" dirty="0"/>
          </a:p>
          <a:p>
            <a:r>
              <a:rPr lang="hu-HU" b="1" dirty="0"/>
              <a:t>További olvasmányok: </a:t>
            </a:r>
            <a:r>
              <a:rPr lang="hu-HU" b="0" dirty="0"/>
              <a:t>A 29. cikk szerinti munkacsoport 05/2014 számú véleménye az anonimitást biztosító technikákról</a:t>
            </a:r>
            <a:r>
              <a:rPr lang="hu-HU" b="0" baseline="0" dirty="0"/>
              <a:t> (&lt;</a:t>
            </a:r>
            <a:r>
              <a:rPr lang="en-GB" dirty="0">
                <a:hlinkClick r:id="rId3"/>
              </a:rPr>
              <a:t>https://ec.europa.eu/justice/article-29/documentation/opinion-recommendation/files/2014/wp216_hu.pdf</a:t>
            </a:r>
            <a:r>
              <a:rPr lang="hu-HU" dirty="0"/>
              <a:t>&gt;)</a:t>
            </a:r>
            <a:r>
              <a:rPr lang="hu-HU" b="0" dirty="0"/>
              <a:t> </a:t>
            </a:r>
          </a:p>
        </p:txBody>
      </p:sp>
      <p:sp>
        <p:nvSpPr>
          <p:cNvPr id="4" name="Slide Number Placeholder 3"/>
          <p:cNvSpPr>
            <a:spLocks noGrp="1"/>
          </p:cNvSpPr>
          <p:nvPr>
            <p:ph type="sldNum" sz="quarter" idx="5"/>
          </p:nvPr>
        </p:nvSpPr>
        <p:spPr/>
        <p:txBody>
          <a:bodyPr/>
          <a:lstStyle/>
          <a:p>
            <a:fld id="{50DDEA44-BB17-C048-9391-1460B690B13D}" type="slidenum">
              <a:rPr lang="en-US" smtClean="0"/>
              <a:t>26</a:t>
            </a:fld>
            <a:endParaRPr lang="en-US"/>
          </a:p>
        </p:txBody>
      </p:sp>
    </p:spTree>
    <p:extLst>
      <p:ext uri="{BB962C8B-B14F-4D97-AF65-F5344CB8AC3E}">
        <p14:creationId xmlns:p14="http://schemas.microsoft.com/office/powerpoint/2010/main" val="6142815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a GDPR adatbiztonsági követelményeit mutatja be. A célja, hogy átfogó képet adjon a GDPR technikai és szervezési intézkedésekre vonatkozó rendelkezéseiről, és ezek megvalósításáról. </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példák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13. cikk</a:t>
            </a:r>
          </a:p>
          <a:p>
            <a:r>
              <a:rPr lang="hu-HU" b="1" dirty="0"/>
              <a:t>Jogeset:  </a:t>
            </a:r>
            <a:r>
              <a:rPr lang="hu-HU" b="0" dirty="0"/>
              <a:t>-</a:t>
            </a:r>
            <a:endParaRPr lang="hu-HU" b="1" dirty="0"/>
          </a:p>
          <a:p>
            <a:r>
              <a:rPr lang="hu-HU" b="1" dirty="0"/>
              <a:t>További olvasmányok: </a:t>
            </a:r>
          </a:p>
          <a:p>
            <a:r>
              <a:rPr lang="hu-HU" b="1" dirty="0"/>
              <a:t>Megjegyzések: </a:t>
            </a:r>
            <a:r>
              <a:rPr lang="hu-HU" b="0" dirty="0"/>
              <a:t>A felsorolás egy adatvédelmi szabályzat minimum követelményének tekinthető.</a:t>
            </a:r>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27</a:t>
            </a:fld>
            <a:endParaRPr lang="en-US"/>
          </a:p>
        </p:txBody>
      </p:sp>
    </p:spTree>
    <p:extLst>
      <p:ext uri="{BB962C8B-B14F-4D97-AF65-F5344CB8AC3E}">
        <p14:creationId xmlns:p14="http://schemas.microsoft.com/office/powerpoint/2010/main" val="291530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Szánjon elég időt a kérdések megválaszolására!</a:t>
            </a:r>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28</a:t>
            </a:fld>
            <a:endParaRPr lang="en-US"/>
          </a:p>
        </p:txBody>
      </p:sp>
    </p:spTree>
    <p:extLst>
      <p:ext uri="{BB962C8B-B14F-4D97-AF65-F5344CB8AC3E}">
        <p14:creationId xmlns:p14="http://schemas.microsoft.com/office/powerpoint/2010/main" val="2788147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témakör ismerteti az adatkezelők és adatfeldolgozók adatvédelmi incidensekkel kapcsolatos teendőit.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példák hozzáadását.</a:t>
            </a:r>
          </a:p>
          <a:p>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  </a:t>
            </a:r>
            <a:endParaRPr lang="hu-HU" b="0" noProof="0" dirty="0"/>
          </a:p>
          <a:p>
            <a:r>
              <a:rPr lang="hu-HU" b="0" noProof="0" dirty="0"/>
              <a:t>4. cikk (12) bekezdés</a:t>
            </a:r>
          </a:p>
          <a:p>
            <a:r>
              <a:rPr lang="hu-HU" b="1" noProof="0" dirty="0"/>
              <a:t>Jogeset:  </a:t>
            </a:r>
            <a:r>
              <a:rPr lang="hu-HU" b="0" noProof="0" dirty="0"/>
              <a:t>-</a:t>
            </a:r>
            <a:endParaRPr lang="hu-HU" b="1" noProof="0" dirty="0"/>
          </a:p>
          <a:p>
            <a:r>
              <a:rPr lang="hu-HU" b="1" dirty="0"/>
              <a:t>További olvasmányok: </a:t>
            </a:r>
            <a:r>
              <a:rPr lang="hu-HU" noProof="0" dirty="0"/>
              <a:t> A 29. cikk szerinti munkacsoport</a:t>
            </a:r>
            <a:r>
              <a:rPr lang="hu-HU" baseline="0" noProof="0" dirty="0"/>
              <a:t> i</a:t>
            </a:r>
            <a:r>
              <a:rPr lang="en-GB" dirty="0" err="1"/>
              <a:t>ránymutatás</a:t>
            </a:r>
            <a:r>
              <a:rPr lang="hu-HU" dirty="0"/>
              <a:t>a</a:t>
            </a:r>
            <a:r>
              <a:rPr lang="en-GB" dirty="0"/>
              <a:t> </a:t>
            </a:r>
            <a:r>
              <a:rPr lang="en-GB" dirty="0" err="1"/>
              <a:t>az</a:t>
            </a:r>
            <a:r>
              <a:rPr lang="en-GB" dirty="0"/>
              <a:t> </a:t>
            </a:r>
            <a:r>
              <a:rPr lang="en-GB" dirty="0" err="1"/>
              <a:t>adatvédelmi</a:t>
            </a:r>
            <a:r>
              <a:rPr lang="en-GB" dirty="0"/>
              <a:t> </a:t>
            </a:r>
            <a:r>
              <a:rPr lang="en-GB" dirty="0" err="1"/>
              <a:t>incidensek</a:t>
            </a:r>
            <a:r>
              <a:rPr lang="en-GB" dirty="0"/>
              <a:t> (EU) 2016/679 </a:t>
            </a:r>
            <a:r>
              <a:rPr lang="en-GB" dirty="0" err="1"/>
              <a:t>rendelet</a:t>
            </a:r>
            <a:r>
              <a:rPr lang="en-GB" dirty="0"/>
              <a:t> </a:t>
            </a:r>
            <a:r>
              <a:rPr lang="en-GB" dirty="0" err="1"/>
              <a:t>szerinti</a:t>
            </a:r>
            <a:r>
              <a:rPr lang="en-GB" dirty="0"/>
              <a:t> </a:t>
            </a:r>
            <a:r>
              <a:rPr lang="en-GB" dirty="0" err="1"/>
              <a:t>bejelentéséről</a:t>
            </a:r>
            <a:r>
              <a:rPr lang="hu-HU" noProof="0" dirty="0"/>
              <a:t> (</a:t>
            </a:r>
            <a:r>
              <a:rPr lang="en-GB" dirty="0"/>
              <a:t>WP250rev.01</a:t>
            </a:r>
            <a:r>
              <a:rPr lang="hu-HU" dirty="0"/>
              <a:t>)</a:t>
            </a:r>
            <a:endParaRPr lang="hu-HU" noProof="0" dirty="0"/>
          </a:p>
          <a:p>
            <a:r>
              <a:rPr lang="hu-HU" b="1" noProof="0" dirty="0"/>
              <a:t>Megjegyzések: </a:t>
            </a:r>
            <a:endParaRPr lang="hu-HU" noProof="0"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30</a:t>
            </a:fld>
            <a:endParaRPr lang="en-US"/>
          </a:p>
        </p:txBody>
      </p:sp>
    </p:spTree>
    <p:extLst>
      <p:ext uri="{BB962C8B-B14F-4D97-AF65-F5344CB8AC3E}">
        <p14:creationId xmlns:p14="http://schemas.microsoft.com/office/powerpoint/2010/main" val="2720987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hogy az adatkezelőknek és adatfeldolgozóknak milyen intézkedéseket kell tenniük adatvédelmi incidens esetén.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példák hozzáadását.</a:t>
            </a:r>
          </a:p>
          <a:p>
            <a:r>
              <a:rPr lang="hu-HU" b="1" noProof="0" dirty="0"/>
              <a:t>Időterv (fontosság): </a:t>
            </a:r>
            <a:r>
              <a:rPr lang="hu-HU" b="0" noProof="0" dirty="0"/>
              <a:t>közepes</a:t>
            </a:r>
          </a:p>
          <a:p>
            <a:r>
              <a:rPr lang="hu-HU" sz="1200" b="1" kern="1200" noProof="0" dirty="0">
                <a:solidFill>
                  <a:schemeClr val="tx1"/>
                </a:solidFill>
                <a:effectLst/>
                <a:latin typeface="+mn-lt"/>
                <a:ea typeface="+mn-ea"/>
                <a:cs typeface="+mn-cs"/>
              </a:rPr>
              <a:t>A képzésben résztvevők szükséges tapasztalata: </a:t>
            </a:r>
            <a:r>
              <a:rPr lang="hu-HU" sz="1200" b="0" kern="1200" noProof="0" dirty="0">
                <a:solidFill>
                  <a:schemeClr val="tx1"/>
                </a:solidFill>
                <a:effectLst/>
                <a:latin typeface="+mn-lt"/>
                <a:ea typeface="+mn-ea"/>
                <a:cs typeface="+mn-cs"/>
              </a:rPr>
              <a:t>kezdők/haladók/szakértők</a:t>
            </a:r>
            <a:endParaRPr lang="hu-HU" b="0" noProof="0" dirty="0"/>
          </a:p>
          <a:p>
            <a:r>
              <a:rPr lang="hu-HU" b="1" noProof="0" dirty="0"/>
              <a:t>Kinek releváns:  </a:t>
            </a:r>
            <a:r>
              <a:rPr lang="hu-HU" b="0" noProof="0" dirty="0"/>
              <a:t>mindenkinek</a:t>
            </a:r>
          </a:p>
          <a:p>
            <a:r>
              <a:rPr lang="hu-HU" b="1" noProof="0" dirty="0"/>
              <a:t>Jogszabályi rendelkezések:  </a:t>
            </a:r>
            <a:endParaRPr lang="hu-HU" b="0" noProof="0" dirty="0"/>
          </a:p>
          <a:p>
            <a:r>
              <a:rPr lang="hu-HU" b="0" noProof="0" dirty="0"/>
              <a:t>4. cikk (12) bekezdés</a:t>
            </a:r>
          </a:p>
          <a:p>
            <a:r>
              <a:rPr lang="hu-HU" b="1" noProof="0" dirty="0"/>
              <a:t>Jogeset:  </a:t>
            </a:r>
            <a:r>
              <a:rPr lang="hu-HU" b="0" noProof="0" dirty="0"/>
              <a:t>-</a:t>
            </a:r>
            <a:endParaRPr lang="hu-HU" b="1" noProof="0" dirty="0"/>
          </a:p>
          <a:p>
            <a:r>
              <a:rPr lang="hu-HU" b="1" dirty="0"/>
              <a:t>További olvasmányok: </a:t>
            </a:r>
            <a:r>
              <a:rPr lang="hu-HU" noProof="0" dirty="0"/>
              <a:t> A 29. cikk szerinti munkacsoport</a:t>
            </a:r>
            <a:r>
              <a:rPr lang="hu-HU" baseline="0" noProof="0" dirty="0"/>
              <a:t> i</a:t>
            </a:r>
            <a:r>
              <a:rPr lang="en-GB" dirty="0" err="1"/>
              <a:t>ránymutatás</a:t>
            </a:r>
            <a:r>
              <a:rPr lang="hu-HU" dirty="0"/>
              <a:t>a</a:t>
            </a:r>
            <a:r>
              <a:rPr lang="en-GB" dirty="0"/>
              <a:t> </a:t>
            </a:r>
            <a:r>
              <a:rPr lang="en-GB" dirty="0" err="1"/>
              <a:t>az</a:t>
            </a:r>
            <a:r>
              <a:rPr lang="en-GB" dirty="0"/>
              <a:t> </a:t>
            </a:r>
            <a:r>
              <a:rPr lang="en-GB" dirty="0" err="1"/>
              <a:t>adatvédelmi</a:t>
            </a:r>
            <a:r>
              <a:rPr lang="en-GB" dirty="0"/>
              <a:t> </a:t>
            </a:r>
            <a:r>
              <a:rPr lang="en-GB" dirty="0" err="1"/>
              <a:t>incidensek</a:t>
            </a:r>
            <a:r>
              <a:rPr lang="en-GB" dirty="0"/>
              <a:t> (EU) 2016/679 </a:t>
            </a:r>
            <a:r>
              <a:rPr lang="en-GB" dirty="0" err="1"/>
              <a:t>rendelet</a:t>
            </a:r>
            <a:r>
              <a:rPr lang="en-GB" dirty="0"/>
              <a:t> </a:t>
            </a:r>
            <a:r>
              <a:rPr lang="en-GB" dirty="0" err="1"/>
              <a:t>szerinti</a:t>
            </a:r>
            <a:r>
              <a:rPr lang="en-GB" dirty="0"/>
              <a:t> </a:t>
            </a:r>
            <a:r>
              <a:rPr lang="en-GB" dirty="0" err="1"/>
              <a:t>bejelentéséről</a:t>
            </a:r>
            <a:r>
              <a:rPr lang="hu-HU" noProof="0" dirty="0"/>
              <a:t> (</a:t>
            </a:r>
            <a:r>
              <a:rPr lang="en-GB" dirty="0"/>
              <a:t>WP250rev.01</a:t>
            </a:r>
            <a:r>
              <a:rPr lang="hu-HU" dirty="0"/>
              <a:t>)</a:t>
            </a:r>
            <a:endParaRPr lang="hu-HU" noProof="0" dirty="0"/>
          </a:p>
          <a:p>
            <a:r>
              <a:rPr lang="hu-HU" b="1" noProof="0" dirty="0"/>
              <a:t>Megjegyzések: </a:t>
            </a:r>
            <a:endParaRPr lang="hu-HU" noProof="0" dirty="0"/>
          </a:p>
          <a:p>
            <a:pPr marL="171450" indent="-171450">
              <a:buFont typeface="Arial" panose="020B0604020202020204" pitchFamily="34" charset="0"/>
              <a:buChar char="•"/>
            </a:pPr>
            <a:r>
              <a:rPr lang="hu-HU" noProof="0" dirty="0"/>
              <a:t>Vezessen nyilvántartást az adatvédelmi incidensekről, így bizonyítani tudja a megfelelést, és elkerülheti az adatvédelmi incidenseket a jövőben!</a:t>
            </a:r>
          </a:p>
          <a:p>
            <a:pPr marL="171450" indent="-171450">
              <a:buFont typeface="Arial" panose="020B0604020202020204" pitchFamily="34" charset="0"/>
              <a:buChar char="•"/>
            </a:pPr>
            <a:r>
              <a:rPr lang="hu-HU" noProof="0" dirty="0"/>
              <a:t>A dokumentációnak lehetővé kell tennie a felügyeleti hatóság számára, hogy ellenőrizze a 33. cikknek való megfelelést.</a:t>
            </a:r>
          </a:p>
        </p:txBody>
      </p:sp>
      <p:sp>
        <p:nvSpPr>
          <p:cNvPr id="4" name="Dia számának helye 3"/>
          <p:cNvSpPr>
            <a:spLocks noGrp="1"/>
          </p:cNvSpPr>
          <p:nvPr>
            <p:ph type="sldNum" sz="quarter" idx="10"/>
          </p:nvPr>
        </p:nvSpPr>
        <p:spPr/>
        <p:txBody>
          <a:bodyPr/>
          <a:lstStyle/>
          <a:p>
            <a:fld id="{6D0DB4E7-D023-9747-91D4-B0DA999C2A88}" type="slidenum">
              <a:rPr lang="en-US" smtClean="0"/>
              <a:t>31</a:t>
            </a:fld>
            <a:endParaRPr lang="en-US"/>
          </a:p>
        </p:txBody>
      </p:sp>
    </p:spTree>
    <p:extLst>
      <p:ext uri="{BB962C8B-B14F-4D97-AF65-F5344CB8AC3E}">
        <p14:creationId xmlns:p14="http://schemas.microsoft.com/office/powerpoint/2010/main" val="1229081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29577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hogy az adatkezelőknek és adatfeldolgozóknak milyen intézkedéseket kell tenniük adatvédelmi incidens esetén az incidens észlelésének időpontjában.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példák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endParaRPr lang="hu-HU" b="0" dirty="0"/>
          </a:p>
          <a:p>
            <a:r>
              <a:rPr lang="hu-HU" b="0" dirty="0"/>
              <a:t>4. cikk (12) bekezdés</a:t>
            </a:r>
          </a:p>
          <a:p>
            <a:r>
              <a:rPr lang="hu-HU" b="1" dirty="0"/>
              <a:t>Jogeset:  </a:t>
            </a:r>
            <a:r>
              <a:rPr lang="hu-HU" b="0" dirty="0"/>
              <a:t>-</a:t>
            </a:r>
            <a:endParaRPr lang="hu-HU" b="1" dirty="0"/>
          </a:p>
          <a:p>
            <a:r>
              <a:rPr lang="hu-HU" b="1" dirty="0"/>
              <a:t>További olvasmányok: </a:t>
            </a:r>
            <a:r>
              <a:rPr lang="hu-HU" noProof="0" dirty="0"/>
              <a:t> A 29. cikk szerinti munkacsoport</a:t>
            </a:r>
            <a:r>
              <a:rPr lang="hu-HU" baseline="0" noProof="0" dirty="0"/>
              <a:t> i</a:t>
            </a:r>
            <a:r>
              <a:rPr lang="en-GB" dirty="0" err="1"/>
              <a:t>ránymutatás</a:t>
            </a:r>
            <a:r>
              <a:rPr lang="hu-HU" dirty="0"/>
              <a:t>a</a:t>
            </a:r>
            <a:r>
              <a:rPr lang="en-GB" dirty="0"/>
              <a:t> </a:t>
            </a:r>
            <a:r>
              <a:rPr lang="en-GB" dirty="0" err="1"/>
              <a:t>az</a:t>
            </a:r>
            <a:r>
              <a:rPr lang="en-GB" dirty="0"/>
              <a:t> </a:t>
            </a:r>
            <a:r>
              <a:rPr lang="en-GB" dirty="0" err="1"/>
              <a:t>adatvédelmi</a:t>
            </a:r>
            <a:r>
              <a:rPr lang="en-GB" dirty="0"/>
              <a:t> </a:t>
            </a:r>
            <a:r>
              <a:rPr lang="en-GB" dirty="0" err="1"/>
              <a:t>incidensek</a:t>
            </a:r>
            <a:r>
              <a:rPr lang="en-GB" dirty="0"/>
              <a:t> (EU) 2016/679 </a:t>
            </a:r>
            <a:r>
              <a:rPr lang="en-GB" dirty="0" err="1"/>
              <a:t>rendelet</a:t>
            </a:r>
            <a:r>
              <a:rPr lang="en-GB" dirty="0"/>
              <a:t> </a:t>
            </a:r>
            <a:r>
              <a:rPr lang="en-GB" dirty="0" err="1"/>
              <a:t>szerinti</a:t>
            </a:r>
            <a:r>
              <a:rPr lang="en-GB" dirty="0"/>
              <a:t> </a:t>
            </a:r>
            <a:r>
              <a:rPr lang="en-GB" dirty="0" err="1"/>
              <a:t>bejelentéséről</a:t>
            </a:r>
            <a:r>
              <a:rPr lang="hu-HU" noProof="0" dirty="0"/>
              <a:t> (</a:t>
            </a:r>
            <a:r>
              <a:rPr lang="en-GB" dirty="0"/>
              <a:t>WP250rev.01</a:t>
            </a:r>
            <a:r>
              <a:rPr lang="hu-HU" dirty="0"/>
              <a:t>)</a:t>
            </a:r>
            <a:endParaRPr lang="hu-HU" noProof="0" dirty="0"/>
          </a:p>
          <a:p>
            <a:r>
              <a:rPr lang="hu-HU" b="1" dirty="0"/>
              <a:t>Megjegyzések: </a:t>
            </a:r>
            <a:endParaRPr lang="hu-HU"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32</a:t>
            </a:fld>
            <a:endParaRPr lang="en-US"/>
          </a:p>
        </p:txBody>
      </p:sp>
    </p:spTree>
    <p:extLst>
      <p:ext uri="{BB962C8B-B14F-4D97-AF65-F5344CB8AC3E}">
        <p14:creationId xmlns:p14="http://schemas.microsoft.com/office/powerpoint/2010/main" val="27448279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hogy az adatkezelőknek és adatfeldolgozóknak milyen intézkedéseket kell tenniük adatvédelmi incidens orvoslására.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példák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4. cikk (12) bekezdés</a:t>
            </a:r>
          </a:p>
          <a:p>
            <a:r>
              <a:rPr lang="hu-HU" b="1" dirty="0"/>
              <a:t>Jogeset:  </a:t>
            </a:r>
            <a:r>
              <a:rPr lang="hu-HU" b="0" dirty="0"/>
              <a:t>-</a:t>
            </a:r>
            <a:endParaRPr lang="hu-HU" b="1" dirty="0"/>
          </a:p>
          <a:p>
            <a:r>
              <a:rPr lang="hu-HU" b="1" dirty="0"/>
              <a:t>További olvasmányok: </a:t>
            </a:r>
            <a:r>
              <a:rPr lang="hu-HU" noProof="0" dirty="0"/>
              <a:t> A 29. cikk szerinti munkacsoport</a:t>
            </a:r>
            <a:r>
              <a:rPr lang="hu-HU" baseline="0" noProof="0" dirty="0"/>
              <a:t> i</a:t>
            </a:r>
            <a:r>
              <a:rPr lang="en-GB" dirty="0" err="1"/>
              <a:t>ránymutatás</a:t>
            </a:r>
            <a:r>
              <a:rPr lang="hu-HU" dirty="0"/>
              <a:t>a</a:t>
            </a:r>
            <a:r>
              <a:rPr lang="en-GB" dirty="0"/>
              <a:t> </a:t>
            </a:r>
            <a:r>
              <a:rPr lang="en-GB" dirty="0" err="1"/>
              <a:t>az</a:t>
            </a:r>
            <a:r>
              <a:rPr lang="en-GB" dirty="0"/>
              <a:t> </a:t>
            </a:r>
            <a:r>
              <a:rPr lang="en-GB" dirty="0" err="1"/>
              <a:t>adatvédelmi</a:t>
            </a:r>
            <a:r>
              <a:rPr lang="en-GB" dirty="0"/>
              <a:t> </a:t>
            </a:r>
            <a:r>
              <a:rPr lang="en-GB" dirty="0" err="1"/>
              <a:t>incidensek</a:t>
            </a:r>
            <a:r>
              <a:rPr lang="en-GB" dirty="0"/>
              <a:t> (EU) 2016/679 </a:t>
            </a:r>
            <a:r>
              <a:rPr lang="en-GB" dirty="0" err="1"/>
              <a:t>rendelet</a:t>
            </a:r>
            <a:r>
              <a:rPr lang="en-GB" dirty="0"/>
              <a:t> </a:t>
            </a:r>
            <a:r>
              <a:rPr lang="en-GB" dirty="0" err="1"/>
              <a:t>szerinti</a:t>
            </a:r>
            <a:r>
              <a:rPr lang="en-GB" dirty="0"/>
              <a:t> </a:t>
            </a:r>
            <a:r>
              <a:rPr lang="en-GB" dirty="0" err="1"/>
              <a:t>bejelentéséről</a:t>
            </a:r>
            <a:r>
              <a:rPr lang="hu-HU" noProof="0" dirty="0"/>
              <a:t> (</a:t>
            </a:r>
            <a:r>
              <a:rPr lang="en-GB" dirty="0"/>
              <a:t>WP250rev.01</a:t>
            </a:r>
            <a:r>
              <a:rPr lang="hu-HU" dirty="0"/>
              <a:t>)</a:t>
            </a:r>
            <a:endParaRPr lang="hu-HU" noProof="0" dirty="0"/>
          </a:p>
          <a:p>
            <a:r>
              <a:rPr lang="hu-HU" b="1" dirty="0"/>
              <a:t>Megjegyzések: </a:t>
            </a:r>
            <a:endParaRPr lang="hu-HU"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33</a:t>
            </a:fld>
            <a:endParaRPr lang="en-US"/>
          </a:p>
        </p:txBody>
      </p:sp>
    </p:spTree>
    <p:extLst>
      <p:ext uri="{BB962C8B-B14F-4D97-AF65-F5344CB8AC3E}">
        <p14:creationId xmlns:p14="http://schemas.microsoft.com/office/powerpoint/2010/main" val="11637006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hogy az adatkezelőknek és adatfeldolgozóknak milyen bejelentési kötelezettségük van adatvédelmi incidens esetén.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példák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endParaRPr lang="hu-HU" b="0" dirty="0"/>
          </a:p>
          <a:p>
            <a:r>
              <a:rPr lang="hu-HU" b="0" dirty="0"/>
              <a:t>4. cikk (12) bekezdés</a:t>
            </a:r>
          </a:p>
          <a:p>
            <a:r>
              <a:rPr lang="hu-HU" b="1" dirty="0"/>
              <a:t>Jogeset:  </a:t>
            </a:r>
            <a:r>
              <a:rPr lang="hu-HU" b="0" dirty="0"/>
              <a:t>-</a:t>
            </a:r>
            <a:endParaRPr lang="hu-HU" b="1" dirty="0"/>
          </a:p>
          <a:p>
            <a:r>
              <a:rPr lang="hu-HU" b="1" dirty="0"/>
              <a:t>További olvasmányok: </a:t>
            </a:r>
            <a:r>
              <a:rPr lang="hu-HU" noProof="0" dirty="0"/>
              <a:t> A 29. cikk szerinti munkacsoport</a:t>
            </a:r>
            <a:r>
              <a:rPr lang="hu-HU" baseline="0" noProof="0" dirty="0"/>
              <a:t> i</a:t>
            </a:r>
            <a:r>
              <a:rPr lang="en-GB" dirty="0" err="1"/>
              <a:t>ránymutatás</a:t>
            </a:r>
            <a:r>
              <a:rPr lang="hu-HU" dirty="0"/>
              <a:t>a</a:t>
            </a:r>
            <a:r>
              <a:rPr lang="en-GB" dirty="0"/>
              <a:t> </a:t>
            </a:r>
            <a:r>
              <a:rPr lang="en-GB" dirty="0" err="1"/>
              <a:t>az</a:t>
            </a:r>
            <a:r>
              <a:rPr lang="en-GB" dirty="0"/>
              <a:t> </a:t>
            </a:r>
            <a:r>
              <a:rPr lang="en-GB" dirty="0" err="1"/>
              <a:t>adatvédelmi</a:t>
            </a:r>
            <a:r>
              <a:rPr lang="en-GB" dirty="0"/>
              <a:t> </a:t>
            </a:r>
            <a:r>
              <a:rPr lang="en-GB" dirty="0" err="1"/>
              <a:t>incidensek</a:t>
            </a:r>
            <a:r>
              <a:rPr lang="en-GB" dirty="0"/>
              <a:t> (EU) 2016/679 </a:t>
            </a:r>
            <a:r>
              <a:rPr lang="en-GB" dirty="0" err="1"/>
              <a:t>rendelet</a:t>
            </a:r>
            <a:r>
              <a:rPr lang="en-GB" dirty="0"/>
              <a:t> </a:t>
            </a:r>
            <a:r>
              <a:rPr lang="en-GB" dirty="0" err="1"/>
              <a:t>szerinti</a:t>
            </a:r>
            <a:r>
              <a:rPr lang="en-GB" dirty="0"/>
              <a:t> </a:t>
            </a:r>
            <a:r>
              <a:rPr lang="en-GB" dirty="0" err="1"/>
              <a:t>bejelentéséről</a:t>
            </a:r>
            <a:r>
              <a:rPr lang="hu-HU" noProof="0" dirty="0"/>
              <a:t> (</a:t>
            </a:r>
            <a:r>
              <a:rPr lang="en-GB" dirty="0"/>
              <a:t>WP250rev.01</a:t>
            </a:r>
            <a:r>
              <a:rPr lang="hu-HU" dirty="0"/>
              <a:t>)</a:t>
            </a:r>
            <a:endParaRPr lang="hu-HU" noProof="0" dirty="0"/>
          </a:p>
          <a:p>
            <a:r>
              <a:rPr lang="hu-HU" b="1" dirty="0"/>
              <a:t>Megjegyzések: </a:t>
            </a:r>
            <a:endParaRPr lang="hu-HU"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34</a:t>
            </a:fld>
            <a:endParaRPr lang="en-US"/>
          </a:p>
        </p:txBody>
      </p:sp>
    </p:spTree>
    <p:extLst>
      <p:ext uri="{BB962C8B-B14F-4D97-AF65-F5344CB8AC3E}">
        <p14:creationId xmlns:p14="http://schemas.microsoft.com/office/powerpoint/2010/main" val="20148424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hogy az adatkezelőknek és adatfeldolgozóknak milyen bejelentési kötelezettségük van a felügyeleti hatóság felé adatvédelmi incidens esetén.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példák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endParaRPr lang="hu-HU" b="0" dirty="0"/>
          </a:p>
          <a:p>
            <a:r>
              <a:rPr lang="hu-HU" b="0" dirty="0"/>
              <a:t>4. cikk (12) bekezdés</a:t>
            </a:r>
          </a:p>
          <a:p>
            <a:r>
              <a:rPr lang="hu-HU" b="1" dirty="0"/>
              <a:t>Jogeset:  </a:t>
            </a:r>
            <a:r>
              <a:rPr lang="hu-HU" b="0" dirty="0"/>
              <a:t>-</a:t>
            </a:r>
            <a:endParaRPr lang="hu-HU" b="1" dirty="0"/>
          </a:p>
          <a:p>
            <a:r>
              <a:rPr lang="hu-HU" b="1" dirty="0"/>
              <a:t>További olvasmányok: </a:t>
            </a:r>
            <a:r>
              <a:rPr lang="hu-HU" noProof="0" dirty="0"/>
              <a:t> A 29. cikk szerinti munkacsoport</a:t>
            </a:r>
            <a:r>
              <a:rPr lang="hu-HU" baseline="0" noProof="0" dirty="0"/>
              <a:t> i</a:t>
            </a:r>
            <a:r>
              <a:rPr lang="en-GB" dirty="0" err="1"/>
              <a:t>ránymutatás</a:t>
            </a:r>
            <a:r>
              <a:rPr lang="hu-HU" dirty="0"/>
              <a:t>a</a:t>
            </a:r>
            <a:r>
              <a:rPr lang="en-GB" dirty="0"/>
              <a:t> </a:t>
            </a:r>
            <a:r>
              <a:rPr lang="en-GB" dirty="0" err="1"/>
              <a:t>az</a:t>
            </a:r>
            <a:r>
              <a:rPr lang="en-GB" dirty="0"/>
              <a:t> </a:t>
            </a:r>
            <a:r>
              <a:rPr lang="en-GB" dirty="0" err="1"/>
              <a:t>adatvédelmi</a:t>
            </a:r>
            <a:r>
              <a:rPr lang="en-GB" dirty="0"/>
              <a:t> </a:t>
            </a:r>
            <a:r>
              <a:rPr lang="en-GB" dirty="0" err="1"/>
              <a:t>incidensek</a:t>
            </a:r>
            <a:r>
              <a:rPr lang="en-GB" dirty="0"/>
              <a:t> (EU) 2016/679 </a:t>
            </a:r>
            <a:r>
              <a:rPr lang="en-GB" dirty="0" err="1"/>
              <a:t>rendelet</a:t>
            </a:r>
            <a:r>
              <a:rPr lang="en-GB" dirty="0"/>
              <a:t> </a:t>
            </a:r>
            <a:r>
              <a:rPr lang="en-GB" dirty="0" err="1"/>
              <a:t>szerinti</a:t>
            </a:r>
            <a:r>
              <a:rPr lang="en-GB" dirty="0"/>
              <a:t> </a:t>
            </a:r>
            <a:r>
              <a:rPr lang="en-GB" dirty="0" err="1"/>
              <a:t>bejelentéséről</a:t>
            </a:r>
            <a:r>
              <a:rPr lang="hu-HU" noProof="0" dirty="0"/>
              <a:t> (</a:t>
            </a:r>
            <a:r>
              <a:rPr lang="en-GB" dirty="0"/>
              <a:t>WP250rev.01</a:t>
            </a:r>
            <a:r>
              <a:rPr lang="hu-HU" dirty="0"/>
              <a:t>)</a:t>
            </a:r>
            <a:endParaRPr lang="hu-HU" noProof="0" dirty="0"/>
          </a:p>
          <a:p>
            <a:r>
              <a:rPr lang="hu-HU" b="1" dirty="0"/>
              <a:t>Megjegyzések: </a:t>
            </a:r>
            <a:endParaRPr lang="hu-HU"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35</a:t>
            </a:fld>
            <a:endParaRPr lang="en-US"/>
          </a:p>
        </p:txBody>
      </p:sp>
    </p:spTree>
    <p:extLst>
      <p:ext uri="{BB962C8B-B14F-4D97-AF65-F5344CB8AC3E}">
        <p14:creationId xmlns:p14="http://schemas.microsoft.com/office/powerpoint/2010/main" val="6704519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hogy az adatkezelőknek és adatfeldolgozóknak milyen bejelentési kötelezettségük van az érintettek felé adatvédelmi incidens esetén.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példák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endParaRPr lang="hu-HU" b="0" dirty="0"/>
          </a:p>
          <a:p>
            <a:r>
              <a:rPr lang="hu-HU" b="0" dirty="0"/>
              <a:t>4. cikk (12) bekezdés</a:t>
            </a:r>
          </a:p>
          <a:p>
            <a:r>
              <a:rPr lang="hu-HU" b="1" dirty="0"/>
              <a:t>Jogeset:  </a:t>
            </a:r>
            <a:r>
              <a:rPr lang="hu-HU" b="0" dirty="0"/>
              <a:t>-</a:t>
            </a:r>
            <a:endParaRPr lang="hu-HU" b="1" dirty="0"/>
          </a:p>
          <a:p>
            <a:r>
              <a:rPr lang="hu-HU" b="1" dirty="0"/>
              <a:t>További olvasmányok: </a:t>
            </a:r>
            <a:r>
              <a:rPr lang="hu-HU" noProof="0" dirty="0"/>
              <a:t> A 29. cikk szerinti munkacsoport</a:t>
            </a:r>
            <a:r>
              <a:rPr lang="hu-HU" baseline="0" noProof="0" dirty="0"/>
              <a:t> i</a:t>
            </a:r>
            <a:r>
              <a:rPr lang="en-GB" dirty="0" err="1"/>
              <a:t>ránymutatás</a:t>
            </a:r>
            <a:r>
              <a:rPr lang="hu-HU" dirty="0"/>
              <a:t>a</a:t>
            </a:r>
            <a:r>
              <a:rPr lang="en-GB" dirty="0"/>
              <a:t> </a:t>
            </a:r>
            <a:r>
              <a:rPr lang="en-GB" dirty="0" err="1"/>
              <a:t>az</a:t>
            </a:r>
            <a:r>
              <a:rPr lang="en-GB" dirty="0"/>
              <a:t> </a:t>
            </a:r>
            <a:r>
              <a:rPr lang="en-GB" dirty="0" err="1"/>
              <a:t>adatvédelmi</a:t>
            </a:r>
            <a:r>
              <a:rPr lang="en-GB" dirty="0"/>
              <a:t> </a:t>
            </a:r>
            <a:r>
              <a:rPr lang="en-GB" dirty="0" err="1"/>
              <a:t>incidensek</a:t>
            </a:r>
            <a:r>
              <a:rPr lang="en-GB" dirty="0"/>
              <a:t> (EU) 2016/679 </a:t>
            </a:r>
            <a:r>
              <a:rPr lang="en-GB" dirty="0" err="1"/>
              <a:t>rendelet</a:t>
            </a:r>
            <a:r>
              <a:rPr lang="en-GB" dirty="0"/>
              <a:t> </a:t>
            </a:r>
            <a:r>
              <a:rPr lang="en-GB" dirty="0" err="1"/>
              <a:t>szerinti</a:t>
            </a:r>
            <a:r>
              <a:rPr lang="en-GB" dirty="0"/>
              <a:t> </a:t>
            </a:r>
            <a:r>
              <a:rPr lang="en-GB" dirty="0" err="1"/>
              <a:t>bejelentéséről</a:t>
            </a:r>
            <a:r>
              <a:rPr lang="hu-HU" noProof="0" dirty="0"/>
              <a:t> (</a:t>
            </a:r>
            <a:r>
              <a:rPr lang="en-GB" dirty="0"/>
              <a:t>WP250rev.01</a:t>
            </a:r>
            <a:r>
              <a:rPr lang="hu-HU" dirty="0"/>
              <a:t>)</a:t>
            </a:r>
            <a:endParaRPr lang="hu-HU" noProof="0" dirty="0"/>
          </a:p>
          <a:p>
            <a:r>
              <a:rPr lang="hu-HU" b="1" dirty="0"/>
              <a:t>Megjegyzések: </a:t>
            </a:r>
            <a:endParaRPr lang="hu-HU"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36</a:t>
            </a:fld>
            <a:endParaRPr lang="en-US"/>
          </a:p>
        </p:txBody>
      </p:sp>
    </p:spTree>
    <p:extLst>
      <p:ext uri="{BB962C8B-B14F-4D97-AF65-F5344CB8AC3E}">
        <p14:creationId xmlns:p14="http://schemas.microsoft.com/office/powerpoint/2010/main" val="341254365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 dia bemutatja, hogy az adatkezelőknek és adatfeldolgozóknak milyen bejelentési kötelezettségük van az érintettek felé adatvédelmi incidens esetén.</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példák hozzáadását.</a:t>
            </a:r>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endParaRPr lang="hu-HU" b="0" dirty="0"/>
          </a:p>
          <a:p>
            <a:r>
              <a:rPr lang="hu-HU" b="0" dirty="0"/>
              <a:t>4. cikk (12) bekezdés</a:t>
            </a:r>
          </a:p>
          <a:p>
            <a:r>
              <a:rPr lang="hu-HU" b="1" dirty="0"/>
              <a:t>Jogeset:  </a:t>
            </a:r>
            <a:r>
              <a:rPr lang="hu-HU" b="0" dirty="0"/>
              <a:t>-</a:t>
            </a:r>
            <a:endParaRPr lang="hu-HU" b="1" dirty="0"/>
          </a:p>
          <a:p>
            <a:r>
              <a:rPr lang="hu-HU" b="1" dirty="0"/>
              <a:t>További olvasmányok: </a:t>
            </a:r>
            <a:r>
              <a:rPr lang="hu-HU" noProof="0" dirty="0"/>
              <a:t> A 29. cikk szerinti munkacsoport</a:t>
            </a:r>
            <a:r>
              <a:rPr lang="hu-HU" baseline="0" noProof="0" dirty="0"/>
              <a:t> i</a:t>
            </a:r>
            <a:r>
              <a:rPr lang="en-GB" dirty="0" err="1"/>
              <a:t>ránymutatás</a:t>
            </a:r>
            <a:r>
              <a:rPr lang="hu-HU" dirty="0"/>
              <a:t>a</a:t>
            </a:r>
            <a:r>
              <a:rPr lang="en-GB" dirty="0"/>
              <a:t> </a:t>
            </a:r>
            <a:r>
              <a:rPr lang="en-GB" dirty="0" err="1"/>
              <a:t>az</a:t>
            </a:r>
            <a:r>
              <a:rPr lang="en-GB" dirty="0"/>
              <a:t> </a:t>
            </a:r>
            <a:r>
              <a:rPr lang="en-GB" dirty="0" err="1"/>
              <a:t>adatvédelmi</a:t>
            </a:r>
            <a:r>
              <a:rPr lang="en-GB" dirty="0"/>
              <a:t> </a:t>
            </a:r>
            <a:r>
              <a:rPr lang="en-GB" dirty="0" err="1"/>
              <a:t>incidensek</a:t>
            </a:r>
            <a:r>
              <a:rPr lang="en-GB" dirty="0"/>
              <a:t> (EU) 2016/679 </a:t>
            </a:r>
            <a:r>
              <a:rPr lang="en-GB" dirty="0" err="1"/>
              <a:t>rendelet</a:t>
            </a:r>
            <a:r>
              <a:rPr lang="en-GB" dirty="0"/>
              <a:t> </a:t>
            </a:r>
            <a:r>
              <a:rPr lang="en-GB" dirty="0" err="1"/>
              <a:t>szerinti</a:t>
            </a:r>
            <a:r>
              <a:rPr lang="en-GB" dirty="0"/>
              <a:t> </a:t>
            </a:r>
            <a:r>
              <a:rPr lang="en-GB" dirty="0" err="1"/>
              <a:t>bejelentéséről</a:t>
            </a:r>
            <a:r>
              <a:rPr lang="hu-HU" noProof="0" dirty="0"/>
              <a:t> (</a:t>
            </a:r>
            <a:r>
              <a:rPr lang="en-GB" dirty="0"/>
              <a:t>WP250rev.01</a:t>
            </a:r>
            <a:r>
              <a:rPr lang="hu-HU" dirty="0"/>
              <a:t>)</a:t>
            </a:r>
            <a:endParaRPr lang="hu-HU" noProof="0" dirty="0"/>
          </a:p>
          <a:p>
            <a:r>
              <a:rPr lang="hu-HU" b="1" dirty="0"/>
              <a:t>Megjegyzések: </a:t>
            </a:r>
            <a:endParaRPr lang="hu-HU"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37</a:t>
            </a:fld>
            <a:endParaRPr lang="en-US"/>
          </a:p>
        </p:txBody>
      </p:sp>
    </p:spTree>
    <p:extLst>
      <p:ext uri="{BB962C8B-B14F-4D97-AF65-F5344CB8AC3E}">
        <p14:creationId xmlns:p14="http://schemas.microsoft.com/office/powerpoint/2010/main" val="35786788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Szánjon elég időt a kérdések megválaszolására!</a:t>
            </a:r>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38</a:t>
            </a:fld>
            <a:endParaRPr lang="en-US"/>
          </a:p>
        </p:txBody>
      </p:sp>
    </p:spTree>
    <p:extLst>
      <p:ext uri="{BB962C8B-B14F-4D97-AF65-F5344CB8AC3E}">
        <p14:creationId xmlns:p14="http://schemas.microsoft.com/office/powerpoint/2010/main" val="4414057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chemeClr val="tx1"/>
                </a:solidFill>
                <a:effectLst/>
                <a:latin typeface="+mn-lt"/>
                <a:ea typeface="+mn-ea"/>
                <a:cs typeface="+mn-cs"/>
              </a:rPr>
              <a:t>Pedagógiai stratégia és útmutatás:</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Időterv (fontosság):</a:t>
            </a:r>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noProof="0" dirty="0">
                <a:solidFill>
                  <a:srgbClr val="FF0000"/>
                </a:solidFill>
                <a:effectLst/>
                <a:latin typeface="+mn-lt"/>
                <a:ea typeface="+mn-ea"/>
                <a:cs typeface="+mn-cs"/>
              </a:rPr>
              <a:t>A képzésben résztvevők szükséges tapasztalata: </a:t>
            </a:r>
            <a:endParaRPr lang="hu-HU" sz="1200" b="1" kern="1200" noProof="0" dirty="0">
              <a:solidFill>
                <a:schemeClr val="tx1"/>
              </a:solidFill>
              <a:effectLst/>
              <a:latin typeface="+mn-lt"/>
              <a:ea typeface="+mn-ea"/>
              <a:cs typeface="+mn-cs"/>
            </a:endParaRPr>
          </a:p>
          <a:p>
            <a:r>
              <a:rPr lang="hu-HU" b="1" noProof="0" dirty="0"/>
              <a:t>Kinek releváns:</a:t>
            </a:r>
          </a:p>
          <a:p>
            <a:r>
              <a:rPr lang="hu-HU" b="1" noProof="0" dirty="0"/>
              <a:t>Jogszabályi rendelkezések:</a:t>
            </a:r>
          </a:p>
          <a:p>
            <a:r>
              <a:rPr lang="hu-HU" b="1" noProof="0" dirty="0"/>
              <a:t>Jogeset:</a:t>
            </a:r>
          </a:p>
          <a:p>
            <a:r>
              <a:rPr lang="hu-HU" b="1" noProof="0" dirty="0"/>
              <a:t>További olvasmányok:</a:t>
            </a:r>
          </a:p>
          <a:p>
            <a:r>
              <a:rPr lang="hu-HU" b="1" noProof="0" dirty="0"/>
              <a:t>Megjegyzések:</a:t>
            </a:r>
          </a:p>
          <a:p>
            <a:endParaRPr lang="en-GB" b="1" dirty="0"/>
          </a:p>
          <a:p>
            <a:endParaRPr lang="en-GB" dirty="0"/>
          </a:p>
        </p:txBody>
      </p:sp>
      <p:sp>
        <p:nvSpPr>
          <p:cNvPr id="4" name="Slide Number Placeholder 3"/>
          <p:cNvSpPr>
            <a:spLocks noGrp="1"/>
          </p:cNvSpPr>
          <p:nvPr>
            <p:ph type="sldNum" sz="quarter" idx="5"/>
          </p:nvPr>
        </p:nvSpPr>
        <p:spPr/>
        <p:txBody>
          <a:bodyPr/>
          <a:lstStyle/>
          <a:p>
            <a:fld id="{EEAE1ED8-A20A-47BF-AD6C-9B601BC3AB8D}" type="slidenum">
              <a:rPr lang="en-GB" smtClean="0"/>
              <a:t>39</a:t>
            </a:fld>
            <a:endParaRPr lang="en-GB"/>
          </a:p>
        </p:txBody>
      </p:sp>
    </p:spTree>
    <p:extLst>
      <p:ext uri="{BB962C8B-B14F-4D97-AF65-F5344CB8AC3E}">
        <p14:creationId xmlns:p14="http://schemas.microsoft.com/office/powerpoint/2010/main" val="32208578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4389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defRPr/>
            </a:pPr>
            <a:r>
              <a:rPr lang="hu-HU" b="1" dirty="0"/>
              <a:t>A dia célja és tárgya: </a:t>
            </a:r>
            <a:r>
              <a:rPr lang="hu-HU" dirty="0"/>
              <a:t>Az előadó bemutatása a közönség számára.</a:t>
            </a:r>
          </a:p>
          <a:p>
            <a:pPr lvl="0" algn="just">
              <a:defRPr/>
            </a:pPr>
            <a:r>
              <a:rPr lang="hu-HU" b="1" dirty="0"/>
              <a:t>Pedagógiai stratégia és útmutatás:  </a:t>
            </a:r>
            <a:r>
              <a:rPr lang="hu-HU" dirty="0"/>
              <a:t>Hangsúlyozzuk, hogy az előadó – adatvédelmi tudása okán – a jövőben esetleges kapcsolattartási pont lehet a hallgatók számára!</a:t>
            </a:r>
          </a:p>
          <a:p>
            <a:pPr lvl="0" algn="just">
              <a:defRPr/>
            </a:pPr>
            <a:r>
              <a:rPr lang="hu-HU" b="1" dirty="0"/>
              <a:t>Időterv (fontosság): </a:t>
            </a:r>
            <a:r>
              <a:rPr lang="hu-HU" dirty="0"/>
              <a:t>közepes</a:t>
            </a:r>
          </a:p>
          <a:p>
            <a:pPr algn="just"/>
            <a:r>
              <a:rPr lang="hu-HU" b="1" dirty="0"/>
              <a:t>A képzésben résztvevők szükséges tapasztalata: </a:t>
            </a:r>
            <a:r>
              <a:rPr lang="hu-HU" dirty="0"/>
              <a:t>nincs</a:t>
            </a:r>
          </a:p>
          <a:p>
            <a:pPr algn="just"/>
            <a:r>
              <a:rPr lang="hu-HU" b="1" dirty="0"/>
              <a:t>Kinek releváns: </a:t>
            </a:r>
            <a:r>
              <a:rPr lang="hu-HU" dirty="0"/>
              <a:t>mindenkinek</a:t>
            </a:r>
          </a:p>
          <a:p>
            <a:pPr algn="just"/>
            <a:r>
              <a:rPr lang="hu-HU" b="1" dirty="0"/>
              <a:t>Jogszabályi rendelkezések: - </a:t>
            </a:r>
            <a:endParaRPr lang="hu-HU" dirty="0"/>
          </a:p>
          <a:p>
            <a:pPr algn="just"/>
            <a:r>
              <a:rPr lang="hu-HU" b="1" dirty="0"/>
              <a:t>Jogeset: -</a:t>
            </a:r>
          </a:p>
          <a:p>
            <a:pPr algn="just"/>
            <a:r>
              <a:rPr lang="hu-HU" b="1" dirty="0"/>
              <a:t>További olvasmányok: -</a:t>
            </a:r>
          </a:p>
          <a:p>
            <a:pPr algn="just"/>
            <a:r>
              <a:rPr lang="hu-HU" b="1" dirty="0"/>
              <a:t>Megjegyzések: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AE1ED8-A20A-47BF-AD6C-9B601BC3AB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2246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hu-HU" dirty="0"/>
              <a:t>A GDPR releváns rendelkezései:</a:t>
            </a:r>
          </a:p>
          <a:p>
            <a:pPr marL="171450" indent="-171450">
              <a:buFont typeface="Arial" panose="020B0604020202020204" pitchFamily="34" charset="0"/>
              <a:buChar char="•"/>
            </a:pPr>
            <a:r>
              <a:rPr lang="hu-HU" dirty="0">
                <a:solidFill>
                  <a:srgbClr val="FF0000"/>
                </a:solidFill>
              </a:rPr>
              <a:t>4.cikk</a:t>
            </a:r>
          </a:p>
          <a:p>
            <a:pPr marL="171450" indent="-171450">
              <a:buFont typeface="Arial" panose="020B0604020202020204" pitchFamily="34" charset="0"/>
              <a:buChar char="•"/>
            </a:pPr>
            <a:r>
              <a:rPr lang="hu-HU" dirty="0">
                <a:solidFill>
                  <a:srgbClr val="FF0000"/>
                </a:solidFill>
              </a:rPr>
              <a:t>32-34. cikk</a:t>
            </a:r>
            <a:endParaRPr lang="en-GB" dirty="0">
              <a:solidFill>
                <a:srgbClr val="FF0000"/>
              </a:solidFill>
            </a:endParaRPr>
          </a:p>
          <a:p>
            <a:r>
              <a:rPr lang="hu-HU" dirty="0"/>
              <a:t>További releváns dokumentumok:</a:t>
            </a:r>
          </a:p>
          <a:p>
            <a:pPr marL="171450" indent="-171450">
              <a:buFont typeface="Arial" panose="020B0604020202020204" pitchFamily="34" charset="0"/>
              <a:buChar char="•"/>
            </a:pPr>
            <a:r>
              <a:rPr lang="hu-HU" dirty="0"/>
              <a:t>EJENY 12. cikk</a:t>
            </a:r>
          </a:p>
          <a:p>
            <a:pPr marL="171450" indent="-171450">
              <a:buFont typeface="Arial" panose="020B0604020202020204" pitchFamily="34" charset="0"/>
              <a:buChar char="•"/>
            </a:pPr>
            <a:r>
              <a:rPr lang="hu-HU" dirty="0"/>
              <a:t>EJE</a:t>
            </a:r>
            <a:r>
              <a:rPr lang="hu-HU" noProof="0" dirty="0"/>
              <a:t>E 8. cikk</a:t>
            </a:r>
          </a:p>
          <a:p>
            <a:pPr marL="171450" indent="-171450">
              <a:buFont typeface="Arial" panose="020B0604020202020204" pitchFamily="34" charset="0"/>
              <a:buChar char="•"/>
            </a:pPr>
            <a:r>
              <a:rPr lang="hu-HU" noProof="0" dirty="0"/>
              <a:t>Charta 7-8.</a:t>
            </a:r>
            <a:r>
              <a:rPr lang="hu-HU" baseline="0" noProof="0" dirty="0"/>
              <a:t> cikk</a:t>
            </a:r>
          </a:p>
          <a:p>
            <a:pPr marL="171450" indent="-171450">
              <a:buFont typeface="Arial" panose="020B0604020202020204" pitchFamily="34" charset="0"/>
              <a:buChar char="•"/>
            </a:pPr>
            <a:endParaRPr lang="hu-HU"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hu-HU" dirty="0">
                <a:solidFill>
                  <a:schemeClr val="accent2">
                    <a:lumMod val="75000"/>
                  </a:schemeClr>
                </a:solidFill>
              </a:rPr>
              <a:t>További bemutatandó témakörök:</a:t>
            </a:r>
          </a:p>
          <a:p>
            <a:pPr marL="171450" indent="-171450">
              <a:buFont typeface="Arial" panose="020B0604020202020204" pitchFamily="34" charset="0"/>
              <a:buChar char="•"/>
            </a:pPr>
            <a:r>
              <a:rPr lang="hu-HU" b="0" noProof="0" dirty="0"/>
              <a:t>az adatkezelés biztonsága,</a:t>
            </a:r>
          </a:p>
          <a:p>
            <a:pPr marL="171450" indent="-171450">
              <a:buFont typeface="Arial" panose="020B0604020202020204" pitchFamily="34" charset="0"/>
              <a:buChar char="•"/>
            </a:pPr>
            <a:r>
              <a:rPr lang="hu-HU" b="0" noProof="0" dirty="0"/>
              <a:t>információbiztonság,</a:t>
            </a:r>
          </a:p>
          <a:p>
            <a:pPr marL="171450" indent="-171450">
              <a:buFont typeface="Arial" panose="020B0604020202020204" pitchFamily="34" charset="0"/>
              <a:buChar char="•"/>
            </a:pPr>
            <a:r>
              <a:rPr lang="hu-HU" b="0" noProof="0" dirty="0"/>
              <a:t>adattakarékosság,</a:t>
            </a:r>
          </a:p>
          <a:p>
            <a:pPr marL="171450" indent="-171450">
              <a:buFont typeface="Arial" panose="020B0604020202020204" pitchFamily="34" charset="0"/>
              <a:buChar char="•"/>
            </a:pPr>
            <a:r>
              <a:rPr lang="hu-HU" b="0" noProof="0" dirty="0" err="1"/>
              <a:t>anonimizálás</a:t>
            </a:r>
            <a:r>
              <a:rPr lang="hu-HU" b="0" noProof="0" dirty="0"/>
              <a:t>,</a:t>
            </a:r>
          </a:p>
          <a:p>
            <a:pPr marL="171450" indent="-171450">
              <a:buFont typeface="Arial" panose="020B0604020202020204" pitchFamily="34" charset="0"/>
              <a:buChar char="•"/>
            </a:pPr>
            <a:r>
              <a:rPr lang="hu-HU" b="0" noProof="0" dirty="0" err="1"/>
              <a:t>álnevesítés</a:t>
            </a:r>
            <a:r>
              <a:rPr lang="hu-HU" b="0" noProof="0" dirty="0"/>
              <a:t>,</a:t>
            </a:r>
          </a:p>
          <a:p>
            <a:pPr marL="171450" indent="-171450">
              <a:buFont typeface="Arial" panose="020B0604020202020204" pitchFamily="34" charset="0"/>
              <a:buChar char="•"/>
            </a:pPr>
            <a:r>
              <a:rPr lang="hu-HU" b="0" noProof="0" dirty="0"/>
              <a:t>biztonságfokozó technológiák,</a:t>
            </a:r>
          </a:p>
          <a:p>
            <a:pPr marL="171450" indent="-171450">
              <a:buFont typeface="Arial" panose="020B0604020202020204" pitchFamily="34" charset="0"/>
              <a:buChar char="•"/>
            </a:pPr>
            <a:r>
              <a:rPr lang="hu-HU" sz="1200" b="0" i="0" kern="1200" noProof="0" dirty="0">
                <a:solidFill>
                  <a:schemeClr val="tx1"/>
                </a:solidFill>
                <a:effectLst/>
                <a:latin typeface="+mn-lt"/>
                <a:ea typeface="+mn-ea"/>
                <a:cs typeface="+mn-cs"/>
              </a:rPr>
              <a:t>beépített és alapértelmezett adatvédelem</a:t>
            </a:r>
          </a:p>
          <a:p>
            <a:pPr marL="171450" indent="-171450">
              <a:buFont typeface="Arial" panose="020B0604020202020204" pitchFamily="34" charset="0"/>
              <a:buChar char="•"/>
            </a:pPr>
            <a:r>
              <a:rPr lang="hu-HU" b="0" noProof="0" dirty="0"/>
              <a:t>titkosítás,</a:t>
            </a:r>
          </a:p>
          <a:p>
            <a:pPr marL="171450" indent="-171450">
              <a:buFont typeface="Arial" panose="020B0604020202020204" pitchFamily="34" charset="0"/>
              <a:buChar char="•"/>
            </a:pPr>
            <a:r>
              <a:rPr lang="hu-HU" b="0" noProof="0" dirty="0"/>
              <a:t>támadás elleni védelem,</a:t>
            </a:r>
          </a:p>
          <a:p>
            <a:pPr marL="171450" indent="-171450">
              <a:buFont typeface="Arial" panose="020B0604020202020204" pitchFamily="34" charset="0"/>
              <a:buChar char="•"/>
            </a:pPr>
            <a:r>
              <a:rPr lang="hu-HU" b="0" noProof="0" dirty="0"/>
              <a:t>adatvesztés elleni védelem,</a:t>
            </a:r>
          </a:p>
          <a:p>
            <a:pPr marL="171450" indent="-171450">
              <a:buFont typeface="Arial" panose="020B0604020202020204" pitchFamily="34" charset="0"/>
              <a:buChar char="•"/>
            </a:pPr>
            <a:r>
              <a:rPr lang="hu-HU" b="0" noProof="0" dirty="0"/>
              <a:t>vizsgálatok,</a:t>
            </a:r>
          </a:p>
          <a:p>
            <a:pPr marL="171450" indent="-171450">
              <a:buFont typeface="Arial" panose="020B0604020202020204" pitchFamily="34" charset="0"/>
              <a:buChar char="•"/>
            </a:pPr>
            <a:r>
              <a:rPr lang="hu-HU" b="0" noProof="0" dirty="0"/>
              <a:t>behatolásvizsgálat,</a:t>
            </a:r>
          </a:p>
          <a:p>
            <a:pPr marL="171450" indent="-171450">
              <a:buFont typeface="Arial" panose="020B0604020202020204" pitchFamily="34" charset="0"/>
              <a:buChar char="•"/>
            </a:pPr>
            <a:r>
              <a:rPr lang="hu-HU" b="0" noProof="0" dirty="0"/>
              <a:t>fenti intézkedések hogyan befolyásolják a felelősséget</a:t>
            </a:r>
          </a:p>
        </p:txBody>
      </p:sp>
      <p:sp>
        <p:nvSpPr>
          <p:cNvPr id="4" name="Dia számának helye 3"/>
          <p:cNvSpPr>
            <a:spLocks noGrp="1"/>
          </p:cNvSpPr>
          <p:nvPr>
            <p:ph type="sldNum" sz="quarter" idx="5"/>
          </p:nvPr>
        </p:nvSpPr>
        <p:spPr/>
        <p:txBody>
          <a:bodyPr/>
          <a:lstStyle/>
          <a:p>
            <a:fld id="{50DDEA44-BB17-C048-9391-1460B690B13D}" type="slidenum">
              <a:rPr lang="en-US" smtClean="0"/>
              <a:t>5</a:t>
            </a:fld>
            <a:endParaRPr lang="en-US"/>
          </a:p>
        </p:txBody>
      </p:sp>
    </p:spTree>
    <p:extLst>
      <p:ext uri="{BB962C8B-B14F-4D97-AF65-F5344CB8AC3E}">
        <p14:creationId xmlns:p14="http://schemas.microsoft.com/office/powerpoint/2010/main" val="301844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50DDEA44-BB17-C048-9391-1460B690B13D}" type="slidenum">
              <a:rPr lang="en-US" smtClean="0"/>
              <a:t>6</a:t>
            </a:fld>
            <a:endParaRPr lang="en-US"/>
          </a:p>
        </p:txBody>
      </p:sp>
    </p:spTree>
    <p:extLst>
      <p:ext uri="{BB962C8B-B14F-4D97-AF65-F5344CB8AC3E}">
        <p14:creationId xmlns:p14="http://schemas.microsoft.com/office/powerpoint/2010/main" val="3197670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a:t>
            </a:r>
            <a:r>
              <a:rPr lang="hu-HU" b="0" baseline="0" noProof="0" dirty="0"/>
              <a:t> témakör bemutatja az adatbiztonság fő alkotóelemeit, terjedelmét és jelentőségét, azzal a céllal, hogy a résztvevők megértsék a GDPR technikai vonatkozását. </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a:t>
            </a:r>
            <a:endParaRPr lang="hu-HU" b="1" dirty="0"/>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32. cikk </a:t>
            </a:r>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7</a:t>
            </a:fld>
            <a:endParaRPr lang="en-US"/>
          </a:p>
        </p:txBody>
      </p:sp>
    </p:spTree>
    <p:extLst>
      <p:ext uri="{BB962C8B-B14F-4D97-AF65-F5344CB8AC3E}">
        <p14:creationId xmlns:p14="http://schemas.microsoft.com/office/powerpoint/2010/main" val="3415001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a:t>
            </a:r>
            <a:r>
              <a:rPr lang="hu-HU" b="0" baseline="0" noProof="0" dirty="0"/>
              <a:t> dia bemutatja az adatbiztonság fő alkotóelemeit, terjedelmét és jelentőségét, azzal a céllal, hogy a résztvevők megértsék a GDPR technikai vonatkozását. </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a:t>
            </a:r>
            <a:endParaRPr lang="hu-HU" b="1" dirty="0"/>
          </a:p>
          <a:p>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32. cikk; </a:t>
            </a:r>
            <a:r>
              <a:rPr lang="hu-HU" sz="1200" b="0" i="0" kern="1200" dirty="0">
                <a:solidFill>
                  <a:schemeClr val="tx1"/>
                </a:solidFill>
                <a:effectLst/>
                <a:latin typeface="+mn-lt"/>
                <a:ea typeface="+mn-ea"/>
                <a:cs typeface="+mn-cs"/>
              </a:rPr>
              <a:t>Az Európai Parlament és a Tanács (EU) 2016/1148 irányelve a hálózati és információs rendszerek biztonságának az egész Unióban egységesen magas szintjét biztosító intézkedésekről (2016. július 6.)</a:t>
            </a:r>
            <a:r>
              <a:rPr lang="hu-HU" sz="1200" b="0" i="0" kern="1200" baseline="0" dirty="0">
                <a:solidFill>
                  <a:schemeClr val="tx1"/>
                </a:solidFill>
                <a:effectLst/>
                <a:latin typeface="+mn-lt"/>
                <a:ea typeface="+mn-ea"/>
                <a:cs typeface="+mn-cs"/>
              </a:rPr>
              <a:t> </a:t>
            </a:r>
            <a:endParaRPr lang="hu-HU" sz="1200" b="0" i="0" kern="1200" dirty="0">
              <a:solidFill>
                <a:schemeClr val="tx1"/>
              </a:solidFill>
              <a:effectLst/>
              <a:latin typeface="+mn-lt"/>
              <a:ea typeface="+mn-ea"/>
              <a:cs typeface="+mn-cs"/>
            </a:endParaRPr>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hu-HU" b="0" dirty="0"/>
          </a:p>
          <a:p>
            <a:pPr marL="0" indent="0">
              <a:buNone/>
            </a:pPr>
            <a:endParaRPr lang="hu-HU" sz="1200" dirty="0">
              <a:solidFill>
                <a:prstClr val="black"/>
              </a:solidFill>
            </a:endParaRPr>
          </a:p>
          <a:p>
            <a:endParaRPr lang="hu-HU" b="0" dirty="0"/>
          </a:p>
          <a:p>
            <a:endParaRPr lang="en-GB" dirty="0"/>
          </a:p>
          <a:p>
            <a:endParaRPr lang="en-GB" dirty="0"/>
          </a:p>
        </p:txBody>
      </p:sp>
      <p:sp>
        <p:nvSpPr>
          <p:cNvPr id="4" name="Dia számának helye 3"/>
          <p:cNvSpPr>
            <a:spLocks noGrp="1"/>
          </p:cNvSpPr>
          <p:nvPr>
            <p:ph type="sldNum" sz="quarter" idx="5"/>
          </p:nvPr>
        </p:nvSpPr>
        <p:spPr/>
        <p:txBody>
          <a:bodyPr/>
          <a:lstStyle/>
          <a:p>
            <a:fld id="{50DDEA44-BB17-C048-9391-1460B690B13D}" type="slidenum">
              <a:rPr lang="en-US" smtClean="0"/>
              <a:t>8</a:t>
            </a:fld>
            <a:endParaRPr lang="en-US"/>
          </a:p>
        </p:txBody>
      </p:sp>
    </p:spTree>
    <p:extLst>
      <p:ext uri="{BB962C8B-B14F-4D97-AF65-F5344CB8AC3E}">
        <p14:creationId xmlns:p14="http://schemas.microsoft.com/office/powerpoint/2010/main" val="1369651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Diakép helye 1"/>
          <p:cNvSpPr>
            <a:spLocks noGrp="1" noRot="1" noChangeAspect="1" noTextEdit="1"/>
          </p:cNvSpPr>
          <p:nvPr>
            <p:ph type="sldImg"/>
          </p:nvPr>
        </p:nvSpPr>
        <p:spPr>
          <a:ln/>
        </p:spPr>
      </p:sp>
      <p:sp>
        <p:nvSpPr>
          <p:cNvPr id="572419" name="Jegyzetek helye 2"/>
          <p:cNvSpPr>
            <a:spLocks noGrp="1"/>
          </p:cNvSpPr>
          <p:nvPr>
            <p:ph type="body" idx="1"/>
          </p:nvPr>
        </p:nvSpPr>
        <p:spPr>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noProof="0" dirty="0"/>
              <a:t>A dia célja és tárgya: </a:t>
            </a:r>
            <a:r>
              <a:rPr lang="hu-HU" b="0" noProof="0" dirty="0"/>
              <a:t>A</a:t>
            </a:r>
            <a:r>
              <a:rPr lang="hu-HU" b="0" baseline="0" noProof="0" dirty="0"/>
              <a:t> dia ismerteti az adatbiztonság egyik fő alkotóelemét, a bizalmasság elvét. </a:t>
            </a:r>
            <a:endParaRPr lang="hu-H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hu-HU" sz="1200" b="1" kern="1200" dirty="0">
                <a:solidFill>
                  <a:schemeClr val="tx1"/>
                </a:solidFill>
                <a:effectLst/>
                <a:latin typeface="+mn-lt"/>
                <a:ea typeface="+mn-ea"/>
                <a:cs typeface="+mn-cs"/>
              </a:rPr>
              <a:t>Pedagógiai stratégia és útmutatás: </a:t>
            </a:r>
            <a:r>
              <a:rPr lang="hu-HU" dirty="0"/>
              <a:t>Az előadás legyen közérthető és szemléletes, tartalmazzon változatos és egyszerű példákat! Javasoljuk további ábrák és képek hozzáadását.</a:t>
            </a:r>
          </a:p>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a:t>Időterv (fontosság): </a:t>
            </a:r>
            <a:r>
              <a:rPr lang="hu-HU" b="0" dirty="0"/>
              <a:t>közepes</a:t>
            </a:r>
          </a:p>
          <a:p>
            <a:r>
              <a:rPr lang="hu-HU" sz="1200" b="1" kern="1200" dirty="0">
                <a:solidFill>
                  <a:schemeClr val="tx1"/>
                </a:solidFill>
                <a:effectLst/>
                <a:latin typeface="+mn-lt"/>
                <a:ea typeface="+mn-ea"/>
                <a:cs typeface="+mn-cs"/>
              </a:rPr>
              <a:t>A képzésben résztvevők szükséges tapasztalata: </a:t>
            </a:r>
            <a:r>
              <a:rPr lang="hu-HU" sz="1200" b="0" kern="1200" dirty="0">
                <a:solidFill>
                  <a:schemeClr val="tx1"/>
                </a:solidFill>
                <a:effectLst/>
                <a:latin typeface="+mn-lt"/>
                <a:ea typeface="+mn-ea"/>
                <a:cs typeface="+mn-cs"/>
              </a:rPr>
              <a:t>kezdők/haladók/szakértők</a:t>
            </a:r>
            <a:endParaRPr lang="hu-HU" b="0" dirty="0"/>
          </a:p>
          <a:p>
            <a:r>
              <a:rPr lang="hu-HU" b="1" dirty="0"/>
              <a:t>Kinek releváns:  </a:t>
            </a:r>
            <a:r>
              <a:rPr lang="hu-HU" b="0" dirty="0"/>
              <a:t>mindenkinek</a:t>
            </a:r>
          </a:p>
          <a:p>
            <a:r>
              <a:rPr lang="hu-HU" b="1" dirty="0"/>
              <a:t>Jogszabályi rendelkezések:  </a:t>
            </a:r>
            <a:r>
              <a:rPr lang="hu-HU" b="0" dirty="0"/>
              <a:t>32. cikk </a:t>
            </a:r>
          </a:p>
          <a:p>
            <a:r>
              <a:rPr lang="hu-HU" b="1" dirty="0"/>
              <a:t>Jogeset:  </a:t>
            </a:r>
            <a:r>
              <a:rPr lang="hu-HU" b="0" dirty="0"/>
              <a:t>-</a:t>
            </a:r>
            <a:endParaRPr lang="hu-HU" b="1" dirty="0"/>
          </a:p>
          <a:p>
            <a:r>
              <a:rPr lang="hu-HU" b="1" dirty="0"/>
              <a:t>További olvasmányok: </a:t>
            </a:r>
          </a:p>
          <a:p>
            <a:r>
              <a:rPr lang="hu-HU" b="1" dirty="0"/>
              <a:t>Megjegyzések: </a:t>
            </a:r>
            <a:endParaRPr lang="hu-HU" b="0" dirty="0"/>
          </a:p>
          <a:p>
            <a:endParaRPr lang="en-GB" dirty="0"/>
          </a:p>
          <a:p>
            <a:endParaRPr lang="hu-HU" altLang="hu-HU" dirty="0">
              <a:latin typeface="Arial" panose="020B0604020202020204" pitchFamily="34" charset="0"/>
            </a:endParaRPr>
          </a:p>
        </p:txBody>
      </p:sp>
      <p:sp>
        <p:nvSpPr>
          <p:cNvPr id="572420" name="Dia számának helye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160647-CAF3-460A-B1F5-6E4B3E1431FB}" type="slidenum">
              <a:rPr lang="hu-HU" altLang="hu-HU" smtClean="0"/>
              <a:pPr/>
              <a:t>9</a:t>
            </a:fld>
            <a:endParaRPr lang="hu-HU" altLang="hu-HU"/>
          </a:p>
        </p:txBody>
      </p:sp>
    </p:spTree>
    <p:extLst>
      <p:ext uri="{BB962C8B-B14F-4D97-AF65-F5344CB8AC3E}">
        <p14:creationId xmlns:p14="http://schemas.microsoft.com/office/powerpoint/2010/main" val="17383125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project-star.eu/" TargetMode="Externa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187296" y="6004294"/>
            <a:ext cx="661006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sz="1000" u="sng" dirty="0">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sz="1000" dirty="0">
                <a:latin typeface="Cambria" panose="02040503050406030204" pitchFamily="18" charset="0"/>
                <a:ea typeface="Cambria" panose="02040503050406030204" pitchFamily="18" charset="0"/>
                <a:cs typeface="Times New Roman" panose="02020603050405020304" pitchFamily="18" charset="0"/>
              </a:rPr>
              <a:t>(</a:t>
            </a:r>
            <a:r>
              <a:rPr lang="en-GB" altLang="en-US" sz="1000" i="1" dirty="0">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sz="1000" dirty="0">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a:t>
            </a:r>
          </a:p>
          <a:p>
            <a:pPr algn="just" eaLnBrk="0" fontAlgn="base" hangingPunct="0">
              <a:spcBef>
                <a:spcPct val="0"/>
              </a:spcBef>
              <a:spcAft>
                <a:spcPct val="0"/>
              </a:spcAft>
            </a:pPr>
            <a:r>
              <a:rPr lang="en-GB" altLang="en-US" sz="1000" dirty="0">
                <a:latin typeface="Cambria" panose="02040503050406030204" pitchFamily="18" charset="0"/>
                <a:ea typeface="Cambria" panose="02040503050406030204" pitchFamily="18" charset="0"/>
                <a:cs typeface="Times New Roman" panose="02020603050405020304" pitchFamily="18" charset="0"/>
              </a:rPr>
              <a:t>More information, and other GDPR training resources can be found at: </a:t>
            </a:r>
            <a:r>
              <a:rPr lang="en-GB" altLang="en-US" sz="1000" b="1" dirty="0" err="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800" dirty="0">
              <a:latin typeface="Arial" panose="020B0604020202020204" pitchFamily="34" charset="0"/>
            </a:endParaRP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2"/>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92197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ím és képaláírás">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819445527"/>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700693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792298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154356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2274847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2306338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2/11/2020</a:t>
            </a:fld>
            <a:endParaRPr lang="en-US"/>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a:latin typeface="Cambria" panose="02040503050406030204" pitchFamily="18" charset="0"/>
                <a:ea typeface="Cambria" panose="02040503050406030204" pitchFamily="18" charset="0"/>
                <a:cs typeface="Times New Roman" panose="02020603050405020304" pitchFamily="18" charset="0"/>
              </a:rPr>
              <a:t>(</a:t>
            </a:r>
            <a:r>
              <a:rPr lang="en-GB" altLang="en-US" i="1">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a:p>
        </p:txBody>
      </p:sp>
    </p:spTree>
    <p:extLst>
      <p:ext uri="{BB962C8B-B14F-4D97-AF65-F5344CB8AC3E}">
        <p14:creationId xmlns:p14="http://schemas.microsoft.com/office/powerpoint/2010/main" val="24973708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u-HU"/>
              <a:t>Mintacím szerkesztése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ct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22" name="Footer Placeholder 8">
            <a:extLst>
              <a:ext uri="{FF2B5EF4-FFF2-40B4-BE49-F238E27FC236}">
                <a16:creationId xmlns:a16="http://schemas.microsoft.com/office/drawing/2014/main" id="{2188554F-6D1A-1D49-A0B0-3AE6B8EC456E}"/>
              </a:ext>
            </a:extLst>
          </p:cNvPr>
          <p:cNvSpPr txBox="1">
            <a:spLocks/>
          </p:cNvSpPr>
          <p:nvPr userDrawn="1"/>
        </p:nvSpPr>
        <p:spPr bwMode="auto">
          <a:xfrm>
            <a:off x="2440789" y="5857885"/>
            <a:ext cx="646129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hu-HU" sz="1000" b="0" dirty="0"/>
              <a:t>Jelen képzési anyag a STAR </a:t>
            </a:r>
            <a:r>
              <a:rPr lang="hu-HU" sz="1000" b="0" i="1" dirty="0"/>
              <a:t>(</a:t>
            </a:r>
            <a:r>
              <a:rPr lang="hu-HU" sz="1000" b="0" i="1" dirty="0" err="1"/>
              <a:t>Support</a:t>
            </a:r>
            <a:r>
              <a:rPr lang="hu-HU" sz="1000" b="0" i="1" dirty="0"/>
              <a:t> </a:t>
            </a:r>
            <a:r>
              <a:rPr lang="hu-HU" sz="1000" b="0" i="1" dirty="0" err="1"/>
              <a:t>Training</a:t>
            </a:r>
            <a:r>
              <a:rPr lang="hu-HU" sz="1000" b="0" i="1" dirty="0"/>
              <a:t> </a:t>
            </a:r>
            <a:r>
              <a:rPr lang="hu-HU" sz="1000" b="0" i="1" dirty="0" err="1"/>
              <a:t>Activities</a:t>
            </a:r>
            <a:r>
              <a:rPr lang="hu-HU" sz="1000" b="0" i="1" dirty="0"/>
              <a:t> </a:t>
            </a:r>
            <a:r>
              <a:rPr lang="hu-HU" sz="1000" b="0" i="1" dirty="0" err="1"/>
              <a:t>on</a:t>
            </a:r>
            <a:r>
              <a:rPr lang="hu-HU" sz="1000" b="0" i="1" dirty="0"/>
              <a:t> </a:t>
            </a:r>
            <a:r>
              <a:rPr lang="hu-HU" sz="1000" b="0" i="1" dirty="0" err="1"/>
              <a:t>the</a:t>
            </a:r>
            <a:r>
              <a:rPr lang="hu-HU" sz="1000" b="0" i="1" dirty="0"/>
              <a:t> </a:t>
            </a:r>
            <a:r>
              <a:rPr lang="hu-HU" sz="1000" b="0" i="1" dirty="0" err="1"/>
              <a:t>data</a:t>
            </a:r>
            <a:r>
              <a:rPr lang="hu-HU" sz="1000" b="0" i="1" dirty="0"/>
              <a:t> </a:t>
            </a:r>
            <a:r>
              <a:rPr lang="hu-HU" sz="1000" b="0" i="1" dirty="0" err="1"/>
              <a:t>protection</a:t>
            </a:r>
            <a:r>
              <a:rPr lang="hu-HU" sz="1000" b="0" i="1" dirty="0"/>
              <a:t> Reform) </a:t>
            </a:r>
            <a:r>
              <a:rPr lang="hu-HU" sz="1000" b="0" dirty="0"/>
              <a:t>projekt keretében kidolgozott egységes képzési anyagokon alapul. A projekt az Európai Unió Jogok, Egyenlőség és Polgárság 2014-2020 programjának (REC-RDAT-TRAI-AG-2016 ) társfinanszírozásában, a 769138 számú Grant </a:t>
            </a:r>
            <a:r>
              <a:rPr lang="hu-HU" sz="1000" b="0" dirty="0" err="1"/>
              <a:t>Agreement</a:t>
            </a:r>
            <a:r>
              <a:rPr lang="hu-HU" sz="1000" b="0" dirty="0"/>
              <a:t> alatt futott. A képzési anyagok elérhetőek angol nyelven a STAR projekt honlapján (</a:t>
            </a:r>
            <a:r>
              <a:rPr lang="hu-HU" sz="1000" b="0" dirty="0">
                <a:hlinkClick r:id="rId2"/>
              </a:rPr>
              <a:t>http://www.project-star.eu/</a:t>
            </a:r>
            <a:r>
              <a:rPr lang="hu-HU" sz="1000" b="0" dirty="0"/>
              <a:t>). A projekt tartalma kizárólag a szerzők álláspontját tükrözi, az Európai Bizottság semmilyen felelősséget nem vállal a képzési anyagokban szereplő információk felhasználását illetően.</a:t>
            </a:r>
          </a:p>
        </p:txBody>
      </p:sp>
      <p:pic>
        <p:nvPicPr>
          <p:cNvPr id="14" name="Picture 13">
            <a:extLst>
              <a:ext uri="{FF2B5EF4-FFF2-40B4-BE49-F238E27FC236}">
                <a16:creationId xmlns:a16="http://schemas.microsoft.com/office/drawing/2014/main" id="{B543CA8B-5BDA-7544-9E48-FACCF7AF24C7}"/>
              </a:ext>
            </a:extLst>
          </p:cNvPr>
          <p:cNvPicPr>
            <a:picLocks noChangeAspect="1"/>
          </p:cNvPicPr>
          <p:nvPr userDrawn="1"/>
        </p:nvPicPr>
        <p:blipFill>
          <a:blip r:embed="rId3"/>
          <a:stretch>
            <a:fillRect/>
          </a:stretch>
        </p:blipFill>
        <p:spPr>
          <a:xfrm>
            <a:off x="1573165" y="597485"/>
            <a:ext cx="7634739" cy="3170358"/>
          </a:xfrm>
          <a:prstGeom prst="rect">
            <a:avLst/>
          </a:prstGeom>
        </p:spPr>
      </p:pic>
    </p:spTree>
    <p:extLst>
      <p:ext uri="{BB962C8B-B14F-4D97-AF65-F5344CB8AC3E}">
        <p14:creationId xmlns:p14="http://schemas.microsoft.com/office/powerpoint/2010/main" val="2783346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49724700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404331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0" name="Date Placeholder 3">
            <a:extLst>
              <a:ext uri="{FF2B5EF4-FFF2-40B4-BE49-F238E27FC236}">
                <a16:creationId xmlns:a16="http://schemas.microsoft.com/office/drawing/2014/main" id="{84292A73-1DA6-E241-AC98-DEED05C10B2D}"/>
              </a:ext>
            </a:extLst>
          </p:cNvPr>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
        <p:nvSpPr>
          <p:cNvPr id="11" name="Slide Number Placeholder 5">
            <a:extLst>
              <a:ext uri="{FF2B5EF4-FFF2-40B4-BE49-F238E27FC236}">
                <a16:creationId xmlns:a16="http://schemas.microsoft.com/office/drawing/2014/main" id="{3E7AB952-3591-AD48-AC06-DFB83A072AFD}"/>
              </a:ext>
            </a:extLst>
          </p:cNvPr>
          <p:cNvSpPr>
            <a:spLocks noGrp="1"/>
          </p:cNvSpPr>
          <p:nvPr>
            <p:ph type="sldNum" sz="quarter" idx="4"/>
          </p:nvPr>
        </p:nvSpPr>
        <p:spPr>
          <a:xfrm>
            <a:off x="8590663" y="6049383"/>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Tree>
    <p:extLst>
      <p:ext uri="{BB962C8B-B14F-4D97-AF65-F5344CB8AC3E}">
        <p14:creationId xmlns:p14="http://schemas.microsoft.com/office/powerpoint/2010/main" val="249024008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3627775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3082027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5498709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0814549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25834939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5238906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689C5C6C-2A5B-DD45-94A7-7BA2F214E57D}"/>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519967AF-5D93-704B-A1E4-23EF0A64EA2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0193802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13" name="Slide Number Placeholder 5">
            <a:extLst>
              <a:ext uri="{FF2B5EF4-FFF2-40B4-BE49-F238E27FC236}">
                <a16:creationId xmlns:a16="http://schemas.microsoft.com/office/drawing/2014/main" id="{C3D02B16-B45C-8048-816A-20819E04FA4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62A0EF36-4CF1-7C48-AF31-D4A9BAF2211C}"/>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6290036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04E22C51-6886-F449-98D7-2A62D2C3CB51}"/>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CAC1253-255F-F645-A028-50F6C7B23C8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21635900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3" name="Slide Number Placeholder 5">
            <a:extLst>
              <a:ext uri="{FF2B5EF4-FFF2-40B4-BE49-F238E27FC236}">
                <a16:creationId xmlns:a16="http://schemas.microsoft.com/office/drawing/2014/main" id="{9349A0A6-8F5D-D347-A3C4-E5D35A550FF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5B1C6966-9A92-064A-AC0D-48D7FA0A979F}"/>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689204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0" name="Slide Number Placeholder 5">
            <a:extLst>
              <a:ext uri="{FF2B5EF4-FFF2-40B4-BE49-F238E27FC236}">
                <a16:creationId xmlns:a16="http://schemas.microsoft.com/office/drawing/2014/main" id="{80C9EC62-20C1-F74D-9F15-0E3FD8D36BEA}"/>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Date Placeholder 3">
            <a:extLst>
              <a:ext uri="{FF2B5EF4-FFF2-40B4-BE49-F238E27FC236}">
                <a16:creationId xmlns:a16="http://schemas.microsoft.com/office/drawing/2014/main" id="{AF896EFB-05C0-AD49-B2F2-0C953E47E1A7}"/>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29734773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u-HU"/>
              <a:t>Mintacím szerkesztése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11" name="Slide Number Placeholder 5">
            <a:extLst>
              <a:ext uri="{FF2B5EF4-FFF2-40B4-BE49-F238E27FC236}">
                <a16:creationId xmlns:a16="http://schemas.microsoft.com/office/drawing/2014/main" id="{9A9B6215-BF4F-DD44-BDF8-16457060E80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D1266839-6CEF-2743-91EE-62A423EEA803}"/>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0171587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7D012C9C-36AF-6947-9AA6-230F1F06B39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A8D172DA-0831-544E-AC7B-9C959A93A011}"/>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0712167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9" name="Date Placeholder 18">
            <a:extLst>
              <a:ext uri="{FF2B5EF4-FFF2-40B4-BE49-F238E27FC236}">
                <a16:creationId xmlns:a16="http://schemas.microsoft.com/office/drawing/2014/main" id="{78BB51ED-C799-7749-8F90-67E5C0E9059C}"/>
              </a:ext>
            </a:extLst>
          </p:cNvPr>
          <p:cNvSpPr>
            <a:spLocks noGrp="1"/>
          </p:cNvSpPr>
          <p:nvPr>
            <p:ph type="dt" sz="half" idx="10"/>
          </p:nvPr>
        </p:nvSpPr>
        <p:spPr/>
        <p:txBody>
          <a:bodyPr/>
          <a:lstStyle/>
          <a:p>
            <a:fld id="{5B52FFB4-0626-D14E-A3AC-858E7FDB9B78}" type="datetimeFigureOut">
              <a:rPr lang="en-US" smtClean="0"/>
              <a:t>2/11/2020</a:t>
            </a:fld>
            <a:endParaRPr lang="en-US"/>
          </a:p>
        </p:txBody>
      </p:sp>
      <p:sp>
        <p:nvSpPr>
          <p:cNvPr id="20" name="Footer Placeholder 19">
            <a:extLst>
              <a:ext uri="{FF2B5EF4-FFF2-40B4-BE49-F238E27FC236}">
                <a16:creationId xmlns:a16="http://schemas.microsoft.com/office/drawing/2014/main" id="{8F5528E0-AF36-7E4C-9B7F-1DA729C1CC01}"/>
              </a:ext>
            </a:extLst>
          </p:cNvPr>
          <p:cNvSpPr>
            <a:spLocks noGrp="1"/>
          </p:cNvSpPr>
          <p:nvPr>
            <p:ph type="ftr" sz="quarter" idx="11"/>
          </p:nvPr>
        </p:nvSpPr>
        <p:spPr>
          <a:xfrm>
            <a:off x="2132880" y="6206354"/>
            <a:ext cx="4598662" cy="584775"/>
          </a:xfrm>
          <a:prstGeom prst="rect">
            <a:avLst/>
          </a:prstGeom>
        </p:spPr>
        <p:txBody>
          <a:bodyPr/>
          <a:lstStyle/>
          <a:p>
            <a:pPr eaLnBrk="0" fontAlgn="base" hangingPunct="0">
              <a:spcBef>
                <a:spcPct val="0"/>
              </a:spcBef>
              <a:spcAft>
                <a:spcPct val="0"/>
              </a:spcAft>
            </a:pPr>
            <a:r>
              <a:rPr lang="en-GB" altLang="en-US">
                <a:latin typeface="Cambria" panose="02040503050406030204" pitchFamily="18" charset="0"/>
                <a:ea typeface="Cambria" panose="02040503050406030204" pitchFamily="18" charset="0"/>
                <a:cs typeface="Times New Roman" panose="02020603050405020304" pitchFamily="18" charset="0"/>
              </a:rPr>
              <a:t>This guide was produced by the STAR project</a:t>
            </a:r>
            <a:r>
              <a:rPr lang="en-GB" altLang="en-US" u="sng">
                <a:solidFill>
                  <a:srgbClr val="008080"/>
                </a:solidFill>
                <a:latin typeface="Cambria" panose="02040503050406030204" pitchFamily="18" charset="0"/>
                <a:ea typeface="Cambria" panose="02040503050406030204" pitchFamily="18" charset="0"/>
                <a:cs typeface="Times New Roman" panose="02020603050405020304" pitchFamily="18" charset="0"/>
              </a:rPr>
              <a:t> </a:t>
            </a:r>
            <a:r>
              <a:rPr lang="en-GB" altLang="en-US">
                <a:latin typeface="Cambria" panose="02040503050406030204" pitchFamily="18" charset="0"/>
                <a:ea typeface="Cambria" panose="02040503050406030204" pitchFamily="18" charset="0"/>
                <a:cs typeface="Times New Roman" panose="02020603050405020304" pitchFamily="18" charset="0"/>
              </a:rPr>
              <a:t>(</a:t>
            </a:r>
            <a:r>
              <a:rPr lang="en-GB" altLang="en-US" i="1">
                <a:latin typeface="Cambria" panose="02040503050406030204" pitchFamily="18" charset="0"/>
                <a:ea typeface="Cambria" panose="02040503050406030204" pitchFamily="18" charset="0"/>
                <a:cs typeface="Times New Roman" panose="02020603050405020304" pitchFamily="18" charset="0"/>
              </a:rPr>
              <a:t>Support Training Activities on the data protection Reform</a:t>
            </a:r>
            <a:r>
              <a:rPr lang="en-GB" altLang="en-US">
                <a:latin typeface="Cambria" panose="02040503050406030204" pitchFamily="18" charset="0"/>
                <a:ea typeface="Cambria" panose="02040503050406030204" pitchFamily="18" charset="0"/>
                <a:cs typeface="Times New Roman" panose="02020603050405020304" pitchFamily="18" charset="0"/>
              </a:rPr>
              <a:t>; 2017-2019), which is co-funded by the European Union under the Rights, Equality and Citizenship Programme 2014-2020 (REC-RDAT-TRAI-AG-2016) under Grant Agreement No. 769138. More information, and other GDPR training resources can be found at: </a:t>
            </a:r>
            <a:r>
              <a:rPr lang="en-GB" altLang="en-US" b="1">
                <a:latin typeface="Cambria" panose="02040503050406030204" pitchFamily="18" charset="0"/>
                <a:ea typeface="Cambria" panose="02040503050406030204" pitchFamily="18" charset="0"/>
                <a:cs typeface="Times New Roman" panose="02020603050405020304" pitchFamily="18" charset="0"/>
              </a:rPr>
              <a:t>www.project-star.eu</a:t>
            </a:r>
            <a:endParaRPr lang="en-GB" altLang="en-US" sz="1400" dirty="0">
              <a:latin typeface="Arial" panose="020B0604020202020204" pitchFamily="34" charset="0"/>
            </a:endParaRPr>
          </a:p>
        </p:txBody>
      </p:sp>
      <p:sp>
        <p:nvSpPr>
          <p:cNvPr id="21" name="Slide Number Placeholder 20">
            <a:extLst>
              <a:ext uri="{FF2B5EF4-FFF2-40B4-BE49-F238E27FC236}">
                <a16:creationId xmlns:a16="http://schemas.microsoft.com/office/drawing/2014/main" id="{B7E95907-7B8F-884B-AF77-BCD8C331BD2C}"/>
              </a:ext>
            </a:extLst>
          </p:cNvPr>
          <p:cNvSpPr>
            <a:spLocks noGrp="1"/>
          </p:cNvSpPr>
          <p:nvPr>
            <p:ph type="sldNum" sz="quarter" idx="12"/>
          </p:nvPr>
        </p:nvSpPr>
        <p:spPr/>
        <p:txBody>
          <a:bodyPr/>
          <a:lstStyle/>
          <a:p>
            <a:fld id="{65F0A310-DF0E-6745-8572-F40CB56C6BD2}" type="slidenum">
              <a:rPr lang="en-US" smtClean="0"/>
              <a:t>‹#›</a:t>
            </a:fld>
            <a:endParaRPr lang="en-US"/>
          </a:p>
        </p:txBody>
      </p:sp>
    </p:spTree>
    <p:extLst>
      <p:ext uri="{BB962C8B-B14F-4D97-AF65-F5344CB8AC3E}">
        <p14:creationId xmlns:p14="http://schemas.microsoft.com/office/powerpoint/2010/main" val="3187265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1" name="Slide Number Placeholder 5">
            <a:extLst>
              <a:ext uri="{FF2B5EF4-FFF2-40B4-BE49-F238E27FC236}">
                <a16:creationId xmlns:a16="http://schemas.microsoft.com/office/drawing/2014/main" id="{917F3CF5-E7A7-6B4E-9AC9-644C0BF6B194}"/>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243A035-BB6C-5E47-B9B5-A85119AB0B2A}"/>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03219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13" name="Slide Number Placeholder 5">
            <a:extLst>
              <a:ext uri="{FF2B5EF4-FFF2-40B4-BE49-F238E27FC236}">
                <a16:creationId xmlns:a16="http://schemas.microsoft.com/office/drawing/2014/main" id="{E7F16133-F9CC-B84D-ADE9-FDD4C8216F50}"/>
              </a:ext>
            </a:extLst>
          </p:cNvPr>
          <p:cNvSpPr>
            <a:spLocks noGrp="1"/>
          </p:cNvSpPr>
          <p:nvPr>
            <p:ph type="sldNum" sz="quarter" idx="10"/>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4" name="Date Placeholder 3">
            <a:extLst>
              <a:ext uri="{FF2B5EF4-FFF2-40B4-BE49-F238E27FC236}">
                <a16:creationId xmlns:a16="http://schemas.microsoft.com/office/drawing/2014/main" id="{D587F17F-DEA8-2C40-B572-E0D0040E33B4}"/>
              </a:ext>
            </a:extLst>
          </p:cNvPr>
          <p:cNvSpPr>
            <a:spLocks noGrp="1"/>
          </p:cNvSpPr>
          <p:nvPr>
            <p:ph type="dt" sz="half" idx="11"/>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1944724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u-HU"/>
              <a:t>Mintacím szerkesztése</a:t>
            </a:r>
            <a:endParaRPr lang="en-US" dirty="0"/>
          </a:p>
        </p:txBody>
      </p:sp>
      <p:sp>
        <p:nvSpPr>
          <p:cNvPr id="9" name="Slide Number Placeholder 5">
            <a:extLst>
              <a:ext uri="{FF2B5EF4-FFF2-40B4-BE49-F238E27FC236}">
                <a16:creationId xmlns:a16="http://schemas.microsoft.com/office/drawing/2014/main" id="{B57E7767-2AA7-8844-8172-68C326517EC7}"/>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0" name="Date Placeholder 3">
            <a:extLst>
              <a:ext uri="{FF2B5EF4-FFF2-40B4-BE49-F238E27FC236}">
                <a16:creationId xmlns:a16="http://schemas.microsoft.com/office/drawing/2014/main" id="{1C4AACD6-9373-4445-9A6B-B0F09AEDE5DB}"/>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285414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8B68C918-F9E8-2441-8937-71D029D43F85}"/>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9" name="Date Placeholder 3">
            <a:extLst>
              <a:ext uri="{FF2B5EF4-FFF2-40B4-BE49-F238E27FC236}">
                <a16:creationId xmlns:a16="http://schemas.microsoft.com/office/drawing/2014/main" id="{592FE213-8D2B-4E4D-A4D1-037729B6EA65}"/>
              </a:ext>
            </a:extLst>
          </p:cNvPr>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96015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u-HU"/>
              <a:t>Mintacím szerkesztése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u-HU"/>
              <a:t>Mintaszöveg szerkesztése</a:t>
            </a:r>
          </a:p>
        </p:txBody>
      </p:sp>
      <p:sp>
        <p:nvSpPr>
          <p:cNvPr id="11" name="Slide Number Placeholder 5">
            <a:extLst>
              <a:ext uri="{FF2B5EF4-FFF2-40B4-BE49-F238E27FC236}">
                <a16:creationId xmlns:a16="http://schemas.microsoft.com/office/drawing/2014/main" id="{B5E88C49-8638-1540-B66F-7B158A00FAD3}"/>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E1CF150E-E405-A245-9B2D-E5A9A25A037B}"/>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844300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Slide Number Placeholder 5">
            <a:extLst>
              <a:ext uri="{FF2B5EF4-FFF2-40B4-BE49-F238E27FC236}">
                <a16:creationId xmlns:a16="http://schemas.microsoft.com/office/drawing/2014/main" id="{E6FF6662-250A-0945-9FF6-BC099F788769}"/>
              </a:ext>
            </a:extLst>
          </p:cNvPr>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2" name="Date Placeholder 3">
            <a:extLst>
              <a:ext uri="{FF2B5EF4-FFF2-40B4-BE49-F238E27FC236}">
                <a16:creationId xmlns:a16="http://schemas.microsoft.com/office/drawing/2014/main" id="{BAD4F148-88E2-504E-A24A-E24736152951}"/>
              </a:ext>
            </a:extLst>
          </p:cNvPr>
          <p:cNvSpPr>
            <a:spLocks noGrp="1"/>
          </p:cNvSpPr>
          <p:nvPr>
            <p:ph type="dt" sz="half" idx="10"/>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Tree>
    <p:extLst>
      <p:ext uri="{BB962C8B-B14F-4D97-AF65-F5344CB8AC3E}">
        <p14:creationId xmlns:p14="http://schemas.microsoft.com/office/powerpoint/2010/main" val="3107998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emf"/><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8"/>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142787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57404"/>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52FFB4-0626-D14E-A3AC-858E7FDB9B78}" type="datetimeFigureOut">
              <a:rPr lang="en-US" smtClean="0"/>
              <a:t>2/11/2020</a:t>
            </a:fld>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5F0A310-DF0E-6745-8572-F40CB56C6BD2}" type="slidenum">
              <a:rPr lang="en-US" smtClean="0"/>
              <a:t>‹#›</a:t>
            </a:fld>
            <a:endParaRPr lang="en-US" dirty="0"/>
          </a:p>
        </p:txBody>
      </p:sp>
      <p:sp>
        <p:nvSpPr>
          <p:cNvPr id="11" name="Rectangle 3">
            <a:extLst>
              <a:ext uri="{FF2B5EF4-FFF2-40B4-BE49-F238E27FC236}">
                <a16:creationId xmlns:a16="http://schemas.microsoft.com/office/drawing/2014/main" id="{91A4F869-6D94-0245-8B7C-0C84A6D8E2CE}"/>
              </a:ext>
            </a:extLst>
          </p:cNvPr>
          <p:cNvSpPr>
            <a:spLocks noChangeArrowheads="1"/>
          </p:cNvSpPr>
          <p:nvPr userDrawn="1"/>
        </p:nvSpPr>
        <p:spPr bwMode="auto">
          <a:xfrm>
            <a:off x="0" y="1143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7" name="Picture 16">
            <a:extLst>
              <a:ext uri="{FF2B5EF4-FFF2-40B4-BE49-F238E27FC236}">
                <a16:creationId xmlns:a16="http://schemas.microsoft.com/office/drawing/2014/main" id="{CB414861-1E85-474C-9899-99D89BF5A2EC}"/>
              </a:ext>
            </a:extLst>
          </p:cNvPr>
          <p:cNvPicPr>
            <a:picLocks noChangeAspect="1"/>
          </p:cNvPicPr>
          <p:nvPr userDrawn="1"/>
        </p:nvPicPr>
        <p:blipFill>
          <a:blip r:embed="rId18"/>
          <a:stretch>
            <a:fillRect/>
          </a:stretch>
        </p:blipFill>
        <p:spPr>
          <a:xfrm>
            <a:off x="677334" y="6079133"/>
            <a:ext cx="1796383" cy="745956"/>
          </a:xfrm>
          <a:prstGeom prst="rect">
            <a:avLst/>
          </a:prstGeom>
        </p:spPr>
      </p:pic>
      <p:sp>
        <p:nvSpPr>
          <p:cNvPr id="18" name="Footer Placeholder 17">
            <a:extLst>
              <a:ext uri="{FF2B5EF4-FFF2-40B4-BE49-F238E27FC236}">
                <a16:creationId xmlns:a16="http://schemas.microsoft.com/office/drawing/2014/main" id="{C041812E-774C-C240-8F97-68BB2BE0BE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419674275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project-star.eu/"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9E06D-94D0-0A4C-BB9B-F35BF4782C06}"/>
              </a:ext>
            </a:extLst>
          </p:cNvPr>
          <p:cNvSpPr>
            <a:spLocks noGrp="1"/>
          </p:cNvSpPr>
          <p:nvPr>
            <p:ph type="ctrTitle"/>
          </p:nvPr>
        </p:nvSpPr>
        <p:spPr>
          <a:xfrm>
            <a:off x="-605061" y="3998066"/>
            <a:ext cx="11467556" cy="661481"/>
          </a:xfrm>
        </p:spPr>
        <p:txBody>
          <a:bodyPr/>
          <a:lstStyle/>
          <a:p>
            <a:pPr algn="ctr"/>
            <a:br>
              <a:rPr lang="hu-HU" sz="2400" dirty="0"/>
            </a:br>
            <a:br>
              <a:rPr lang="hu-HU" sz="2400" dirty="0"/>
            </a:br>
            <a:r>
              <a:rPr lang="hu-HU" sz="2400" b="1" dirty="0"/>
              <a:t>7. témakör – Technikai és szervezési intézkedések</a:t>
            </a:r>
          </a:p>
        </p:txBody>
      </p:sp>
      <p:sp>
        <p:nvSpPr>
          <p:cNvPr id="4" name="Ellipszis 3">
            <a:extLst>
              <a:ext uri="{FF2B5EF4-FFF2-40B4-BE49-F238E27FC236}">
                <a16:creationId xmlns:a16="http://schemas.microsoft.com/office/drawing/2014/main" id="{D909D330-5BBE-4EAA-B5DD-A5F501E012A7}"/>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pic>
        <p:nvPicPr>
          <p:cNvPr id="5" name="Picture 4">
            <a:extLst>
              <a:ext uri="{FF2B5EF4-FFF2-40B4-BE49-F238E27FC236}">
                <a16:creationId xmlns:a16="http://schemas.microsoft.com/office/drawing/2014/main" id="{B6DD7043-A802-436A-90E8-4EB589A7EACA}"/>
              </a:ext>
            </a:extLst>
          </p:cNvPr>
          <p:cNvPicPr>
            <a:picLocks noChangeAspect="1"/>
          </p:cNvPicPr>
          <p:nvPr/>
        </p:nvPicPr>
        <p:blipFill>
          <a:blip r:embed="rId3"/>
          <a:stretch>
            <a:fillRect/>
          </a:stretch>
        </p:blipFill>
        <p:spPr>
          <a:xfrm>
            <a:off x="11053919" y="6098958"/>
            <a:ext cx="1138081" cy="759042"/>
          </a:xfrm>
          <a:prstGeom prst="rect">
            <a:avLst/>
          </a:prstGeom>
        </p:spPr>
      </p:pic>
    </p:spTree>
    <p:extLst>
      <p:ext uri="{BB962C8B-B14F-4D97-AF65-F5344CB8AC3E}">
        <p14:creationId xmlns:p14="http://schemas.microsoft.com/office/powerpoint/2010/main" val="3694809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33795" name="Text Box 7"/>
          <p:cNvSpPr txBox="1">
            <a:spLocks noChangeAspect="1" noChangeArrowheads="1"/>
          </p:cNvSpPr>
          <p:nvPr/>
        </p:nvSpPr>
        <p:spPr bwMode="auto">
          <a:xfrm>
            <a:off x="1991544" y="1772816"/>
            <a:ext cx="8208962" cy="342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70000" tIns="0" rIns="270000" bIns="0"/>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defRPr/>
            </a:pPr>
            <a:endParaRPr lang="hu-HU" altLang="hu-HU" sz="1800" dirty="0">
              <a:solidFill>
                <a:srgbClr val="87012A"/>
              </a:solidFill>
              <a:latin typeface="+mn-lt"/>
            </a:endParaRPr>
          </a:p>
        </p:txBody>
      </p:sp>
      <p:sp>
        <p:nvSpPr>
          <p:cNvPr id="569347" name="Rectangle 1"/>
          <p:cNvSpPr>
            <a:spLocks noGrp="1" noChangeArrowheads="1"/>
          </p:cNvSpPr>
          <p:nvPr>
            <p:ph type="title"/>
          </p:nvPr>
        </p:nvSpPr>
        <p:spPr>
          <a:xfrm>
            <a:off x="677334" y="609600"/>
            <a:ext cx="8596668" cy="822158"/>
          </a:xfrm>
        </p:spPr>
        <p:txBody>
          <a:bodyPr/>
          <a:lstStyle/>
          <a:p>
            <a:r>
              <a:rPr lang="hu-HU" altLang="hu-HU" dirty="0"/>
              <a:t>Integritás</a:t>
            </a:r>
          </a:p>
        </p:txBody>
      </p:sp>
      <p:sp>
        <p:nvSpPr>
          <p:cNvPr id="4" name="Content Placeholder 3">
            <a:extLst>
              <a:ext uri="{FF2B5EF4-FFF2-40B4-BE49-F238E27FC236}">
                <a16:creationId xmlns:a16="http://schemas.microsoft.com/office/drawing/2014/main" id="{0759F2C8-8F94-B449-B0CB-660116ACFD77}"/>
              </a:ext>
            </a:extLst>
          </p:cNvPr>
          <p:cNvSpPr>
            <a:spLocks noGrp="1"/>
          </p:cNvSpPr>
          <p:nvPr>
            <p:ph idx="1"/>
          </p:nvPr>
        </p:nvSpPr>
        <p:spPr>
          <a:xfrm>
            <a:off x="677334" y="1664123"/>
            <a:ext cx="8596668" cy="4377240"/>
          </a:xfrm>
        </p:spPr>
        <p:txBody>
          <a:bodyPr>
            <a:normAutofit/>
          </a:bodyPr>
          <a:lstStyle/>
          <a:p>
            <a:pPr algn="just"/>
            <a:r>
              <a:rPr lang="hu-HU" altLang="hu-HU" sz="2800" dirty="0"/>
              <a:t>Az integritás sérül az adatok megváltoztatása esetén</a:t>
            </a:r>
          </a:p>
          <a:p>
            <a:pPr algn="just"/>
            <a:r>
              <a:rPr lang="hu-HU" altLang="hu-HU" sz="2800" dirty="0"/>
              <a:t>Példa:</a:t>
            </a:r>
          </a:p>
          <a:p>
            <a:pPr lvl="1" algn="just"/>
            <a:r>
              <a:rPr lang="hu-HU" sz="2800" dirty="0"/>
              <a:t>Ha nem naprakészek az egészségügyi adatok, a kezelés helytelen információkon alapulhat.</a:t>
            </a:r>
            <a:endParaRPr lang="hu-HU" altLang="hu-HU" sz="2800" dirty="0"/>
          </a:p>
          <a:p>
            <a:pPr algn="just"/>
            <a:endParaRPr lang="hu-HU" altLang="hu-HU" sz="2800" dirty="0"/>
          </a:p>
        </p:txBody>
      </p:sp>
      <p:sp>
        <p:nvSpPr>
          <p:cNvPr id="5" name="Dia számának helye 2"/>
          <p:cNvSpPr>
            <a:spLocks noGrp="1"/>
          </p:cNvSpPr>
          <p:nvPr>
            <p:ph type="sldNum" sz="quarter" idx="4"/>
          </p:nvPr>
        </p:nvSpPr>
        <p:spPr/>
        <p:txBody>
          <a:bodyPr/>
          <a:lstStyle/>
          <a:p>
            <a:fld id="{83616239-113C-4079-BFE0-95B47A92F041}" type="slidenum">
              <a:rPr lang="hu-HU" smtClean="0"/>
              <a:pPr/>
              <a:t>10</a:t>
            </a:fld>
            <a:endParaRPr lang="hu-HU" dirty="0"/>
          </a:p>
        </p:txBody>
      </p:sp>
      <p:sp>
        <p:nvSpPr>
          <p:cNvPr id="6" name="Ellipszis 5">
            <a:extLst>
              <a:ext uri="{FF2B5EF4-FFF2-40B4-BE49-F238E27FC236}">
                <a16:creationId xmlns:a16="http://schemas.microsoft.com/office/drawing/2014/main" id="{10972AE3-EBE2-4495-A8D9-AA217C5489C2}"/>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6147" name="Text Box 7"/>
          <p:cNvSpPr txBox="1">
            <a:spLocks noChangeAspect="1" noChangeArrowheads="1"/>
          </p:cNvSpPr>
          <p:nvPr/>
        </p:nvSpPr>
        <p:spPr bwMode="auto">
          <a:xfrm>
            <a:off x="1919536" y="1412875"/>
            <a:ext cx="8494464" cy="3679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70000" tIns="0" rIns="270000" bIns="0"/>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defRPr/>
            </a:pPr>
            <a:endParaRPr lang="hu-HU" altLang="hu-HU" sz="2000" dirty="0">
              <a:solidFill>
                <a:srgbClr val="87012A"/>
              </a:solidFill>
              <a:latin typeface="+mn-lt"/>
            </a:endParaRPr>
          </a:p>
        </p:txBody>
      </p:sp>
      <p:sp>
        <p:nvSpPr>
          <p:cNvPr id="567299" name="Rectangle 1"/>
          <p:cNvSpPr>
            <a:spLocks noGrp="1" noChangeArrowheads="1"/>
          </p:cNvSpPr>
          <p:nvPr>
            <p:ph type="title"/>
          </p:nvPr>
        </p:nvSpPr>
        <p:spPr>
          <a:xfrm>
            <a:off x="677334" y="609600"/>
            <a:ext cx="8596668" cy="803275"/>
          </a:xfrm>
        </p:spPr>
        <p:txBody>
          <a:bodyPr/>
          <a:lstStyle/>
          <a:p>
            <a:r>
              <a:rPr lang="hu-HU" altLang="hu-HU" dirty="0"/>
              <a:t>Rendelkezésre állás</a:t>
            </a:r>
          </a:p>
        </p:txBody>
      </p:sp>
      <p:sp>
        <p:nvSpPr>
          <p:cNvPr id="7" name="Content Placeholder 6">
            <a:extLst>
              <a:ext uri="{FF2B5EF4-FFF2-40B4-BE49-F238E27FC236}">
                <a16:creationId xmlns:a16="http://schemas.microsoft.com/office/drawing/2014/main" id="{4412AB2D-6CBC-B947-99F1-9025A115D2D1}"/>
              </a:ext>
            </a:extLst>
          </p:cNvPr>
          <p:cNvSpPr>
            <a:spLocks noGrp="1"/>
          </p:cNvSpPr>
          <p:nvPr>
            <p:ph idx="1"/>
          </p:nvPr>
        </p:nvSpPr>
        <p:spPr>
          <a:xfrm>
            <a:off x="677334" y="1600201"/>
            <a:ext cx="8596668" cy="4441162"/>
          </a:xfrm>
        </p:spPr>
        <p:txBody>
          <a:bodyPr>
            <a:normAutofit/>
          </a:bodyPr>
          <a:lstStyle/>
          <a:p>
            <a:pPr algn="just"/>
            <a:r>
              <a:rPr lang="hu-HU" altLang="hu-HU" sz="2600" dirty="0"/>
              <a:t>A rendelkezésre állás sérül az adatok véletlen vagy jogosulatlan megsemmisítése vagy elvesztése esetén</a:t>
            </a:r>
          </a:p>
          <a:p>
            <a:pPr algn="just"/>
            <a:r>
              <a:rPr lang="hu-HU" altLang="hu-HU" sz="2600" dirty="0"/>
              <a:t>Példa:</a:t>
            </a:r>
          </a:p>
          <a:p>
            <a:pPr lvl="1" algn="just"/>
            <a:r>
              <a:rPr lang="hu-HU" altLang="hu-HU" sz="2600" dirty="0"/>
              <a:t>Ha elvesznek az egészségügyi adatok, az orvosi kezelés részleges információn alapulhat.</a:t>
            </a:r>
          </a:p>
          <a:p>
            <a:pPr lvl="1" algn="just"/>
            <a:r>
              <a:rPr lang="hu-HU" altLang="hu-HU" sz="2600" dirty="0"/>
              <a:t>Ha később érkezik a pénzügyi támogatás, ez befolyásolja a család anyagi helyzetét.</a:t>
            </a:r>
          </a:p>
          <a:p>
            <a:pPr marL="457200" lvl="1" indent="0" algn="just">
              <a:buNone/>
            </a:pPr>
            <a:endParaRPr lang="hu-HU" altLang="hu-HU" sz="2600" dirty="0"/>
          </a:p>
        </p:txBody>
      </p:sp>
      <p:sp>
        <p:nvSpPr>
          <p:cNvPr id="5" name="Dia számának helye 2"/>
          <p:cNvSpPr>
            <a:spLocks noGrp="1"/>
          </p:cNvSpPr>
          <p:nvPr>
            <p:ph type="sldNum" sz="quarter" idx="4"/>
          </p:nvPr>
        </p:nvSpPr>
        <p:spPr/>
        <p:txBody>
          <a:bodyPr/>
          <a:lstStyle/>
          <a:p>
            <a:fld id="{83616239-113C-4079-BFE0-95B47A92F041}" type="slidenum">
              <a:rPr lang="hu-HU" smtClean="0"/>
              <a:pPr/>
              <a:t>11</a:t>
            </a:fld>
            <a:endParaRPr lang="hu-HU" dirty="0"/>
          </a:p>
        </p:txBody>
      </p:sp>
      <p:sp>
        <p:nvSpPr>
          <p:cNvPr id="6" name="Ellipszis 5">
            <a:extLst>
              <a:ext uri="{FF2B5EF4-FFF2-40B4-BE49-F238E27FC236}">
                <a16:creationId xmlns:a16="http://schemas.microsoft.com/office/drawing/2014/main" id="{075F3BA7-6498-4203-8599-D54DE04CD17A}"/>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E88A0-ED86-2543-9357-DCA4A18E07A5}"/>
              </a:ext>
            </a:extLst>
          </p:cNvPr>
          <p:cNvSpPr>
            <a:spLocks noGrp="1"/>
          </p:cNvSpPr>
          <p:nvPr>
            <p:ph type="title"/>
          </p:nvPr>
        </p:nvSpPr>
        <p:spPr/>
        <p:txBody>
          <a:bodyPr/>
          <a:lstStyle/>
          <a:p>
            <a:r>
              <a:rPr lang="hu-HU" dirty="0"/>
              <a:t>Ellenálló képesség</a:t>
            </a:r>
            <a:endParaRPr lang="en-US" dirty="0"/>
          </a:p>
        </p:txBody>
      </p:sp>
      <p:sp>
        <p:nvSpPr>
          <p:cNvPr id="3" name="Content Placeholder 2">
            <a:extLst>
              <a:ext uri="{FF2B5EF4-FFF2-40B4-BE49-F238E27FC236}">
                <a16:creationId xmlns:a16="http://schemas.microsoft.com/office/drawing/2014/main" id="{2FDBAD71-FD5F-1E44-90EB-BB51D088C263}"/>
              </a:ext>
            </a:extLst>
          </p:cNvPr>
          <p:cNvSpPr>
            <a:spLocks noGrp="1"/>
          </p:cNvSpPr>
          <p:nvPr>
            <p:ph idx="1"/>
          </p:nvPr>
        </p:nvSpPr>
        <p:spPr/>
        <p:txBody>
          <a:bodyPr>
            <a:normAutofit/>
          </a:bodyPr>
          <a:lstStyle/>
          <a:p>
            <a:pPr algn="just"/>
            <a:r>
              <a:rPr lang="hu-HU" sz="2600" dirty="0"/>
              <a:t>Képesség az elvárt működés fenntartására nemkívánatos események bekövetkezte ellenére is</a:t>
            </a:r>
          </a:p>
          <a:p>
            <a:pPr algn="just"/>
            <a:r>
              <a:rPr lang="hu-HU" sz="2600" dirty="0"/>
              <a:t>Példa:</a:t>
            </a:r>
          </a:p>
          <a:p>
            <a:pPr lvl="1" algn="just"/>
            <a:r>
              <a:rPr lang="hu-HU" sz="2600" dirty="0"/>
              <a:t>Egy incidenst követően a rendszer az incidensben nem érintett adatok tekintetében továbbra is megfelelően működik.</a:t>
            </a:r>
            <a:endParaRPr lang="en-US" sz="2600" dirty="0"/>
          </a:p>
        </p:txBody>
      </p:sp>
      <p:sp>
        <p:nvSpPr>
          <p:cNvPr id="4" name="Ellipszis 3">
            <a:extLst>
              <a:ext uri="{FF2B5EF4-FFF2-40B4-BE49-F238E27FC236}">
                <a16:creationId xmlns:a16="http://schemas.microsoft.com/office/drawing/2014/main" id="{07E86F6A-394A-4BD2-8248-9961B55B1A17}"/>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3407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59B7-C9FB-B34B-B2B9-2BA1F320555F}"/>
              </a:ext>
            </a:extLst>
          </p:cNvPr>
          <p:cNvSpPr>
            <a:spLocks noGrp="1"/>
          </p:cNvSpPr>
          <p:nvPr>
            <p:ph type="title"/>
          </p:nvPr>
        </p:nvSpPr>
        <p:spPr>
          <a:xfrm>
            <a:off x="677334" y="609600"/>
            <a:ext cx="8596668" cy="930442"/>
          </a:xfrm>
        </p:spPr>
        <p:txBody>
          <a:bodyPr/>
          <a:lstStyle/>
          <a:p>
            <a:r>
              <a:rPr lang="hu-HU" dirty="0"/>
              <a:t>Példák potenciális veszélyekre</a:t>
            </a:r>
            <a:endParaRPr lang="en-US" dirty="0"/>
          </a:p>
        </p:txBody>
      </p:sp>
      <p:sp>
        <p:nvSpPr>
          <p:cNvPr id="3" name="Content Placeholder 2">
            <a:extLst>
              <a:ext uri="{FF2B5EF4-FFF2-40B4-BE49-F238E27FC236}">
                <a16:creationId xmlns:a16="http://schemas.microsoft.com/office/drawing/2014/main" id="{3889DAE2-6063-3146-AE77-08489F3C1FD2}"/>
              </a:ext>
            </a:extLst>
          </p:cNvPr>
          <p:cNvSpPr>
            <a:spLocks noGrp="1"/>
          </p:cNvSpPr>
          <p:nvPr>
            <p:ph idx="1"/>
          </p:nvPr>
        </p:nvSpPr>
        <p:spPr/>
        <p:txBody>
          <a:bodyPr>
            <a:normAutofit/>
          </a:bodyPr>
          <a:lstStyle/>
          <a:p>
            <a:pPr algn="just"/>
            <a:r>
              <a:rPr lang="hu-HU" sz="2600" dirty="0"/>
              <a:t>Rosszindulatú szoftver</a:t>
            </a:r>
          </a:p>
          <a:p>
            <a:pPr algn="just"/>
            <a:r>
              <a:rPr lang="hu-HU" sz="2600" dirty="0"/>
              <a:t>Kiszivárogtatás</a:t>
            </a:r>
          </a:p>
          <a:p>
            <a:pPr algn="just"/>
            <a:r>
              <a:rPr lang="hu-HU" sz="2600" dirty="0"/>
              <a:t>Jogosulatlan hozzáférés</a:t>
            </a:r>
          </a:p>
          <a:p>
            <a:pPr algn="just"/>
            <a:r>
              <a:rPr lang="hu-HU" sz="2600" dirty="0"/>
              <a:t>Adathalászat</a:t>
            </a:r>
          </a:p>
          <a:p>
            <a:pPr algn="just"/>
            <a:r>
              <a:rPr lang="hu-HU" sz="2600" dirty="0"/>
              <a:t>Pszichológiai manipuláció</a:t>
            </a:r>
          </a:p>
          <a:p>
            <a:pPr algn="just"/>
            <a:r>
              <a:rPr lang="hu-HU" sz="2600" dirty="0"/>
              <a:t>Adatvesztés</a:t>
            </a:r>
          </a:p>
          <a:p>
            <a:pPr marL="0" indent="0" algn="just">
              <a:buNone/>
            </a:pPr>
            <a:endParaRPr lang="en-US" sz="2600" dirty="0"/>
          </a:p>
        </p:txBody>
      </p:sp>
      <p:sp>
        <p:nvSpPr>
          <p:cNvPr id="4" name="Ellipszis 3">
            <a:extLst>
              <a:ext uri="{FF2B5EF4-FFF2-40B4-BE49-F238E27FC236}">
                <a16:creationId xmlns:a16="http://schemas.microsoft.com/office/drawing/2014/main" id="{DD895F94-6D6D-4686-9ED3-3F192D7F5036}"/>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50563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4C2BFBD-910F-4D99-AB67-C52B35A780A0}"/>
              </a:ext>
            </a:extLst>
          </p:cNvPr>
          <p:cNvSpPr>
            <a:spLocks noGrp="1"/>
          </p:cNvSpPr>
          <p:nvPr>
            <p:ph type="title"/>
          </p:nvPr>
        </p:nvSpPr>
        <p:spPr>
          <a:xfrm>
            <a:off x="821713" y="2768600"/>
            <a:ext cx="8596668" cy="1117600"/>
          </a:xfrm>
        </p:spPr>
        <p:txBody>
          <a:bodyPr>
            <a:normAutofit/>
          </a:bodyPr>
          <a:lstStyle/>
          <a:p>
            <a:pPr algn="ctr"/>
            <a:r>
              <a:rPr lang="hu-HU" sz="5400" dirty="0"/>
              <a:t>Kérdések?</a:t>
            </a:r>
            <a:endParaRPr lang="en-GB" sz="5400" dirty="0"/>
          </a:p>
        </p:txBody>
      </p:sp>
      <p:sp>
        <p:nvSpPr>
          <p:cNvPr id="4" name="Ellipszis 3">
            <a:extLst>
              <a:ext uri="{FF2B5EF4-FFF2-40B4-BE49-F238E27FC236}">
                <a16:creationId xmlns:a16="http://schemas.microsoft.com/office/drawing/2014/main" id="{DA13EBD3-3687-43B7-BB93-3617DEAEEE7F}"/>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37680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p:txBody>
          <a:bodyPr/>
          <a:lstStyle/>
          <a:p>
            <a:r>
              <a:rPr lang="hu-HU" dirty="0"/>
              <a:t>Tartalomjegyzék</a:t>
            </a:r>
            <a:endParaRPr lang="en-US" dirty="0"/>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a:xfrm>
            <a:off x="677334" y="1488613"/>
            <a:ext cx="8596668" cy="4587334"/>
          </a:xfrm>
        </p:spPr>
        <p:txBody>
          <a:bodyPr>
            <a:noAutofit/>
          </a:bodyPr>
          <a:lstStyle/>
          <a:p>
            <a:pPr marL="514350" indent="-514350">
              <a:buFont typeface="+mj-lt"/>
              <a:buAutoNum type="arabicPeriod"/>
            </a:pPr>
            <a:r>
              <a:rPr lang="hu-HU" sz="1600" dirty="0">
                <a:solidFill>
                  <a:srgbClr val="00B050"/>
                </a:solidFill>
              </a:rPr>
              <a:t>Adatbiztonság (általános)</a:t>
            </a:r>
          </a:p>
          <a:p>
            <a:pPr marL="971550" lvl="1" indent="-514350">
              <a:buFont typeface="+mj-lt"/>
              <a:buAutoNum type="alphaLcParenR"/>
            </a:pPr>
            <a:r>
              <a:rPr lang="hu-HU" dirty="0">
                <a:solidFill>
                  <a:srgbClr val="00B050"/>
                </a:solidFill>
              </a:rPr>
              <a:t>bizalmasság</a:t>
            </a:r>
          </a:p>
          <a:p>
            <a:pPr marL="971550" lvl="1" indent="-514350">
              <a:buFont typeface="+mj-lt"/>
              <a:buAutoNum type="alphaLcParenR"/>
            </a:pPr>
            <a:r>
              <a:rPr lang="hu-HU" dirty="0">
                <a:solidFill>
                  <a:srgbClr val="00B050"/>
                </a:solidFill>
              </a:rPr>
              <a:t>integritás</a:t>
            </a:r>
          </a:p>
          <a:p>
            <a:pPr marL="971550" lvl="1" indent="-514350">
              <a:buFont typeface="+mj-lt"/>
              <a:buAutoNum type="alphaLcParenR"/>
            </a:pPr>
            <a:r>
              <a:rPr lang="hu-HU" dirty="0">
                <a:solidFill>
                  <a:srgbClr val="00B050"/>
                </a:solidFill>
              </a:rPr>
              <a:t>rendelkezésre állás</a:t>
            </a:r>
          </a:p>
          <a:p>
            <a:pPr marL="514350" indent="-514350">
              <a:buFont typeface="+mj-lt"/>
              <a:buAutoNum type="arabicPeriod"/>
            </a:pPr>
            <a:r>
              <a:rPr lang="hu-HU" sz="1600" dirty="0">
                <a:solidFill>
                  <a:srgbClr val="FF0000"/>
                </a:solidFill>
              </a:rPr>
              <a:t>Adatbiztonság a GDPR-ban</a:t>
            </a:r>
          </a:p>
          <a:p>
            <a:pPr marL="971550" lvl="1" indent="-514350">
              <a:buFont typeface="+mj-lt"/>
              <a:buAutoNum type="alphaLcParenR"/>
            </a:pPr>
            <a:r>
              <a:rPr lang="hu-HU" dirty="0"/>
              <a:t>biztonságos adatkezelés</a:t>
            </a:r>
          </a:p>
          <a:p>
            <a:pPr marL="971550" lvl="1" indent="-514350">
              <a:buFont typeface="+mj-lt"/>
              <a:buAutoNum type="alphaLcParenR"/>
            </a:pPr>
            <a:r>
              <a:rPr lang="hu-HU" dirty="0"/>
              <a:t>beépített és az alapértelmezett adatvédelem </a:t>
            </a:r>
          </a:p>
          <a:p>
            <a:pPr marL="971550" lvl="1" indent="-514350">
              <a:buFont typeface="+mj-lt"/>
              <a:buAutoNum type="alphaLcParenR"/>
            </a:pPr>
            <a:r>
              <a:rPr lang="hu-HU" dirty="0"/>
              <a:t>technikai  és szervezési intézkedések</a:t>
            </a:r>
          </a:p>
          <a:p>
            <a:pPr marL="514350" indent="-514350">
              <a:buFont typeface="+mj-lt"/>
              <a:buAutoNum type="arabicPeriod"/>
            </a:pPr>
            <a:r>
              <a:rPr lang="hu-HU" sz="1600" dirty="0"/>
              <a:t>Adatvédelmi incidens</a:t>
            </a:r>
          </a:p>
          <a:p>
            <a:pPr marL="971550" lvl="1" indent="-514350">
              <a:buFont typeface="+mj-lt"/>
              <a:buAutoNum type="alphaLcParenR"/>
            </a:pPr>
            <a:r>
              <a:rPr lang="hu-HU" dirty="0"/>
              <a:t>Az incidens észlelése</a:t>
            </a:r>
          </a:p>
          <a:p>
            <a:pPr marL="971550" lvl="1" indent="-514350">
              <a:buFont typeface="+mj-lt"/>
              <a:buAutoNum type="alphaLcParenR"/>
            </a:pPr>
            <a:r>
              <a:rPr lang="hu-HU" dirty="0"/>
              <a:t>Az incidens orvoslására tett intézkedések</a:t>
            </a:r>
          </a:p>
          <a:p>
            <a:pPr marL="971550" lvl="1" indent="-514350">
              <a:buFont typeface="+mj-lt"/>
              <a:buAutoNum type="alphaLcParenR"/>
            </a:pPr>
            <a:r>
              <a:rPr lang="hu-HU" dirty="0"/>
              <a:t>Az incidens bejelentése a felügyeleti hatóságnak és az érintetteknek</a:t>
            </a:r>
          </a:p>
          <a:p>
            <a:pPr marL="971550" lvl="1" indent="-514350">
              <a:buFont typeface="+mj-lt"/>
              <a:buAutoNum type="alphaLcParenR"/>
            </a:pPr>
            <a:endParaRPr lang="hu-HU" dirty="0">
              <a:solidFill>
                <a:srgbClr val="FF0000"/>
              </a:solidFill>
            </a:endParaRPr>
          </a:p>
        </p:txBody>
      </p:sp>
      <p:sp>
        <p:nvSpPr>
          <p:cNvPr id="4" name="Ellipszis 3">
            <a:extLst>
              <a:ext uri="{FF2B5EF4-FFF2-40B4-BE49-F238E27FC236}">
                <a16:creationId xmlns:a16="http://schemas.microsoft.com/office/drawing/2014/main" id="{30E5EF4F-55AC-489A-9305-EAFAE8A7E2A0}"/>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31457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6760BFD9-DAC3-4A84-B1DB-BF72DD0AE6A9}"/>
              </a:ext>
            </a:extLst>
          </p:cNvPr>
          <p:cNvSpPr>
            <a:spLocks noGrp="1"/>
          </p:cNvSpPr>
          <p:nvPr>
            <p:ph type="title"/>
          </p:nvPr>
        </p:nvSpPr>
        <p:spPr>
          <a:xfrm>
            <a:off x="1399228" y="2768600"/>
            <a:ext cx="8596668" cy="1320800"/>
          </a:xfrm>
        </p:spPr>
        <p:txBody>
          <a:bodyPr>
            <a:noAutofit/>
          </a:bodyPr>
          <a:lstStyle/>
          <a:p>
            <a:pPr algn="ctr"/>
            <a:r>
              <a:rPr lang="hu-HU" sz="5400" dirty="0"/>
              <a:t>Adatbiztonság a GDPR-ban</a:t>
            </a:r>
            <a:endParaRPr lang="en-GB" sz="5400" dirty="0"/>
          </a:p>
        </p:txBody>
      </p:sp>
    </p:spTree>
    <p:extLst>
      <p:ext uri="{BB962C8B-B14F-4D97-AF65-F5344CB8AC3E}">
        <p14:creationId xmlns:p14="http://schemas.microsoft.com/office/powerpoint/2010/main" val="983873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1089820-8374-4036-9AF5-B868F3AD149F}"/>
              </a:ext>
            </a:extLst>
          </p:cNvPr>
          <p:cNvSpPr>
            <a:spLocks noGrp="1"/>
          </p:cNvSpPr>
          <p:nvPr>
            <p:ph type="title"/>
          </p:nvPr>
        </p:nvSpPr>
        <p:spPr>
          <a:xfrm>
            <a:off x="677334" y="609600"/>
            <a:ext cx="8596668" cy="966537"/>
          </a:xfrm>
        </p:spPr>
        <p:txBody>
          <a:bodyPr/>
          <a:lstStyle/>
          <a:p>
            <a:r>
              <a:rPr lang="hu-HU" dirty="0"/>
              <a:t>Adatbiztonság a GDPR-ban</a:t>
            </a:r>
            <a:endParaRPr lang="en-GB" dirty="0"/>
          </a:p>
        </p:txBody>
      </p:sp>
      <p:sp>
        <p:nvSpPr>
          <p:cNvPr id="3" name="Tartalom helye 2">
            <a:extLst>
              <a:ext uri="{FF2B5EF4-FFF2-40B4-BE49-F238E27FC236}">
                <a16:creationId xmlns:a16="http://schemas.microsoft.com/office/drawing/2014/main" id="{CC710600-860C-41A5-961B-EF97361EAC84}"/>
              </a:ext>
            </a:extLst>
          </p:cNvPr>
          <p:cNvSpPr>
            <a:spLocks noGrp="1"/>
          </p:cNvSpPr>
          <p:nvPr>
            <p:ph idx="1"/>
          </p:nvPr>
        </p:nvSpPr>
        <p:spPr>
          <a:xfrm>
            <a:off x="677334" y="1691357"/>
            <a:ext cx="8596668" cy="3880773"/>
          </a:xfrm>
        </p:spPr>
        <p:txBody>
          <a:bodyPr>
            <a:normAutofit/>
          </a:bodyPr>
          <a:lstStyle/>
          <a:p>
            <a:pPr marL="0" indent="0" algn="just">
              <a:buNone/>
            </a:pPr>
            <a:r>
              <a:rPr lang="hu-HU" sz="2400" dirty="0"/>
              <a:t>GDPR 5. cikk (1) bekezdés f) pont: „integritás és bizalmas jelleg”.</a:t>
            </a:r>
          </a:p>
          <a:p>
            <a:pPr marL="0" indent="0" algn="just">
              <a:buNone/>
            </a:pPr>
            <a:r>
              <a:rPr lang="hu-HU" sz="2400" dirty="0"/>
              <a:t>„A személyes adatok kezelését oly módon kell végezni, hogy megfelelő technikai vagy szervezési intézkedések alkalmazásával biztosítva legyen a személyes adatok megfelelő biztonsága, az adatok jogosulatlan vagy jogellenes kezelésével, véletlen elvesztésével, megsemmisítésével vagy károsodásával szembeni védelmet is ideértve”</a:t>
            </a:r>
          </a:p>
        </p:txBody>
      </p:sp>
      <p:sp>
        <p:nvSpPr>
          <p:cNvPr id="4" name="Ellipszis 3">
            <a:extLst>
              <a:ext uri="{FF2B5EF4-FFF2-40B4-BE49-F238E27FC236}">
                <a16:creationId xmlns:a16="http://schemas.microsoft.com/office/drawing/2014/main" id="{456AEB92-494B-4D2F-9D92-3760BB90F8B2}"/>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78825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0ECFE-2C55-A34C-B37A-BC9D97A5562A}"/>
              </a:ext>
            </a:extLst>
          </p:cNvPr>
          <p:cNvSpPr>
            <a:spLocks noGrp="1"/>
          </p:cNvSpPr>
          <p:nvPr>
            <p:ph type="title"/>
          </p:nvPr>
        </p:nvSpPr>
        <p:spPr>
          <a:xfrm>
            <a:off x="677334" y="609600"/>
            <a:ext cx="8596668" cy="870284"/>
          </a:xfrm>
        </p:spPr>
        <p:txBody>
          <a:bodyPr>
            <a:normAutofit fontScale="90000"/>
          </a:bodyPr>
          <a:lstStyle/>
          <a:p>
            <a:r>
              <a:rPr lang="hu-HU" dirty="0"/>
              <a:t>Az adatkezelés biztonsága - (GDPR 32. cikk)</a:t>
            </a:r>
          </a:p>
        </p:txBody>
      </p:sp>
      <p:sp>
        <p:nvSpPr>
          <p:cNvPr id="3" name="Content Placeholder 2">
            <a:extLst>
              <a:ext uri="{FF2B5EF4-FFF2-40B4-BE49-F238E27FC236}">
                <a16:creationId xmlns:a16="http://schemas.microsoft.com/office/drawing/2014/main" id="{9B72284C-B5E2-8645-AA60-5E5F24E830CA}"/>
              </a:ext>
            </a:extLst>
          </p:cNvPr>
          <p:cNvSpPr>
            <a:spLocks noGrp="1"/>
          </p:cNvSpPr>
          <p:nvPr>
            <p:ph idx="1"/>
          </p:nvPr>
        </p:nvSpPr>
        <p:spPr>
          <a:xfrm>
            <a:off x="677334" y="1708486"/>
            <a:ext cx="8827614" cy="4381004"/>
          </a:xfrm>
        </p:spPr>
        <p:txBody>
          <a:bodyPr>
            <a:noAutofit/>
          </a:bodyPr>
          <a:lstStyle/>
          <a:p>
            <a:pPr marL="0" indent="0" algn="just">
              <a:buNone/>
            </a:pPr>
            <a:r>
              <a:rPr lang="hu-HU" sz="2000" dirty="0"/>
              <a:t>„Az adatkezelő és az adatfeldolgozó </a:t>
            </a:r>
          </a:p>
          <a:p>
            <a:pPr marL="0" indent="0" algn="just">
              <a:buNone/>
            </a:pPr>
            <a:r>
              <a:rPr lang="hu-HU" sz="2000" dirty="0"/>
              <a:t>a tudomány és technológia állása és </a:t>
            </a:r>
          </a:p>
          <a:p>
            <a:pPr marL="0" indent="0" algn="just">
              <a:buNone/>
            </a:pPr>
            <a:r>
              <a:rPr lang="hu-HU" sz="2000" dirty="0"/>
              <a:t>a megvalósítás költségei, </a:t>
            </a:r>
          </a:p>
          <a:p>
            <a:pPr marL="0" indent="0" algn="just">
              <a:buNone/>
            </a:pPr>
            <a:r>
              <a:rPr lang="hu-HU" sz="2000" dirty="0"/>
              <a:t>továbbá az adatkezelés jellege, hatóköre, </a:t>
            </a:r>
          </a:p>
          <a:p>
            <a:pPr marL="0" indent="0" algn="just">
              <a:buNone/>
            </a:pPr>
            <a:r>
              <a:rPr lang="hu-HU" sz="2000" dirty="0"/>
              <a:t>körülményei és </a:t>
            </a:r>
          </a:p>
          <a:p>
            <a:pPr marL="0" indent="0" algn="just">
              <a:buNone/>
            </a:pPr>
            <a:r>
              <a:rPr lang="hu-HU" sz="2000" dirty="0"/>
              <a:t>céljai, valamint</a:t>
            </a:r>
          </a:p>
          <a:p>
            <a:pPr marL="0" indent="0" algn="just">
              <a:buNone/>
            </a:pPr>
            <a:r>
              <a:rPr lang="hu-HU" sz="2000" dirty="0"/>
              <a:t>a természetes személyek jogaira és szabadságaira jelentett, változó valószínűségű és súlyosságú kockázat figyelembevételével </a:t>
            </a:r>
          </a:p>
          <a:p>
            <a:pPr marL="0" indent="0" algn="just">
              <a:buNone/>
            </a:pPr>
            <a:r>
              <a:rPr lang="hu-HU" sz="2000" dirty="0"/>
              <a:t>megfelelő technikai és szervezési intézkedéseket hajt végre annak érdekében, hogy a kockázat mértékének megfelelő szintű adatbiztonságot garantálja, </a:t>
            </a:r>
            <a:endParaRPr lang="en-US" sz="2000" dirty="0"/>
          </a:p>
        </p:txBody>
      </p:sp>
      <p:sp>
        <p:nvSpPr>
          <p:cNvPr id="4" name="Ellipszis 3">
            <a:extLst>
              <a:ext uri="{FF2B5EF4-FFF2-40B4-BE49-F238E27FC236}">
                <a16:creationId xmlns:a16="http://schemas.microsoft.com/office/drawing/2014/main" id="{8272DB02-67AC-425D-B2EE-A3446E14467C}"/>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04991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AFE3-AA23-0240-935B-0017CF1A5235}"/>
              </a:ext>
            </a:extLst>
          </p:cNvPr>
          <p:cNvSpPr>
            <a:spLocks noGrp="1"/>
          </p:cNvSpPr>
          <p:nvPr>
            <p:ph type="title"/>
          </p:nvPr>
        </p:nvSpPr>
        <p:spPr>
          <a:xfrm>
            <a:off x="677334" y="609600"/>
            <a:ext cx="8596668" cy="846221"/>
          </a:xfrm>
        </p:spPr>
        <p:txBody>
          <a:bodyPr>
            <a:normAutofit fontScale="90000"/>
          </a:bodyPr>
          <a:lstStyle/>
          <a:p>
            <a:r>
              <a:rPr lang="hu-HU" dirty="0"/>
              <a:t>Az adatkezelés biztonsága - (GDPR 32. cikk)</a:t>
            </a:r>
            <a:endParaRPr lang="en-US" dirty="0"/>
          </a:p>
        </p:txBody>
      </p:sp>
      <p:sp>
        <p:nvSpPr>
          <p:cNvPr id="3" name="Content Placeholder 2">
            <a:extLst>
              <a:ext uri="{FF2B5EF4-FFF2-40B4-BE49-F238E27FC236}">
                <a16:creationId xmlns:a16="http://schemas.microsoft.com/office/drawing/2014/main" id="{B581BFB6-C9F0-FB42-95B4-47AE98434097}"/>
              </a:ext>
            </a:extLst>
          </p:cNvPr>
          <p:cNvSpPr>
            <a:spLocks noGrp="1"/>
          </p:cNvSpPr>
          <p:nvPr>
            <p:ph idx="1"/>
          </p:nvPr>
        </p:nvSpPr>
        <p:spPr>
          <a:xfrm>
            <a:off x="677334" y="1756611"/>
            <a:ext cx="9044182" cy="4284751"/>
          </a:xfrm>
        </p:spPr>
        <p:txBody>
          <a:bodyPr>
            <a:noAutofit/>
          </a:bodyPr>
          <a:lstStyle/>
          <a:p>
            <a:pPr marL="457200" lvl="1" indent="0" algn="just">
              <a:buNone/>
            </a:pPr>
            <a:r>
              <a:rPr lang="hu-HU" sz="2100" dirty="0"/>
              <a:t>ideértve, többek között, adott esetben: </a:t>
            </a:r>
          </a:p>
          <a:p>
            <a:pPr lvl="1" algn="just"/>
            <a:r>
              <a:rPr lang="hu-HU" sz="2100" dirty="0"/>
              <a:t>a személyes adatok álnevesítését és titkosítását;</a:t>
            </a:r>
          </a:p>
          <a:p>
            <a:pPr lvl="1" algn="just"/>
            <a:r>
              <a:rPr lang="hu-HU" sz="2100" dirty="0"/>
              <a:t>a személyes adatok kezelésére használt rendszerek és szolgáltatások folyamatos bizalmas jellegének biztosítását, integritását, rendelkezésre állását és ellenálló képességét;</a:t>
            </a:r>
          </a:p>
          <a:p>
            <a:pPr lvl="1" algn="just"/>
            <a:r>
              <a:rPr lang="hu-HU" sz="2100" dirty="0"/>
              <a:t>fizikai vagy műszaki incidens esetén az arra való képességet, hogy a személyes adatokhoz való hozzáférést és az adatok rendelkezésre állását kellő időben vissza lehet állítani;</a:t>
            </a:r>
          </a:p>
          <a:p>
            <a:pPr lvl="1" algn="just"/>
            <a:r>
              <a:rPr lang="hu-HU" sz="2100" dirty="0"/>
              <a:t>az adatkezelés biztonságának garantálására hozott technikai és szervezési intézkedések hatékonyságának rendszeres tesztelésére, felmérésére és értékelésére szolgáló eljárást.”</a:t>
            </a:r>
          </a:p>
        </p:txBody>
      </p:sp>
      <p:sp>
        <p:nvSpPr>
          <p:cNvPr id="4" name="Ellipszis 3">
            <a:extLst>
              <a:ext uri="{FF2B5EF4-FFF2-40B4-BE49-F238E27FC236}">
                <a16:creationId xmlns:a16="http://schemas.microsoft.com/office/drawing/2014/main" id="{FDFB3091-029D-4F9B-837D-042DA90D525A}"/>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56927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578E8-7874-42F8-A74A-9361DF085B7E}"/>
              </a:ext>
            </a:extLst>
          </p:cNvPr>
          <p:cNvSpPr>
            <a:spLocks noGrp="1"/>
          </p:cNvSpPr>
          <p:nvPr>
            <p:ph type="title"/>
          </p:nvPr>
        </p:nvSpPr>
        <p:spPr>
          <a:xfrm>
            <a:off x="677334" y="609600"/>
            <a:ext cx="8596668" cy="1178257"/>
          </a:xfrm>
        </p:spPr>
        <p:txBody>
          <a:bodyPr>
            <a:normAutofit fontScale="90000"/>
          </a:bodyPr>
          <a:lstStyle/>
          <a:p>
            <a:r>
              <a:rPr lang="hu-HU" noProof="0" dirty="0"/>
              <a:t>Útmutató a diák használatához (diavetítés előtt eltávolítandó)</a:t>
            </a:r>
          </a:p>
        </p:txBody>
      </p:sp>
      <p:sp>
        <p:nvSpPr>
          <p:cNvPr id="3" name="Content Placeholder 2">
            <a:extLst>
              <a:ext uri="{FF2B5EF4-FFF2-40B4-BE49-F238E27FC236}">
                <a16:creationId xmlns:a16="http://schemas.microsoft.com/office/drawing/2014/main" id="{A395471E-2649-4901-BC38-E514115E7311}"/>
              </a:ext>
            </a:extLst>
          </p:cNvPr>
          <p:cNvSpPr>
            <a:spLocks noGrp="1"/>
          </p:cNvSpPr>
          <p:nvPr>
            <p:ph idx="1"/>
          </p:nvPr>
        </p:nvSpPr>
        <p:spPr>
          <a:xfrm>
            <a:off x="677334" y="1951631"/>
            <a:ext cx="8596668" cy="4089732"/>
          </a:xfrm>
        </p:spPr>
        <p:txBody>
          <a:bodyPr>
            <a:normAutofit fontScale="77500" lnSpcReduction="20000"/>
          </a:bodyPr>
          <a:lstStyle/>
          <a:p>
            <a:pPr marL="0" indent="0" algn="just">
              <a:buNone/>
            </a:pPr>
            <a:r>
              <a:rPr lang="hu-HU" noProof="0" dirty="0"/>
              <a:t>A következő diasort úgy állítottuk össze, hogy az adott hallgatóság igényeire szabható legyen. Ennek érdekében minden egyes dián megjelöltük, hogy milyen típusú hallgatóságnak szól (lásd a megjegyzések „célcsoport” címszava alatt).</a:t>
            </a:r>
          </a:p>
          <a:p>
            <a:pPr marL="0" indent="0" algn="just">
              <a:buNone/>
            </a:pPr>
            <a:r>
              <a:rPr lang="hu-HU" noProof="0" dirty="0"/>
              <a:t>A diák alatti jegyzetekben további információ található a dia nehézségi fokáról, [megfelelő-e adatvédelmi ismeretekkel nem rendelkezők számára?] a célcsoportról, [általános vagy kiemelt pl. adatvédelmi hatóságok képviselői, ügyvédek, adatvédelmi tisztviselők stb.] valamint a dián szereplő információ jelentőségéről [azaz, feltétlenül szükséges-e, vagy el lehet távolítani anélkül, hogy a képzés hatékonyságát befolyásolná?].</a:t>
            </a:r>
          </a:p>
          <a:p>
            <a:pPr marL="0" indent="0" algn="just">
              <a:buNone/>
            </a:pPr>
            <a:r>
              <a:rPr lang="hu-HU" noProof="0" dirty="0"/>
              <a:t>A képzés előtt kérjük, hogy:</a:t>
            </a:r>
          </a:p>
          <a:p>
            <a:pPr algn="just"/>
            <a:r>
              <a:rPr lang="hu-HU" noProof="0" dirty="0"/>
              <a:t>Alaposan olvassa el a diákat és a jegyzeteket!</a:t>
            </a:r>
          </a:p>
          <a:p>
            <a:pPr algn="just"/>
            <a:r>
              <a:rPr lang="hu-HU" noProof="0" dirty="0"/>
              <a:t>Vessen egy pillantást az olvasmányok listájára - ezek szintén segítik a felkészülést!</a:t>
            </a:r>
          </a:p>
          <a:p>
            <a:pPr algn="just"/>
            <a:r>
              <a:rPr lang="hu-HU" noProof="0" dirty="0"/>
              <a:t>Távolítsa el / rejtse el azokat a diákat, melyeket nem kíván felhasználni [kattintson az egér jobb gombjával a bal oldali diasoron a képkockára, majd a 'dia elrejtése' gombra]! A diák előzetes besorolása az adott dián megjelenő tartalom részletessége és jelentősége alapján történik.</a:t>
            </a:r>
          </a:p>
          <a:p>
            <a:pPr algn="just"/>
            <a:r>
              <a:rPr lang="hu-HU" noProof="0" dirty="0"/>
              <a:t>Igazítsa a diákat a nemzeti vagy ágazati követelményekhez!</a:t>
            </a:r>
          </a:p>
          <a:p>
            <a:pPr algn="just"/>
            <a:r>
              <a:rPr lang="hu-HU" noProof="0" dirty="0"/>
              <a:t>Egészítse ki olyan tartalommal, amelyet alapvető fontosságúnak ítél az adott közönség számára!</a:t>
            </a:r>
          </a:p>
          <a:p>
            <a:pPr algn="just"/>
            <a:r>
              <a:rPr lang="hu-HU" noProof="0" dirty="0"/>
              <a:t>Igazítsa a saját szervezete igényeihez a diasor alapértelmezett megjelenését!</a:t>
            </a:r>
          </a:p>
        </p:txBody>
      </p:sp>
      <p:sp>
        <p:nvSpPr>
          <p:cNvPr id="4" name="Ellipszis 3">
            <a:extLst>
              <a:ext uri="{FF2B5EF4-FFF2-40B4-BE49-F238E27FC236}">
                <a16:creationId xmlns:a16="http://schemas.microsoft.com/office/drawing/2014/main" id="{B9F71120-9D3B-4C18-8638-2E9DB85CEB7B}"/>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054362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7309E-8EC1-E94D-A19D-73D9E0100035}"/>
              </a:ext>
            </a:extLst>
          </p:cNvPr>
          <p:cNvSpPr>
            <a:spLocks noGrp="1"/>
          </p:cNvSpPr>
          <p:nvPr>
            <p:ph type="title"/>
          </p:nvPr>
        </p:nvSpPr>
        <p:spPr>
          <a:xfrm>
            <a:off x="677333" y="609600"/>
            <a:ext cx="9020119" cy="870284"/>
          </a:xfrm>
        </p:spPr>
        <p:txBody>
          <a:bodyPr/>
          <a:lstStyle/>
          <a:p>
            <a:r>
              <a:rPr lang="hu-HU" dirty="0"/>
              <a:t>Beépített és alapértelmezett adatvédelem </a:t>
            </a:r>
          </a:p>
        </p:txBody>
      </p:sp>
      <p:sp>
        <p:nvSpPr>
          <p:cNvPr id="3" name="Content Placeholder 2">
            <a:extLst>
              <a:ext uri="{FF2B5EF4-FFF2-40B4-BE49-F238E27FC236}">
                <a16:creationId xmlns:a16="http://schemas.microsoft.com/office/drawing/2014/main" id="{813D4D1E-0186-5649-B664-F37A29A6C868}"/>
              </a:ext>
            </a:extLst>
          </p:cNvPr>
          <p:cNvSpPr>
            <a:spLocks noGrp="1"/>
          </p:cNvSpPr>
          <p:nvPr>
            <p:ph idx="1"/>
          </p:nvPr>
        </p:nvSpPr>
        <p:spPr>
          <a:xfrm>
            <a:off x="677334" y="1383632"/>
            <a:ext cx="9140434" cy="4657731"/>
          </a:xfrm>
        </p:spPr>
        <p:txBody>
          <a:bodyPr>
            <a:noAutofit/>
          </a:bodyPr>
          <a:lstStyle/>
          <a:p>
            <a:pPr marL="0" indent="0" algn="just">
              <a:buNone/>
            </a:pPr>
            <a:r>
              <a:rPr lang="hu-HU" sz="2000" dirty="0"/>
              <a:t>1. 95/46/EK irányelv 17. cikke</a:t>
            </a:r>
          </a:p>
          <a:p>
            <a:pPr lvl="1" algn="just"/>
            <a:r>
              <a:rPr lang="hu-HU" sz="2000" dirty="0"/>
              <a:t>„…hogy az adatkezelő végrehajtsa a megfelelő technikai és szervezési intézkedéseket a személyes adatok véletlen vagy jogellenes megsemmisülése, véletlen elvesztése, megváltoztatása, jogosulatlan nyilvánosságra hozatala vagy hozzáférése elleni védelme érdekében, különösen, ha a feldolgozás közben az adatokat hálózaton keresztül továbbítják, továbbá a feldolgozás minden más jogellenes formája ellen” - reaktív</a:t>
            </a:r>
          </a:p>
          <a:p>
            <a:pPr marL="0" indent="0" algn="just">
              <a:buNone/>
            </a:pPr>
            <a:r>
              <a:rPr lang="hu-HU" sz="2000" dirty="0"/>
              <a:t>2. A távszolgáltatási törvény (Németország) 3. cikk (4) bekezdése</a:t>
            </a:r>
          </a:p>
          <a:p>
            <a:pPr lvl="1" algn="just"/>
            <a:r>
              <a:rPr lang="hu-HU" sz="2000" dirty="0"/>
              <a:t>„A távszolgáltatáshoz használt műszaki eszközök tervezése és kiválasztása során arra a célra kell összpontosítani, hogy a személyes adatok gyűjtése, feldolgozása és felhasználása ne -, vagy pedig a lehető legkisebb módon valósuljon meg.” </a:t>
            </a:r>
          </a:p>
        </p:txBody>
      </p:sp>
      <p:sp>
        <p:nvSpPr>
          <p:cNvPr id="4" name="Ellipszis 3">
            <a:extLst>
              <a:ext uri="{FF2B5EF4-FFF2-40B4-BE49-F238E27FC236}">
                <a16:creationId xmlns:a16="http://schemas.microsoft.com/office/drawing/2014/main" id="{B9DE4CE4-2B6D-4155-989B-CED9A67DB708}"/>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48151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F6904-A615-814D-8085-45AB6F829804}"/>
              </a:ext>
            </a:extLst>
          </p:cNvPr>
          <p:cNvSpPr>
            <a:spLocks noGrp="1"/>
          </p:cNvSpPr>
          <p:nvPr>
            <p:ph type="title"/>
          </p:nvPr>
        </p:nvSpPr>
        <p:spPr>
          <a:xfrm>
            <a:off x="677334" y="609600"/>
            <a:ext cx="9549508" cy="834189"/>
          </a:xfrm>
        </p:spPr>
        <p:txBody>
          <a:bodyPr>
            <a:normAutofit/>
          </a:bodyPr>
          <a:lstStyle/>
          <a:p>
            <a:r>
              <a:rPr lang="hu-HU" sz="3400" dirty="0"/>
              <a:t>Beépített és alapértelmezett adatvédelem (2)</a:t>
            </a:r>
          </a:p>
        </p:txBody>
      </p:sp>
      <p:sp>
        <p:nvSpPr>
          <p:cNvPr id="3" name="Content Placeholder 2">
            <a:extLst>
              <a:ext uri="{FF2B5EF4-FFF2-40B4-BE49-F238E27FC236}">
                <a16:creationId xmlns:a16="http://schemas.microsoft.com/office/drawing/2014/main" id="{BA93C2F0-8158-B249-9E39-C0A64D92EF96}"/>
              </a:ext>
            </a:extLst>
          </p:cNvPr>
          <p:cNvSpPr>
            <a:spLocks noGrp="1"/>
          </p:cNvSpPr>
          <p:nvPr>
            <p:ph idx="1"/>
          </p:nvPr>
        </p:nvSpPr>
        <p:spPr>
          <a:xfrm>
            <a:off x="677333" y="1443789"/>
            <a:ext cx="9116371" cy="4597573"/>
          </a:xfrm>
        </p:spPr>
        <p:txBody>
          <a:bodyPr>
            <a:normAutofit lnSpcReduction="10000"/>
          </a:bodyPr>
          <a:lstStyle/>
          <a:p>
            <a:pPr marL="0" indent="0" algn="just">
              <a:buNone/>
            </a:pPr>
            <a:r>
              <a:rPr lang="hu-HU" sz="2000" dirty="0"/>
              <a:t>GDPR 25. cikk:</a:t>
            </a:r>
          </a:p>
          <a:p>
            <a:pPr marL="0" indent="0" algn="just">
              <a:buNone/>
            </a:pPr>
            <a:r>
              <a:rPr lang="hu-HU" sz="2000" dirty="0"/>
              <a:t>„Az adatkezelő </a:t>
            </a:r>
          </a:p>
          <a:p>
            <a:pPr lvl="1" algn="just"/>
            <a:r>
              <a:rPr lang="hu-HU" sz="2000" dirty="0"/>
              <a:t>a tudomány és technológia állása és </a:t>
            </a:r>
          </a:p>
          <a:p>
            <a:pPr lvl="1" algn="just"/>
            <a:r>
              <a:rPr lang="hu-HU" sz="2000" dirty="0"/>
              <a:t>a megvalósítás költségei, továbbá </a:t>
            </a:r>
          </a:p>
          <a:p>
            <a:pPr lvl="1" algn="just"/>
            <a:r>
              <a:rPr lang="hu-HU" sz="2000" dirty="0"/>
              <a:t>az adatkezelés jellege, hatóköre, körülményei és céljai, valamint </a:t>
            </a:r>
          </a:p>
          <a:p>
            <a:pPr lvl="1" algn="just"/>
            <a:r>
              <a:rPr lang="hu-HU" sz="2000" dirty="0"/>
              <a:t>a természetes személyek jogaira és szabadságaira jelentett, változó valószínűségű és súlyosságú kockázat figyelembevételével </a:t>
            </a:r>
          </a:p>
          <a:p>
            <a:pPr algn="just"/>
            <a:r>
              <a:rPr lang="hu-HU" sz="2000" dirty="0"/>
              <a:t>mind az adatkezelés módjának meghatározásakor, mind pedig az adatkezelés során olyan megfelelő technikai és szervezési intézkedéseket – például álnevesítést – hajt végre, amelyek célja egyrészt az adatvédelmi elvek, például az adattakarékosság hatékony megvalósítása, másrészt az e rendeletben foglalt követelmények teljesítéséhez és az érintettek jogainak védelméhez szükséges garanciák beépítése az adatkezelés folyamatába.”</a:t>
            </a:r>
          </a:p>
        </p:txBody>
      </p:sp>
      <p:sp>
        <p:nvSpPr>
          <p:cNvPr id="4" name="Ellipszis 3">
            <a:extLst>
              <a:ext uri="{FF2B5EF4-FFF2-40B4-BE49-F238E27FC236}">
                <a16:creationId xmlns:a16="http://schemas.microsoft.com/office/drawing/2014/main" id="{9B40C23F-FED0-43DB-8CC4-C852414F868C}"/>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53884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FC4C1-83D5-E848-A1A3-479693A5897A}"/>
              </a:ext>
            </a:extLst>
          </p:cNvPr>
          <p:cNvSpPr>
            <a:spLocks noGrp="1"/>
          </p:cNvSpPr>
          <p:nvPr>
            <p:ph type="title"/>
          </p:nvPr>
        </p:nvSpPr>
        <p:spPr>
          <a:xfrm>
            <a:off x="677334" y="609600"/>
            <a:ext cx="8743392" cy="762000"/>
          </a:xfrm>
        </p:spPr>
        <p:txBody>
          <a:bodyPr>
            <a:normAutofit/>
          </a:bodyPr>
          <a:lstStyle/>
          <a:p>
            <a:r>
              <a:rPr lang="hu-HU" dirty="0"/>
              <a:t>További szervezési intézkedések - példák</a:t>
            </a:r>
            <a:endParaRPr lang="en-US" dirty="0"/>
          </a:p>
        </p:txBody>
      </p:sp>
      <p:sp>
        <p:nvSpPr>
          <p:cNvPr id="3" name="Content Placeholder 2">
            <a:extLst>
              <a:ext uri="{FF2B5EF4-FFF2-40B4-BE49-F238E27FC236}">
                <a16:creationId xmlns:a16="http://schemas.microsoft.com/office/drawing/2014/main" id="{E59F4AE1-6A82-8348-9DAB-92BD034AD60F}"/>
              </a:ext>
            </a:extLst>
          </p:cNvPr>
          <p:cNvSpPr>
            <a:spLocks noGrp="1"/>
          </p:cNvSpPr>
          <p:nvPr>
            <p:ph idx="1"/>
          </p:nvPr>
        </p:nvSpPr>
        <p:spPr>
          <a:xfrm>
            <a:off x="677334" y="1479885"/>
            <a:ext cx="8596668" cy="4561478"/>
          </a:xfrm>
        </p:spPr>
        <p:txBody>
          <a:bodyPr>
            <a:normAutofit/>
          </a:bodyPr>
          <a:lstStyle/>
          <a:p>
            <a:pPr algn="just"/>
            <a:r>
              <a:rPr lang="hu-HU" sz="2000" dirty="0"/>
              <a:t>a munkavállalók tájékoztatása az adatbiztonsági szabályokról és az adatvédelmi jogszabályok szerinti kötelezettségeikről</a:t>
            </a:r>
          </a:p>
          <a:p>
            <a:pPr algn="just"/>
            <a:r>
              <a:rPr lang="hu-HU" sz="2000" dirty="0"/>
              <a:t>a felelősség egyértelmű megosztása</a:t>
            </a:r>
          </a:p>
          <a:p>
            <a:pPr algn="just"/>
            <a:r>
              <a:rPr lang="hu-HU" sz="2000" dirty="0"/>
              <a:t>a hatáskörök világos megosztása</a:t>
            </a:r>
          </a:p>
          <a:p>
            <a:pPr algn="just"/>
            <a:r>
              <a:rPr lang="hu-HU" sz="2000" dirty="0"/>
              <a:t>a hozzáférési jogosultságok ellenőrzése</a:t>
            </a:r>
          </a:p>
          <a:p>
            <a:pPr algn="just"/>
            <a:r>
              <a:rPr lang="hu-HU" sz="2000" dirty="0"/>
              <a:t>pontos dokumentáció a személyes adatok közzétételéről</a:t>
            </a:r>
          </a:p>
          <a:p>
            <a:pPr algn="just"/>
            <a:r>
              <a:rPr lang="hu-HU" sz="2000" dirty="0"/>
              <a:t>ellenőrzések és auditok</a:t>
            </a:r>
          </a:p>
          <a:p>
            <a:pPr algn="just"/>
            <a:r>
              <a:rPr lang="hu-HU" sz="2000" dirty="0"/>
              <a:t>a munkatársak képzése</a:t>
            </a:r>
          </a:p>
          <a:p>
            <a:pPr algn="just"/>
            <a:r>
              <a:rPr lang="hu-HU" sz="2000" dirty="0"/>
              <a:t>kockázatelemzés</a:t>
            </a:r>
          </a:p>
          <a:p>
            <a:pPr algn="just"/>
            <a:r>
              <a:rPr lang="hu-HU" sz="2000" dirty="0"/>
              <a:t>szabályzatok kialakítása és követése</a:t>
            </a:r>
            <a:endParaRPr lang="en-US" sz="2000" dirty="0"/>
          </a:p>
        </p:txBody>
      </p:sp>
      <p:sp>
        <p:nvSpPr>
          <p:cNvPr id="4" name="Ellipszis 3">
            <a:extLst>
              <a:ext uri="{FF2B5EF4-FFF2-40B4-BE49-F238E27FC236}">
                <a16:creationId xmlns:a16="http://schemas.microsoft.com/office/drawing/2014/main" id="{F43E4146-1A16-43C9-B9E0-98E1F9431A02}"/>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39188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1D501-3254-A748-BDFA-87DD890FA496}"/>
              </a:ext>
            </a:extLst>
          </p:cNvPr>
          <p:cNvSpPr>
            <a:spLocks noGrp="1"/>
          </p:cNvSpPr>
          <p:nvPr>
            <p:ph type="title"/>
          </p:nvPr>
        </p:nvSpPr>
        <p:spPr>
          <a:xfrm>
            <a:off x="677332" y="609600"/>
            <a:ext cx="9489351" cy="725905"/>
          </a:xfrm>
        </p:spPr>
        <p:txBody>
          <a:bodyPr>
            <a:normAutofit/>
          </a:bodyPr>
          <a:lstStyle/>
          <a:p>
            <a:r>
              <a:rPr lang="hu-HU" sz="3400" dirty="0"/>
              <a:t>További szervezési intézkedések - példák (2</a:t>
            </a:r>
            <a:r>
              <a:rPr lang="en-US" sz="3400" dirty="0"/>
              <a:t>)</a:t>
            </a:r>
          </a:p>
        </p:txBody>
      </p:sp>
      <p:sp>
        <p:nvSpPr>
          <p:cNvPr id="3" name="Content Placeholder 2">
            <a:extLst>
              <a:ext uri="{FF2B5EF4-FFF2-40B4-BE49-F238E27FC236}">
                <a16:creationId xmlns:a16="http://schemas.microsoft.com/office/drawing/2014/main" id="{65141B2E-F7F2-6A49-B8C7-4EAF24B91592}"/>
              </a:ext>
            </a:extLst>
          </p:cNvPr>
          <p:cNvSpPr>
            <a:spLocks noGrp="1"/>
          </p:cNvSpPr>
          <p:nvPr>
            <p:ph idx="1"/>
          </p:nvPr>
        </p:nvSpPr>
        <p:spPr>
          <a:xfrm>
            <a:off x="677334" y="1528011"/>
            <a:ext cx="9032150" cy="4513351"/>
          </a:xfrm>
        </p:spPr>
        <p:txBody>
          <a:bodyPr>
            <a:normAutofit/>
          </a:bodyPr>
          <a:lstStyle/>
          <a:p>
            <a:pPr algn="just"/>
            <a:r>
              <a:rPr lang="hu-HU" sz="2000" dirty="0"/>
              <a:t>az adatvédelem biztonságát elősegítő technológiák</a:t>
            </a:r>
          </a:p>
          <a:p>
            <a:pPr algn="just"/>
            <a:r>
              <a:rPr lang="hu-HU" sz="2000" dirty="0"/>
              <a:t>álnevesítés</a:t>
            </a:r>
          </a:p>
          <a:p>
            <a:pPr algn="just"/>
            <a:r>
              <a:rPr lang="hu-HU" sz="2000" dirty="0"/>
              <a:t>anonimizálás</a:t>
            </a:r>
          </a:p>
          <a:p>
            <a:pPr algn="just"/>
            <a:r>
              <a:rPr lang="hu-HU" sz="2000" dirty="0"/>
              <a:t>jelszavak</a:t>
            </a:r>
          </a:p>
          <a:p>
            <a:pPr algn="just"/>
            <a:r>
              <a:rPr lang="hu-HU" sz="2000" dirty="0"/>
              <a:t>titkosítás</a:t>
            </a:r>
          </a:p>
          <a:p>
            <a:pPr algn="just"/>
            <a:r>
              <a:rPr lang="hu-HU" sz="2000" dirty="0"/>
              <a:t>az összes adatkezelési tevékenység rögzítése</a:t>
            </a:r>
          </a:p>
          <a:p>
            <a:pPr algn="just"/>
            <a:r>
              <a:rPr lang="hu-HU" sz="2000" dirty="0"/>
              <a:t>biztonsági mentések</a:t>
            </a:r>
          </a:p>
          <a:p>
            <a:pPr algn="just"/>
            <a:r>
              <a:rPr lang="hu-HU" sz="2000" dirty="0"/>
              <a:t>a biztonsági szint rendszeres ellenőrzése </a:t>
            </a:r>
          </a:p>
          <a:p>
            <a:pPr algn="just"/>
            <a:r>
              <a:rPr lang="hu-HU" sz="2000" dirty="0"/>
              <a:t>beépített adattörlési eljárások</a:t>
            </a:r>
          </a:p>
        </p:txBody>
      </p:sp>
      <p:sp>
        <p:nvSpPr>
          <p:cNvPr id="4" name="Ellipszis 3">
            <a:extLst>
              <a:ext uri="{FF2B5EF4-FFF2-40B4-BE49-F238E27FC236}">
                <a16:creationId xmlns:a16="http://schemas.microsoft.com/office/drawing/2014/main" id="{F5BD948E-E748-4774-8063-1E50FB192746}"/>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733750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87C03-12D9-C24E-8F0D-BE32CD09E3C8}"/>
              </a:ext>
            </a:extLst>
          </p:cNvPr>
          <p:cNvSpPr>
            <a:spLocks noGrp="1"/>
          </p:cNvSpPr>
          <p:nvPr>
            <p:ph type="title"/>
          </p:nvPr>
        </p:nvSpPr>
        <p:spPr>
          <a:xfrm>
            <a:off x="677334" y="609600"/>
            <a:ext cx="8596668" cy="846221"/>
          </a:xfrm>
        </p:spPr>
        <p:txBody>
          <a:bodyPr>
            <a:noAutofit/>
          </a:bodyPr>
          <a:lstStyle/>
          <a:p>
            <a:r>
              <a:rPr lang="hu-HU" dirty="0"/>
              <a:t>Álnevesített adat</a:t>
            </a:r>
            <a:endParaRPr lang="en-US" dirty="0"/>
          </a:p>
        </p:txBody>
      </p:sp>
      <p:sp>
        <p:nvSpPr>
          <p:cNvPr id="10" name="Content Placeholder 9">
            <a:extLst>
              <a:ext uri="{FF2B5EF4-FFF2-40B4-BE49-F238E27FC236}">
                <a16:creationId xmlns:a16="http://schemas.microsoft.com/office/drawing/2014/main" id="{9B483713-74C5-7848-B072-AF0148FAD04A}"/>
              </a:ext>
            </a:extLst>
          </p:cNvPr>
          <p:cNvSpPr>
            <a:spLocks noGrp="1"/>
          </p:cNvSpPr>
          <p:nvPr>
            <p:ph idx="1"/>
          </p:nvPr>
        </p:nvSpPr>
        <p:spPr>
          <a:xfrm>
            <a:off x="677334" y="1672389"/>
            <a:ext cx="8596668" cy="4368973"/>
          </a:xfrm>
        </p:spPr>
        <p:txBody>
          <a:bodyPr>
            <a:normAutofit/>
          </a:bodyPr>
          <a:lstStyle/>
          <a:p>
            <a:pPr algn="just"/>
            <a:r>
              <a:rPr lang="hu-HU" sz="2400" dirty="0"/>
              <a:t>bármely adat, mely nem teljesen anonim</a:t>
            </a:r>
          </a:p>
          <a:p>
            <a:pPr algn="just"/>
            <a:r>
              <a:rPr lang="hu-HU" sz="2400" dirty="0"/>
              <a:t>bármely eljárás, ami lehetővé teszi azon adatok elkülönítését, melyek egy adott személyhez köthetők</a:t>
            </a:r>
          </a:p>
          <a:p>
            <a:pPr algn="just"/>
            <a:r>
              <a:rPr lang="hu-HU" sz="2400" dirty="0"/>
              <a:t>minden olyan biztonsági intézkedés, ami csökkenti az adatok  felhasználásából adódó kockázatokat</a:t>
            </a:r>
          </a:p>
          <a:p>
            <a:pPr algn="just"/>
            <a:r>
              <a:rPr lang="hu-HU" sz="2400" dirty="0"/>
              <a:t>az adatvédelmi szabályozás hatálya alá esik</a:t>
            </a:r>
          </a:p>
          <a:p>
            <a:pPr algn="just"/>
            <a:r>
              <a:rPr lang="hu-HU" sz="2400" dirty="0"/>
              <a:t>az álnevesített adat is személyes adat!</a:t>
            </a:r>
          </a:p>
        </p:txBody>
      </p:sp>
      <p:sp>
        <p:nvSpPr>
          <p:cNvPr id="4" name="Ellipszis 3">
            <a:extLst>
              <a:ext uri="{FF2B5EF4-FFF2-40B4-BE49-F238E27FC236}">
                <a16:creationId xmlns:a16="http://schemas.microsoft.com/office/drawing/2014/main" id="{203E2BD2-B8FC-4E36-B50E-CA3B8401344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60205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062AA-7A3B-244B-84B4-90FF327EFC3D}"/>
              </a:ext>
            </a:extLst>
          </p:cNvPr>
          <p:cNvSpPr>
            <a:spLocks noGrp="1"/>
          </p:cNvSpPr>
          <p:nvPr>
            <p:ph type="title"/>
          </p:nvPr>
        </p:nvSpPr>
        <p:spPr>
          <a:xfrm>
            <a:off x="677334" y="609600"/>
            <a:ext cx="8596668" cy="786063"/>
          </a:xfrm>
        </p:spPr>
        <p:txBody>
          <a:bodyPr/>
          <a:lstStyle/>
          <a:p>
            <a:r>
              <a:rPr lang="hu-HU" dirty="0"/>
              <a:t>Anonimizált adat</a:t>
            </a:r>
            <a:endParaRPr lang="en-US" dirty="0"/>
          </a:p>
        </p:txBody>
      </p:sp>
      <p:sp>
        <p:nvSpPr>
          <p:cNvPr id="4" name="Content Placeholder 3">
            <a:extLst>
              <a:ext uri="{FF2B5EF4-FFF2-40B4-BE49-F238E27FC236}">
                <a16:creationId xmlns:a16="http://schemas.microsoft.com/office/drawing/2014/main" id="{76E52AC3-261B-9040-9561-EECD59644ED6}"/>
              </a:ext>
            </a:extLst>
          </p:cNvPr>
          <p:cNvSpPr>
            <a:spLocks noGrp="1"/>
          </p:cNvSpPr>
          <p:nvPr>
            <p:ph idx="1"/>
          </p:nvPr>
        </p:nvSpPr>
        <p:spPr>
          <a:xfrm>
            <a:off x="677334" y="1684421"/>
            <a:ext cx="8596668" cy="4356941"/>
          </a:xfrm>
        </p:spPr>
        <p:txBody>
          <a:bodyPr>
            <a:normAutofit/>
          </a:bodyPr>
          <a:lstStyle/>
          <a:p>
            <a:pPr algn="just"/>
            <a:r>
              <a:rPr lang="hu-HU" sz="2400" dirty="0"/>
              <a:t>olyan információ, ami nem kapcsolódik azonosított vagy azonosítható természetes személyhez</a:t>
            </a:r>
          </a:p>
          <a:p>
            <a:pPr algn="just"/>
            <a:r>
              <a:rPr lang="hu-HU" sz="2400" dirty="0"/>
              <a:t>azonosíthatatlanná tett információ</a:t>
            </a:r>
          </a:p>
          <a:p>
            <a:pPr algn="just"/>
            <a:r>
              <a:rPr lang="hu-HU" sz="2400" dirty="0"/>
              <a:t>a GDPR szerint nem tekinthető személyes adatnak</a:t>
            </a:r>
          </a:p>
          <a:p>
            <a:pPr algn="just"/>
            <a:endParaRPr lang="hu-HU" sz="2400" b="1" dirty="0"/>
          </a:p>
          <a:p>
            <a:pPr algn="just"/>
            <a:endParaRPr lang="hu-HU" sz="2400" dirty="0"/>
          </a:p>
        </p:txBody>
      </p:sp>
      <p:sp>
        <p:nvSpPr>
          <p:cNvPr id="5" name="Ellipszis 4">
            <a:extLst>
              <a:ext uri="{FF2B5EF4-FFF2-40B4-BE49-F238E27FC236}">
                <a16:creationId xmlns:a16="http://schemas.microsoft.com/office/drawing/2014/main" id="{7688964F-E764-47BD-962E-7E3DD9A34B88}"/>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924016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68EE4F9-C86F-944E-BEEE-354F20EC0A1D}"/>
              </a:ext>
            </a:extLst>
          </p:cNvPr>
          <p:cNvSpPr>
            <a:spLocks noGrp="1"/>
          </p:cNvSpPr>
          <p:nvPr>
            <p:ph type="title"/>
          </p:nvPr>
        </p:nvSpPr>
        <p:spPr>
          <a:xfrm>
            <a:off x="677334" y="609600"/>
            <a:ext cx="8596668" cy="846221"/>
          </a:xfrm>
        </p:spPr>
        <p:txBody>
          <a:bodyPr/>
          <a:lstStyle/>
          <a:p>
            <a:r>
              <a:rPr lang="hu-HU" dirty="0" err="1"/>
              <a:t>Anonimizálási</a:t>
            </a:r>
            <a:r>
              <a:rPr lang="hu-HU" dirty="0"/>
              <a:t> technikák</a:t>
            </a:r>
          </a:p>
        </p:txBody>
      </p:sp>
      <p:sp>
        <p:nvSpPr>
          <p:cNvPr id="4" name="Content Placeholder 3">
            <a:extLst>
              <a:ext uri="{FF2B5EF4-FFF2-40B4-BE49-F238E27FC236}">
                <a16:creationId xmlns:a16="http://schemas.microsoft.com/office/drawing/2014/main" id="{D6D0E5F7-77CD-2C49-AE1C-A5D643371DA2}"/>
              </a:ext>
            </a:extLst>
          </p:cNvPr>
          <p:cNvSpPr>
            <a:spLocks noGrp="1"/>
          </p:cNvSpPr>
          <p:nvPr>
            <p:ph idx="1"/>
          </p:nvPr>
        </p:nvSpPr>
        <p:spPr>
          <a:xfrm>
            <a:off x="677333" y="1347537"/>
            <a:ext cx="9513414" cy="4800600"/>
          </a:xfrm>
        </p:spPr>
        <p:txBody>
          <a:bodyPr>
            <a:noAutofit/>
          </a:bodyPr>
          <a:lstStyle/>
          <a:p>
            <a:pPr algn="just"/>
            <a:r>
              <a:rPr lang="hu-HU" sz="1500" b="1" dirty="0"/>
              <a:t>Zajhozzáadás</a:t>
            </a:r>
            <a:r>
              <a:rPr lang="hu-HU" sz="1500" dirty="0"/>
              <a:t>: Az adatállományban található attribútumok módosítása (pl., a súlyt +/- 10 kg-ban jelenítik meg).</a:t>
            </a:r>
          </a:p>
          <a:p>
            <a:pPr algn="just"/>
            <a:r>
              <a:rPr lang="hu-HU" sz="1500" b="1" dirty="0"/>
              <a:t>Permutáció</a:t>
            </a:r>
            <a:r>
              <a:rPr lang="hu-HU" sz="1500" dirty="0"/>
              <a:t>: A személyes azonosítókat összekeverik, vagy véletlen értékekkel cserélik ki (például a 80629 irányítószám helyébe a “Magenta” szó kerül).</a:t>
            </a:r>
          </a:p>
          <a:p>
            <a:pPr algn="just"/>
            <a:r>
              <a:rPr lang="hu-HU" sz="1500" b="1" dirty="0"/>
              <a:t>Differenciális adatvédelem</a:t>
            </a:r>
            <a:r>
              <a:rPr lang="hu-HU" sz="1500" dirty="0"/>
              <a:t>: Az adatkezelő az adatállományból anonimizált véleményeket hoz létre, miközben megőrzi az eredeti adatok másolatát.</a:t>
            </a:r>
          </a:p>
          <a:p>
            <a:pPr algn="just"/>
            <a:r>
              <a:rPr lang="hu-HU" sz="1500" b="1" dirty="0"/>
              <a:t>Összesítés és k-anonimitás: </a:t>
            </a:r>
            <a:r>
              <a:rPr lang="hu-HU" sz="1500" dirty="0"/>
              <a:t>A személyes azonosítók intervallumértékekkel általánosíthatók (azaz a 42 000 dolláros fizetés általában 35 000 - 45 000 dollár).</a:t>
            </a:r>
          </a:p>
          <a:p>
            <a:pPr algn="just"/>
            <a:r>
              <a:rPr lang="hu-HU" sz="1500" b="1" dirty="0"/>
              <a:t>L-diverzitás</a:t>
            </a:r>
            <a:r>
              <a:rPr lang="hu-HU" sz="1500" dirty="0"/>
              <a:t>: A személyes azonosítókat először általánosítják, majd az ekvivalencia osztályon belül minden attribútumnak „l” alkalommal kell előfordulnia (azaz a tulajdonságokat személyi azonosítókhoz rendelik, és mindegyik tulajdonságnak bizonyos számú alkalommal kell találkoznia egy adatkészlettel).</a:t>
            </a:r>
          </a:p>
          <a:p>
            <a:pPr algn="just"/>
            <a:r>
              <a:rPr lang="hu-HU" sz="1500" b="1" dirty="0" err="1"/>
              <a:t>Pszeudonimizálás</a:t>
            </a:r>
            <a:r>
              <a:rPr lang="hu-HU" sz="1500" dirty="0"/>
              <a:t> – </a:t>
            </a:r>
            <a:r>
              <a:rPr lang="hu-HU" sz="1500" dirty="0" err="1"/>
              <a:t>Hash</a:t>
            </a:r>
            <a:r>
              <a:rPr lang="hu-HU" sz="1500" dirty="0"/>
              <a:t> funkciók: Bármilyen méretű személyi azonosítót helyettesítenek egy rögzített méretű mesterséges kóddal (pl. Párizs helyébe „01”, London helyébe „02”, Rómába pedig „03” lép).</a:t>
            </a:r>
          </a:p>
          <a:p>
            <a:pPr algn="just"/>
            <a:r>
              <a:rPr lang="hu-HU" sz="1500" b="1" dirty="0" err="1"/>
              <a:t>Pszeudonimizálás</a:t>
            </a:r>
            <a:r>
              <a:rPr lang="hu-HU" sz="1500" b="1" dirty="0"/>
              <a:t> – </a:t>
            </a:r>
            <a:r>
              <a:rPr lang="hu-HU" sz="1500" b="1" dirty="0" err="1"/>
              <a:t>tokenizálás</a:t>
            </a:r>
            <a:r>
              <a:rPr lang="hu-HU" sz="1500" dirty="0"/>
              <a:t>: A személyes azonosítókat (tipikusan számokat) helyettesíti egy nem felhasználható azonosító, amely visszavezet az eredeti adatokhoz, de nem származik matematikailag az eredeti adatokból (azaz a hitelkártya számát egy </a:t>
            </a:r>
            <a:r>
              <a:rPr lang="hu-HU" sz="1500" dirty="0" err="1"/>
              <a:t>token</a:t>
            </a:r>
            <a:r>
              <a:rPr lang="hu-HU" sz="1500" dirty="0"/>
              <a:t> lecseréli egy véletlenszerűen generált számra „958392038”).</a:t>
            </a:r>
          </a:p>
        </p:txBody>
      </p:sp>
      <p:sp>
        <p:nvSpPr>
          <p:cNvPr id="5" name="Ellipszis 4">
            <a:extLst>
              <a:ext uri="{FF2B5EF4-FFF2-40B4-BE49-F238E27FC236}">
                <a16:creationId xmlns:a16="http://schemas.microsoft.com/office/drawing/2014/main" id="{5B9BBD95-B7B1-4746-AE71-D60BA6D0B39F}"/>
              </a:ext>
            </a:extLst>
          </p:cNvPr>
          <p:cNvSpPr/>
          <p:nvPr/>
        </p:nvSpPr>
        <p:spPr>
          <a:xfrm>
            <a:off x="11650436" y="8878"/>
            <a:ext cx="541564" cy="547007"/>
          </a:xfrm>
          <a:prstGeom prst="ellipse">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95528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5" name="Cím 4">
            <a:extLst>
              <a:ext uri="{FF2B5EF4-FFF2-40B4-BE49-F238E27FC236}">
                <a16:creationId xmlns:a16="http://schemas.microsoft.com/office/drawing/2014/main" id="{B52DD9CE-E1D3-4287-A4CA-9561E449EA93}"/>
              </a:ext>
            </a:extLst>
          </p:cNvPr>
          <p:cNvSpPr>
            <a:spLocks noGrp="1"/>
          </p:cNvSpPr>
          <p:nvPr>
            <p:ph type="title"/>
          </p:nvPr>
        </p:nvSpPr>
        <p:spPr>
          <a:xfrm>
            <a:off x="677334" y="609600"/>
            <a:ext cx="8596668" cy="701842"/>
          </a:xfrm>
        </p:spPr>
        <p:txBody>
          <a:bodyPr/>
          <a:lstStyle/>
          <a:p>
            <a:r>
              <a:rPr lang="hu-HU" dirty="0"/>
              <a:t>Az adatkezelés biztonsága a GDPR-ban</a:t>
            </a:r>
            <a:endParaRPr lang="en-GB" dirty="0"/>
          </a:p>
        </p:txBody>
      </p:sp>
      <p:sp>
        <p:nvSpPr>
          <p:cNvPr id="3" name="Content Placeholder 2">
            <a:extLst>
              <a:ext uri="{FF2B5EF4-FFF2-40B4-BE49-F238E27FC236}">
                <a16:creationId xmlns:a16="http://schemas.microsoft.com/office/drawing/2014/main" id="{DCC254AF-238B-3947-938C-ABA1C70A2E61}"/>
              </a:ext>
            </a:extLst>
          </p:cNvPr>
          <p:cNvSpPr>
            <a:spLocks noGrp="1"/>
          </p:cNvSpPr>
          <p:nvPr>
            <p:ph idx="1"/>
          </p:nvPr>
        </p:nvSpPr>
        <p:spPr>
          <a:xfrm>
            <a:off x="677334" y="1552075"/>
            <a:ext cx="8596668" cy="4489288"/>
          </a:xfrm>
        </p:spPr>
        <p:txBody>
          <a:bodyPr>
            <a:normAutofit/>
          </a:bodyPr>
          <a:lstStyle/>
          <a:p>
            <a:pPr marL="0" indent="0">
              <a:buNone/>
            </a:pPr>
            <a:r>
              <a:rPr lang="hu-HU" sz="2200" dirty="0"/>
              <a:t>GDPR 32. cikk (2) bekezdés:</a:t>
            </a:r>
          </a:p>
          <a:p>
            <a:pPr marL="0" indent="0">
              <a:buNone/>
            </a:pPr>
            <a:r>
              <a:rPr lang="hu-HU" sz="2200" dirty="0"/>
              <a:t>„A biztonság megfelelő szintjének meghatározásakor kifejezetten figyelembe kell venni az adatkezelésből eredő olyan kockázatokat, amelyek különösen a továbbított, tárolt vagy más módon kezelt személyes adatok </a:t>
            </a:r>
          </a:p>
          <a:p>
            <a:pPr lvl="1"/>
            <a:r>
              <a:rPr lang="hu-HU" sz="2200" dirty="0"/>
              <a:t>véletlen vagy jogellenes megsemmisítéséből, </a:t>
            </a:r>
          </a:p>
          <a:p>
            <a:pPr lvl="1"/>
            <a:r>
              <a:rPr lang="hu-HU" sz="2200" dirty="0"/>
              <a:t>elvesztéséből, </a:t>
            </a:r>
          </a:p>
          <a:p>
            <a:pPr lvl="1"/>
            <a:r>
              <a:rPr lang="hu-HU" sz="2200" dirty="0"/>
              <a:t>megváltoztatásából, </a:t>
            </a:r>
          </a:p>
          <a:p>
            <a:pPr lvl="1"/>
            <a:r>
              <a:rPr lang="hu-HU" sz="2200" dirty="0"/>
              <a:t>jogosulatlan nyilvánosságra hozatalából </a:t>
            </a:r>
          </a:p>
          <a:p>
            <a:pPr lvl="1"/>
            <a:r>
              <a:rPr lang="hu-HU" sz="2200" dirty="0"/>
              <a:t>vagy az azokhoz való jogosulatlan hozzáférésből erednek.”</a:t>
            </a:r>
            <a:endParaRPr lang="en-US" sz="2200" dirty="0"/>
          </a:p>
        </p:txBody>
      </p:sp>
      <p:sp>
        <p:nvSpPr>
          <p:cNvPr id="4" name="Ellipszis 3">
            <a:extLst>
              <a:ext uri="{FF2B5EF4-FFF2-40B4-BE49-F238E27FC236}">
                <a16:creationId xmlns:a16="http://schemas.microsoft.com/office/drawing/2014/main" id="{499A3C13-3746-428A-860C-6FD2270B8B6E}"/>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199212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B9CE65A-9E86-49F0-86FB-502057675BF7}"/>
              </a:ext>
            </a:extLst>
          </p:cNvPr>
          <p:cNvSpPr>
            <a:spLocks noGrp="1"/>
          </p:cNvSpPr>
          <p:nvPr>
            <p:ph type="title"/>
          </p:nvPr>
        </p:nvSpPr>
        <p:spPr>
          <a:xfrm>
            <a:off x="1014218" y="2768600"/>
            <a:ext cx="8596668" cy="1320800"/>
          </a:xfrm>
        </p:spPr>
        <p:txBody>
          <a:bodyPr>
            <a:normAutofit/>
          </a:bodyPr>
          <a:lstStyle/>
          <a:p>
            <a:pPr algn="ctr"/>
            <a:r>
              <a:rPr lang="hu-HU" sz="5400" dirty="0"/>
              <a:t>Kérdések?</a:t>
            </a:r>
            <a:endParaRPr lang="en-GB" sz="5400" dirty="0"/>
          </a:p>
        </p:txBody>
      </p:sp>
      <p:sp>
        <p:nvSpPr>
          <p:cNvPr id="4" name="Ellipszis 3">
            <a:extLst>
              <a:ext uri="{FF2B5EF4-FFF2-40B4-BE49-F238E27FC236}">
                <a16:creationId xmlns:a16="http://schemas.microsoft.com/office/drawing/2014/main" id="{964604E6-B85C-42F5-B32A-688474E7EA49}"/>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27878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p:txBody>
          <a:bodyPr/>
          <a:lstStyle/>
          <a:p>
            <a:r>
              <a:rPr lang="hu-HU" dirty="0"/>
              <a:t>Tartalomjegyzék</a:t>
            </a:r>
            <a:endParaRPr lang="en-US" dirty="0"/>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p:txBody>
          <a:bodyPr>
            <a:normAutofit fontScale="92500" lnSpcReduction="20000"/>
          </a:bodyPr>
          <a:lstStyle/>
          <a:p>
            <a:pPr marL="514350" indent="-514350">
              <a:buFont typeface="+mj-lt"/>
              <a:buAutoNum type="arabicPeriod"/>
            </a:pPr>
            <a:r>
              <a:rPr lang="hu-HU" sz="1600" dirty="0">
                <a:solidFill>
                  <a:srgbClr val="00B050"/>
                </a:solidFill>
              </a:rPr>
              <a:t>Adatbiztonság (általános)</a:t>
            </a:r>
          </a:p>
          <a:p>
            <a:pPr marL="971550" lvl="1" indent="-514350">
              <a:buFont typeface="+mj-lt"/>
              <a:buAutoNum type="alphaLcParenR"/>
            </a:pPr>
            <a:r>
              <a:rPr lang="hu-HU" dirty="0">
                <a:solidFill>
                  <a:srgbClr val="00B050"/>
                </a:solidFill>
              </a:rPr>
              <a:t>bizalmasság</a:t>
            </a:r>
          </a:p>
          <a:p>
            <a:pPr marL="971550" lvl="1" indent="-514350">
              <a:buFont typeface="+mj-lt"/>
              <a:buAutoNum type="alphaLcParenR"/>
            </a:pPr>
            <a:r>
              <a:rPr lang="hu-HU" dirty="0">
                <a:solidFill>
                  <a:srgbClr val="00B050"/>
                </a:solidFill>
              </a:rPr>
              <a:t>integritás</a:t>
            </a:r>
          </a:p>
          <a:p>
            <a:pPr marL="971550" lvl="1" indent="-514350">
              <a:buFont typeface="+mj-lt"/>
              <a:buAutoNum type="alphaLcParenR"/>
            </a:pPr>
            <a:r>
              <a:rPr lang="hu-HU" dirty="0">
                <a:solidFill>
                  <a:srgbClr val="00B050"/>
                </a:solidFill>
              </a:rPr>
              <a:t>rendelkezésre állás</a:t>
            </a:r>
          </a:p>
          <a:p>
            <a:pPr marL="514350" indent="-514350">
              <a:buFont typeface="+mj-lt"/>
              <a:buAutoNum type="arabicPeriod"/>
            </a:pPr>
            <a:r>
              <a:rPr lang="hu-HU" sz="1600" dirty="0">
                <a:solidFill>
                  <a:srgbClr val="00B050"/>
                </a:solidFill>
              </a:rPr>
              <a:t>Adatbiztonság a GDPR-ban</a:t>
            </a:r>
          </a:p>
          <a:p>
            <a:pPr marL="971550" lvl="1" indent="-514350">
              <a:buFont typeface="+mj-lt"/>
              <a:buAutoNum type="alphaLcParenR"/>
            </a:pPr>
            <a:r>
              <a:rPr lang="hu-HU" dirty="0">
                <a:solidFill>
                  <a:srgbClr val="00B050"/>
                </a:solidFill>
              </a:rPr>
              <a:t>biztonságos adatkezelés</a:t>
            </a:r>
          </a:p>
          <a:p>
            <a:pPr marL="971550" lvl="1" indent="-514350">
              <a:buFont typeface="+mj-lt"/>
              <a:buAutoNum type="alphaLcParenR"/>
            </a:pPr>
            <a:r>
              <a:rPr lang="hu-HU" dirty="0">
                <a:solidFill>
                  <a:srgbClr val="00B050"/>
                </a:solidFill>
              </a:rPr>
              <a:t>beépített és az alapértelmezett adatvédelem </a:t>
            </a:r>
          </a:p>
          <a:p>
            <a:pPr marL="971550" lvl="1" indent="-514350">
              <a:buFont typeface="+mj-lt"/>
              <a:buAutoNum type="alphaLcParenR"/>
            </a:pPr>
            <a:r>
              <a:rPr lang="hu-HU" dirty="0">
                <a:solidFill>
                  <a:srgbClr val="00B050"/>
                </a:solidFill>
              </a:rPr>
              <a:t>technikai és szervezési intézkedések</a:t>
            </a:r>
          </a:p>
          <a:p>
            <a:pPr marL="514350" indent="-514350">
              <a:buFont typeface="+mj-lt"/>
              <a:buAutoNum type="arabicPeriod"/>
            </a:pPr>
            <a:r>
              <a:rPr lang="hu-HU" dirty="0">
                <a:solidFill>
                  <a:srgbClr val="FF0000"/>
                </a:solidFill>
              </a:rPr>
              <a:t>Adatvédelmi incidens</a:t>
            </a:r>
          </a:p>
          <a:p>
            <a:pPr marL="971550" lvl="1" indent="-514350">
              <a:buFont typeface="+mj-lt"/>
              <a:buAutoNum type="alphaLcParenR"/>
            </a:pPr>
            <a:r>
              <a:rPr lang="hu-HU" sz="1800" dirty="0">
                <a:solidFill>
                  <a:srgbClr val="FF0000"/>
                </a:solidFill>
              </a:rPr>
              <a:t>Az incidens észlelése</a:t>
            </a:r>
          </a:p>
          <a:p>
            <a:pPr marL="971550" lvl="1" indent="-514350">
              <a:buFont typeface="+mj-lt"/>
              <a:buAutoNum type="alphaLcParenR"/>
            </a:pPr>
            <a:r>
              <a:rPr lang="hu-HU" sz="1800" dirty="0">
                <a:solidFill>
                  <a:srgbClr val="FF0000"/>
                </a:solidFill>
              </a:rPr>
              <a:t>Az incidens orvoslására tett intézkedések</a:t>
            </a:r>
          </a:p>
          <a:p>
            <a:pPr marL="971550" lvl="1" indent="-514350">
              <a:buFont typeface="+mj-lt"/>
              <a:buAutoNum type="alphaLcParenR"/>
            </a:pPr>
            <a:r>
              <a:rPr lang="hu-HU" sz="1800" dirty="0">
                <a:solidFill>
                  <a:srgbClr val="FF0000"/>
                </a:solidFill>
              </a:rPr>
              <a:t>Az incidens bejelentése a felügyeleti hatóságnak és az érintetteknek</a:t>
            </a:r>
            <a:endParaRPr lang="hu-HU" dirty="0">
              <a:solidFill>
                <a:srgbClr val="FF0000"/>
              </a:solidFill>
            </a:endParaRPr>
          </a:p>
        </p:txBody>
      </p:sp>
      <p:sp>
        <p:nvSpPr>
          <p:cNvPr id="4" name="Ellipszis 3">
            <a:extLst>
              <a:ext uri="{FF2B5EF4-FFF2-40B4-BE49-F238E27FC236}">
                <a16:creationId xmlns:a16="http://schemas.microsoft.com/office/drawing/2014/main" id="{DCA2D476-CDFF-416B-B7CC-473ABFCB3240}"/>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97351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997A9D-EE35-C940-9E5F-445BA03DA7DC}"/>
              </a:ext>
            </a:extLst>
          </p:cNvPr>
          <p:cNvSpPr>
            <a:spLocks noGrp="1"/>
          </p:cNvSpPr>
          <p:nvPr>
            <p:ph type="title"/>
          </p:nvPr>
        </p:nvSpPr>
        <p:spPr>
          <a:xfrm>
            <a:off x="803366" y="365125"/>
            <a:ext cx="8808867" cy="1099691"/>
          </a:xfrm>
        </p:spPr>
        <p:txBody>
          <a:bodyPr>
            <a:normAutofit/>
          </a:bodyPr>
          <a:lstStyle/>
          <a:p>
            <a:r>
              <a:rPr lang="hu-HU" sz="3200" noProof="0" dirty="0"/>
              <a:t>Útmutató az egyes diák színjelöléséhez (Diavetítés előtt eltávolítandó)</a:t>
            </a:r>
            <a:endParaRPr lang="hu-HU" sz="3200" b="1" noProof="0" dirty="0"/>
          </a:p>
        </p:txBody>
      </p:sp>
      <p:sp>
        <p:nvSpPr>
          <p:cNvPr id="3" name="Segnaposto contenuto 2">
            <a:extLst>
              <a:ext uri="{FF2B5EF4-FFF2-40B4-BE49-F238E27FC236}">
                <a16:creationId xmlns:a16="http://schemas.microsoft.com/office/drawing/2014/main" id="{8FD47E92-E0B5-EB41-A6D5-3A1F836615E6}"/>
              </a:ext>
            </a:extLst>
          </p:cNvPr>
          <p:cNvSpPr>
            <a:spLocks noGrp="1"/>
          </p:cNvSpPr>
          <p:nvPr>
            <p:ph idx="1"/>
          </p:nvPr>
        </p:nvSpPr>
        <p:spPr>
          <a:xfrm>
            <a:off x="677334" y="1846555"/>
            <a:ext cx="8596668" cy="4194807"/>
          </a:xfrm>
        </p:spPr>
        <p:txBody>
          <a:bodyPr>
            <a:normAutofit/>
          </a:bodyPr>
          <a:lstStyle/>
          <a:p>
            <a:pPr algn="just"/>
            <a:r>
              <a:rPr lang="hu-HU" sz="2000" noProof="0" dirty="0"/>
              <a:t>Zöld – alapszint: javasoljuk, hogy tartsa meg!</a:t>
            </a:r>
          </a:p>
          <a:p>
            <a:pPr algn="just"/>
            <a:r>
              <a:rPr lang="hu-HU" sz="2000" noProof="0" dirty="0"/>
              <a:t>Sárga - közepes szint: fontosak, de eltávolításuk nem veszélyezteti a hatékonyságot.</a:t>
            </a:r>
          </a:p>
          <a:p>
            <a:pPr algn="just"/>
            <a:r>
              <a:rPr lang="hu-HU" sz="2000" noProof="0" dirty="0"/>
              <a:t>Piros - haladó szint: fontolja meg, hogy az adott dia szükséges-e, amennyiben  igen, tartalmát igazítsa a hallgatósága igényeihez, amennyiben nem, távolítsa el</a:t>
            </a:r>
          </a:p>
          <a:p>
            <a:pPr algn="just"/>
            <a:r>
              <a:rPr lang="hu-HU" sz="2000" noProof="0" dirty="0"/>
              <a:t>Lila – a nemzeti szabályozáshoz igazodó adaptáció szükséges lehet, mert ezeken a diákon az EU rendeleteket kiegészítő, nemzeti szabályozással kapcsolatos információk szerepelnek. Amennyiben a dia tartalma más tagállamra vonatkozik, javasoljuk, hogy cserélje le a saját nemzeti tagállamára vonatkozó releváns tartalomra.</a:t>
            </a:r>
          </a:p>
        </p:txBody>
      </p:sp>
      <p:sp>
        <p:nvSpPr>
          <p:cNvPr id="4" name="Segnaposto numero diapositiva 3">
            <a:extLst>
              <a:ext uri="{FF2B5EF4-FFF2-40B4-BE49-F238E27FC236}">
                <a16:creationId xmlns:a16="http://schemas.microsoft.com/office/drawing/2014/main" id="{18C115E2-CB21-5242-B2B4-8434B8DE4B7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Ellipszis 4">
            <a:extLst>
              <a:ext uri="{FF2B5EF4-FFF2-40B4-BE49-F238E27FC236}">
                <a16:creationId xmlns:a16="http://schemas.microsoft.com/office/drawing/2014/main" id="{BC77893B-4821-4CD8-9376-7AC4FBD8229D}"/>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29939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2D922C0-B225-4E73-9914-5FC9350D352C}"/>
              </a:ext>
            </a:extLst>
          </p:cNvPr>
          <p:cNvSpPr>
            <a:spLocks noGrp="1"/>
          </p:cNvSpPr>
          <p:nvPr>
            <p:ph type="title"/>
          </p:nvPr>
        </p:nvSpPr>
        <p:spPr>
          <a:xfrm>
            <a:off x="1339071" y="2768600"/>
            <a:ext cx="8596668" cy="1320800"/>
          </a:xfrm>
        </p:spPr>
        <p:txBody>
          <a:bodyPr>
            <a:normAutofit/>
          </a:bodyPr>
          <a:lstStyle/>
          <a:p>
            <a:pPr algn="ctr"/>
            <a:r>
              <a:rPr lang="hu-HU" sz="5400" dirty="0"/>
              <a:t>Adatvédelmi incidens</a:t>
            </a:r>
            <a:endParaRPr lang="en-GB" sz="5400" dirty="0"/>
          </a:p>
        </p:txBody>
      </p:sp>
    </p:spTree>
    <p:extLst>
      <p:ext uri="{BB962C8B-B14F-4D97-AF65-F5344CB8AC3E}">
        <p14:creationId xmlns:p14="http://schemas.microsoft.com/office/powerpoint/2010/main" val="3195627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F98F787-729B-4357-BCFB-EBA26B27794D}"/>
              </a:ext>
            </a:extLst>
          </p:cNvPr>
          <p:cNvSpPr>
            <a:spLocks noGrp="1"/>
          </p:cNvSpPr>
          <p:nvPr>
            <p:ph type="title"/>
          </p:nvPr>
        </p:nvSpPr>
        <p:spPr>
          <a:xfrm>
            <a:off x="677334" y="609600"/>
            <a:ext cx="8596668" cy="870284"/>
          </a:xfrm>
        </p:spPr>
        <p:txBody>
          <a:bodyPr/>
          <a:lstStyle/>
          <a:p>
            <a:r>
              <a:rPr lang="hu-HU" dirty="0"/>
              <a:t>Adatvédelmi incidens</a:t>
            </a:r>
            <a:endParaRPr lang="en-GB" dirty="0"/>
          </a:p>
        </p:txBody>
      </p:sp>
      <p:sp>
        <p:nvSpPr>
          <p:cNvPr id="3" name="Tartalom helye 2">
            <a:extLst>
              <a:ext uri="{FF2B5EF4-FFF2-40B4-BE49-F238E27FC236}">
                <a16:creationId xmlns:a16="http://schemas.microsoft.com/office/drawing/2014/main" id="{516E64F6-26BC-424D-9E82-D3F155A07D9B}"/>
              </a:ext>
            </a:extLst>
          </p:cNvPr>
          <p:cNvSpPr>
            <a:spLocks noGrp="1"/>
          </p:cNvSpPr>
          <p:nvPr>
            <p:ph idx="1"/>
          </p:nvPr>
        </p:nvSpPr>
        <p:spPr>
          <a:xfrm>
            <a:off x="677334" y="1564105"/>
            <a:ext cx="8596668" cy="4477257"/>
          </a:xfrm>
        </p:spPr>
        <p:txBody>
          <a:bodyPr>
            <a:noAutofit/>
          </a:bodyPr>
          <a:lstStyle/>
          <a:p>
            <a:pPr marL="0" indent="0" algn="just">
              <a:buNone/>
            </a:pPr>
            <a:r>
              <a:rPr lang="hu-HU" sz="2000" dirty="0"/>
              <a:t>Az adatvédelmi incidens a biztonság olyan sérülése, amely a továbbított, tárolt vagy más módon kezelt személyes adatok véletlen vagy jogellenes megsemmisítését, elvesztését, megváltoztatását, jogosulatlan közlését vagy az azokhoz való jogosulatlan hozzáférést eredményezi.</a:t>
            </a:r>
          </a:p>
          <a:p>
            <a:pPr marL="0" indent="0" algn="just">
              <a:buNone/>
            </a:pPr>
            <a:r>
              <a:rPr lang="hu-HU" sz="2000" dirty="0"/>
              <a:t>Az adatkezelők és adatfeldolgozók felelőssége az adatvédelmi incidensek megelőzése érdekében:</a:t>
            </a:r>
          </a:p>
          <a:p>
            <a:pPr lvl="1" algn="just"/>
            <a:r>
              <a:rPr lang="hu-HU" sz="2000" dirty="0"/>
              <a:t>a személyes adatok sérülése esetén alkalmazandó kockázatelhárító terv kidolgozása</a:t>
            </a:r>
          </a:p>
          <a:p>
            <a:pPr lvl="1" algn="just"/>
            <a:r>
              <a:rPr lang="hu-HU" sz="2000" dirty="0"/>
              <a:t>lista a megteendő lépésekről (pl. észlelés, intézkedés, bejelentés)</a:t>
            </a:r>
          </a:p>
          <a:p>
            <a:pPr lvl="1" algn="just"/>
            <a:r>
              <a:rPr lang="hu-HU" sz="2000" dirty="0"/>
              <a:t>technikai intézkedések </a:t>
            </a:r>
          </a:p>
          <a:p>
            <a:pPr lvl="1" algn="just"/>
            <a:r>
              <a:rPr lang="hu-HU" sz="2000" dirty="0"/>
              <a:t>az adatkezelő nyilvántartja az adatvédelmi incidenseket, feltüntetve az adatvédelmi incidenshez kapcsolódó tényeket, annak hatásait és az orvoslására tett intézkedéseket</a:t>
            </a:r>
          </a:p>
        </p:txBody>
      </p:sp>
      <p:sp>
        <p:nvSpPr>
          <p:cNvPr id="4" name="Ellipszis 3">
            <a:extLst>
              <a:ext uri="{FF2B5EF4-FFF2-40B4-BE49-F238E27FC236}">
                <a16:creationId xmlns:a16="http://schemas.microsoft.com/office/drawing/2014/main" id="{761D10DD-51A4-4D39-9035-3D57B4A8B949}"/>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883296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a:xfrm>
            <a:off x="677334" y="609600"/>
            <a:ext cx="8596668" cy="894347"/>
          </a:xfrm>
        </p:spPr>
        <p:txBody>
          <a:bodyPr/>
          <a:lstStyle/>
          <a:p>
            <a:r>
              <a:rPr lang="hu-HU" dirty="0"/>
              <a:t>Az incidens észlelése</a:t>
            </a:r>
            <a:endParaRPr lang="en-GB" dirty="0"/>
          </a:p>
        </p:txBody>
      </p:sp>
      <p:sp>
        <p:nvSpPr>
          <p:cNvPr id="3" name="Tartalom helye 2"/>
          <p:cNvSpPr>
            <a:spLocks noGrp="1"/>
          </p:cNvSpPr>
          <p:nvPr>
            <p:ph idx="1"/>
          </p:nvPr>
        </p:nvSpPr>
        <p:spPr>
          <a:xfrm>
            <a:off x="677334" y="1660359"/>
            <a:ext cx="8596668" cy="4381004"/>
          </a:xfrm>
        </p:spPr>
        <p:txBody>
          <a:bodyPr>
            <a:normAutofit/>
          </a:bodyPr>
          <a:lstStyle/>
          <a:p>
            <a:pPr algn="just"/>
            <a:r>
              <a:rPr lang="hu-HU" sz="2400" dirty="0"/>
              <a:t>bejelentés érkezik, vagy a „rendszer” észleli</a:t>
            </a:r>
          </a:p>
          <a:p>
            <a:pPr algn="just"/>
            <a:r>
              <a:rPr lang="hu-HU" sz="2400" dirty="0"/>
              <a:t>gondos kivizsgálás</a:t>
            </a:r>
          </a:p>
          <a:p>
            <a:pPr lvl="1" algn="just"/>
            <a:r>
              <a:rPr lang="hu-HU" sz="2400" dirty="0"/>
              <a:t>Kinek a felelőssége?</a:t>
            </a:r>
          </a:p>
          <a:p>
            <a:pPr lvl="1" algn="just"/>
            <a:r>
              <a:rPr lang="hu-HU" sz="2400" dirty="0"/>
              <a:t>Kit kell bevonni?</a:t>
            </a:r>
          </a:p>
          <a:p>
            <a:pPr algn="just"/>
            <a:r>
              <a:rPr lang="hu-HU" sz="2400" dirty="0"/>
              <a:t>személyes adatok érintettségének feltételezése </a:t>
            </a:r>
          </a:p>
          <a:p>
            <a:pPr algn="just"/>
            <a:r>
              <a:rPr lang="hu-HU" sz="2400" dirty="0"/>
              <a:t>az adatfeldolgozónak az incidensről való tudomásszerzést követően haladéktalanul értesítenie kell az adatkezelőt</a:t>
            </a:r>
          </a:p>
          <a:p>
            <a:pPr algn="just"/>
            <a:endParaRPr lang="hu-HU" sz="2400" dirty="0"/>
          </a:p>
        </p:txBody>
      </p:sp>
      <p:sp>
        <p:nvSpPr>
          <p:cNvPr id="4" name="Ellipszis 3">
            <a:extLst>
              <a:ext uri="{FF2B5EF4-FFF2-40B4-BE49-F238E27FC236}">
                <a16:creationId xmlns:a16="http://schemas.microsoft.com/office/drawing/2014/main" id="{8A58E1FF-BBED-4D17-9300-A9049258D68E}"/>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1458035-4815-47BD-9D72-BA7FD0F70EFB}"/>
              </a:ext>
            </a:extLst>
          </p:cNvPr>
          <p:cNvSpPr>
            <a:spLocks noGrp="1"/>
          </p:cNvSpPr>
          <p:nvPr>
            <p:ph type="title"/>
          </p:nvPr>
        </p:nvSpPr>
        <p:spPr>
          <a:xfrm>
            <a:off x="677334" y="609600"/>
            <a:ext cx="8596668" cy="762000"/>
          </a:xfrm>
        </p:spPr>
        <p:txBody>
          <a:bodyPr>
            <a:normAutofit fontScale="90000"/>
          </a:bodyPr>
          <a:lstStyle/>
          <a:p>
            <a:r>
              <a:rPr lang="hu-HU" dirty="0"/>
              <a:t>Az incidens orvoslására tett intézkedések</a:t>
            </a:r>
            <a:endParaRPr lang="en-GB" dirty="0"/>
          </a:p>
        </p:txBody>
      </p:sp>
      <p:sp>
        <p:nvSpPr>
          <p:cNvPr id="3" name="Tartalom helye 2">
            <a:extLst>
              <a:ext uri="{FF2B5EF4-FFF2-40B4-BE49-F238E27FC236}">
                <a16:creationId xmlns:a16="http://schemas.microsoft.com/office/drawing/2014/main" id="{68AD1CDB-D360-4FFD-822A-9B02D0C4D264}"/>
              </a:ext>
            </a:extLst>
          </p:cNvPr>
          <p:cNvSpPr>
            <a:spLocks noGrp="1"/>
          </p:cNvSpPr>
          <p:nvPr>
            <p:ph idx="1"/>
          </p:nvPr>
        </p:nvSpPr>
        <p:spPr>
          <a:xfrm>
            <a:off x="677334" y="1732547"/>
            <a:ext cx="8596668" cy="4308815"/>
          </a:xfrm>
        </p:spPr>
        <p:txBody>
          <a:bodyPr>
            <a:normAutofit/>
          </a:bodyPr>
          <a:lstStyle/>
          <a:p>
            <a:pPr algn="just"/>
            <a:r>
              <a:rPr lang="hu-HU" sz="2400" dirty="0"/>
              <a:t>Az adatvédelmi incidens megszüntetése.</a:t>
            </a:r>
          </a:p>
          <a:p>
            <a:pPr algn="just"/>
            <a:r>
              <a:rPr lang="hu-HU" sz="2400" dirty="0"/>
              <a:t>Az adatvédelmi incidens súlyosságának felmérése - a továbbított, tárolt vagy más módon kezelt személyes adatok véletlen vagy jogellenes megsemmisítésének, elvesztésének, megváltoztatásának, jogosulatlan közlésének vagy az azokhoz való jogosulatlan hozzáférésnek a lehetősége.</a:t>
            </a:r>
          </a:p>
          <a:p>
            <a:pPr algn="just"/>
            <a:r>
              <a:rPr lang="hu-HU" sz="2400" dirty="0"/>
              <a:t>A lehetséges érintettek jogaival és szabadságával kapcsolatos kockázatok felmérése.</a:t>
            </a:r>
            <a:endParaRPr lang="en-GB" sz="2400" dirty="0"/>
          </a:p>
        </p:txBody>
      </p:sp>
      <p:sp>
        <p:nvSpPr>
          <p:cNvPr id="4" name="Ellipszis 3">
            <a:extLst>
              <a:ext uri="{FF2B5EF4-FFF2-40B4-BE49-F238E27FC236}">
                <a16:creationId xmlns:a16="http://schemas.microsoft.com/office/drawing/2014/main" id="{3FA87537-920A-4B64-A0CC-4A9AD4E2564C}"/>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900001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3CF797D-AB3D-4B68-8D1B-7F0A2587AD56}"/>
              </a:ext>
            </a:extLst>
          </p:cNvPr>
          <p:cNvSpPr>
            <a:spLocks noGrp="1"/>
          </p:cNvSpPr>
          <p:nvPr>
            <p:ph type="title"/>
          </p:nvPr>
        </p:nvSpPr>
        <p:spPr>
          <a:xfrm>
            <a:off x="677333" y="609600"/>
            <a:ext cx="9176529" cy="978569"/>
          </a:xfrm>
        </p:spPr>
        <p:txBody>
          <a:bodyPr>
            <a:normAutofit fontScale="90000"/>
          </a:bodyPr>
          <a:lstStyle/>
          <a:p>
            <a:r>
              <a:rPr lang="hu-HU" dirty="0"/>
              <a:t>Az incidens bejelentése a felügyeleti hatóságnak és az érintetteknek</a:t>
            </a:r>
            <a:endParaRPr lang="en-GB" dirty="0"/>
          </a:p>
        </p:txBody>
      </p:sp>
      <p:sp>
        <p:nvSpPr>
          <p:cNvPr id="3" name="Tartalom helye 2">
            <a:extLst>
              <a:ext uri="{FF2B5EF4-FFF2-40B4-BE49-F238E27FC236}">
                <a16:creationId xmlns:a16="http://schemas.microsoft.com/office/drawing/2014/main" id="{A9892FF3-B41A-4E87-9F30-7A1E0F3F64C7}"/>
              </a:ext>
            </a:extLst>
          </p:cNvPr>
          <p:cNvSpPr>
            <a:spLocks noGrp="1"/>
          </p:cNvSpPr>
          <p:nvPr>
            <p:ph idx="1"/>
          </p:nvPr>
        </p:nvSpPr>
        <p:spPr>
          <a:xfrm>
            <a:off x="677333" y="1843333"/>
            <a:ext cx="8827613" cy="4453194"/>
          </a:xfrm>
        </p:spPr>
        <p:txBody>
          <a:bodyPr>
            <a:noAutofit/>
          </a:bodyPr>
          <a:lstStyle/>
          <a:p>
            <a:pPr algn="just"/>
            <a:r>
              <a:rPr lang="hu-HU" sz="2400" dirty="0"/>
              <a:t>DPA:</a:t>
            </a:r>
          </a:p>
          <a:p>
            <a:pPr lvl="1" algn="just"/>
            <a:r>
              <a:rPr lang="hu-HU" sz="2200" dirty="0"/>
              <a:t>ha az adatvédelmi incidens a természetes személyek jogaira és szabadságaira nézve kockázattal jár</a:t>
            </a:r>
          </a:p>
          <a:p>
            <a:pPr algn="just"/>
            <a:r>
              <a:rPr lang="hu-HU" sz="2400" dirty="0"/>
              <a:t>Érintettek:</a:t>
            </a:r>
          </a:p>
          <a:p>
            <a:pPr lvl="1" algn="just"/>
            <a:r>
              <a:rPr lang="hu-HU" sz="2200" dirty="0"/>
              <a:t>ha az adatvédelmi incidens valószínűsíthetően magas kockázattal jár a természetes személyek jogaira és szabadságaira nézve</a:t>
            </a:r>
          </a:p>
          <a:p>
            <a:pPr algn="just"/>
            <a:r>
              <a:rPr lang="hu-HU" sz="2400" dirty="0"/>
              <a:t>DPA és érintettek:</a:t>
            </a:r>
          </a:p>
          <a:p>
            <a:pPr lvl="1" algn="just"/>
            <a:r>
              <a:rPr lang="hu-HU" sz="2200" dirty="0"/>
              <a:t>Az adatvédelmi incidens valószínűsíthetően magas kockázattal jár a természetes személyek jogaira és szabadságaira nézve</a:t>
            </a:r>
          </a:p>
        </p:txBody>
      </p:sp>
      <p:sp>
        <p:nvSpPr>
          <p:cNvPr id="4" name="Ellipszis 3">
            <a:extLst>
              <a:ext uri="{FF2B5EF4-FFF2-40B4-BE49-F238E27FC236}">
                <a16:creationId xmlns:a16="http://schemas.microsoft.com/office/drawing/2014/main" id="{172014C2-41C2-4C9B-BD42-FE20BEF84A89}"/>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76051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B076608-17F7-4216-BF32-5360A0EAC910}"/>
              </a:ext>
            </a:extLst>
          </p:cNvPr>
          <p:cNvSpPr>
            <a:spLocks noGrp="1"/>
          </p:cNvSpPr>
          <p:nvPr>
            <p:ph type="title"/>
          </p:nvPr>
        </p:nvSpPr>
        <p:spPr>
          <a:xfrm>
            <a:off x="677334" y="609600"/>
            <a:ext cx="8596668" cy="822158"/>
          </a:xfrm>
        </p:spPr>
        <p:txBody>
          <a:bodyPr/>
          <a:lstStyle/>
          <a:p>
            <a:r>
              <a:rPr lang="hu-HU" dirty="0"/>
              <a:t>Az adatvédelmi hatóságok értesítése</a:t>
            </a:r>
            <a:endParaRPr lang="en-GB" dirty="0"/>
          </a:p>
        </p:txBody>
      </p:sp>
      <p:sp>
        <p:nvSpPr>
          <p:cNvPr id="3" name="Tartalom helye 2">
            <a:extLst>
              <a:ext uri="{FF2B5EF4-FFF2-40B4-BE49-F238E27FC236}">
                <a16:creationId xmlns:a16="http://schemas.microsoft.com/office/drawing/2014/main" id="{3952CF17-E284-4EAD-A963-55DCBC340304}"/>
              </a:ext>
            </a:extLst>
          </p:cNvPr>
          <p:cNvSpPr>
            <a:spLocks noGrp="1"/>
          </p:cNvSpPr>
          <p:nvPr>
            <p:ph idx="1"/>
          </p:nvPr>
        </p:nvSpPr>
        <p:spPr>
          <a:xfrm>
            <a:off x="677334" y="1648327"/>
            <a:ext cx="9272782" cy="4393036"/>
          </a:xfrm>
        </p:spPr>
        <p:txBody>
          <a:bodyPr>
            <a:noAutofit/>
          </a:bodyPr>
          <a:lstStyle/>
          <a:p>
            <a:pPr algn="just"/>
            <a:r>
              <a:rPr lang="hu-HU" dirty="0"/>
              <a:t>Legkésőbb 72 órán belül!</a:t>
            </a:r>
          </a:p>
          <a:p>
            <a:pPr algn="just"/>
            <a:r>
              <a:rPr lang="hu-HU" dirty="0"/>
              <a:t>Késedelem esetén meg kell indokolni a késedelem okát!</a:t>
            </a:r>
          </a:p>
          <a:p>
            <a:pPr algn="just"/>
            <a:r>
              <a:rPr lang="hu-HU" dirty="0"/>
              <a:t>A bejelentésnek tartalmaznia kell az alábbiakat:</a:t>
            </a:r>
          </a:p>
          <a:p>
            <a:pPr lvl="1" algn="just"/>
            <a:r>
              <a:rPr lang="hu-HU" sz="1800" dirty="0"/>
              <a:t>ismertetni kell az adatvédelmi incidens jellegét, beleértve – ha lehetséges – az érintettek kategóriáit és hozzávetőleges számát, valamint az incidenssel érintett adatok kategóriáit és hozzávetőleges számát;</a:t>
            </a:r>
          </a:p>
          <a:p>
            <a:pPr lvl="1" algn="just"/>
            <a:r>
              <a:rPr lang="hu-HU" sz="1800" dirty="0"/>
              <a:t>közölni kell az adatvédelmi tisztviselő vagy a további tájékoztatást nyújtó egyéb kapcsolattartó nevét és elérhetőségeit;</a:t>
            </a:r>
          </a:p>
          <a:p>
            <a:pPr lvl="1" algn="just"/>
            <a:r>
              <a:rPr lang="hu-HU" sz="1800" dirty="0"/>
              <a:t>ismertetni kell az adatvédelmi incidensből eredő, valószínűsíthető következményeket;</a:t>
            </a:r>
          </a:p>
          <a:p>
            <a:pPr lvl="1" algn="just"/>
            <a:r>
              <a:rPr lang="hu-HU" sz="1800" dirty="0"/>
              <a:t>ismertetni kell az adatkezelő által az adatvédelmi incidens orvoslására tett vagy tervezett intézkedéseket, beleértve adott esetben az adatvédelmi incidensből eredő esetleges hátrányos következmények enyhítését célzó intézkedéseket.</a:t>
            </a:r>
          </a:p>
        </p:txBody>
      </p:sp>
      <p:sp>
        <p:nvSpPr>
          <p:cNvPr id="4" name="Ellipszis 3">
            <a:extLst>
              <a:ext uri="{FF2B5EF4-FFF2-40B4-BE49-F238E27FC236}">
                <a16:creationId xmlns:a16="http://schemas.microsoft.com/office/drawing/2014/main" id="{F521F66B-BAD8-4033-801D-94BC3BB94716}"/>
              </a:ext>
            </a:extLst>
          </p:cNvPr>
          <p:cNvSpPr/>
          <p:nvPr/>
        </p:nvSpPr>
        <p:spPr>
          <a:xfrm>
            <a:off x="11650436" y="8878"/>
            <a:ext cx="541564" cy="547007"/>
          </a:xfrm>
          <a:prstGeom prst="ellipse">
            <a:avLst/>
          </a:prstGeom>
          <a:solidFill>
            <a:srgbClr val="7030A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044187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14D7512-8291-4EDD-AB49-DE3F3B5D285C}"/>
              </a:ext>
            </a:extLst>
          </p:cNvPr>
          <p:cNvSpPr>
            <a:spLocks noGrp="1"/>
          </p:cNvSpPr>
          <p:nvPr>
            <p:ph type="title"/>
          </p:nvPr>
        </p:nvSpPr>
        <p:spPr>
          <a:xfrm>
            <a:off x="677334" y="609600"/>
            <a:ext cx="8596668" cy="846221"/>
          </a:xfrm>
        </p:spPr>
        <p:txBody>
          <a:bodyPr/>
          <a:lstStyle/>
          <a:p>
            <a:r>
              <a:rPr lang="hu-HU" dirty="0"/>
              <a:t>Az érintettek tájékoztatása</a:t>
            </a:r>
            <a:endParaRPr lang="en-GB" dirty="0"/>
          </a:p>
        </p:txBody>
      </p:sp>
      <p:sp>
        <p:nvSpPr>
          <p:cNvPr id="3" name="Tartalom helye 2">
            <a:extLst>
              <a:ext uri="{FF2B5EF4-FFF2-40B4-BE49-F238E27FC236}">
                <a16:creationId xmlns:a16="http://schemas.microsoft.com/office/drawing/2014/main" id="{39EAA2A3-EC85-4B9F-891D-E6106F3F81B3}"/>
              </a:ext>
            </a:extLst>
          </p:cNvPr>
          <p:cNvSpPr>
            <a:spLocks noGrp="1"/>
          </p:cNvSpPr>
          <p:nvPr>
            <p:ph idx="1"/>
          </p:nvPr>
        </p:nvSpPr>
        <p:spPr>
          <a:xfrm>
            <a:off x="677334" y="1455821"/>
            <a:ext cx="8596668" cy="4585541"/>
          </a:xfrm>
        </p:spPr>
        <p:txBody>
          <a:bodyPr>
            <a:normAutofit/>
          </a:bodyPr>
          <a:lstStyle/>
          <a:p>
            <a:pPr algn="just"/>
            <a:r>
              <a:rPr lang="hu-HU" sz="2400" dirty="0"/>
              <a:t>Az érintett részére adott tájékoztatásban világosan és közérthetően ismertetni kell az adatvédelmi incidens jellegét, és közölni kell legalább:</a:t>
            </a:r>
          </a:p>
          <a:p>
            <a:pPr lvl="1" algn="just"/>
            <a:r>
              <a:rPr lang="hu-HU" sz="2400" dirty="0"/>
              <a:t>az adatvédelmi incidensből eredő, valószínűsíthető következményeket,</a:t>
            </a:r>
          </a:p>
          <a:p>
            <a:pPr lvl="1" algn="just"/>
            <a:r>
              <a:rPr lang="hu-HU" sz="2400" dirty="0"/>
              <a:t>az adatkezelő által az adatvédelmi incidens orvoslására tett vagy tervezett intézkedéseket, beleértve adott esetben az adatvédelmi incidensből eredő esetleges hátrányos következmények enyhítését célzó intézkedéseket.</a:t>
            </a:r>
          </a:p>
          <a:p>
            <a:pPr lvl="1" algn="just"/>
            <a:endParaRPr lang="en-GB" sz="2400" dirty="0"/>
          </a:p>
        </p:txBody>
      </p:sp>
      <p:sp>
        <p:nvSpPr>
          <p:cNvPr id="4" name="Ellipszis 3">
            <a:extLst>
              <a:ext uri="{FF2B5EF4-FFF2-40B4-BE49-F238E27FC236}">
                <a16:creationId xmlns:a16="http://schemas.microsoft.com/office/drawing/2014/main" id="{4236AB06-95DE-409B-B5D1-8853A64E7BE0}"/>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624157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5" name="Cím 4">
            <a:extLst>
              <a:ext uri="{FF2B5EF4-FFF2-40B4-BE49-F238E27FC236}">
                <a16:creationId xmlns:a16="http://schemas.microsoft.com/office/drawing/2014/main" id="{375F5D1E-C7F4-4C58-9841-76A4F71C90FA}"/>
              </a:ext>
            </a:extLst>
          </p:cNvPr>
          <p:cNvSpPr>
            <a:spLocks noGrp="1"/>
          </p:cNvSpPr>
          <p:nvPr>
            <p:ph type="title"/>
          </p:nvPr>
        </p:nvSpPr>
        <p:spPr>
          <a:xfrm>
            <a:off x="677334" y="609600"/>
            <a:ext cx="8596668" cy="798095"/>
          </a:xfrm>
        </p:spPr>
        <p:txBody>
          <a:bodyPr/>
          <a:lstStyle/>
          <a:p>
            <a:r>
              <a:rPr lang="hu-HU" dirty="0"/>
              <a:t>Az érintettek tájékoztatása (2)</a:t>
            </a:r>
            <a:endParaRPr lang="en-GB" dirty="0"/>
          </a:p>
        </p:txBody>
      </p:sp>
      <p:sp>
        <p:nvSpPr>
          <p:cNvPr id="3" name="Tartalom helye 2">
            <a:extLst>
              <a:ext uri="{FF2B5EF4-FFF2-40B4-BE49-F238E27FC236}">
                <a16:creationId xmlns:a16="http://schemas.microsoft.com/office/drawing/2014/main" id="{6590C6BF-1A85-4FD6-A543-8B7D8D882DCA}"/>
              </a:ext>
            </a:extLst>
          </p:cNvPr>
          <p:cNvSpPr>
            <a:spLocks noGrp="1"/>
          </p:cNvSpPr>
          <p:nvPr>
            <p:ph idx="1"/>
          </p:nvPr>
        </p:nvSpPr>
        <p:spPr>
          <a:xfrm>
            <a:off x="677334" y="1407695"/>
            <a:ext cx="8935898" cy="4633667"/>
          </a:xfrm>
        </p:spPr>
        <p:txBody>
          <a:bodyPr>
            <a:noAutofit/>
          </a:bodyPr>
          <a:lstStyle/>
          <a:p>
            <a:pPr marL="0" indent="0" algn="just">
              <a:buNone/>
            </a:pPr>
            <a:r>
              <a:rPr lang="hu-HU" dirty="0"/>
              <a:t>Az érintettet nem kell tájékoztatni, ha a következő feltételek bármelyike teljesül:</a:t>
            </a:r>
          </a:p>
          <a:p>
            <a:pPr lvl="1" algn="just"/>
            <a:r>
              <a:rPr lang="hu-HU" sz="1800" dirty="0"/>
              <a:t>az adatkezelő megfelelő technikai és szervezési védelmi intézkedéseket hajtott végre, és ezeket az intézkedéseket az adatvédelmi incidens által érintett adatok tekintetében alkalmazták, különösen azokat az intézkedéseket – mint például a titkosítás alkalmazása –, amelyek a személyes adatokhoz való hozzáférésre fel nem jogosított személyek számára értelmezhetetlenné teszik az adatokat;</a:t>
            </a:r>
          </a:p>
          <a:p>
            <a:pPr lvl="1" algn="just"/>
            <a:r>
              <a:rPr lang="hu-HU" sz="1800" dirty="0"/>
              <a:t>az adatkezelő az adatvédelmi incidenst követően olyan további intézkedéseket tett, amelyek biztosítják, hogy az érintett jogaira és szabadságaira jelentett magas kockázat a továbbiakban valószínűsíthetően nem valósul meg;</a:t>
            </a:r>
          </a:p>
          <a:p>
            <a:pPr lvl="1" algn="just"/>
            <a:r>
              <a:rPr lang="hu-HU" sz="1800" dirty="0"/>
              <a:t>a tájékoztatás aránytalan erőfeszítést tenne szükségessé. Ilyen esetekben az érintetteket nyilvánosan közzétett információk útján kell tájékoztatni, vagy olyan hasonló intézkedést kell hozni, amely biztosítja az érintettek hasonlóan hatékony tájékoztatását.</a:t>
            </a:r>
          </a:p>
          <a:p>
            <a:pPr algn="just"/>
            <a:endParaRPr lang="en-GB" dirty="0"/>
          </a:p>
        </p:txBody>
      </p:sp>
      <p:sp>
        <p:nvSpPr>
          <p:cNvPr id="4" name="Ellipszis 3">
            <a:extLst>
              <a:ext uri="{FF2B5EF4-FFF2-40B4-BE49-F238E27FC236}">
                <a16:creationId xmlns:a16="http://schemas.microsoft.com/office/drawing/2014/main" id="{654FAF81-9F6D-4D74-99F0-27BD32616820}"/>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515930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04446E9-290A-43A9-B3FD-CEE034D41240}"/>
              </a:ext>
            </a:extLst>
          </p:cNvPr>
          <p:cNvSpPr>
            <a:spLocks noGrp="1"/>
          </p:cNvSpPr>
          <p:nvPr>
            <p:ph type="title"/>
          </p:nvPr>
        </p:nvSpPr>
        <p:spPr>
          <a:xfrm>
            <a:off x="1158597" y="2768600"/>
            <a:ext cx="8596668" cy="1320800"/>
          </a:xfrm>
        </p:spPr>
        <p:txBody>
          <a:bodyPr>
            <a:normAutofit/>
          </a:bodyPr>
          <a:lstStyle/>
          <a:p>
            <a:pPr algn="ctr"/>
            <a:r>
              <a:rPr lang="hu-HU" sz="5400" dirty="0"/>
              <a:t>Kérdések?</a:t>
            </a:r>
            <a:endParaRPr lang="en-GB" sz="5400" dirty="0"/>
          </a:p>
        </p:txBody>
      </p:sp>
      <p:sp>
        <p:nvSpPr>
          <p:cNvPr id="4" name="Ellipszis 3">
            <a:extLst>
              <a:ext uri="{FF2B5EF4-FFF2-40B4-BE49-F238E27FC236}">
                <a16:creationId xmlns:a16="http://schemas.microsoft.com/office/drawing/2014/main" id="{0BEF5F66-CD8E-4C8D-94D8-291523B7F997}"/>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793824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F4161-31CF-4DC6-AF25-E444EB2DF2D8}"/>
              </a:ext>
            </a:extLst>
          </p:cNvPr>
          <p:cNvSpPr>
            <a:spLocks noGrp="1"/>
          </p:cNvSpPr>
          <p:nvPr>
            <p:ph type="title"/>
          </p:nvPr>
        </p:nvSpPr>
        <p:spPr/>
        <p:txBody>
          <a:bodyPr/>
          <a:lstStyle/>
          <a:p>
            <a:r>
              <a:rPr lang="hu-HU" dirty="0"/>
              <a:t>Értékelés és visszajelzés</a:t>
            </a:r>
          </a:p>
        </p:txBody>
      </p:sp>
      <p:sp>
        <p:nvSpPr>
          <p:cNvPr id="3" name="Content Placeholder 2">
            <a:extLst>
              <a:ext uri="{FF2B5EF4-FFF2-40B4-BE49-F238E27FC236}">
                <a16:creationId xmlns:a16="http://schemas.microsoft.com/office/drawing/2014/main" id="{C9BF6E27-AA9A-4D3C-9149-B20F7A62117D}"/>
              </a:ext>
            </a:extLst>
          </p:cNvPr>
          <p:cNvSpPr>
            <a:spLocks noGrp="1"/>
          </p:cNvSpPr>
          <p:nvPr>
            <p:ph idx="1"/>
          </p:nvPr>
        </p:nvSpPr>
        <p:spPr/>
        <p:txBody>
          <a:bodyPr/>
          <a:lstStyle/>
          <a:p>
            <a:r>
              <a:rPr lang="hu-HU" dirty="0"/>
              <a:t>értékelőlap</a:t>
            </a:r>
          </a:p>
          <a:p>
            <a:r>
              <a:rPr lang="hu-HU" dirty="0"/>
              <a:t>jelenléti ív</a:t>
            </a:r>
          </a:p>
          <a:p>
            <a:endParaRPr lang="en-GB" dirty="0"/>
          </a:p>
        </p:txBody>
      </p:sp>
      <p:sp>
        <p:nvSpPr>
          <p:cNvPr id="4" name="Segnaposto numero diapositiva 3">
            <a:extLst>
              <a:ext uri="{FF2B5EF4-FFF2-40B4-BE49-F238E27FC236}">
                <a16:creationId xmlns:a16="http://schemas.microsoft.com/office/drawing/2014/main" id="{D3D79F3C-ACDD-A543-84A9-8EBEACAFDD74}"/>
              </a:ext>
            </a:extLst>
          </p:cNvPr>
          <p:cNvSpPr>
            <a:spLocks noGrp="1"/>
          </p:cNvSpPr>
          <p:nvPr>
            <p:ph type="sldNum" sz="quarter" idx="4"/>
          </p:nvPr>
        </p:nvSpPr>
        <p:spPr/>
        <p:txBody>
          <a:bodyPr/>
          <a:lstStyle/>
          <a:p>
            <a:fld id="{D57F1E4F-1CFF-5643-939E-02111984F565}" type="slidenum">
              <a:rPr lang="en-US" smtClean="0"/>
              <a:t>39</a:t>
            </a:fld>
            <a:endParaRPr lang="en-US" dirty="0"/>
          </a:p>
        </p:txBody>
      </p:sp>
      <p:sp>
        <p:nvSpPr>
          <p:cNvPr id="7" name="Title 1">
            <a:extLst>
              <a:ext uri="{FF2B5EF4-FFF2-40B4-BE49-F238E27FC236}">
                <a16:creationId xmlns:a16="http://schemas.microsoft.com/office/drawing/2014/main" id="{AB11F0A4-DA70-C941-9A99-1F909C48BDEC}"/>
              </a:ext>
            </a:extLst>
          </p:cNvPr>
          <p:cNvSpPr txBox="1">
            <a:spLocks/>
          </p:cNvSpPr>
          <p:nvPr/>
        </p:nvSpPr>
        <p:spPr>
          <a:xfrm>
            <a:off x="838200" y="93518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dirty="0"/>
          </a:p>
        </p:txBody>
      </p:sp>
      <p:sp>
        <p:nvSpPr>
          <p:cNvPr id="6" name="Ellipszis 5">
            <a:extLst>
              <a:ext uri="{FF2B5EF4-FFF2-40B4-BE49-F238E27FC236}">
                <a16:creationId xmlns:a16="http://schemas.microsoft.com/office/drawing/2014/main" id="{BEEDAB74-9004-404E-8669-E2E2BF4F49B9}"/>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970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D46FE158-E780-3542-87F0-C388EE2738E6}"/>
              </a:ext>
            </a:extLst>
          </p:cNvPr>
          <p:cNvSpPr>
            <a:spLocks noGrp="1"/>
          </p:cNvSpPr>
          <p:nvPr>
            <p:ph type="title"/>
          </p:nvPr>
        </p:nvSpPr>
        <p:spPr/>
        <p:txBody>
          <a:bodyPr/>
          <a:lstStyle/>
          <a:p>
            <a:r>
              <a:rPr lang="hu-HU" noProof="0" dirty="0"/>
              <a:t>Előadó</a:t>
            </a:r>
          </a:p>
        </p:txBody>
      </p:sp>
      <p:pic>
        <p:nvPicPr>
          <p:cNvPr id="14" name="Segnaposto contenuto 13">
            <a:extLst>
              <a:ext uri="{FF2B5EF4-FFF2-40B4-BE49-F238E27FC236}">
                <a16:creationId xmlns:a16="http://schemas.microsoft.com/office/drawing/2014/main" id="{DA633520-E225-C047-A237-0E0C6B9BD9A3}"/>
              </a:ext>
            </a:extLst>
          </p:cNvPr>
          <p:cNvPicPr>
            <a:picLocks noGrp="1" noChangeAspect="1"/>
          </p:cNvPicPr>
          <p:nvPr>
            <p:ph idx="1"/>
          </p:nvPr>
        </p:nvPicPr>
        <p:blipFill>
          <a:blip r:embed="rId3"/>
          <a:stretch>
            <a:fillRect/>
          </a:stretch>
        </p:blipFill>
        <p:spPr>
          <a:xfrm>
            <a:off x="1647586" y="1930400"/>
            <a:ext cx="2883790" cy="2721499"/>
          </a:xfrm>
        </p:spPr>
      </p:pic>
      <p:sp>
        <p:nvSpPr>
          <p:cNvPr id="19" name="CasellaDiTesto 18">
            <a:extLst>
              <a:ext uri="{FF2B5EF4-FFF2-40B4-BE49-F238E27FC236}">
                <a16:creationId xmlns:a16="http://schemas.microsoft.com/office/drawing/2014/main" id="{FBA6102E-2597-F247-B394-B73B5A180883}"/>
              </a:ext>
            </a:extLst>
          </p:cNvPr>
          <p:cNvSpPr txBox="1"/>
          <p:nvPr/>
        </p:nvSpPr>
        <p:spPr>
          <a:xfrm>
            <a:off x="6096000" y="2656674"/>
            <a:ext cx="464820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Calibri" panose="020F0502020204030204"/>
                <a:ea typeface="+mn-ea"/>
                <a:cs typeface="+mn-cs"/>
              </a:rPr>
              <a:t>Név</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Calibri" panose="020F0502020204030204"/>
                <a:ea typeface="+mn-ea"/>
                <a:cs typeface="+mn-cs"/>
              </a:rPr>
              <a:t>Cím</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Calibri" panose="020F0502020204030204"/>
                <a:ea typeface="+mn-ea"/>
                <a:cs typeface="+mn-cs"/>
              </a:rPr>
              <a:t>Szervezet/szervezeti egység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u-HU" sz="1800" b="0" i="0" u="none" strike="noStrike" kern="1200" cap="none" spc="0" normalizeH="0" baseline="0" noProof="0" dirty="0">
                <a:ln>
                  <a:noFill/>
                </a:ln>
                <a:solidFill>
                  <a:prstClr val="black"/>
                </a:solidFill>
                <a:effectLst/>
                <a:uLnTx/>
                <a:uFillTx/>
                <a:latin typeface="Calibri" panose="020F0502020204030204"/>
                <a:ea typeface="+mn-ea"/>
                <a:cs typeface="+mn-cs"/>
              </a:rPr>
              <a:t>Elérhetőség</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Ellipszis 5">
            <a:extLst>
              <a:ext uri="{FF2B5EF4-FFF2-40B4-BE49-F238E27FC236}">
                <a16:creationId xmlns:a16="http://schemas.microsoft.com/office/drawing/2014/main" id="{C221FB3A-9F33-46F3-8667-A6CBC2CE8A5D}"/>
              </a:ext>
            </a:extLst>
          </p:cNvPr>
          <p:cNvSpPr/>
          <p:nvPr/>
        </p:nvSpPr>
        <p:spPr>
          <a:xfrm>
            <a:off x="11650436" y="0"/>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1692830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bg1"/>
            </a:gs>
            <a:gs pos="100000">
              <a:srgbClr val="92D05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107894-4D21-3B46-A2EA-C935391DBD6C}"/>
              </a:ext>
            </a:extLst>
          </p:cNvPr>
          <p:cNvSpPr>
            <a:spLocks noGrp="1"/>
          </p:cNvSpPr>
          <p:nvPr>
            <p:ph type="title"/>
          </p:nvPr>
        </p:nvSpPr>
        <p:spPr/>
        <p:txBody>
          <a:bodyPr/>
          <a:lstStyle/>
          <a:p>
            <a:r>
              <a:rPr lang="hu-HU" b="1" noProof="0" dirty="0" err="1"/>
              <a:t>Credits</a:t>
            </a:r>
            <a:endParaRPr lang="hu-HU" b="1" noProof="0" dirty="0"/>
          </a:p>
        </p:txBody>
      </p:sp>
      <p:sp>
        <p:nvSpPr>
          <p:cNvPr id="3" name="Segnaposto contenuto 2">
            <a:extLst>
              <a:ext uri="{FF2B5EF4-FFF2-40B4-BE49-F238E27FC236}">
                <a16:creationId xmlns:a16="http://schemas.microsoft.com/office/drawing/2014/main" id="{B477F202-DBF6-5D40-9E2F-CF747E4CA124}"/>
              </a:ext>
            </a:extLst>
          </p:cNvPr>
          <p:cNvSpPr>
            <a:spLocks noGrp="1"/>
          </p:cNvSpPr>
          <p:nvPr>
            <p:ph idx="1"/>
          </p:nvPr>
        </p:nvSpPr>
        <p:spPr>
          <a:xfrm>
            <a:off x="677334" y="1637731"/>
            <a:ext cx="8596668" cy="4411652"/>
          </a:xfrm>
        </p:spPr>
        <p:txBody>
          <a:bodyPr>
            <a:noAutofit/>
          </a:bodyPr>
          <a:lstStyle/>
          <a:p>
            <a:pPr marL="0" indent="0" algn="just">
              <a:lnSpc>
                <a:spcPct val="100000"/>
              </a:lnSpc>
              <a:spcBef>
                <a:spcPts val="0"/>
              </a:spcBef>
              <a:buNone/>
            </a:pPr>
            <a:r>
              <a:rPr lang="hu-HU" noProof="0" dirty="0" err="1"/>
              <a:t>These</a:t>
            </a:r>
            <a:r>
              <a:rPr lang="hu-HU" noProof="0" dirty="0"/>
              <a:t> </a:t>
            </a:r>
            <a:r>
              <a:rPr lang="hu-HU" noProof="0" dirty="0" err="1"/>
              <a:t>training</a:t>
            </a:r>
            <a:r>
              <a:rPr lang="hu-HU" noProof="0" dirty="0"/>
              <a:t> </a:t>
            </a:r>
            <a:r>
              <a:rPr lang="hu-HU" noProof="0" dirty="0" err="1"/>
              <a:t>materials</a:t>
            </a:r>
            <a:r>
              <a:rPr lang="hu-HU" noProof="0" dirty="0"/>
              <a:t> </a:t>
            </a:r>
            <a:r>
              <a:rPr lang="hu-HU" noProof="0" dirty="0" err="1"/>
              <a:t>are</a:t>
            </a:r>
            <a:r>
              <a:rPr lang="hu-HU" noProof="0" dirty="0"/>
              <a:t> </a:t>
            </a:r>
            <a:r>
              <a:rPr lang="hu-HU" noProof="0" dirty="0" err="1"/>
              <a:t>based</a:t>
            </a:r>
            <a:r>
              <a:rPr lang="hu-HU" noProof="0" dirty="0"/>
              <a:t> </a:t>
            </a:r>
            <a:r>
              <a:rPr lang="hu-HU" noProof="0" dirty="0" err="1"/>
              <a:t>on</a:t>
            </a:r>
            <a:r>
              <a:rPr lang="hu-HU" noProof="0" dirty="0"/>
              <a:t> standard </a:t>
            </a:r>
            <a:r>
              <a:rPr lang="hu-HU" noProof="0" dirty="0" err="1"/>
              <a:t>training</a:t>
            </a:r>
            <a:r>
              <a:rPr lang="hu-HU" noProof="0" dirty="0"/>
              <a:t> </a:t>
            </a:r>
            <a:r>
              <a:rPr lang="hu-HU" noProof="0" dirty="0" err="1"/>
              <a:t>materials</a:t>
            </a:r>
            <a:r>
              <a:rPr lang="hu-HU" noProof="0" dirty="0"/>
              <a:t> </a:t>
            </a:r>
            <a:r>
              <a:rPr lang="hu-HU" noProof="0" dirty="0" err="1"/>
              <a:t>developed</a:t>
            </a:r>
            <a:r>
              <a:rPr lang="hu-HU" noProof="0" dirty="0"/>
              <a:t> in </a:t>
            </a:r>
            <a:r>
              <a:rPr lang="hu-HU" noProof="0" dirty="0" err="1"/>
              <a:t>the</a:t>
            </a:r>
            <a:r>
              <a:rPr lang="hu-HU" noProof="0" dirty="0"/>
              <a:t> context of </a:t>
            </a:r>
            <a:r>
              <a:rPr lang="hu-HU" noProof="0" dirty="0" err="1"/>
              <a:t>the</a:t>
            </a:r>
            <a:r>
              <a:rPr lang="hu-HU" noProof="0" dirty="0"/>
              <a:t> project “</a:t>
            </a:r>
            <a:r>
              <a:rPr lang="hu-HU" noProof="0" dirty="0" err="1"/>
              <a:t>Supporting</a:t>
            </a:r>
            <a:r>
              <a:rPr lang="hu-HU" noProof="0" dirty="0"/>
              <a:t> </a:t>
            </a:r>
            <a:r>
              <a:rPr lang="hu-HU" noProof="0" dirty="0" err="1"/>
              <a:t>Training</a:t>
            </a:r>
            <a:r>
              <a:rPr lang="hu-HU" noProof="0" dirty="0"/>
              <a:t> </a:t>
            </a:r>
            <a:r>
              <a:rPr lang="hu-HU" noProof="0" dirty="0" err="1"/>
              <a:t>Activities</a:t>
            </a:r>
            <a:r>
              <a:rPr lang="hu-HU" noProof="0" dirty="0"/>
              <a:t> </a:t>
            </a:r>
            <a:r>
              <a:rPr lang="hu-HU" noProof="0" dirty="0" err="1"/>
              <a:t>on</a:t>
            </a:r>
            <a:r>
              <a:rPr lang="hu-HU" noProof="0" dirty="0"/>
              <a:t> </a:t>
            </a:r>
            <a:r>
              <a:rPr lang="hu-HU" noProof="0" dirty="0" err="1"/>
              <a:t>the</a:t>
            </a:r>
            <a:r>
              <a:rPr lang="hu-HU" noProof="0" dirty="0"/>
              <a:t> Data </a:t>
            </a:r>
            <a:r>
              <a:rPr lang="hu-HU" noProof="0" dirty="0" err="1"/>
              <a:t>Protection</a:t>
            </a:r>
            <a:r>
              <a:rPr lang="hu-HU" noProof="0" dirty="0"/>
              <a:t> Reform” – STAR (</a:t>
            </a:r>
            <a:r>
              <a:rPr lang="hu-HU" noProof="0" dirty="0">
                <a:hlinkClick r:id="rId3"/>
              </a:rPr>
              <a:t>http://www.project-star.eu/</a:t>
            </a:r>
            <a:r>
              <a:rPr lang="hu-HU" noProof="0" dirty="0"/>
              <a:t>).</a:t>
            </a:r>
          </a:p>
          <a:p>
            <a:pPr marL="0" indent="0" algn="just">
              <a:lnSpc>
                <a:spcPct val="100000"/>
              </a:lnSpc>
              <a:spcBef>
                <a:spcPts val="0"/>
              </a:spcBef>
              <a:buNone/>
            </a:pPr>
            <a:endParaRPr lang="hu-HU" noProof="0" dirty="0"/>
          </a:p>
          <a:p>
            <a:pPr marL="0" indent="0" algn="just">
              <a:lnSpc>
                <a:spcPct val="100000"/>
              </a:lnSpc>
              <a:spcBef>
                <a:spcPts val="0"/>
              </a:spcBef>
              <a:buNone/>
            </a:pPr>
            <a:endParaRPr lang="hu-HU" noProof="0" dirty="0"/>
          </a:p>
          <a:p>
            <a:pPr marL="2149475" indent="0" algn="just">
              <a:lnSpc>
                <a:spcPct val="100000"/>
              </a:lnSpc>
              <a:spcBef>
                <a:spcPts val="0"/>
              </a:spcBef>
              <a:buNone/>
            </a:pPr>
            <a:r>
              <a:rPr lang="hu-HU" noProof="0" dirty="0" err="1"/>
              <a:t>This</a:t>
            </a:r>
            <a:r>
              <a:rPr lang="hu-HU" noProof="0" dirty="0"/>
              <a:t> project has </a:t>
            </a:r>
            <a:r>
              <a:rPr lang="hu-HU" noProof="0" dirty="0" err="1"/>
              <a:t>received</a:t>
            </a:r>
            <a:r>
              <a:rPr lang="hu-HU" noProof="0" dirty="0"/>
              <a:t> </a:t>
            </a:r>
            <a:r>
              <a:rPr lang="hu-HU" noProof="0" dirty="0" err="1"/>
              <a:t>funding</a:t>
            </a:r>
            <a:r>
              <a:rPr lang="hu-HU" noProof="0" dirty="0"/>
              <a:t> </a:t>
            </a:r>
            <a:r>
              <a:rPr lang="hu-HU" noProof="0" dirty="0" err="1"/>
              <a:t>from</a:t>
            </a:r>
            <a:r>
              <a:rPr lang="hu-HU" noProof="0" dirty="0"/>
              <a:t> </a:t>
            </a:r>
            <a:r>
              <a:rPr lang="hu-HU" noProof="0" dirty="0" err="1"/>
              <a:t>the</a:t>
            </a:r>
            <a:r>
              <a:rPr lang="hu-HU" noProof="0" dirty="0"/>
              <a:t> European Union </a:t>
            </a:r>
            <a:r>
              <a:rPr lang="hu-HU" noProof="0" dirty="0" err="1"/>
              <a:t>under</a:t>
            </a:r>
            <a:r>
              <a:rPr lang="hu-HU" noProof="0" dirty="0"/>
              <a:t> </a:t>
            </a:r>
            <a:r>
              <a:rPr lang="hu-HU" noProof="0" dirty="0" err="1"/>
              <a:t>the</a:t>
            </a:r>
            <a:r>
              <a:rPr lang="hu-HU" noProof="0" dirty="0"/>
              <a:t> REC Action Grant </a:t>
            </a:r>
            <a:r>
              <a:rPr lang="hu-HU" noProof="0" dirty="0" err="1"/>
              <a:t>programme</a:t>
            </a:r>
            <a:r>
              <a:rPr lang="hu-HU" noProof="0" dirty="0"/>
              <a:t>.</a:t>
            </a:r>
          </a:p>
          <a:p>
            <a:pPr marL="2149475" indent="0" algn="just">
              <a:lnSpc>
                <a:spcPct val="100000"/>
              </a:lnSpc>
              <a:spcBef>
                <a:spcPts val="0"/>
              </a:spcBef>
              <a:buNone/>
            </a:pPr>
            <a:r>
              <a:rPr lang="hu-HU" noProof="0" dirty="0"/>
              <a:t>Grant </a:t>
            </a:r>
            <a:r>
              <a:rPr lang="hu-HU" noProof="0" dirty="0" err="1"/>
              <a:t>Agreement</a:t>
            </a:r>
            <a:r>
              <a:rPr lang="hu-HU" noProof="0" dirty="0"/>
              <a:t> No 769138 (2017-2019).</a:t>
            </a:r>
          </a:p>
          <a:p>
            <a:pPr marL="2006600" indent="0" algn="just">
              <a:lnSpc>
                <a:spcPct val="100000"/>
              </a:lnSpc>
              <a:spcBef>
                <a:spcPts val="0"/>
              </a:spcBef>
              <a:buNone/>
            </a:pPr>
            <a:endParaRPr lang="hu-HU" noProof="0" dirty="0"/>
          </a:p>
          <a:p>
            <a:pPr marL="19050" indent="0" algn="just">
              <a:lnSpc>
                <a:spcPct val="100000"/>
              </a:lnSpc>
              <a:spcBef>
                <a:spcPts val="0"/>
              </a:spcBef>
              <a:buNone/>
            </a:pPr>
            <a:r>
              <a:rPr lang="hu-HU" noProof="0" dirty="0"/>
              <a:t>The </a:t>
            </a:r>
            <a:r>
              <a:rPr lang="hu-HU" noProof="0" dirty="0" err="1"/>
              <a:t>default</a:t>
            </a:r>
            <a:r>
              <a:rPr lang="hu-HU" noProof="0" dirty="0"/>
              <a:t> version of </a:t>
            </a:r>
            <a:r>
              <a:rPr lang="hu-HU" noProof="0" dirty="0" err="1"/>
              <a:t>training</a:t>
            </a:r>
            <a:r>
              <a:rPr lang="hu-HU" noProof="0" dirty="0"/>
              <a:t> </a:t>
            </a:r>
            <a:r>
              <a:rPr lang="hu-HU" noProof="0" dirty="0" err="1"/>
              <a:t>materials</a:t>
            </a:r>
            <a:r>
              <a:rPr lang="hu-HU" noProof="0" dirty="0"/>
              <a:t> </a:t>
            </a:r>
            <a:r>
              <a:rPr lang="hu-HU" noProof="0" dirty="0" err="1"/>
              <a:t>are</a:t>
            </a:r>
            <a:r>
              <a:rPr lang="hu-HU" noProof="0" dirty="0"/>
              <a:t> </a:t>
            </a:r>
            <a:r>
              <a:rPr lang="hu-HU" noProof="0" dirty="0" err="1"/>
              <a:t>available</a:t>
            </a:r>
            <a:r>
              <a:rPr lang="hu-HU" noProof="0" dirty="0"/>
              <a:t> free-of-</a:t>
            </a:r>
            <a:r>
              <a:rPr lang="hu-HU" noProof="0" dirty="0" err="1"/>
              <a:t>charge</a:t>
            </a:r>
            <a:r>
              <a:rPr lang="hu-HU" noProof="0" dirty="0"/>
              <a:t> </a:t>
            </a:r>
            <a:r>
              <a:rPr lang="hu-HU" noProof="0" dirty="0" err="1"/>
              <a:t>on</a:t>
            </a:r>
            <a:r>
              <a:rPr lang="hu-HU" noProof="0" dirty="0"/>
              <a:t> </a:t>
            </a:r>
            <a:r>
              <a:rPr lang="hu-HU" noProof="0" dirty="0" err="1"/>
              <a:t>the</a:t>
            </a:r>
            <a:r>
              <a:rPr lang="hu-HU" noProof="0" dirty="0"/>
              <a:t> STAR project </a:t>
            </a:r>
            <a:r>
              <a:rPr lang="hu-HU" noProof="0" dirty="0" err="1"/>
              <a:t>website</a:t>
            </a:r>
            <a:endParaRPr lang="hu-HU" noProof="0" dirty="0"/>
          </a:p>
          <a:p>
            <a:pPr marL="19050" indent="0" algn="just">
              <a:lnSpc>
                <a:spcPct val="100000"/>
              </a:lnSpc>
              <a:spcBef>
                <a:spcPts val="0"/>
              </a:spcBef>
              <a:buNone/>
            </a:pPr>
            <a:endParaRPr lang="hu-HU" noProof="0" dirty="0"/>
          </a:p>
          <a:p>
            <a:pPr marL="19050" indent="0" algn="just">
              <a:spcBef>
                <a:spcPts val="0"/>
              </a:spcBef>
              <a:buNone/>
            </a:pPr>
            <a:r>
              <a:rPr lang="hu-HU" noProof="0" dirty="0"/>
              <a:t>The </a:t>
            </a:r>
            <a:r>
              <a:rPr lang="hu-HU" noProof="0" dirty="0" err="1"/>
              <a:t>content</a:t>
            </a:r>
            <a:r>
              <a:rPr lang="hu-HU" noProof="0" dirty="0"/>
              <a:t> of </a:t>
            </a:r>
            <a:r>
              <a:rPr lang="hu-HU" noProof="0" dirty="0" err="1"/>
              <a:t>this</a:t>
            </a:r>
            <a:r>
              <a:rPr lang="hu-HU" noProof="0" dirty="0"/>
              <a:t> </a:t>
            </a:r>
            <a:r>
              <a:rPr lang="hu-HU" noProof="0" dirty="0" err="1"/>
              <a:t>presentation</a:t>
            </a:r>
            <a:r>
              <a:rPr lang="hu-HU" noProof="0" dirty="0"/>
              <a:t> </a:t>
            </a:r>
            <a:r>
              <a:rPr lang="hu-HU" noProof="0" dirty="0" err="1"/>
              <a:t>represents</a:t>
            </a:r>
            <a:r>
              <a:rPr lang="hu-HU" noProof="0" dirty="0"/>
              <a:t> </a:t>
            </a:r>
            <a:r>
              <a:rPr lang="hu-HU" noProof="0" dirty="0" err="1"/>
              <a:t>the</a:t>
            </a:r>
            <a:r>
              <a:rPr lang="hu-HU" noProof="0" dirty="0"/>
              <a:t> </a:t>
            </a:r>
            <a:r>
              <a:rPr lang="hu-HU" noProof="0" dirty="0" err="1"/>
              <a:t>views</a:t>
            </a:r>
            <a:r>
              <a:rPr lang="hu-HU" noProof="0" dirty="0"/>
              <a:t> of </a:t>
            </a:r>
            <a:r>
              <a:rPr lang="hu-HU" noProof="0" dirty="0" err="1"/>
              <a:t>the</a:t>
            </a:r>
            <a:r>
              <a:rPr lang="hu-HU" noProof="0" dirty="0"/>
              <a:t> </a:t>
            </a:r>
            <a:r>
              <a:rPr lang="hu-HU" noProof="0" dirty="0" err="1"/>
              <a:t>authors</a:t>
            </a:r>
            <a:r>
              <a:rPr lang="hu-HU" noProof="0" dirty="0"/>
              <a:t> </a:t>
            </a:r>
            <a:r>
              <a:rPr lang="hu-HU" noProof="0" dirty="0" err="1"/>
              <a:t>only</a:t>
            </a:r>
            <a:r>
              <a:rPr lang="hu-HU" noProof="0" dirty="0"/>
              <a:t> and is </a:t>
            </a:r>
            <a:r>
              <a:rPr lang="hu-HU" noProof="0" dirty="0" err="1"/>
              <a:t>their</a:t>
            </a:r>
            <a:r>
              <a:rPr lang="hu-HU" noProof="0" dirty="0"/>
              <a:t> </a:t>
            </a:r>
            <a:r>
              <a:rPr lang="hu-HU" noProof="0" dirty="0" err="1"/>
              <a:t>sole</a:t>
            </a:r>
            <a:r>
              <a:rPr lang="hu-HU" noProof="0" dirty="0"/>
              <a:t> </a:t>
            </a:r>
            <a:r>
              <a:rPr lang="hu-HU" noProof="0" dirty="0" err="1"/>
              <a:t>responsibility</a:t>
            </a:r>
            <a:r>
              <a:rPr lang="hu-HU" noProof="0" dirty="0"/>
              <a:t>. The European </a:t>
            </a:r>
            <a:r>
              <a:rPr lang="hu-HU" noProof="0" dirty="0" err="1"/>
              <a:t>Commission</a:t>
            </a:r>
            <a:r>
              <a:rPr lang="hu-HU" noProof="0" dirty="0"/>
              <a:t> </a:t>
            </a:r>
            <a:r>
              <a:rPr lang="hu-HU" noProof="0" dirty="0" err="1"/>
              <a:t>does</a:t>
            </a:r>
            <a:r>
              <a:rPr lang="hu-HU" noProof="0" dirty="0"/>
              <a:t> </a:t>
            </a:r>
            <a:r>
              <a:rPr lang="hu-HU" noProof="0" dirty="0" err="1"/>
              <a:t>not</a:t>
            </a:r>
            <a:r>
              <a:rPr lang="hu-HU" noProof="0" dirty="0"/>
              <a:t> </a:t>
            </a:r>
            <a:r>
              <a:rPr lang="hu-HU" noProof="0" dirty="0" err="1"/>
              <a:t>accept</a:t>
            </a:r>
            <a:r>
              <a:rPr lang="hu-HU" noProof="0" dirty="0"/>
              <a:t> </a:t>
            </a:r>
            <a:r>
              <a:rPr lang="hu-HU" noProof="0" dirty="0" err="1"/>
              <a:t>any</a:t>
            </a:r>
            <a:r>
              <a:rPr lang="hu-HU" noProof="0" dirty="0"/>
              <a:t> </a:t>
            </a:r>
            <a:r>
              <a:rPr lang="hu-HU" noProof="0" dirty="0" err="1"/>
              <a:t>responsibility</a:t>
            </a:r>
            <a:r>
              <a:rPr lang="hu-HU" noProof="0" dirty="0"/>
              <a:t> </a:t>
            </a:r>
            <a:r>
              <a:rPr lang="hu-HU" noProof="0" dirty="0" err="1"/>
              <a:t>for</a:t>
            </a:r>
            <a:r>
              <a:rPr lang="hu-HU" noProof="0" dirty="0"/>
              <a:t> </a:t>
            </a:r>
            <a:r>
              <a:rPr lang="hu-HU" noProof="0" dirty="0" err="1"/>
              <a:t>use</a:t>
            </a:r>
            <a:r>
              <a:rPr lang="hu-HU" noProof="0" dirty="0"/>
              <a:t> </a:t>
            </a:r>
            <a:r>
              <a:rPr lang="hu-HU" noProof="0" dirty="0" err="1"/>
              <a:t>that</a:t>
            </a:r>
            <a:r>
              <a:rPr lang="hu-HU" noProof="0" dirty="0"/>
              <a:t> </a:t>
            </a:r>
            <a:r>
              <a:rPr lang="hu-HU" noProof="0" dirty="0" err="1"/>
              <a:t>may</a:t>
            </a:r>
            <a:r>
              <a:rPr lang="hu-HU" noProof="0" dirty="0"/>
              <a:t> be </a:t>
            </a:r>
            <a:r>
              <a:rPr lang="hu-HU" noProof="0" dirty="0" err="1"/>
              <a:t>made</a:t>
            </a:r>
            <a:r>
              <a:rPr lang="hu-HU" noProof="0" dirty="0"/>
              <a:t> of </a:t>
            </a:r>
            <a:r>
              <a:rPr lang="hu-HU" noProof="0" dirty="0" err="1"/>
              <a:t>the</a:t>
            </a:r>
            <a:r>
              <a:rPr lang="hu-HU" noProof="0" dirty="0"/>
              <a:t> </a:t>
            </a:r>
            <a:r>
              <a:rPr lang="hu-HU" noProof="0" dirty="0" err="1"/>
              <a:t>information</a:t>
            </a:r>
            <a:r>
              <a:rPr lang="hu-HU" noProof="0" dirty="0"/>
              <a:t> </a:t>
            </a:r>
            <a:r>
              <a:rPr lang="hu-HU" noProof="0" dirty="0" err="1"/>
              <a:t>it</a:t>
            </a:r>
            <a:r>
              <a:rPr lang="hu-HU" noProof="0" dirty="0"/>
              <a:t> </a:t>
            </a:r>
            <a:r>
              <a:rPr lang="hu-HU" noProof="0" dirty="0" err="1"/>
              <a:t>contains</a:t>
            </a:r>
            <a:r>
              <a:rPr lang="hu-HU" noProof="0" dirty="0"/>
              <a:t>.</a:t>
            </a:r>
          </a:p>
        </p:txBody>
      </p:sp>
      <p:sp>
        <p:nvSpPr>
          <p:cNvPr id="4" name="Segnaposto numero diapositiva 3">
            <a:extLst>
              <a:ext uri="{FF2B5EF4-FFF2-40B4-BE49-F238E27FC236}">
                <a16:creationId xmlns:a16="http://schemas.microsoft.com/office/drawing/2014/main" id="{464A7052-1EA7-AE49-BAC2-9041DE710AA2}"/>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02111984F565}" type="slidenum">
              <a:rPr kumimoji="0" lang="en-US" sz="900" b="0" i="0" u="none" strike="noStrike" kern="1200" cap="none" spc="0" normalizeH="0" baseline="0" noProof="0" smtClean="0">
                <a:ln>
                  <a:noFill/>
                </a:ln>
                <a:solidFill>
                  <a:srgbClr val="4A66AC"/>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900" b="0" i="0" u="none" strike="noStrike" kern="1200" cap="none" spc="0" normalizeH="0" baseline="0" noProof="0" dirty="0">
              <a:ln>
                <a:noFill/>
              </a:ln>
              <a:solidFill>
                <a:srgbClr val="4A66AC"/>
              </a:solidFill>
              <a:effectLst/>
              <a:uLnTx/>
              <a:uFillTx/>
              <a:latin typeface="Trebuchet MS" panose="020B0603020202020204"/>
              <a:ea typeface="+mn-ea"/>
              <a:cs typeface="+mn-cs"/>
            </a:endParaRPr>
          </a:p>
        </p:txBody>
      </p:sp>
      <p:pic>
        <p:nvPicPr>
          <p:cNvPr id="5" name="Picture 4">
            <a:extLst>
              <a:ext uri="{FF2B5EF4-FFF2-40B4-BE49-F238E27FC236}">
                <a16:creationId xmlns:a16="http://schemas.microsoft.com/office/drawing/2014/main" id="{A11D84FC-CBE8-E04C-B63B-A35D5ADE59C4}"/>
              </a:ext>
            </a:extLst>
          </p:cNvPr>
          <p:cNvPicPr>
            <a:picLocks noChangeAspect="1"/>
          </p:cNvPicPr>
          <p:nvPr/>
        </p:nvPicPr>
        <p:blipFill>
          <a:blip r:embed="rId4"/>
          <a:stretch>
            <a:fillRect/>
          </a:stretch>
        </p:blipFill>
        <p:spPr>
          <a:xfrm>
            <a:off x="882050" y="2712603"/>
            <a:ext cx="1915120" cy="1277288"/>
          </a:xfrm>
          <a:prstGeom prst="rect">
            <a:avLst/>
          </a:prstGeom>
        </p:spPr>
      </p:pic>
      <p:sp>
        <p:nvSpPr>
          <p:cNvPr id="6" name="Ellipszis 5">
            <a:extLst>
              <a:ext uri="{FF2B5EF4-FFF2-40B4-BE49-F238E27FC236}">
                <a16:creationId xmlns:a16="http://schemas.microsoft.com/office/drawing/2014/main" id="{39F70899-E62B-4F82-8B79-EE9425676657}"/>
              </a:ext>
            </a:extLst>
          </p:cNvPr>
          <p:cNvSpPr/>
          <p:nvPr/>
        </p:nvSpPr>
        <p:spPr>
          <a:xfrm>
            <a:off x="11650436" y="-18473"/>
            <a:ext cx="541564" cy="601708"/>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60902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5" name="Cím 4">
            <a:extLst>
              <a:ext uri="{FF2B5EF4-FFF2-40B4-BE49-F238E27FC236}">
                <a16:creationId xmlns:a16="http://schemas.microsoft.com/office/drawing/2014/main" id="{25A1D5EF-3AF7-457E-A6D7-4DFB8CDD95C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30B5435-A97B-6344-9227-C97F97168EC5}"/>
              </a:ext>
            </a:extLst>
          </p:cNvPr>
          <p:cNvSpPr>
            <a:spLocks noGrp="1"/>
          </p:cNvSpPr>
          <p:nvPr>
            <p:ph idx="1"/>
          </p:nvPr>
        </p:nvSpPr>
        <p:spPr/>
        <p:txBody>
          <a:bodyPr>
            <a:normAutofit/>
          </a:bodyPr>
          <a:lstStyle/>
          <a:p>
            <a:pPr marL="0" indent="0" algn="just">
              <a:buNone/>
            </a:pPr>
            <a:r>
              <a:rPr lang="hu-HU" sz="2400" dirty="0"/>
              <a:t>A diasor bemutatja az adatkezelők és adatfeldolgozók egyik fő felelősségi körét, a megfelelő technikai és szervezési intézkedéseket. Elmélyíti a résztvevők ismereteit az új adatvédelmi rendszernek való megfelelés ezen eszközéről, ezzel felkészítve őket arra, hogy a megszerzett tudás birtokában képesek legyenek irányítani a szervezetükben a szükséges technikai és szervezési intézkedések végrehajtásáért felelős technikai szakértőket.</a:t>
            </a:r>
            <a:endParaRPr lang="en-US" sz="2400" dirty="0"/>
          </a:p>
        </p:txBody>
      </p:sp>
      <p:sp>
        <p:nvSpPr>
          <p:cNvPr id="4" name="Ellipszis 3">
            <a:extLst>
              <a:ext uri="{FF2B5EF4-FFF2-40B4-BE49-F238E27FC236}">
                <a16:creationId xmlns:a16="http://schemas.microsoft.com/office/drawing/2014/main" id="{D5221057-65F1-4F0E-8DA9-439116EFC46E}"/>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95065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a:xfrm>
            <a:off x="677334" y="609600"/>
            <a:ext cx="8596668" cy="954505"/>
          </a:xfrm>
        </p:spPr>
        <p:txBody>
          <a:bodyPr/>
          <a:lstStyle/>
          <a:p>
            <a:r>
              <a:rPr lang="hu-HU" dirty="0"/>
              <a:t>Tartalomjegyzék</a:t>
            </a:r>
            <a:endParaRPr lang="en-US" dirty="0"/>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a:xfrm>
            <a:off x="677334" y="1564105"/>
            <a:ext cx="8596668" cy="4780547"/>
          </a:xfrm>
        </p:spPr>
        <p:txBody>
          <a:bodyPr>
            <a:noAutofit/>
          </a:bodyPr>
          <a:lstStyle/>
          <a:p>
            <a:pPr marL="514350" indent="-514350">
              <a:buFont typeface="+mj-lt"/>
              <a:buAutoNum type="arabicPeriod"/>
            </a:pPr>
            <a:r>
              <a:rPr lang="hu-HU" sz="1600" dirty="0">
                <a:solidFill>
                  <a:srgbClr val="FF0000"/>
                </a:solidFill>
              </a:rPr>
              <a:t>Adatbiztonság (általános)</a:t>
            </a:r>
          </a:p>
          <a:p>
            <a:pPr marL="971550" lvl="1" indent="-514350">
              <a:buFont typeface="+mj-lt"/>
              <a:buAutoNum type="alphaLcParenR"/>
            </a:pPr>
            <a:r>
              <a:rPr lang="hu-HU" dirty="0"/>
              <a:t>bizalmasság</a:t>
            </a:r>
          </a:p>
          <a:p>
            <a:pPr marL="971550" lvl="1" indent="-514350">
              <a:buFont typeface="+mj-lt"/>
              <a:buAutoNum type="alphaLcParenR"/>
            </a:pPr>
            <a:r>
              <a:rPr lang="hu-HU" dirty="0"/>
              <a:t>integritás</a:t>
            </a:r>
          </a:p>
          <a:p>
            <a:pPr marL="971550" lvl="1" indent="-514350">
              <a:buFont typeface="+mj-lt"/>
              <a:buAutoNum type="alphaLcParenR"/>
            </a:pPr>
            <a:r>
              <a:rPr lang="hu-HU" dirty="0"/>
              <a:t>rendelkezésre állás</a:t>
            </a:r>
          </a:p>
          <a:p>
            <a:pPr marL="514350" indent="-514350">
              <a:buFont typeface="+mj-lt"/>
              <a:buAutoNum type="arabicPeriod"/>
            </a:pPr>
            <a:r>
              <a:rPr lang="hu-HU" sz="1600" dirty="0"/>
              <a:t>GDPR szerinti adatbiztonság</a:t>
            </a:r>
          </a:p>
          <a:p>
            <a:pPr marL="971550" lvl="1" indent="-514350">
              <a:buFont typeface="+mj-lt"/>
              <a:buAutoNum type="alphaLcParenR"/>
            </a:pPr>
            <a:r>
              <a:rPr lang="hu-HU" dirty="0"/>
              <a:t>biztonságos adatkezelés</a:t>
            </a:r>
          </a:p>
          <a:p>
            <a:pPr marL="971550" lvl="1" indent="-514350">
              <a:buFont typeface="+mj-lt"/>
              <a:buAutoNum type="alphaLcParenR"/>
            </a:pPr>
            <a:r>
              <a:rPr lang="hu-HU" dirty="0"/>
              <a:t>beépített és az alapértelmezett adatvédelem </a:t>
            </a:r>
          </a:p>
          <a:p>
            <a:pPr marL="971550" lvl="1" indent="-514350">
              <a:buFont typeface="+mj-lt"/>
              <a:buAutoNum type="alphaLcParenR"/>
            </a:pPr>
            <a:r>
              <a:rPr lang="hu-HU" dirty="0"/>
              <a:t>technikai  és szervezési intézkedések</a:t>
            </a:r>
          </a:p>
          <a:p>
            <a:pPr marL="514350" indent="-514350">
              <a:buFont typeface="+mj-lt"/>
              <a:buAutoNum type="arabicPeriod"/>
            </a:pPr>
            <a:r>
              <a:rPr lang="hu-HU" sz="1600" dirty="0"/>
              <a:t>Adatvédelmi incidens</a:t>
            </a:r>
          </a:p>
          <a:p>
            <a:pPr marL="971550" lvl="1" indent="-514350">
              <a:buFont typeface="+mj-lt"/>
              <a:buAutoNum type="alphaLcParenR"/>
            </a:pPr>
            <a:r>
              <a:rPr lang="hu-HU" dirty="0"/>
              <a:t>Az incidens észlelése</a:t>
            </a:r>
          </a:p>
          <a:p>
            <a:pPr marL="971550" lvl="1" indent="-514350">
              <a:buFont typeface="+mj-lt"/>
              <a:buAutoNum type="alphaLcParenR"/>
            </a:pPr>
            <a:r>
              <a:rPr lang="hu-HU" dirty="0"/>
              <a:t>Az incidens orvoslására tett intézkedések</a:t>
            </a:r>
          </a:p>
          <a:p>
            <a:pPr marL="971550" lvl="1" indent="-514350">
              <a:buFont typeface="+mj-lt"/>
              <a:buAutoNum type="alphaLcParenR"/>
            </a:pPr>
            <a:r>
              <a:rPr lang="hu-HU" dirty="0"/>
              <a:t>Az incidens bejelentése a felügyeleti hatóságnak és az érintetteknek</a:t>
            </a:r>
          </a:p>
          <a:p>
            <a:pPr marL="971550" lvl="1" indent="-514350">
              <a:buFont typeface="+mj-lt"/>
              <a:buAutoNum type="alphaLcParenR"/>
            </a:pPr>
            <a:endParaRPr lang="hu-HU" dirty="0">
              <a:solidFill>
                <a:srgbClr val="FF0000"/>
              </a:solidFill>
            </a:endParaRPr>
          </a:p>
        </p:txBody>
      </p:sp>
      <p:sp>
        <p:nvSpPr>
          <p:cNvPr id="4" name="Ellipszis 3">
            <a:extLst>
              <a:ext uri="{FF2B5EF4-FFF2-40B4-BE49-F238E27FC236}">
                <a16:creationId xmlns:a16="http://schemas.microsoft.com/office/drawing/2014/main" id="{2C6961B3-8EBA-4936-8193-5173CEAC2F60}"/>
              </a:ext>
            </a:extLst>
          </p:cNvPr>
          <p:cNvSpPr/>
          <p:nvPr/>
        </p:nvSpPr>
        <p:spPr>
          <a:xfrm>
            <a:off x="11650436" y="8878"/>
            <a:ext cx="541564" cy="547007"/>
          </a:xfrm>
          <a:prstGeom prst="ellips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19120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4BC9454-4924-4F32-855D-665AD0A523CA}"/>
              </a:ext>
            </a:extLst>
          </p:cNvPr>
          <p:cNvSpPr>
            <a:spLocks noGrp="1"/>
          </p:cNvSpPr>
          <p:nvPr>
            <p:ph type="title"/>
          </p:nvPr>
        </p:nvSpPr>
        <p:spPr>
          <a:xfrm>
            <a:off x="966092" y="2957763"/>
            <a:ext cx="8596668" cy="942474"/>
          </a:xfrm>
        </p:spPr>
        <p:txBody>
          <a:bodyPr>
            <a:normAutofit/>
          </a:bodyPr>
          <a:lstStyle/>
          <a:p>
            <a:pPr algn="ctr"/>
            <a:r>
              <a:rPr lang="hu-HU" sz="5400" dirty="0"/>
              <a:t>Adatbiztonság (általános)</a:t>
            </a:r>
            <a:endParaRPr lang="en-GB" sz="5400" dirty="0"/>
          </a:p>
        </p:txBody>
      </p:sp>
      <p:sp>
        <p:nvSpPr>
          <p:cNvPr id="4" name="Ellipszis 3">
            <a:extLst>
              <a:ext uri="{FF2B5EF4-FFF2-40B4-BE49-F238E27FC236}">
                <a16:creationId xmlns:a16="http://schemas.microsoft.com/office/drawing/2014/main" id="{2266043E-F7D4-4EE0-A823-EA330D69655B}"/>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18391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34817" name="Title 1"/>
          <p:cNvSpPr>
            <a:spLocks noGrp="1"/>
          </p:cNvSpPr>
          <p:nvPr>
            <p:ph type="title"/>
          </p:nvPr>
        </p:nvSpPr>
        <p:spPr>
          <a:xfrm>
            <a:off x="677334" y="609600"/>
            <a:ext cx="8596668" cy="870284"/>
          </a:xfrm>
        </p:spPr>
        <p:txBody>
          <a:bodyPr>
            <a:normAutofit fontScale="90000"/>
          </a:bodyPr>
          <a:lstStyle/>
          <a:p>
            <a:r>
              <a:rPr lang="hu-HU" dirty="0"/>
              <a:t>Mi az az adatbiztonság</a:t>
            </a:r>
            <a:r>
              <a:rPr lang="en-US" dirty="0"/>
              <a:t>?</a:t>
            </a:r>
            <a:br>
              <a:rPr lang="hu-HU" dirty="0"/>
            </a:br>
            <a:endParaRPr lang="en-US" dirty="0"/>
          </a:p>
        </p:txBody>
      </p:sp>
      <p:sp>
        <p:nvSpPr>
          <p:cNvPr id="3" name="Content Placeholder 2">
            <a:extLst>
              <a:ext uri="{FF2B5EF4-FFF2-40B4-BE49-F238E27FC236}">
                <a16:creationId xmlns:a16="http://schemas.microsoft.com/office/drawing/2014/main" id="{795A428F-2DE6-F348-BF3E-91A6C9467227}"/>
              </a:ext>
            </a:extLst>
          </p:cNvPr>
          <p:cNvSpPr>
            <a:spLocks noGrp="1"/>
          </p:cNvSpPr>
          <p:nvPr>
            <p:ph idx="1"/>
          </p:nvPr>
        </p:nvSpPr>
        <p:spPr>
          <a:xfrm>
            <a:off x="677334" y="1672389"/>
            <a:ext cx="8596668" cy="4368973"/>
          </a:xfrm>
        </p:spPr>
        <p:txBody>
          <a:bodyPr>
            <a:normAutofit/>
          </a:bodyPr>
          <a:lstStyle/>
          <a:p>
            <a:pPr algn="just"/>
            <a:r>
              <a:rPr lang="hu-HU" sz="2400" dirty="0"/>
              <a:t>Követelmény</a:t>
            </a:r>
          </a:p>
          <a:p>
            <a:pPr algn="just"/>
            <a:r>
              <a:rPr lang="hu-HU" sz="2400" dirty="0"/>
              <a:t>Az adatok tárolásának típusától és formájától függetlenül </a:t>
            </a:r>
          </a:p>
          <a:p>
            <a:pPr algn="just"/>
            <a:r>
              <a:rPr lang="hu-HU" sz="2400" dirty="0"/>
              <a:t>Bizalmasság + integritás + rendelkezésre állás + ellenálló képesség / hitelesség</a:t>
            </a:r>
          </a:p>
        </p:txBody>
      </p:sp>
      <p:sp>
        <p:nvSpPr>
          <p:cNvPr id="4" name="Ellipszis 3">
            <a:extLst>
              <a:ext uri="{FF2B5EF4-FFF2-40B4-BE49-F238E27FC236}">
                <a16:creationId xmlns:a16="http://schemas.microsoft.com/office/drawing/2014/main" id="{A159522D-FECD-4DDD-A7B9-F476F1C733A9}"/>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00000">
              <a:schemeClr val="bg1"/>
            </a:gs>
            <a:gs pos="100000">
              <a:srgbClr val="92D050"/>
            </a:gs>
          </a:gsLst>
          <a:path path="shape">
            <a:fillToRect l="50000" t="50000" r="50000" b="50000"/>
          </a:path>
        </a:gradFill>
        <a:effectLst/>
      </p:bgPr>
    </p:bg>
    <p:spTree>
      <p:nvGrpSpPr>
        <p:cNvPr id="1" name=""/>
        <p:cNvGrpSpPr/>
        <p:nvPr/>
      </p:nvGrpSpPr>
      <p:grpSpPr>
        <a:xfrm>
          <a:off x="0" y="0"/>
          <a:ext cx="0" cy="0"/>
          <a:chOff x="0" y="0"/>
          <a:chExt cx="0" cy="0"/>
        </a:xfrm>
      </p:grpSpPr>
      <p:sp>
        <p:nvSpPr>
          <p:cNvPr id="6147" name="Text Box 7"/>
          <p:cNvSpPr txBox="1">
            <a:spLocks noChangeAspect="1" noChangeArrowheads="1"/>
          </p:cNvSpPr>
          <p:nvPr/>
        </p:nvSpPr>
        <p:spPr bwMode="auto">
          <a:xfrm>
            <a:off x="1798412" y="1196753"/>
            <a:ext cx="8479312" cy="5040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70000" tIns="0" rIns="270000" bIns="0"/>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defRPr/>
            </a:pPr>
            <a:endParaRPr lang="hu-HU" altLang="hu-HU" sz="1800" dirty="0">
              <a:solidFill>
                <a:srgbClr val="87012A"/>
              </a:solidFill>
              <a:latin typeface="+mn-lt"/>
            </a:endParaRPr>
          </a:p>
        </p:txBody>
      </p:sp>
      <p:sp>
        <p:nvSpPr>
          <p:cNvPr id="571395" name="Rectangle 1"/>
          <p:cNvSpPr>
            <a:spLocks noGrp="1" noChangeArrowheads="1"/>
          </p:cNvSpPr>
          <p:nvPr>
            <p:ph type="title"/>
          </p:nvPr>
        </p:nvSpPr>
        <p:spPr>
          <a:xfrm>
            <a:off x="677334" y="609600"/>
            <a:ext cx="8596668" cy="798095"/>
          </a:xfrm>
        </p:spPr>
        <p:txBody>
          <a:bodyPr/>
          <a:lstStyle/>
          <a:p>
            <a:r>
              <a:rPr lang="hu-HU" altLang="hu-HU" dirty="0"/>
              <a:t>Bizalmasság</a:t>
            </a:r>
          </a:p>
        </p:txBody>
      </p:sp>
      <p:sp>
        <p:nvSpPr>
          <p:cNvPr id="4" name="Content Placeholder 3">
            <a:extLst>
              <a:ext uri="{FF2B5EF4-FFF2-40B4-BE49-F238E27FC236}">
                <a16:creationId xmlns:a16="http://schemas.microsoft.com/office/drawing/2014/main" id="{A72E115E-B6C9-3544-9868-6DE544CA39CD}"/>
              </a:ext>
            </a:extLst>
          </p:cNvPr>
          <p:cNvSpPr>
            <a:spLocks noGrp="1"/>
          </p:cNvSpPr>
          <p:nvPr>
            <p:ph idx="1"/>
          </p:nvPr>
        </p:nvSpPr>
        <p:spPr>
          <a:xfrm>
            <a:off x="677334" y="1407695"/>
            <a:ext cx="8596668" cy="4633667"/>
          </a:xfrm>
        </p:spPr>
        <p:txBody>
          <a:bodyPr>
            <a:normAutofit/>
          </a:bodyPr>
          <a:lstStyle/>
          <a:p>
            <a:pPr algn="just"/>
            <a:r>
              <a:rPr lang="hu-HU" sz="2200" dirty="0"/>
              <a:t>A bizalmasság sérül az adatokhoz való jogosulatlan hozzáférés vagy jogosulatlan közzététel esetén</a:t>
            </a:r>
          </a:p>
          <a:p>
            <a:pPr algn="just"/>
            <a:r>
              <a:rPr lang="hu-HU" sz="2200" dirty="0"/>
              <a:t>Példa:</a:t>
            </a:r>
          </a:p>
          <a:p>
            <a:pPr lvl="1" algn="just"/>
            <a:r>
              <a:rPr lang="hu-HU" sz="2200" dirty="0"/>
              <a:t>Gyermekek egészségügyi adatainak jogosulatlan közzététele:</a:t>
            </a:r>
          </a:p>
          <a:p>
            <a:pPr lvl="2" algn="just"/>
            <a:r>
              <a:rPr lang="hu-HU" sz="2000" dirty="0"/>
              <a:t>ezen adatokhoz való hozzáférés befolyásolhatja a gyermek iskolai környezetét, és a családját is (gyermekbántalmazással, mentális betegségekkel, a család anyagi helyzetével kapcsolatos adatok)</a:t>
            </a:r>
          </a:p>
          <a:p>
            <a:pPr lvl="2" algn="just"/>
            <a:r>
              <a:rPr lang="hu-HU" sz="2000" dirty="0"/>
              <a:t>ezek az adatok felhasználhatók a szülők és / vagy a gyermekek zsarolására</a:t>
            </a:r>
          </a:p>
          <a:p>
            <a:pPr lvl="2" algn="just"/>
            <a:r>
              <a:rPr lang="hu-HU" sz="2000" dirty="0"/>
              <a:t>a gyermekek célponttá válhatnak</a:t>
            </a:r>
            <a:endParaRPr lang="en-US" sz="2000" dirty="0"/>
          </a:p>
        </p:txBody>
      </p:sp>
      <p:sp>
        <p:nvSpPr>
          <p:cNvPr id="5" name="Dia számának helye 2"/>
          <p:cNvSpPr>
            <a:spLocks noGrp="1"/>
          </p:cNvSpPr>
          <p:nvPr>
            <p:ph type="sldNum" sz="quarter" idx="4"/>
          </p:nvPr>
        </p:nvSpPr>
        <p:spPr/>
        <p:txBody>
          <a:bodyPr/>
          <a:lstStyle/>
          <a:p>
            <a:fld id="{83616239-113C-4079-BFE0-95B47A92F041}" type="slidenum">
              <a:rPr lang="hu-HU" smtClean="0"/>
              <a:pPr/>
              <a:t>9</a:t>
            </a:fld>
            <a:endParaRPr lang="hu-HU" dirty="0"/>
          </a:p>
        </p:txBody>
      </p:sp>
      <p:sp>
        <p:nvSpPr>
          <p:cNvPr id="6" name="Ellipszis 5">
            <a:extLst>
              <a:ext uri="{FF2B5EF4-FFF2-40B4-BE49-F238E27FC236}">
                <a16:creationId xmlns:a16="http://schemas.microsoft.com/office/drawing/2014/main" id="{A93EE15C-91B2-49D2-8063-BC7FAD158546}"/>
              </a:ext>
            </a:extLst>
          </p:cNvPr>
          <p:cNvSpPr/>
          <p:nvPr/>
        </p:nvSpPr>
        <p:spPr>
          <a:xfrm>
            <a:off x="11650436" y="8878"/>
            <a:ext cx="541564" cy="547007"/>
          </a:xfrm>
          <a:prstGeom prst="ellipse">
            <a:avLst/>
          </a:prstGeom>
          <a:solidFill>
            <a:srgbClr val="FFFF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cSld>
  <p:clrMapOvr>
    <a:masterClrMapping/>
  </p:clrMapOvr>
  <p:transition/>
</p:sld>
</file>

<file path=ppt/theme/theme1.xml><?xml version="1.0" encoding="utf-8"?>
<a:theme xmlns:a="http://schemas.openxmlformats.org/drawingml/2006/main" name="1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2.xml><?xml version="1.0" encoding="utf-8"?>
<a:theme xmlns:a="http://schemas.openxmlformats.org/drawingml/2006/main" name="2_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TAR slides layout v2" id="{A21E3CF1-2936-0A4B-80EA-2B1CBB4D1BC0}" vid="{3CB01F65-2DAE-6E4A-BDDE-0D99C3BB33F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405</TotalTime>
  <Words>5875</Words>
  <Application>Microsoft Office PowerPoint</Application>
  <PresentationFormat>Szélesvásznú</PresentationFormat>
  <Paragraphs>609</Paragraphs>
  <Slides>40</Slides>
  <Notes>38</Notes>
  <HiddenSlides>0</HiddenSlides>
  <MMClips>0</MMClips>
  <ScaleCrop>false</ScaleCrop>
  <HeadingPairs>
    <vt:vector size="6" baseType="variant">
      <vt:variant>
        <vt:lpstr>Használt betűtípusok</vt:lpstr>
      </vt:variant>
      <vt:variant>
        <vt:i4>5</vt:i4>
      </vt:variant>
      <vt:variant>
        <vt:lpstr>Téma</vt:lpstr>
      </vt:variant>
      <vt:variant>
        <vt:i4>2</vt:i4>
      </vt:variant>
      <vt:variant>
        <vt:lpstr>Diacímek</vt:lpstr>
      </vt:variant>
      <vt:variant>
        <vt:i4>40</vt:i4>
      </vt:variant>
    </vt:vector>
  </HeadingPairs>
  <TitlesOfParts>
    <vt:vector size="47" baseType="lpstr">
      <vt:lpstr>Arial</vt:lpstr>
      <vt:lpstr>Calibri</vt:lpstr>
      <vt:lpstr>Cambria</vt:lpstr>
      <vt:lpstr>Trebuchet MS</vt:lpstr>
      <vt:lpstr>Wingdings 3</vt:lpstr>
      <vt:lpstr>1_Facet</vt:lpstr>
      <vt:lpstr>2_Facet</vt:lpstr>
      <vt:lpstr>  7. témakör – Technikai és szervezési intézkedések</vt:lpstr>
      <vt:lpstr>Útmutató a diák használatához (diavetítés előtt eltávolítandó)</vt:lpstr>
      <vt:lpstr>Útmutató az egyes diák színjelöléséhez (Diavetítés előtt eltávolítandó)</vt:lpstr>
      <vt:lpstr>Előadó</vt:lpstr>
      <vt:lpstr>PowerPoint-bemutató</vt:lpstr>
      <vt:lpstr>Tartalomjegyzék</vt:lpstr>
      <vt:lpstr>Adatbiztonság (általános)</vt:lpstr>
      <vt:lpstr>Mi az az adatbiztonság? </vt:lpstr>
      <vt:lpstr>Bizalmasság</vt:lpstr>
      <vt:lpstr>Integritás</vt:lpstr>
      <vt:lpstr>Rendelkezésre állás</vt:lpstr>
      <vt:lpstr>Ellenálló képesség</vt:lpstr>
      <vt:lpstr>Példák potenciális veszélyekre</vt:lpstr>
      <vt:lpstr>Kérdések?</vt:lpstr>
      <vt:lpstr>Tartalomjegyzék</vt:lpstr>
      <vt:lpstr>Adatbiztonság a GDPR-ban</vt:lpstr>
      <vt:lpstr>Adatbiztonság a GDPR-ban</vt:lpstr>
      <vt:lpstr>Az adatkezelés biztonsága - (GDPR 32. cikk)</vt:lpstr>
      <vt:lpstr>Az adatkezelés biztonsága - (GDPR 32. cikk)</vt:lpstr>
      <vt:lpstr>Beépített és alapértelmezett adatvédelem </vt:lpstr>
      <vt:lpstr>Beépített és alapértelmezett adatvédelem (2)</vt:lpstr>
      <vt:lpstr>További szervezési intézkedések - példák</vt:lpstr>
      <vt:lpstr>További szervezési intézkedések - példák (2)</vt:lpstr>
      <vt:lpstr>Álnevesített adat</vt:lpstr>
      <vt:lpstr>Anonimizált adat</vt:lpstr>
      <vt:lpstr>Anonimizálási technikák</vt:lpstr>
      <vt:lpstr>Az adatkezelés biztonsága a GDPR-ban</vt:lpstr>
      <vt:lpstr>Kérdések?</vt:lpstr>
      <vt:lpstr>Tartalomjegyzék</vt:lpstr>
      <vt:lpstr>Adatvédelmi incidens</vt:lpstr>
      <vt:lpstr>Adatvédelmi incidens</vt:lpstr>
      <vt:lpstr>Az incidens észlelése</vt:lpstr>
      <vt:lpstr>Az incidens orvoslására tett intézkedések</vt:lpstr>
      <vt:lpstr>Az incidens bejelentése a felügyeleti hatóságnak és az érintetteknek</vt:lpstr>
      <vt:lpstr>Az adatvédelmi hatóságok értesítése</vt:lpstr>
      <vt:lpstr>Az érintettek tájékoztatása</vt:lpstr>
      <vt:lpstr>Az érintettek tájékoztatása (2)</vt:lpstr>
      <vt:lpstr>Kérdések?</vt:lpstr>
      <vt:lpstr>Értékelés és visszajelzés</vt:lpstr>
      <vt:lpstr>Credits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dc:title>
  <dc:creator>Istvan Mate BOROCZ</dc:creator>
  <cp:lastModifiedBy>DELL-0009_2</cp:lastModifiedBy>
  <cp:revision>179</cp:revision>
  <dcterms:created xsi:type="dcterms:W3CDTF">2018-10-05T07:58:53Z</dcterms:created>
  <dcterms:modified xsi:type="dcterms:W3CDTF">2020-02-11T14:46:16Z</dcterms:modified>
</cp:coreProperties>
</file>