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2.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3.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4.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7" r:id="rId2"/>
  </p:sldMasterIdLst>
  <p:notesMasterIdLst>
    <p:notesMasterId r:id="rId38"/>
  </p:notesMasterIdLst>
  <p:sldIdLst>
    <p:sldId id="613" r:id="rId3"/>
    <p:sldId id="614" r:id="rId4"/>
    <p:sldId id="615" r:id="rId5"/>
    <p:sldId id="577" r:id="rId6"/>
    <p:sldId id="257" r:id="rId7"/>
    <p:sldId id="418" r:id="rId8"/>
    <p:sldId id="258" r:id="rId9"/>
    <p:sldId id="443" r:id="rId10"/>
    <p:sldId id="574" r:id="rId11"/>
    <p:sldId id="444" r:id="rId12"/>
    <p:sldId id="447" r:id="rId13"/>
    <p:sldId id="616" r:id="rId14"/>
    <p:sldId id="466" r:id="rId15"/>
    <p:sldId id="452" r:id="rId16"/>
    <p:sldId id="453" r:id="rId17"/>
    <p:sldId id="454" r:id="rId18"/>
    <p:sldId id="455" r:id="rId19"/>
    <p:sldId id="456" r:id="rId20"/>
    <p:sldId id="451" r:id="rId21"/>
    <p:sldId id="446" r:id="rId22"/>
    <p:sldId id="459" r:id="rId23"/>
    <p:sldId id="448" r:id="rId24"/>
    <p:sldId id="449" r:id="rId25"/>
    <p:sldId id="461" r:id="rId26"/>
    <p:sldId id="570" r:id="rId27"/>
    <p:sldId id="411" r:id="rId28"/>
    <p:sldId id="410" r:id="rId29"/>
    <p:sldId id="462" r:id="rId30"/>
    <p:sldId id="465" r:id="rId31"/>
    <p:sldId id="464" r:id="rId32"/>
    <p:sldId id="467" r:id="rId33"/>
    <p:sldId id="441" r:id="rId34"/>
    <p:sldId id="437" r:id="rId35"/>
    <p:sldId id="578" r:id="rId36"/>
    <p:sldId id="60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2971F9D-D49D-466F-A0AF-0884AA1E3702}">
          <p14:sldIdLst>
            <p14:sldId id="613"/>
            <p14:sldId id="614"/>
            <p14:sldId id="615"/>
            <p14:sldId id="577"/>
          </p14:sldIdLst>
        </p14:section>
        <p14:section name="kockázatok és a GDPR" id="{7CA29BDB-7767-432B-8C7A-52B9A336D2A1}">
          <p14:sldIdLst>
            <p14:sldId id="257"/>
            <p14:sldId id="418"/>
            <p14:sldId id="258"/>
            <p14:sldId id="443"/>
            <p14:sldId id="574"/>
          </p14:sldIdLst>
        </p14:section>
        <p14:section name="a kockázat fogalma" id="{65CEED6D-73AD-4EF8-A53E-81E2F738B1CC}">
          <p14:sldIdLst>
            <p14:sldId id="444"/>
            <p14:sldId id="447"/>
            <p14:sldId id="616"/>
          </p14:sldIdLst>
        </p14:section>
        <p14:section name="kockázatalapú megközelítés a GDPR-ban" id="{4A34DAC4-831C-4171-B936-6CEE891912A5}">
          <p14:sldIdLst>
            <p14:sldId id="466"/>
            <p14:sldId id="452"/>
            <p14:sldId id="453"/>
            <p14:sldId id="454"/>
            <p14:sldId id="455"/>
            <p14:sldId id="456"/>
            <p14:sldId id="451"/>
            <p14:sldId id="446"/>
            <p14:sldId id="459"/>
            <p14:sldId id="448"/>
            <p14:sldId id="449"/>
            <p14:sldId id="461"/>
            <p14:sldId id="570"/>
          </p14:sldIdLst>
        </p14:section>
        <p14:section name="gyakorlati problémák" id="{F94610DB-7C7B-4403-AB0E-C33BCAD7BA8B}">
          <p14:sldIdLst>
            <p14:sldId id="411"/>
            <p14:sldId id="410"/>
            <p14:sldId id="462"/>
            <p14:sldId id="465"/>
            <p14:sldId id="464"/>
            <p14:sldId id="467"/>
            <p14:sldId id="441"/>
            <p14:sldId id="437"/>
          </p14:sldIdLst>
        </p14:section>
        <p14:section name="Credits" id="{17965B45-DECD-4508-8CCB-8E1C78463B7F}">
          <p14:sldIdLst>
            <p14:sldId id="578"/>
            <p14:sldId id="60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00" autoAdjust="0"/>
    <p:restoredTop sz="69300" autoAdjust="0"/>
  </p:normalViewPr>
  <p:slideViewPr>
    <p:cSldViewPr snapToGrid="0" snapToObjects="1">
      <p:cViewPr varScale="1">
        <p:scale>
          <a:sx n="79" d="100"/>
          <a:sy n="79" d="100"/>
        </p:scale>
        <p:origin x="2004" y="9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7" d="100"/>
          <a:sy n="87" d="100"/>
        </p:scale>
        <p:origin x="384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085315-86FC-4D76-8B0A-6A86895141EC}"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GB"/>
        </a:p>
      </dgm:t>
    </dgm:pt>
    <dgm:pt modelId="{8A9FB603-B00E-47F4-AA63-B266D301B2CB}">
      <dgm:prSet custT="1"/>
      <dgm:spPr/>
      <dgm:t>
        <a:bodyPr/>
        <a:lstStyle/>
        <a:p>
          <a:r>
            <a:rPr lang="hu-HU" sz="2200" dirty="0"/>
            <a:t>beépített és az alapértelmezett adatvédelem</a:t>
          </a:r>
          <a:endParaRPr lang="el-GR" sz="2200" dirty="0"/>
        </a:p>
      </dgm:t>
    </dgm:pt>
    <dgm:pt modelId="{4A808C31-830F-4770-9448-66FAF84D0F06}" type="parTrans" cxnId="{5FAE0989-9738-4BAD-B00F-4700005224AC}">
      <dgm:prSet/>
      <dgm:spPr/>
      <dgm:t>
        <a:bodyPr/>
        <a:lstStyle/>
        <a:p>
          <a:endParaRPr lang="en-GB" sz="2200"/>
        </a:p>
      </dgm:t>
    </dgm:pt>
    <dgm:pt modelId="{28E0C271-6706-462E-A332-EB9590C0AEAE}" type="sibTrans" cxnId="{5FAE0989-9738-4BAD-B00F-4700005224AC}">
      <dgm:prSet/>
      <dgm:spPr/>
      <dgm:t>
        <a:bodyPr/>
        <a:lstStyle/>
        <a:p>
          <a:endParaRPr lang="en-GB" sz="2200"/>
        </a:p>
      </dgm:t>
    </dgm:pt>
    <dgm:pt modelId="{5B2FF735-BC3F-4E64-91D0-BBA07DE467DB}">
      <dgm:prSet custT="1"/>
      <dgm:spPr/>
      <dgm:t>
        <a:bodyPr/>
        <a:lstStyle/>
        <a:p>
          <a:r>
            <a:rPr lang="hu-HU" sz="2200" dirty="0"/>
            <a:t>elszámoltathatóság</a:t>
          </a:r>
          <a:endParaRPr lang="el-GR" sz="2200" dirty="0"/>
        </a:p>
      </dgm:t>
    </dgm:pt>
    <dgm:pt modelId="{DFFEF0BB-15B6-41FB-865F-4836336AC3A0}" type="parTrans" cxnId="{D51854F8-969F-4FAE-A84B-9024DC4FFF55}">
      <dgm:prSet/>
      <dgm:spPr/>
      <dgm:t>
        <a:bodyPr/>
        <a:lstStyle/>
        <a:p>
          <a:endParaRPr lang="en-GB" sz="2200"/>
        </a:p>
      </dgm:t>
    </dgm:pt>
    <dgm:pt modelId="{F6DED900-E217-460A-9807-144D2F3474A6}" type="sibTrans" cxnId="{D51854F8-969F-4FAE-A84B-9024DC4FFF55}">
      <dgm:prSet/>
      <dgm:spPr/>
      <dgm:t>
        <a:bodyPr/>
        <a:lstStyle/>
        <a:p>
          <a:endParaRPr lang="en-GB" sz="2200"/>
        </a:p>
      </dgm:t>
    </dgm:pt>
    <dgm:pt modelId="{FA8D6BBE-73A2-47AB-945E-2B8910847DF3}">
      <dgm:prSet custT="1"/>
      <dgm:spPr/>
      <dgm:t>
        <a:bodyPr/>
        <a:lstStyle/>
        <a:p>
          <a:r>
            <a:rPr lang="hu-HU" sz="2200" dirty="0"/>
            <a:t>átláthatóság</a:t>
          </a:r>
          <a:endParaRPr lang="el-GR" sz="2200" dirty="0"/>
        </a:p>
      </dgm:t>
    </dgm:pt>
    <dgm:pt modelId="{BC888F21-1026-4C46-B9C0-D59B1DE28F9A}" type="parTrans" cxnId="{8F13E113-BFE7-48E9-8339-4B3C6A4F7B8F}">
      <dgm:prSet/>
      <dgm:spPr/>
      <dgm:t>
        <a:bodyPr/>
        <a:lstStyle/>
        <a:p>
          <a:endParaRPr lang="en-GB" sz="2200"/>
        </a:p>
      </dgm:t>
    </dgm:pt>
    <dgm:pt modelId="{AFF16A60-D8ED-4258-A338-F908134540FA}" type="sibTrans" cxnId="{8F13E113-BFE7-48E9-8339-4B3C6A4F7B8F}">
      <dgm:prSet/>
      <dgm:spPr/>
      <dgm:t>
        <a:bodyPr/>
        <a:lstStyle/>
        <a:p>
          <a:endParaRPr lang="en-GB" sz="2200"/>
        </a:p>
      </dgm:t>
    </dgm:pt>
    <dgm:pt modelId="{137955D8-F544-4B31-8619-19F48FCD21AF}">
      <dgm:prSet custT="1"/>
      <dgm:spPr/>
      <dgm:t>
        <a:bodyPr/>
        <a:lstStyle/>
        <a:p>
          <a:r>
            <a:rPr lang="hu-HU" sz="2200" dirty="0"/>
            <a:t>adatvédelmi auditok</a:t>
          </a:r>
          <a:endParaRPr lang="el-GR" sz="2200" dirty="0"/>
        </a:p>
      </dgm:t>
    </dgm:pt>
    <dgm:pt modelId="{03CF19C1-88FA-43CF-8741-82AC0C910318}" type="parTrans" cxnId="{D5FDA0DC-842B-4DE6-9743-5F6939DD32FE}">
      <dgm:prSet/>
      <dgm:spPr/>
      <dgm:t>
        <a:bodyPr/>
        <a:lstStyle/>
        <a:p>
          <a:endParaRPr lang="en-GB" sz="2200"/>
        </a:p>
      </dgm:t>
    </dgm:pt>
    <dgm:pt modelId="{B7F10123-41D8-4E56-843E-F9B9DD285402}" type="sibTrans" cxnId="{D5FDA0DC-842B-4DE6-9743-5F6939DD32FE}">
      <dgm:prSet/>
      <dgm:spPr/>
      <dgm:t>
        <a:bodyPr/>
        <a:lstStyle/>
        <a:p>
          <a:endParaRPr lang="en-GB" sz="2200"/>
        </a:p>
      </dgm:t>
    </dgm:pt>
    <dgm:pt modelId="{E22ECFE9-7641-41B9-8D21-FC0D8E9B5F43}">
      <dgm:prSet custT="1"/>
      <dgm:spPr/>
      <dgm:t>
        <a:bodyPr/>
        <a:lstStyle/>
        <a:p>
          <a:r>
            <a:rPr lang="hu-HU" sz="2200" dirty="0"/>
            <a:t>hiányosságok elemzése</a:t>
          </a:r>
          <a:endParaRPr lang="el-GR" sz="2200" dirty="0"/>
        </a:p>
      </dgm:t>
    </dgm:pt>
    <dgm:pt modelId="{06A8D652-4C8F-458A-B0E3-01DD055B1F4B}" type="parTrans" cxnId="{33797000-0386-4DFE-A5F0-7415BAC0768F}">
      <dgm:prSet/>
      <dgm:spPr/>
      <dgm:t>
        <a:bodyPr/>
        <a:lstStyle/>
        <a:p>
          <a:endParaRPr lang="en-GB" sz="2200"/>
        </a:p>
      </dgm:t>
    </dgm:pt>
    <dgm:pt modelId="{3B54846E-8C1D-4D5D-B9E9-1F81912F3255}" type="sibTrans" cxnId="{33797000-0386-4DFE-A5F0-7415BAC0768F}">
      <dgm:prSet/>
      <dgm:spPr/>
      <dgm:t>
        <a:bodyPr/>
        <a:lstStyle/>
        <a:p>
          <a:endParaRPr lang="en-GB" sz="2200"/>
        </a:p>
      </dgm:t>
    </dgm:pt>
    <dgm:pt modelId="{3A371EEE-EE07-4C19-A168-C4F634467636}">
      <dgm:prSet custT="1"/>
      <dgm:spPr/>
      <dgm:t>
        <a:bodyPr/>
        <a:lstStyle/>
        <a:p>
          <a:r>
            <a:rPr lang="hu-HU" sz="2200" dirty="0"/>
            <a:t>adatvédelmi hatásvizsgálat és a kockázatok felmérése</a:t>
          </a:r>
          <a:endParaRPr lang="el-GR" sz="2200" dirty="0"/>
        </a:p>
      </dgm:t>
    </dgm:pt>
    <dgm:pt modelId="{0A43BA62-942F-4F02-B8A5-866EFEE30624}" type="parTrans" cxnId="{EB6CE00D-520B-4146-83C4-B82235143DFE}">
      <dgm:prSet/>
      <dgm:spPr/>
      <dgm:t>
        <a:bodyPr/>
        <a:lstStyle/>
        <a:p>
          <a:endParaRPr lang="en-GB" sz="2200"/>
        </a:p>
      </dgm:t>
    </dgm:pt>
    <dgm:pt modelId="{B17792F1-0DA2-4DE3-994F-31BCDF1A6065}" type="sibTrans" cxnId="{EB6CE00D-520B-4146-83C4-B82235143DFE}">
      <dgm:prSet/>
      <dgm:spPr/>
      <dgm:t>
        <a:bodyPr/>
        <a:lstStyle/>
        <a:p>
          <a:endParaRPr lang="en-GB" sz="2200"/>
        </a:p>
      </dgm:t>
    </dgm:pt>
    <dgm:pt modelId="{61E7D505-98DC-49F2-9F49-F3B363CB7E92}">
      <dgm:prSet custT="1"/>
      <dgm:spPr/>
      <dgm:t>
        <a:bodyPr/>
        <a:lstStyle/>
        <a:p>
          <a:r>
            <a:rPr lang="hu-HU" sz="2200" dirty="0"/>
            <a:t>adatvédelmi nyilvántartások</a:t>
          </a:r>
          <a:endParaRPr lang="el-GR" sz="2200" dirty="0"/>
        </a:p>
      </dgm:t>
    </dgm:pt>
    <dgm:pt modelId="{AFA5B10F-4BDE-451A-91DE-169CBA53FBB0}" type="parTrans" cxnId="{939D32D4-D73C-458E-99C2-C97F512527A3}">
      <dgm:prSet/>
      <dgm:spPr/>
      <dgm:t>
        <a:bodyPr/>
        <a:lstStyle/>
        <a:p>
          <a:endParaRPr lang="en-GB" sz="2200"/>
        </a:p>
      </dgm:t>
    </dgm:pt>
    <dgm:pt modelId="{35B66D4B-C416-41D5-B16C-89523574627C}" type="sibTrans" cxnId="{939D32D4-D73C-458E-99C2-C97F512527A3}">
      <dgm:prSet/>
      <dgm:spPr/>
      <dgm:t>
        <a:bodyPr/>
        <a:lstStyle/>
        <a:p>
          <a:endParaRPr lang="en-GB" sz="2200"/>
        </a:p>
      </dgm:t>
    </dgm:pt>
    <dgm:pt modelId="{6E938B90-1A9D-42C1-9ABD-547D28F6A5FD}" type="pres">
      <dgm:prSet presAssocID="{56085315-86FC-4D76-8B0A-6A86895141EC}" presName="compositeShape" presStyleCnt="0">
        <dgm:presLayoutVars>
          <dgm:chMax val="7"/>
          <dgm:dir/>
          <dgm:resizeHandles val="exact"/>
        </dgm:presLayoutVars>
      </dgm:prSet>
      <dgm:spPr/>
    </dgm:pt>
    <dgm:pt modelId="{A5A47F2C-6F89-488C-A277-96CE0E47D438}" type="pres">
      <dgm:prSet presAssocID="{8A9FB603-B00E-47F4-AA63-B266D301B2CB}" presName="circ1" presStyleLbl="vennNode1" presStyleIdx="0" presStyleCnt="7"/>
      <dgm:spPr/>
    </dgm:pt>
    <dgm:pt modelId="{6A884A95-C860-46DC-AADA-BDEB23992022}" type="pres">
      <dgm:prSet presAssocID="{8A9FB603-B00E-47F4-AA63-B266D301B2CB}" presName="circ1Tx" presStyleLbl="revTx" presStyleIdx="0" presStyleCnt="0" custScaleX="317188">
        <dgm:presLayoutVars>
          <dgm:chMax val="0"/>
          <dgm:chPref val="0"/>
          <dgm:bulletEnabled val="1"/>
        </dgm:presLayoutVars>
      </dgm:prSet>
      <dgm:spPr/>
    </dgm:pt>
    <dgm:pt modelId="{2C48CA2B-FE02-4CBF-A967-788821D5715B}" type="pres">
      <dgm:prSet presAssocID="{5B2FF735-BC3F-4E64-91D0-BBA07DE467DB}" presName="circ2" presStyleLbl="vennNode1" presStyleIdx="1" presStyleCnt="7"/>
      <dgm:spPr/>
    </dgm:pt>
    <dgm:pt modelId="{569CB8EA-C1BE-4ED4-9C1C-F72AC0E4227F}" type="pres">
      <dgm:prSet presAssocID="{5B2FF735-BC3F-4E64-91D0-BBA07DE467DB}" presName="circ2Tx" presStyleLbl="revTx" presStyleIdx="0" presStyleCnt="0" custScaleX="181902" custLinFactNeighborX="30162" custLinFactNeighborY="-5099">
        <dgm:presLayoutVars>
          <dgm:chMax val="0"/>
          <dgm:chPref val="0"/>
          <dgm:bulletEnabled val="1"/>
        </dgm:presLayoutVars>
      </dgm:prSet>
      <dgm:spPr/>
    </dgm:pt>
    <dgm:pt modelId="{265881BB-C0E8-44DE-AF28-7B7C044CD773}" type="pres">
      <dgm:prSet presAssocID="{FA8D6BBE-73A2-47AB-945E-2B8910847DF3}" presName="circ3" presStyleLbl="vennNode1" presStyleIdx="2" presStyleCnt="7" custLinFactNeighborX="4515" custLinFactNeighborY="-1505"/>
      <dgm:spPr/>
    </dgm:pt>
    <dgm:pt modelId="{CE150B08-BB80-4AD0-8FC9-6D0FC9700F08}" type="pres">
      <dgm:prSet presAssocID="{FA8D6BBE-73A2-47AB-945E-2B8910847DF3}" presName="circ3Tx" presStyleLbl="revTx" presStyleIdx="0" presStyleCnt="0" custScaleX="130108" custLinFactNeighborX="66564" custLinFactNeighborY="-10443">
        <dgm:presLayoutVars>
          <dgm:chMax val="0"/>
          <dgm:chPref val="0"/>
          <dgm:bulletEnabled val="1"/>
        </dgm:presLayoutVars>
      </dgm:prSet>
      <dgm:spPr/>
    </dgm:pt>
    <dgm:pt modelId="{FE4747D4-A4B4-416F-8DF2-943187CE805D}" type="pres">
      <dgm:prSet presAssocID="{137955D8-F544-4B31-8619-19F48FCD21AF}" presName="circ4" presStyleLbl="vennNode1" presStyleIdx="3" presStyleCnt="7"/>
      <dgm:spPr/>
    </dgm:pt>
    <dgm:pt modelId="{1BD9F466-7EA9-496B-A208-757957305304}" type="pres">
      <dgm:prSet presAssocID="{137955D8-F544-4B31-8619-19F48FCD21AF}" presName="circ4Tx" presStyleLbl="revTx" presStyleIdx="0" presStyleCnt="0" custScaleX="132139">
        <dgm:presLayoutVars>
          <dgm:chMax val="0"/>
          <dgm:chPref val="0"/>
          <dgm:bulletEnabled val="1"/>
        </dgm:presLayoutVars>
      </dgm:prSet>
      <dgm:spPr/>
    </dgm:pt>
    <dgm:pt modelId="{5C345F24-AC43-4E73-82A5-45CFCDD43466}" type="pres">
      <dgm:prSet presAssocID="{E22ECFE9-7641-41B9-8D21-FC0D8E9B5F43}" presName="circ5" presStyleLbl="vennNode1" presStyleIdx="4" presStyleCnt="7"/>
      <dgm:spPr/>
    </dgm:pt>
    <dgm:pt modelId="{AA86FDFD-AC67-48FA-9BF3-1AD088FC3B68}" type="pres">
      <dgm:prSet presAssocID="{E22ECFE9-7641-41B9-8D21-FC0D8E9B5F43}" presName="circ5Tx" presStyleLbl="revTx" presStyleIdx="0" presStyleCnt="0" custScaleX="135806">
        <dgm:presLayoutVars>
          <dgm:chMax val="0"/>
          <dgm:chPref val="0"/>
          <dgm:bulletEnabled val="1"/>
        </dgm:presLayoutVars>
      </dgm:prSet>
      <dgm:spPr/>
    </dgm:pt>
    <dgm:pt modelId="{A80249E2-6B2B-4FF6-8C79-07A390D79924}" type="pres">
      <dgm:prSet presAssocID="{3A371EEE-EE07-4C19-A168-C4F634467636}" presName="circ6" presStyleLbl="vennNode1" presStyleIdx="5" presStyleCnt="7"/>
      <dgm:spPr/>
    </dgm:pt>
    <dgm:pt modelId="{FF81B040-6727-4DF2-BF7A-BB822F6813DE}" type="pres">
      <dgm:prSet presAssocID="{3A371EEE-EE07-4C19-A168-C4F634467636}" presName="circ6Tx" presStyleLbl="revTx" presStyleIdx="0" presStyleCnt="0" custScaleX="246859" custScaleY="99748" custLinFactNeighborX="-53818" custLinFactNeighborY="4177">
        <dgm:presLayoutVars>
          <dgm:chMax val="0"/>
          <dgm:chPref val="0"/>
          <dgm:bulletEnabled val="1"/>
        </dgm:presLayoutVars>
      </dgm:prSet>
      <dgm:spPr/>
    </dgm:pt>
    <dgm:pt modelId="{CC579916-DB59-48B0-B52B-2DAF86E3043B}" type="pres">
      <dgm:prSet presAssocID="{61E7D505-98DC-49F2-9F49-F3B363CB7E92}" presName="circ7" presStyleLbl="vennNode1" presStyleIdx="6" presStyleCnt="7"/>
      <dgm:spPr/>
    </dgm:pt>
    <dgm:pt modelId="{B56994C9-FC9A-41EF-A4CC-90AF54B08915}" type="pres">
      <dgm:prSet presAssocID="{61E7D505-98DC-49F2-9F49-F3B363CB7E92}" presName="circ7Tx" presStyleLbl="revTx" presStyleIdx="0" presStyleCnt="0" custScaleX="200916">
        <dgm:presLayoutVars>
          <dgm:chMax val="0"/>
          <dgm:chPref val="0"/>
          <dgm:bulletEnabled val="1"/>
        </dgm:presLayoutVars>
      </dgm:prSet>
      <dgm:spPr/>
    </dgm:pt>
  </dgm:ptLst>
  <dgm:cxnLst>
    <dgm:cxn modelId="{33797000-0386-4DFE-A5F0-7415BAC0768F}" srcId="{56085315-86FC-4D76-8B0A-6A86895141EC}" destId="{E22ECFE9-7641-41B9-8D21-FC0D8E9B5F43}" srcOrd="4" destOrd="0" parTransId="{06A8D652-4C8F-458A-B0E3-01DD055B1F4B}" sibTransId="{3B54846E-8C1D-4D5D-B9E9-1F81912F3255}"/>
    <dgm:cxn modelId="{3EDFD907-903F-476C-A3BB-5D7CF72C5578}" type="presOf" srcId="{3A371EEE-EE07-4C19-A168-C4F634467636}" destId="{FF81B040-6727-4DF2-BF7A-BB822F6813DE}" srcOrd="0" destOrd="0" presId="urn:microsoft.com/office/officeart/2005/8/layout/venn1"/>
    <dgm:cxn modelId="{EB6CE00D-520B-4146-83C4-B82235143DFE}" srcId="{56085315-86FC-4D76-8B0A-6A86895141EC}" destId="{3A371EEE-EE07-4C19-A168-C4F634467636}" srcOrd="5" destOrd="0" parTransId="{0A43BA62-942F-4F02-B8A5-866EFEE30624}" sibTransId="{B17792F1-0DA2-4DE3-994F-31BCDF1A6065}"/>
    <dgm:cxn modelId="{8F13E113-BFE7-48E9-8339-4B3C6A4F7B8F}" srcId="{56085315-86FC-4D76-8B0A-6A86895141EC}" destId="{FA8D6BBE-73A2-47AB-945E-2B8910847DF3}" srcOrd="2" destOrd="0" parTransId="{BC888F21-1026-4C46-B9C0-D59B1DE28F9A}" sibTransId="{AFF16A60-D8ED-4258-A338-F908134540FA}"/>
    <dgm:cxn modelId="{4353C26B-B467-4408-891A-F3899A8A0B97}" type="presOf" srcId="{61E7D505-98DC-49F2-9F49-F3B363CB7E92}" destId="{B56994C9-FC9A-41EF-A4CC-90AF54B08915}" srcOrd="0" destOrd="0" presId="urn:microsoft.com/office/officeart/2005/8/layout/venn1"/>
    <dgm:cxn modelId="{5C92324C-1B6A-46BA-9802-575E661E546D}" type="presOf" srcId="{8A9FB603-B00E-47F4-AA63-B266D301B2CB}" destId="{6A884A95-C860-46DC-AADA-BDEB23992022}" srcOrd="0" destOrd="0" presId="urn:microsoft.com/office/officeart/2005/8/layout/venn1"/>
    <dgm:cxn modelId="{5FAE0989-9738-4BAD-B00F-4700005224AC}" srcId="{56085315-86FC-4D76-8B0A-6A86895141EC}" destId="{8A9FB603-B00E-47F4-AA63-B266D301B2CB}" srcOrd="0" destOrd="0" parTransId="{4A808C31-830F-4770-9448-66FAF84D0F06}" sibTransId="{28E0C271-6706-462E-A332-EB9590C0AEAE}"/>
    <dgm:cxn modelId="{0C32CAA8-0669-414E-87A6-29840D3A27B4}" type="presOf" srcId="{5B2FF735-BC3F-4E64-91D0-BBA07DE467DB}" destId="{569CB8EA-C1BE-4ED4-9C1C-F72AC0E4227F}" srcOrd="0" destOrd="0" presId="urn:microsoft.com/office/officeart/2005/8/layout/venn1"/>
    <dgm:cxn modelId="{38DD06A9-CAE5-4ABC-A986-99470A2CD0F9}" type="presOf" srcId="{137955D8-F544-4B31-8619-19F48FCD21AF}" destId="{1BD9F466-7EA9-496B-A208-757957305304}" srcOrd="0" destOrd="0" presId="urn:microsoft.com/office/officeart/2005/8/layout/venn1"/>
    <dgm:cxn modelId="{196FF6AB-792F-4860-83A6-B1986BEED971}" type="presOf" srcId="{56085315-86FC-4D76-8B0A-6A86895141EC}" destId="{6E938B90-1A9D-42C1-9ABD-547D28F6A5FD}" srcOrd="0" destOrd="0" presId="urn:microsoft.com/office/officeart/2005/8/layout/venn1"/>
    <dgm:cxn modelId="{8ADD68B1-2A65-4FA6-86F8-967AD7BCF00C}" type="presOf" srcId="{FA8D6BBE-73A2-47AB-945E-2B8910847DF3}" destId="{CE150B08-BB80-4AD0-8FC9-6D0FC9700F08}" srcOrd="0" destOrd="0" presId="urn:microsoft.com/office/officeart/2005/8/layout/venn1"/>
    <dgm:cxn modelId="{939D32D4-D73C-458E-99C2-C97F512527A3}" srcId="{56085315-86FC-4D76-8B0A-6A86895141EC}" destId="{61E7D505-98DC-49F2-9F49-F3B363CB7E92}" srcOrd="6" destOrd="0" parTransId="{AFA5B10F-4BDE-451A-91DE-169CBA53FBB0}" sibTransId="{35B66D4B-C416-41D5-B16C-89523574627C}"/>
    <dgm:cxn modelId="{D5FDA0DC-842B-4DE6-9743-5F6939DD32FE}" srcId="{56085315-86FC-4D76-8B0A-6A86895141EC}" destId="{137955D8-F544-4B31-8619-19F48FCD21AF}" srcOrd="3" destOrd="0" parTransId="{03CF19C1-88FA-43CF-8741-82AC0C910318}" sibTransId="{B7F10123-41D8-4E56-843E-F9B9DD285402}"/>
    <dgm:cxn modelId="{8E738EF4-DF9E-4F62-851D-9EC36447968D}" type="presOf" srcId="{E22ECFE9-7641-41B9-8D21-FC0D8E9B5F43}" destId="{AA86FDFD-AC67-48FA-9BF3-1AD088FC3B68}" srcOrd="0" destOrd="0" presId="urn:microsoft.com/office/officeart/2005/8/layout/venn1"/>
    <dgm:cxn modelId="{D51854F8-969F-4FAE-A84B-9024DC4FFF55}" srcId="{56085315-86FC-4D76-8B0A-6A86895141EC}" destId="{5B2FF735-BC3F-4E64-91D0-BBA07DE467DB}" srcOrd="1" destOrd="0" parTransId="{DFFEF0BB-15B6-41FB-865F-4836336AC3A0}" sibTransId="{F6DED900-E217-460A-9807-144D2F3474A6}"/>
    <dgm:cxn modelId="{F8100BC7-6BE7-492D-9E61-7E1D3AA71121}" type="presParOf" srcId="{6E938B90-1A9D-42C1-9ABD-547D28F6A5FD}" destId="{A5A47F2C-6F89-488C-A277-96CE0E47D438}" srcOrd="0" destOrd="0" presId="urn:microsoft.com/office/officeart/2005/8/layout/venn1"/>
    <dgm:cxn modelId="{79067A9B-BB17-4C2F-B6F6-9C99C5C6D9EF}" type="presParOf" srcId="{6E938B90-1A9D-42C1-9ABD-547D28F6A5FD}" destId="{6A884A95-C860-46DC-AADA-BDEB23992022}" srcOrd="1" destOrd="0" presId="urn:microsoft.com/office/officeart/2005/8/layout/venn1"/>
    <dgm:cxn modelId="{C77DA6B4-5E76-48C3-91AD-A4243A82B61B}" type="presParOf" srcId="{6E938B90-1A9D-42C1-9ABD-547D28F6A5FD}" destId="{2C48CA2B-FE02-4CBF-A967-788821D5715B}" srcOrd="2" destOrd="0" presId="urn:microsoft.com/office/officeart/2005/8/layout/venn1"/>
    <dgm:cxn modelId="{20396093-32F8-4653-9ABA-6DA3D64ABF46}" type="presParOf" srcId="{6E938B90-1A9D-42C1-9ABD-547D28F6A5FD}" destId="{569CB8EA-C1BE-4ED4-9C1C-F72AC0E4227F}" srcOrd="3" destOrd="0" presId="urn:microsoft.com/office/officeart/2005/8/layout/venn1"/>
    <dgm:cxn modelId="{AD1D210E-E1C5-4237-BB73-FAF8C6FD3516}" type="presParOf" srcId="{6E938B90-1A9D-42C1-9ABD-547D28F6A5FD}" destId="{265881BB-C0E8-44DE-AF28-7B7C044CD773}" srcOrd="4" destOrd="0" presId="urn:microsoft.com/office/officeart/2005/8/layout/venn1"/>
    <dgm:cxn modelId="{6B8C8610-0ADC-46C7-8C40-760E6F8480E8}" type="presParOf" srcId="{6E938B90-1A9D-42C1-9ABD-547D28F6A5FD}" destId="{CE150B08-BB80-4AD0-8FC9-6D0FC9700F08}" srcOrd="5" destOrd="0" presId="urn:microsoft.com/office/officeart/2005/8/layout/venn1"/>
    <dgm:cxn modelId="{D2AEAF5D-3296-4FEB-9F92-E04F90765E96}" type="presParOf" srcId="{6E938B90-1A9D-42C1-9ABD-547D28F6A5FD}" destId="{FE4747D4-A4B4-416F-8DF2-943187CE805D}" srcOrd="6" destOrd="0" presId="urn:microsoft.com/office/officeart/2005/8/layout/venn1"/>
    <dgm:cxn modelId="{56E4446D-54D9-4C91-829D-A8F119F2F8F4}" type="presParOf" srcId="{6E938B90-1A9D-42C1-9ABD-547D28F6A5FD}" destId="{1BD9F466-7EA9-496B-A208-757957305304}" srcOrd="7" destOrd="0" presId="urn:microsoft.com/office/officeart/2005/8/layout/venn1"/>
    <dgm:cxn modelId="{FE181F72-45D3-4FEC-B42A-10CB24AEE1AA}" type="presParOf" srcId="{6E938B90-1A9D-42C1-9ABD-547D28F6A5FD}" destId="{5C345F24-AC43-4E73-82A5-45CFCDD43466}" srcOrd="8" destOrd="0" presId="urn:microsoft.com/office/officeart/2005/8/layout/venn1"/>
    <dgm:cxn modelId="{4C67FEB2-AFF7-42A4-B9BF-D86552E6C25D}" type="presParOf" srcId="{6E938B90-1A9D-42C1-9ABD-547D28F6A5FD}" destId="{AA86FDFD-AC67-48FA-9BF3-1AD088FC3B68}" srcOrd="9" destOrd="0" presId="urn:microsoft.com/office/officeart/2005/8/layout/venn1"/>
    <dgm:cxn modelId="{90939CD1-E45E-49EB-B40D-528316BD5D04}" type="presParOf" srcId="{6E938B90-1A9D-42C1-9ABD-547D28F6A5FD}" destId="{A80249E2-6B2B-4FF6-8C79-07A390D79924}" srcOrd="10" destOrd="0" presId="urn:microsoft.com/office/officeart/2005/8/layout/venn1"/>
    <dgm:cxn modelId="{112AC4BE-C49E-42A8-BE1E-C7956702B3E1}" type="presParOf" srcId="{6E938B90-1A9D-42C1-9ABD-547D28F6A5FD}" destId="{FF81B040-6727-4DF2-BF7A-BB822F6813DE}" srcOrd="11" destOrd="0" presId="urn:microsoft.com/office/officeart/2005/8/layout/venn1"/>
    <dgm:cxn modelId="{E5199DE4-2525-43AC-ABF6-D1895D4AE89E}" type="presParOf" srcId="{6E938B90-1A9D-42C1-9ABD-547D28F6A5FD}" destId="{CC579916-DB59-48B0-B52B-2DAF86E3043B}" srcOrd="12" destOrd="0" presId="urn:microsoft.com/office/officeart/2005/8/layout/venn1"/>
    <dgm:cxn modelId="{593F7309-185D-42EB-B1C0-2AD1E1BF843A}" type="presParOf" srcId="{6E938B90-1A9D-42C1-9ABD-547D28F6A5FD}" destId="{B56994C9-FC9A-41EF-A4CC-90AF54B08915}" srcOrd="1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F8EF286-87F5-4E61-BCB5-F2945AC1723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48A19BF4-98AA-48ED-83B1-A322566985BA}">
      <dgm:prSet custT="1"/>
      <dgm:spPr/>
      <dgm:t>
        <a:bodyPr/>
        <a:lstStyle/>
        <a:p>
          <a:r>
            <a:rPr lang="hu-HU" sz="2200" dirty="0"/>
            <a:t>A személyes adatok, valamint a személyes adatok különleges kategóriája közötti különbségtétel azt az elképzelést tükrözi, hogy a személyes adatok egyes kategóriáinak kezelése magasabb kockázatot hordoz.</a:t>
          </a:r>
          <a:endParaRPr lang="el-GR" sz="2200" dirty="0"/>
        </a:p>
      </dgm:t>
    </dgm:pt>
    <dgm:pt modelId="{AFD8991C-D125-44AC-B15C-45E09DCDA82F}" type="parTrans" cxnId="{2578B088-3310-4597-9330-3CE87E8A9E0D}">
      <dgm:prSet/>
      <dgm:spPr/>
      <dgm:t>
        <a:bodyPr/>
        <a:lstStyle/>
        <a:p>
          <a:endParaRPr lang="en-GB" sz="2200"/>
        </a:p>
      </dgm:t>
    </dgm:pt>
    <dgm:pt modelId="{49C6326B-2D4B-4456-8A3D-B3255EF7D2D3}" type="sibTrans" cxnId="{2578B088-3310-4597-9330-3CE87E8A9E0D}">
      <dgm:prSet/>
      <dgm:spPr/>
      <dgm:t>
        <a:bodyPr/>
        <a:lstStyle/>
        <a:p>
          <a:endParaRPr lang="en-GB" sz="2200"/>
        </a:p>
      </dgm:t>
    </dgm:pt>
    <dgm:pt modelId="{6495AC0C-199A-4BD8-93F9-5BA0F95C57A1}">
      <dgm:prSet custT="1"/>
      <dgm:spPr/>
      <dgm:t>
        <a:bodyPr/>
        <a:lstStyle/>
        <a:p>
          <a:r>
            <a:rPr lang="hu-HU" sz="2200" dirty="0"/>
            <a:t>A jogos érdek jogalapja, valamint a kockázatelemzés</a:t>
          </a:r>
          <a:endParaRPr lang="el-GR" sz="2200" dirty="0"/>
        </a:p>
      </dgm:t>
    </dgm:pt>
    <dgm:pt modelId="{44027FAE-0BFE-45F9-8896-FCA9C3B81BD3}" type="parTrans" cxnId="{B05E0BCB-C6A0-4181-86FA-63BB805F5E54}">
      <dgm:prSet/>
      <dgm:spPr/>
      <dgm:t>
        <a:bodyPr/>
        <a:lstStyle/>
        <a:p>
          <a:endParaRPr lang="en-GB" sz="2200"/>
        </a:p>
      </dgm:t>
    </dgm:pt>
    <dgm:pt modelId="{1F408525-2E35-477C-958F-4B66FAF9F108}" type="sibTrans" cxnId="{B05E0BCB-C6A0-4181-86FA-63BB805F5E54}">
      <dgm:prSet/>
      <dgm:spPr/>
      <dgm:t>
        <a:bodyPr/>
        <a:lstStyle/>
        <a:p>
          <a:endParaRPr lang="en-GB" sz="2200"/>
        </a:p>
      </dgm:t>
    </dgm:pt>
    <dgm:pt modelId="{197B6995-8280-4513-9CB6-D5E2AD8314C5}">
      <dgm:prSet custT="1"/>
      <dgm:spPr/>
      <dgm:t>
        <a:bodyPr/>
        <a:lstStyle/>
        <a:p>
          <a:r>
            <a:rPr lang="hu-HU" sz="2200" dirty="0"/>
            <a:t>A személyes adatok további kezelése és az összeegyeztethetőségi vizsgálat</a:t>
          </a:r>
          <a:endParaRPr lang="el-GR" sz="2200" dirty="0"/>
        </a:p>
      </dgm:t>
    </dgm:pt>
    <dgm:pt modelId="{FE01E725-9083-4CF5-B789-B716850AE91B}" type="parTrans" cxnId="{BEFFEB69-C0C0-4818-B061-0CDFA13069C4}">
      <dgm:prSet/>
      <dgm:spPr/>
      <dgm:t>
        <a:bodyPr/>
        <a:lstStyle/>
        <a:p>
          <a:endParaRPr lang="en-GB" sz="2200"/>
        </a:p>
      </dgm:t>
    </dgm:pt>
    <dgm:pt modelId="{AA6B989C-1BD7-42B9-A953-E48A96E6E64A}" type="sibTrans" cxnId="{BEFFEB69-C0C0-4818-B061-0CDFA13069C4}">
      <dgm:prSet/>
      <dgm:spPr/>
      <dgm:t>
        <a:bodyPr/>
        <a:lstStyle/>
        <a:p>
          <a:endParaRPr lang="en-GB" sz="2200"/>
        </a:p>
      </dgm:t>
    </dgm:pt>
    <dgm:pt modelId="{937AEBF4-CD9C-4D2B-9625-FC4BA8C65431}">
      <dgm:prSet custT="1"/>
      <dgm:spPr/>
      <dgm:t>
        <a:bodyPr/>
        <a:lstStyle/>
        <a:p>
          <a:r>
            <a:rPr lang="hu-HU" sz="2200" dirty="0"/>
            <a:t>Különös figyelem a sérülékeny személyekre (például a gyermekek) (8. cikk)</a:t>
          </a:r>
          <a:endParaRPr lang="el-GR" sz="2200" dirty="0"/>
        </a:p>
      </dgm:t>
    </dgm:pt>
    <dgm:pt modelId="{F2D8BAD1-F4AE-473D-BBA1-604224B592E3}" type="parTrans" cxnId="{88967702-C768-4752-B2A8-9BA7912AC523}">
      <dgm:prSet/>
      <dgm:spPr/>
      <dgm:t>
        <a:bodyPr/>
        <a:lstStyle/>
        <a:p>
          <a:endParaRPr lang="hu-HU"/>
        </a:p>
      </dgm:t>
    </dgm:pt>
    <dgm:pt modelId="{0A009C0E-EB99-4BA6-BB4F-FB3A7317CA99}" type="sibTrans" cxnId="{88967702-C768-4752-B2A8-9BA7912AC523}">
      <dgm:prSet/>
      <dgm:spPr/>
      <dgm:t>
        <a:bodyPr/>
        <a:lstStyle/>
        <a:p>
          <a:endParaRPr lang="hu-HU"/>
        </a:p>
      </dgm:t>
    </dgm:pt>
    <dgm:pt modelId="{8DD7F55E-23A2-4E73-9BD3-364C3B9F897E}" type="pres">
      <dgm:prSet presAssocID="{9F8EF286-87F5-4E61-BCB5-F2945AC1723A}" presName="Name0" presStyleCnt="0">
        <dgm:presLayoutVars>
          <dgm:chMax val="7"/>
          <dgm:chPref val="7"/>
          <dgm:dir/>
        </dgm:presLayoutVars>
      </dgm:prSet>
      <dgm:spPr/>
    </dgm:pt>
    <dgm:pt modelId="{B7479B4D-1657-495F-A195-6EACBD1FD4CC}" type="pres">
      <dgm:prSet presAssocID="{9F8EF286-87F5-4E61-BCB5-F2945AC1723A}" presName="Name1" presStyleCnt="0"/>
      <dgm:spPr/>
    </dgm:pt>
    <dgm:pt modelId="{34DE0E5A-3F2F-43A9-A24A-8212D8F0808F}" type="pres">
      <dgm:prSet presAssocID="{9F8EF286-87F5-4E61-BCB5-F2945AC1723A}" presName="cycle" presStyleCnt="0"/>
      <dgm:spPr/>
    </dgm:pt>
    <dgm:pt modelId="{ECAE8DA8-8C07-4A1B-8E17-5CB13304502C}" type="pres">
      <dgm:prSet presAssocID="{9F8EF286-87F5-4E61-BCB5-F2945AC1723A}" presName="srcNode" presStyleLbl="node1" presStyleIdx="0" presStyleCnt="4"/>
      <dgm:spPr/>
    </dgm:pt>
    <dgm:pt modelId="{4304D165-042A-4992-BA79-923A442E67DC}" type="pres">
      <dgm:prSet presAssocID="{9F8EF286-87F5-4E61-BCB5-F2945AC1723A}" presName="conn" presStyleLbl="parChTrans1D2" presStyleIdx="0" presStyleCnt="1"/>
      <dgm:spPr/>
    </dgm:pt>
    <dgm:pt modelId="{274087B8-C7C1-4377-9BCF-0AE4B18071C2}" type="pres">
      <dgm:prSet presAssocID="{9F8EF286-87F5-4E61-BCB5-F2945AC1723A}" presName="extraNode" presStyleLbl="node1" presStyleIdx="0" presStyleCnt="4"/>
      <dgm:spPr/>
    </dgm:pt>
    <dgm:pt modelId="{FA6E5A1B-70C0-4970-91D7-1E0AE9B3C932}" type="pres">
      <dgm:prSet presAssocID="{9F8EF286-87F5-4E61-BCB5-F2945AC1723A}" presName="dstNode" presStyleLbl="node1" presStyleIdx="0" presStyleCnt="4"/>
      <dgm:spPr/>
    </dgm:pt>
    <dgm:pt modelId="{0624C3A3-802B-4D17-93AC-ED6EE46BBF64}" type="pres">
      <dgm:prSet presAssocID="{48A19BF4-98AA-48ED-83B1-A322566985BA}" presName="text_1" presStyleLbl="node1" presStyleIdx="0" presStyleCnt="4" custScaleY="151059">
        <dgm:presLayoutVars>
          <dgm:bulletEnabled val="1"/>
        </dgm:presLayoutVars>
      </dgm:prSet>
      <dgm:spPr/>
    </dgm:pt>
    <dgm:pt modelId="{44F0C466-1096-4E9F-B6CB-F5C14197DB22}" type="pres">
      <dgm:prSet presAssocID="{48A19BF4-98AA-48ED-83B1-A322566985BA}" presName="accent_1" presStyleCnt="0"/>
      <dgm:spPr/>
    </dgm:pt>
    <dgm:pt modelId="{548B3765-0371-49D0-9219-1B6597F7F953}" type="pres">
      <dgm:prSet presAssocID="{48A19BF4-98AA-48ED-83B1-A322566985BA}" presName="accentRepeatNode" presStyleLbl="solidFgAcc1" presStyleIdx="0" presStyleCnt="4"/>
      <dgm:spPr/>
    </dgm:pt>
    <dgm:pt modelId="{5A531DFE-E27D-428A-A114-60E09EDF90DB}" type="pres">
      <dgm:prSet presAssocID="{937AEBF4-CD9C-4D2B-9625-FC4BA8C65431}" presName="text_2" presStyleLbl="node1" presStyleIdx="1" presStyleCnt="4">
        <dgm:presLayoutVars>
          <dgm:bulletEnabled val="1"/>
        </dgm:presLayoutVars>
      </dgm:prSet>
      <dgm:spPr/>
    </dgm:pt>
    <dgm:pt modelId="{F78FFE02-79FD-41C2-B8C6-C912800C18AC}" type="pres">
      <dgm:prSet presAssocID="{937AEBF4-CD9C-4D2B-9625-FC4BA8C65431}" presName="accent_2" presStyleCnt="0"/>
      <dgm:spPr/>
    </dgm:pt>
    <dgm:pt modelId="{C16C145F-CFD5-484B-BF8E-227FF7A24509}" type="pres">
      <dgm:prSet presAssocID="{937AEBF4-CD9C-4D2B-9625-FC4BA8C65431}" presName="accentRepeatNode" presStyleLbl="solidFgAcc1" presStyleIdx="1" presStyleCnt="4"/>
      <dgm:spPr/>
    </dgm:pt>
    <dgm:pt modelId="{243EAE1D-12DE-48D8-8673-8A11CE9953F4}" type="pres">
      <dgm:prSet presAssocID="{6495AC0C-199A-4BD8-93F9-5BA0F95C57A1}" presName="text_3" presStyleLbl="node1" presStyleIdx="2" presStyleCnt="4">
        <dgm:presLayoutVars>
          <dgm:bulletEnabled val="1"/>
        </dgm:presLayoutVars>
      </dgm:prSet>
      <dgm:spPr/>
    </dgm:pt>
    <dgm:pt modelId="{4F859A43-F735-496B-AFA4-BB64D6EE30EF}" type="pres">
      <dgm:prSet presAssocID="{6495AC0C-199A-4BD8-93F9-5BA0F95C57A1}" presName="accent_3" presStyleCnt="0"/>
      <dgm:spPr/>
    </dgm:pt>
    <dgm:pt modelId="{97B70008-92AE-4DDD-BAFE-32CF5297FC9D}" type="pres">
      <dgm:prSet presAssocID="{6495AC0C-199A-4BD8-93F9-5BA0F95C57A1}" presName="accentRepeatNode" presStyleLbl="solidFgAcc1" presStyleIdx="2" presStyleCnt="4"/>
      <dgm:spPr/>
    </dgm:pt>
    <dgm:pt modelId="{6D913370-C538-41B8-8160-3DF34D2F116E}" type="pres">
      <dgm:prSet presAssocID="{197B6995-8280-4513-9CB6-D5E2AD8314C5}" presName="text_4" presStyleLbl="node1" presStyleIdx="3" presStyleCnt="4">
        <dgm:presLayoutVars>
          <dgm:bulletEnabled val="1"/>
        </dgm:presLayoutVars>
      </dgm:prSet>
      <dgm:spPr/>
    </dgm:pt>
    <dgm:pt modelId="{DEC3B1DA-08B7-4495-90DA-E982A4730F99}" type="pres">
      <dgm:prSet presAssocID="{197B6995-8280-4513-9CB6-D5E2AD8314C5}" presName="accent_4" presStyleCnt="0"/>
      <dgm:spPr/>
    </dgm:pt>
    <dgm:pt modelId="{49E2A5FA-D89E-4308-8A16-F146D57F756D}" type="pres">
      <dgm:prSet presAssocID="{197B6995-8280-4513-9CB6-D5E2AD8314C5}" presName="accentRepeatNode" presStyleLbl="solidFgAcc1" presStyleIdx="3" presStyleCnt="4"/>
      <dgm:spPr/>
    </dgm:pt>
  </dgm:ptLst>
  <dgm:cxnLst>
    <dgm:cxn modelId="{88967702-C768-4752-B2A8-9BA7912AC523}" srcId="{9F8EF286-87F5-4E61-BCB5-F2945AC1723A}" destId="{937AEBF4-CD9C-4D2B-9625-FC4BA8C65431}" srcOrd="1" destOrd="0" parTransId="{F2D8BAD1-F4AE-473D-BBA1-604224B592E3}" sibTransId="{0A009C0E-EB99-4BA6-BB4F-FB3A7317CA99}"/>
    <dgm:cxn modelId="{BEFFEB69-C0C0-4818-B061-0CDFA13069C4}" srcId="{9F8EF286-87F5-4E61-BCB5-F2945AC1723A}" destId="{197B6995-8280-4513-9CB6-D5E2AD8314C5}" srcOrd="3" destOrd="0" parTransId="{FE01E725-9083-4CF5-B789-B716850AE91B}" sibTransId="{AA6B989C-1BD7-42B9-A953-E48A96E6E64A}"/>
    <dgm:cxn modelId="{1729BA72-1E52-405C-8C2E-DF7A1E1AF130}" type="presOf" srcId="{6495AC0C-199A-4BD8-93F9-5BA0F95C57A1}" destId="{243EAE1D-12DE-48D8-8673-8A11CE9953F4}" srcOrd="0" destOrd="0" presId="urn:microsoft.com/office/officeart/2008/layout/VerticalCurvedList"/>
    <dgm:cxn modelId="{FBF1B881-C56A-4981-9703-CA70447B4B98}" type="presOf" srcId="{9F8EF286-87F5-4E61-BCB5-F2945AC1723A}" destId="{8DD7F55E-23A2-4E73-9BD3-364C3B9F897E}" srcOrd="0" destOrd="0" presId="urn:microsoft.com/office/officeart/2008/layout/VerticalCurvedList"/>
    <dgm:cxn modelId="{2578B088-3310-4597-9330-3CE87E8A9E0D}" srcId="{9F8EF286-87F5-4E61-BCB5-F2945AC1723A}" destId="{48A19BF4-98AA-48ED-83B1-A322566985BA}" srcOrd="0" destOrd="0" parTransId="{AFD8991C-D125-44AC-B15C-45E09DCDA82F}" sibTransId="{49C6326B-2D4B-4456-8A3D-B3255EF7D2D3}"/>
    <dgm:cxn modelId="{FC4500A1-050E-4205-AA28-29D77D1DC19A}" type="presOf" srcId="{48A19BF4-98AA-48ED-83B1-A322566985BA}" destId="{0624C3A3-802B-4D17-93AC-ED6EE46BBF64}" srcOrd="0" destOrd="0" presId="urn:microsoft.com/office/officeart/2008/layout/VerticalCurvedList"/>
    <dgm:cxn modelId="{9D86FAB8-40CC-40C6-9ACF-7CD6404526EE}" type="presOf" srcId="{49C6326B-2D4B-4456-8A3D-B3255EF7D2D3}" destId="{4304D165-042A-4992-BA79-923A442E67DC}" srcOrd="0" destOrd="0" presId="urn:microsoft.com/office/officeart/2008/layout/VerticalCurvedList"/>
    <dgm:cxn modelId="{B05E0BCB-C6A0-4181-86FA-63BB805F5E54}" srcId="{9F8EF286-87F5-4E61-BCB5-F2945AC1723A}" destId="{6495AC0C-199A-4BD8-93F9-5BA0F95C57A1}" srcOrd="2" destOrd="0" parTransId="{44027FAE-0BFE-45F9-8896-FCA9C3B81BD3}" sibTransId="{1F408525-2E35-477C-958F-4B66FAF9F108}"/>
    <dgm:cxn modelId="{53627ACB-8692-4D5E-85E8-71F447BBC706}" type="presOf" srcId="{197B6995-8280-4513-9CB6-D5E2AD8314C5}" destId="{6D913370-C538-41B8-8160-3DF34D2F116E}" srcOrd="0" destOrd="0" presId="urn:microsoft.com/office/officeart/2008/layout/VerticalCurvedList"/>
    <dgm:cxn modelId="{0BCC43F5-BC61-4022-9BB3-E10C31C5C864}" type="presOf" srcId="{937AEBF4-CD9C-4D2B-9625-FC4BA8C65431}" destId="{5A531DFE-E27D-428A-A114-60E09EDF90DB}" srcOrd="0" destOrd="0" presId="urn:microsoft.com/office/officeart/2008/layout/VerticalCurvedList"/>
    <dgm:cxn modelId="{2964B27B-E0D6-4813-A9CC-B72AD0C06BDD}" type="presParOf" srcId="{8DD7F55E-23A2-4E73-9BD3-364C3B9F897E}" destId="{B7479B4D-1657-495F-A195-6EACBD1FD4CC}" srcOrd="0" destOrd="0" presId="urn:microsoft.com/office/officeart/2008/layout/VerticalCurvedList"/>
    <dgm:cxn modelId="{88972FA5-9608-4666-BBEA-CB0FA785294B}" type="presParOf" srcId="{B7479B4D-1657-495F-A195-6EACBD1FD4CC}" destId="{34DE0E5A-3F2F-43A9-A24A-8212D8F0808F}" srcOrd="0" destOrd="0" presId="urn:microsoft.com/office/officeart/2008/layout/VerticalCurvedList"/>
    <dgm:cxn modelId="{D105AB47-996A-428F-8B2D-8065F5CD2AA5}" type="presParOf" srcId="{34DE0E5A-3F2F-43A9-A24A-8212D8F0808F}" destId="{ECAE8DA8-8C07-4A1B-8E17-5CB13304502C}" srcOrd="0" destOrd="0" presId="urn:microsoft.com/office/officeart/2008/layout/VerticalCurvedList"/>
    <dgm:cxn modelId="{000CCD2C-9B1C-4E7B-9558-7FC304C730D4}" type="presParOf" srcId="{34DE0E5A-3F2F-43A9-A24A-8212D8F0808F}" destId="{4304D165-042A-4992-BA79-923A442E67DC}" srcOrd="1" destOrd="0" presId="urn:microsoft.com/office/officeart/2008/layout/VerticalCurvedList"/>
    <dgm:cxn modelId="{A16CF70B-15F4-4B2A-B44B-42F6B9C5C5E5}" type="presParOf" srcId="{34DE0E5A-3F2F-43A9-A24A-8212D8F0808F}" destId="{274087B8-C7C1-4377-9BCF-0AE4B18071C2}" srcOrd="2" destOrd="0" presId="urn:microsoft.com/office/officeart/2008/layout/VerticalCurvedList"/>
    <dgm:cxn modelId="{49890B9A-A275-454B-91B7-2054D7D24BB4}" type="presParOf" srcId="{34DE0E5A-3F2F-43A9-A24A-8212D8F0808F}" destId="{FA6E5A1B-70C0-4970-91D7-1E0AE9B3C932}" srcOrd="3" destOrd="0" presId="urn:microsoft.com/office/officeart/2008/layout/VerticalCurvedList"/>
    <dgm:cxn modelId="{BAF62623-AA00-44B2-9973-2146C18C9833}" type="presParOf" srcId="{B7479B4D-1657-495F-A195-6EACBD1FD4CC}" destId="{0624C3A3-802B-4D17-93AC-ED6EE46BBF64}" srcOrd="1" destOrd="0" presId="urn:microsoft.com/office/officeart/2008/layout/VerticalCurvedList"/>
    <dgm:cxn modelId="{8CEAE43D-6EBF-4AFE-AD9B-B447AB77B19C}" type="presParOf" srcId="{B7479B4D-1657-495F-A195-6EACBD1FD4CC}" destId="{44F0C466-1096-4E9F-B6CB-F5C14197DB22}" srcOrd="2" destOrd="0" presId="urn:microsoft.com/office/officeart/2008/layout/VerticalCurvedList"/>
    <dgm:cxn modelId="{B6DFF32B-26C5-4B24-9C1A-CBB6A3897C5D}" type="presParOf" srcId="{44F0C466-1096-4E9F-B6CB-F5C14197DB22}" destId="{548B3765-0371-49D0-9219-1B6597F7F953}" srcOrd="0" destOrd="0" presId="urn:microsoft.com/office/officeart/2008/layout/VerticalCurvedList"/>
    <dgm:cxn modelId="{9A88E377-6A48-44E1-99E5-3056C36E2D77}" type="presParOf" srcId="{B7479B4D-1657-495F-A195-6EACBD1FD4CC}" destId="{5A531DFE-E27D-428A-A114-60E09EDF90DB}" srcOrd="3" destOrd="0" presId="urn:microsoft.com/office/officeart/2008/layout/VerticalCurvedList"/>
    <dgm:cxn modelId="{D15B15DF-E903-40D7-93D3-926C3292AF59}" type="presParOf" srcId="{B7479B4D-1657-495F-A195-6EACBD1FD4CC}" destId="{F78FFE02-79FD-41C2-B8C6-C912800C18AC}" srcOrd="4" destOrd="0" presId="urn:microsoft.com/office/officeart/2008/layout/VerticalCurvedList"/>
    <dgm:cxn modelId="{1C6C2CEE-B9EB-4976-9FAB-51DB422DF905}" type="presParOf" srcId="{F78FFE02-79FD-41C2-B8C6-C912800C18AC}" destId="{C16C145F-CFD5-484B-BF8E-227FF7A24509}" srcOrd="0" destOrd="0" presId="urn:microsoft.com/office/officeart/2008/layout/VerticalCurvedList"/>
    <dgm:cxn modelId="{941295ED-B48E-4D2E-825C-2EEF8E396FDD}" type="presParOf" srcId="{B7479B4D-1657-495F-A195-6EACBD1FD4CC}" destId="{243EAE1D-12DE-48D8-8673-8A11CE9953F4}" srcOrd="5" destOrd="0" presId="urn:microsoft.com/office/officeart/2008/layout/VerticalCurvedList"/>
    <dgm:cxn modelId="{2D091A44-725B-4E92-A9D6-997D7305053D}" type="presParOf" srcId="{B7479B4D-1657-495F-A195-6EACBD1FD4CC}" destId="{4F859A43-F735-496B-AFA4-BB64D6EE30EF}" srcOrd="6" destOrd="0" presId="urn:microsoft.com/office/officeart/2008/layout/VerticalCurvedList"/>
    <dgm:cxn modelId="{FBB13D3C-E74B-44E9-AEF5-FBFAC793DF5E}" type="presParOf" srcId="{4F859A43-F735-496B-AFA4-BB64D6EE30EF}" destId="{97B70008-92AE-4DDD-BAFE-32CF5297FC9D}" srcOrd="0" destOrd="0" presId="urn:microsoft.com/office/officeart/2008/layout/VerticalCurvedList"/>
    <dgm:cxn modelId="{5AEFAAC3-3096-483C-A029-4C88E957FF44}" type="presParOf" srcId="{B7479B4D-1657-495F-A195-6EACBD1FD4CC}" destId="{6D913370-C538-41B8-8160-3DF34D2F116E}" srcOrd="7" destOrd="0" presId="urn:microsoft.com/office/officeart/2008/layout/VerticalCurvedList"/>
    <dgm:cxn modelId="{47B5BE0B-F4B4-42CD-8AEC-BC6E16EAD8F8}" type="presParOf" srcId="{B7479B4D-1657-495F-A195-6EACBD1FD4CC}" destId="{DEC3B1DA-08B7-4495-90DA-E982A4730F99}" srcOrd="8" destOrd="0" presId="urn:microsoft.com/office/officeart/2008/layout/VerticalCurvedList"/>
    <dgm:cxn modelId="{514D8FC5-BD7D-4152-A3BB-9B7CB03398A9}" type="presParOf" srcId="{DEC3B1DA-08B7-4495-90DA-E982A4730F99}" destId="{49E2A5FA-D89E-4308-8A16-F146D57F756D}"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CBFB6B8-D072-44A0-83B2-A7B7346F8CE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56B4C9CF-7EF2-4897-AFBB-04AA0143146E}">
      <dgm:prSet/>
      <dgm:spPr/>
      <dgm:t>
        <a:bodyPr/>
        <a:lstStyle/>
        <a:p>
          <a:r>
            <a:rPr lang="en-GB" dirty="0"/>
            <a:t>1. </a:t>
          </a:r>
          <a:r>
            <a:rPr lang="hu-HU" dirty="0"/>
            <a:t>Segít a szervezeteknek bizonyítani az elszámoltathatóságnak való megfelelést.</a:t>
          </a:r>
          <a:endParaRPr lang="el-GR" dirty="0"/>
        </a:p>
      </dgm:t>
    </dgm:pt>
    <dgm:pt modelId="{57AA03F2-2B48-443F-9469-2E8457315415}" type="parTrans" cxnId="{5C20534B-CE11-4A1C-8C60-244C13C5CA5D}">
      <dgm:prSet/>
      <dgm:spPr/>
      <dgm:t>
        <a:bodyPr/>
        <a:lstStyle/>
        <a:p>
          <a:endParaRPr lang="en-GB"/>
        </a:p>
      </dgm:t>
    </dgm:pt>
    <dgm:pt modelId="{3E40EE87-F483-4B30-BE39-5E95C4A81F8A}" type="sibTrans" cxnId="{5C20534B-CE11-4A1C-8C60-244C13C5CA5D}">
      <dgm:prSet/>
      <dgm:spPr/>
      <dgm:t>
        <a:bodyPr/>
        <a:lstStyle/>
        <a:p>
          <a:endParaRPr lang="en-GB"/>
        </a:p>
      </dgm:t>
    </dgm:pt>
    <dgm:pt modelId="{661EF12B-B402-48F8-902A-DBB02E0088EE}">
      <dgm:prSet/>
      <dgm:spPr/>
      <dgm:t>
        <a:bodyPr/>
        <a:lstStyle/>
        <a:p>
          <a:r>
            <a:rPr lang="en-GB" dirty="0"/>
            <a:t>2. </a:t>
          </a:r>
          <a:r>
            <a:rPr lang="hu-HU" dirty="0"/>
            <a:t>Egyben a szükséges biztosítékok és intézkedések kulcsfontosságú mutatója.</a:t>
          </a:r>
          <a:endParaRPr lang="el-GR" dirty="0"/>
        </a:p>
      </dgm:t>
    </dgm:pt>
    <dgm:pt modelId="{B7178B6A-0B0D-4EF1-A7A7-B976E61020AD}" type="parTrans" cxnId="{BABF9099-B6F2-4D2C-ABCB-81AA07FB7FA5}">
      <dgm:prSet/>
      <dgm:spPr/>
      <dgm:t>
        <a:bodyPr/>
        <a:lstStyle/>
        <a:p>
          <a:endParaRPr lang="en-GB"/>
        </a:p>
      </dgm:t>
    </dgm:pt>
    <dgm:pt modelId="{E5D70EE3-507C-49C1-918D-4857D333E250}" type="sibTrans" cxnId="{BABF9099-B6F2-4D2C-ABCB-81AA07FB7FA5}">
      <dgm:prSet/>
      <dgm:spPr/>
      <dgm:t>
        <a:bodyPr/>
        <a:lstStyle/>
        <a:p>
          <a:endParaRPr lang="en-GB"/>
        </a:p>
      </dgm:t>
    </dgm:pt>
    <dgm:pt modelId="{F3CBD7EC-CEF1-4CE8-9525-898257C2A3F9}">
      <dgm:prSet/>
      <dgm:spPr/>
      <dgm:t>
        <a:bodyPr/>
        <a:lstStyle/>
        <a:p>
          <a:r>
            <a:rPr lang="en-GB" dirty="0"/>
            <a:t>3. </a:t>
          </a:r>
          <a:r>
            <a:rPr lang="hu-HU" dirty="0"/>
            <a:t>Támogatja a vállalatok adatvédelemi megfelelését és  hatékonyságát (a források kifinomult elosztása, az adatkezelés tervezése és ütemezése, prioritások meghatározása)</a:t>
          </a:r>
          <a:endParaRPr lang="el-GR" dirty="0"/>
        </a:p>
      </dgm:t>
    </dgm:pt>
    <dgm:pt modelId="{7F0DCFC8-214E-41D5-A542-7C533A7E0272}" type="parTrans" cxnId="{87F0AB42-4FFC-4B0F-B1B7-689B4AFAABCF}">
      <dgm:prSet/>
      <dgm:spPr/>
      <dgm:t>
        <a:bodyPr/>
        <a:lstStyle/>
        <a:p>
          <a:endParaRPr lang="en-GB"/>
        </a:p>
      </dgm:t>
    </dgm:pt>
    <dgm:pt modelId="{8E1F06F6-5F95-4A4C-9469-3A07779BCB50}" type="sibTrans" cxnId="{87F0AB42-4FFC-4B0F-B1B7-689B4AFAABCF}">
      <dgm:prSet/>
      <dgm:spPr/>
      <dgm:t>
        <a:bodyPr/>
        <a:lstStyle/>
        <a:p>
          <a:endParaRPr lang="en-GB"/>
        </a:p>
      </dgm:t>
    </dgm:pt>
    <dgm:pt modelId="{8FDB8B3A-46AC-4F45-9C9D-41C139C6FC41}">
      <dgm:prSet/>
      <dgm:spPr/>
      <dgm:t>
        <a:bodyPr/>
        <a:lstStyle/>
        <a:p>
          <a:r>
            <a:rPr lang="hu-HU" dirty="0"/>
            <a:t>4</a:t>
          </a:r>
          <a:r>
            <a:rPr lang="en-GB" dirty="0"/>
            <a:t>. </a:t>
          </a:r>
          <a:r>
            <a:rPr lang="hu-HU" dirty="0"/>
            <a:t>Javítja az információmegosztást és az együttműködést  az üzleti egységek között.</a:t>
          </a:r>
          <a:endParaRPr lang="el-GR" dirty="0"/>
        </a:p>
      </dgm:t>
    </dgm:pt>
    <dgm:pt modelId="{8947F1F3-2015-4966-BC98-7C1A786BA222}" type="parTrans" cxnId="{7DD8F39A-B83B-438F-944C-93A8ED039783}">
      <dgm:prSet/>
      <dgm:spPr/>
      <dgm:t>
        <a:bodyPr/>
        <a:lstStyle/>
        <a:p>
          <a:endParaRPr lang="en-GB"/>
        </a:p>
      </dgm:t>
    </dgm:pt>
    <dgm:pt modelId="{7F5E48E3-D66E-4106-AB58-0368618326E7}" type="sibTrans" cxnId="{7DD8F39A-B83B-438F-944C-93A8ED039783}">
      <dgm:prSet/>
      <dgm:spPr/>
      <dgm:t>
        <a:bodyPr/>
        <a:lstStyle/>
        <a:p>
          <a:endParaRPr lang="en-GB"/>
        </a:p>
      </dgm:t>
    </dgm:pt>
    <dgm:pt modelId="{35FB4A81-86E1-4929-A33A-FB81C13FF2DA}" type="pres">
      <dgm:prSet presAssocID="{3CBFB6B8-D072-44A0-83B2-A7B7346F8CE0}" presName="linear" presStyleCnt="0">
        <dgm:presLayoutVars>
          <dgm:animLvl val="lvl"/>
          <dgm:resizeHandles val="exact"/>
        </dgm:presLayoutVars>
      </dgm:prSet>
      <dgm:spPr/>
    </dgm:pt>
    <dgm:pt modelId="{2C1574E1-507C-4324-8E35-34E233B0FB3E}" type="pres">
      <dgm:prSet presAssocID="{56B4C9CF-7EF2-4897-AFBB-04AA0143146E}" presName="parentText" presStyleLbl="node1" presStyleIdx="0" presStyleCnt="4">
        <dgm:presLayoutVars>
          <dgm:chMax val="0"/>
          <dgm:bulletEnabled val="1"/>
        </dgm:presLayoutVars>
      </dgm:prSet>
      <dgm:spPr/>
    </dgm:pt>
    <dgm:pt modelId="{E715EB97-154A-4063-81B0-F6D7F95995D8}" type="pres">
      <dgm:prSet presAssocID="{3E40EE87-F483-4B30-BE39-5E95C4A81F8A}" presName="spacer" presStyleCnt="0"/>
      <dgm:spPr/>
    </dgm:pt>
    <dgm:pt modelId="{D9CB7539-FEB8-4A47-B4FA-75592F2A7776}" type="pres">
      <dgm:prSet presAssocID="{661EF12B-B402-48F8-902A-DBB02E0088EE}" presName="parentText" presStyleLbl="node1" presStyleIdx="1" presStyleCnt="4">
        <dgm:presLayoutVars>
          <dgm:chMax val="0"/>
          <dgm:bulletEnabled val="1"/>
        </dgm:presLayoutVars>
      </dgm:prSet>
      <dgm:spPr/>
    </dgm:pt>
    <dgm:pt modelId="{0CF5E158-B3E3-452A-8A90-9ECF743E5E29}" type="pres">
      <dgm:prSet presAssocID="{E5D70EE3-507C-49C1-918D-4857D333E250}" presName="spacer" presStyleCnt="0"/>
      <dgm:spPr/>
    </dgm:pt>
    <dgm:pt modelId="{D8B8E5A5-3929-4A38-A3AB-C826A6F6AC73}" type="pres">
      <dgm:prSet presAssocID="{F3CBD7EC-CEF1-4CE8-9525-898257C2A3F9}" presName="parentText" presStyleLbl="node1" presStyleIdx="2" presStyleCnt="4">
        <dgm:presLayoutVars>
          <dgm:chMax val="0"/>
          <dgm:bulletEnabled val="1"/>
        </dgm:presLayoutVars>
      </dgm:prSet>
      <dgm:spPr/>
    </dgm:pt>
    <dgm:pt modelId="{4FB8A57E-6728-40DC-A7FA-6BBBB7041B08}" type="pres">
      <dgm:prSet presAssocID="{8E1F06F6-5F95-4A4C-9469-3A07779BCB50}" presName="spacer" presStyleCnt="0"/>
      <dgm:spPr/>
    </dgm:pt>
    <dgm:pt modelId="{D88EAE32-8527-4D99-B334-0C790D886E6D}" type="pres">
      <dgm:prSet presAssocID="{8FDB8B3A-46AC-4F45-9C9D-41C139C6FC41}" presName="parentText" presStyleLbl="node1" presStyleIdx="3" presStyleCnt="4">
        <dgm:presLayoutVars>
          <dgm:chMax val="0"/>
          <dgm:bulletEnabled val="1"/>
        </dgm:presLayoutVars>
      </dgm:prSet>
      <dgm:spPr/>
    </dgm:pt>
  </dgm:ptLst>
  <dgm:cxnLst>
    <dgm:cxn modelId="{2D9B9711-33CE-45A9-820B-8C4293425EC0}" type="presOf" srcId="{56B4C9CF-7EF2-4897-AFBB-04AA0143146E}" destId="{2C1574E1-507C-4324-8E35-34E233B0FB3E}" srcOrd="0" destOrd="0" presId="urn:microsoft.com/office/officeart/2005/8/layout/vList2"/>
    <dgm:cxn modelId="{F749A729-8FA1-4012-8560-C9C1395279AC}" type="presOf" srcId="{8FDB8B3A-46AC-4F45-9C9D-41C139C6FC41}" destId="{D88EAE32-8527-4D99-B334-0C790D886E6D}" srcOrd="0" destOrd="0" presId="urn:microsoft.com/office/officeart/2005/8/layout/vList2"/>
    <dgm:cxn modelId="{A44C3B5D-CABA-4C52-8F39-2652617919A6}" type="presOf" srcId="{661EF12B-B402-48F8-902A-DBB02E0088EE}" destId="{D9CB7539-FEB8-4A47-B4FA-75592F2A7776}" srcOrd="0" destOrd="0" presId="urn:microsoft.com/office/officeart/2005/8/layout/vList2"/>
    <dgm:cxn modelId="{87F0AB42-4FFC-4B0F-B1B7-689B4AFAABCF}" srcId="{3CBFB6B8-D072-44A0-83B2-A7B7346F8CE0}" destId="{F3CBD7EC-CEF1-4CE8-9525-898257C2A3F9}" srcOrd="2" destOrd="0" parTransId="{7F0DCFC8-214E-41D5-A542-7C533A7E0272}" sibTransId="{8E1F06F6-5F95-4A4C-9469-3A07779BCB50}"/>
    <dgm:cxn modelId="{5C20534B-CE11-4A1C-8C60-244C13C5CA5D}" srcId="{3CBFB6B8-D072-44A0-83B2-A7B7346F8CE0}" destId="{56B4C9CF-7EF2-4897-AFBB-04AA0143146E}" srcOrd="0" destOrd="0" parTransId="{57AA03F2-2B48-443F-9469-2E8457315415}" sibTransId="{3E40EE87-F483-4B30-BE39-5E95C4A81F8A}"/>
    <dgm:cxn modelId="{D013A353-990B-4625-B2FB-047EDB0DD94C}" type="presOf" srcId="{3CBFB6B8-D072-44A0-83B2-A7B7346F8CE0}" destId="{35FB4A81-86E1-4929-A33A-FB81C13FF2DA}" srcOrd="0" destOrd="0" presId="urn:microsoft.com/office/officeart/2005/8/layout/vList2"/>
    <dgm:cxn modelId="{9159D781-35CD-459D-BCFC-C108184AD6B0}" type="presOf" srcId="{F3CBD7EC-CEF1-4CE8-9525-898257C2A3F9}" destId="{D8B8E5A5-3929-4A38-A3AB-C826A6F6AC73}" srcOrd="0" destOrd="0" presId="urn:microsoft.com/office/officeart/2005/8/layout/vList2"/>
    <dgm:cxn modelId="{BABF9099-B6F2-4D2C-ABCB-81AA07FB7FA5}" srcId="{3CBFB6B8-D072-44A0-83B2-A7B7346F8CE0}" destId="{661EF12B-B402-48F8-902A-DBB02E0088EE}" srcOrd="1" destOrd="0" parTransId="{B7178B6A-0B0D-4EF1-A7A7-B976E61020AD}" sibTransId="{E5D70EE3-507C-49C1-918D-4857D333E250}"/>
    <dgm:cxn modelId="{7DD8F39A-B83B-438F-944C-93A8ED039783}" srcId="{3CBFB6B8-D072-44A0-83B2-A7B7346F8CE0}" destId="{8FDB8B3A-46AC-4F45-9C9D-41C139C6FC41}" srcOrd="3" destOrd="0" parTransId="{8947F1F3-2015-4966-BC98-7C1A786BA222}" sibTransId="{7F5E48E3-D66E-4106-AB58-0368618326E7}"/>
    <dgm:cxn modelId="{E8732D3A-2A58-49A5-99E8-14C547BBB893}" type="presParOf" srcId="{35FB4A81-86E1-4929-A33A-FB81C13FF2DA}" destId="{2C1574E1-507C-4324-8E35-34E233B0FB3E}" srcOrd="0" destOrd="0" presId="urn:microsoft.com/office/officeart/2005/8/layout/vList2"/>
    <dgm:cxn modelId="{9DF6E539-4C45-42D2-A231-849C38FBD882}" type="presParOf" srcId="{35FB4A81-86E1-4929-A33A-FB81C13FF2DA}" destId="{E715EB97-154A-4063-81B0-F6D7F95995D8}" srcOrd="1" destOrd="0" presId="urn:microsoft.com/office/officeart/2005/8/layout/vList2"/>
    <dgm:cxn modelId="{FB438DF3-1444-4C89-B19A-7502DD39AB3E}" type="presParOf" srcId="{35FB4A81-86E1-4929-A33A-FB81C13FF2DA}" destId="{D9CB7539-FEB8-4A47-B4FA-75592F2A7776}" srcOrd="2" destOrd="0" presId="urn:microsoft.com/office/officeart/2005/8/layout/vList2"/>
    <dgm:cxn modelId="{AEB575DB-D704-42B7-B37D-2DFA2ABBCACA}" type="presParOf" srcId="{35FB4A81-86E1-4929-A33A-FB81C13FF2DA}" destId="{0CF5E158-B3E3-452A-8A90-9ECF743E5E29}" srcOrd="3" destOrd="0" presId="urn:microsoft.com/office/officeart/2005/8/layout/vList2"/>
    <dgm:cxn modelId="{06571A44-C07B-43A7-AF52-B4FFB3541D05}" type="presParOf" srcId="{35FB4A81-86E1-4929-A33A-FB81C13FF2DA}" destId="{D8B8E5A5-3929-4A38-A3AB-C826A6F6AC73}" srcOrd="4" destOrd="0" presId="urn:microsoft.com/office/officeart/2005/8/layout/vList2"/>
    <dgm:cxn modelId="{B8D969E9-9E23-4FDC-9140-5F39351630EE}" type="presParOf" srcId="{35FB4A81-86E1-4929-A33A-FB81C13FF2DA}" destId="{4FB8A57E-6728-40DC-A7FA-6BBBB7041B08}" srcOrd="5" destOrd="0" presId="urn:microsoft.com/office/officeart/2005/8/layout/vList2"/>
    <dgm:cxn modelId="{59BBEDD8-02BD-4D2B-94A8-9BB34628CBCB}" type="presParOf" srcId="{35FB4A81-86E1-4929-A33A-FB81C13FF2DA}" destId="{D88EAE32-8527-4D99-B334-0C790D886E6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4D318B3-DF3D-45CA-B9CD-1CE41102281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35CA61E2-92B3-450E-8B32-807A0A805AB4}">
      <dgm:prSet custT="1"/>
      <dgm:spPr/>
      <dgm:t>
        <a:bodyPr/>
        <a:lstStyle/>
        <a:p>
          <a:r>
            <a:rPr lang="hu-HU" sz="2200"/>
            <a:t>5. Megelőző funkcióval rendelkezik.</a:t>
          </a:r>
          <a:endParaRPr lang="el-GR" sz="2200" dirty="0"/>
        </a:p>
      </dgm:t>
    </dgm:pt>
    <dgm:pt modelId="{B50622AD-A292-4F8B-88E3-DFA833C168DB}" type="parTrans" cxnId="{449DB329-D64F-4359-B5BD-D2B55FA5A2D5}">
      <dgm:prSet/>
      <dgm:spPr/>
      <dgm:t>
        <a:bodyPr/>
        <a:lstStyle/>
        <a:p>
          <a:endParaRPr lang="en-GB" sz="2200"/>
        </a:p>
      </dgm:t>
    </dgm:pt>
    <dgm:pt modelId="{7AE9A792-2079-46E0-84B3-BAFBAA4D26A6}" type="sibTrans" cxnId="{449DB329-D64F-4359-B5BD-D2B55FA5A2D5}">
      <dgm:prSet/>
      <dgm:spPr/>
      <dgm:t>
        <a:bodyPr/>
        <a:lstStyle/>
        <a:p>
          <a:endParaRPr lang="en-GB" sz="2200"/>
        </a:p>
      </dgm:t>
    </dgm:pt>
    <dgm:pt modelId="{34F5C6A9-9D60-4751-87A1-690BC8360165}">
      <dgm:prSet custT="1"/>
      <dgm:spPr/>
      <dgm:t>
        <a:bodyPr/>
        <a:lstStyle/>
        <a:p>
          <a:r>
            <a:rPr lang="hu-HU" sz="2200" dirty="0"/>
            <a:t>6</a:t>
          </a:r>
          <a:r>
            <a:rPr lang="en-GB" sz="2200" dirty="0"/>
            <a:t>. </a:t>
          </a:r>
          <a:r>
            <a:rPr lang="hu-HU" sz="2200" dirty="0" err="1"/>
            <a:t>Ösztönzi</a:t>
          </a:r>
          <a:r>
            <a:rPr lang="hu-HU" sz="2200" dirty="0"/>
            <a:t> a szervezeteket a kockázatelemzési módszerek kidolgozására és tesztelésére.</a:t>
          </a:r>
          <a:endParaRPr lang="el-GR" sz="2200" dirty="0"/>
        </a:p>
      </dgm:t>
    </dgm:pt>
    <dgm:pt modelId="{70636781-F132-4B3E-84B0-24EB3CB433AF}" type="parTrans" cxnId="{9082F377-8EC9-47D0-9545-320799AB4E8D}">
      <dgm:prSet/>
      <dgm:spPr/>
      <dgm:t>
        <a:bodyPr/>
        <a:lstStyle/>
        <a:p>
          <a:endParaRPr lang="en-GB" sz="2200"/>
        </a:p>
      </dgm:t>
    </dgm:pt>
    <dgm:pt modelId="{940F65CC-2C9C-4EE9-84E6-EB299C21860E}" type="sibTrans" cxnId="{9082F377-8EC9-47D0-9545-320799AB4E8D}">
      <dgm:prSet/>
      <dgm:spPr/>
      <dgm:t>
        <a:bodyPr/>
        <a:lstStyle/>
        <a:p>
          <a:endParaRPr lang="en-GB" sz="2200"/>
        </a:p>
      </dgm:t>
    </dgm:pt>
    <dgm:pt modelId="{FEB1BE0D-1A7A-4C40-899A-307CB49CEB9D}">
      <dgm:prSet custT="1"/>
      <dgm:spPr/>
      <dgm:t>
        <a:bodyPr/>
        <a:lstStyle/>
        <a:p>
          <a:r>
            <a:rPr lang="hu-HU" sz="2200" dirty="0"/>
            <a:t>7. Biztosítja a rugalmasságot, a reagálóképességet és a felelősségvállalást.</a:t>
          </a:r>
          <a:endParaRPr lang="el-GR" sz="2200" dirty="0"/>
        </a:p>
      </dgm:t>
    </dgm:pt>
    <dgm:pt modelId="{E2A5EA27-0E40-4F4E-B00B-35C69B7FD023}" type="parTrans" cxnId="{49BF2E70-590B-463F-AD9B-CFE557A81205}">
      <dgm:prSet/>
      <dgm:spPr/>
      <dgm:t>
        <a:bodyPr/>
        <a:lstStyle/>
        <a:p>
          <a:endParaRPr lang="en-GB" sz="2200"/>
        </a:p>
      </dgm:t>
    </dgm:pt>
    <dgm:pt modelId="{2B3D561F-3DCC-4EC0-806C-2413127C936E}" type="sibTrans" cxnId="{49BF2E70-590B-463F-AD9B-CFE557A81205}">
      <dgm:prSet/>
      <dgm:spPr/>
      <dgm:t>
        <a:bodyPr/>
        <a:lstStyle/>
        <a:p>
          <a:endParaRPr lang="en-GB" sz="2200"/>
        </a:p>
      </dgm:t>
    </dgm:pt>
    <dgm:pt modelId="{FBB4B839-EA36-425F-9E2F-CB4F6A15E4F4}" type="pres">
      <dgm:prSet presAssocID="{84D318B3-DF3D-45CA-B9CD-1CE411022817}" presName="linear" presStyleCnt="0">
        <dgm:presLayoutVars>
          <dgm:animLvl val="lvl"/>
          <dgm:resizeHandles val="exact"/>
        </dgm:presLayoutVars>
      </dgm:prSet>
      <dgm:spPr/>
    </dgm:pt>
    <dgm:pt modelId="{E60EBBE9-7E04-4E25-B9BD-9B186978509A}" type="pres">
      <dgm:prSet presAssocID="{35CA61E2-92B3-450E-8B32-807A0A805AB4}" presName="parentText" presStyleLbl="node1" presStyleIdx="0" presStyleCnt="3">
        <dgm:presLayoutVars>
          <dgm:chMax val="0"/>
          <dgm:bulletEnabled val="1"/>
        </dgm:presLayoutVars>
      </dgm:prSet>
      <dgm:spPr/>
    </dgm:pt>
    <dgm:pt modelId="{DD5B2F50-9340-4857-8080-CB6616D1203A}" type="pres">
      <dgm:prSet presAssocID="{7AE9A792-2079-46E0-84B3-BAFBAA4D26A6}" presName="spacer" presStyleCnt="0"/>
      <dgm:spPr/>
    </dgm:pt>
    <dgm:pt modelId="{1CD06599-7717-46DE-9B8C-7B1C6B09148E}" type="pres">
      <dgm:prSet presAssocID="{34F5C6A9-9D60-4751-87A1-690BC8360165}" presName="parentText" presStyleLbl="node1" presStyleIdx="1" presStyleCnt="3">
        <dgm:presLayoutVars>
          <dgm:chMax val="0"/>
          <dgm:bulletEnabled val="1"/>
        </dgm:presLayoutVars>
      </dgm:prSet>
      <dgm:spPr/>
    </dgm:pt>
    <dgm:pt modelId="{0B22A089-CECB-43C1-B82A-5FDDEE474AA5}" type="pres">
      <dgm:prSet presAssocID="{940F65CC-2C9C-4EE9-84E6-EB299C21860E}" presName="spacer" presStyleCnt="0"/>
      <dgm:spPr/>
    </dgm:pt>
    <dgm:pt modelId="{70714321-6485-4D14-915C-373ABDF1B2B7}" type="pres">
      <dgm:prSet presAssocID="{FEB1BE0D-1A7A-4C40-899A-307CB49CEB9D}" presName="parentText" presStyleLbl="node1" presStyleIdx="2" presStyleCnt="3">
        <dgm:presLayoutVars>
          <dgm:chMax val="0"/>
          <dgm:bulletEnabled val="1"/>
        </dgm:presLayoutVars>
      </dgm:prSet>
      <dgm:spPr/>
    </dgm:pt>
  </dgm:ptLst>
  <dgm:cxnLst>
    <dgm:cxn modelId="{449DB329-D64F-4359-B5BD-D2B55FA5A2D5}" srcId="{84D318B3-DF3D-45CA-B9CD-1CE411022817}" destId="{35CA61E2-92B3-450E-8B32-807A0A805AB4}" srcOrd="0" destOrd="0" parTransId="{B50622AD-A292-4F8B-88E3-DFA833C168DB}" sibTransId="{7AE9A792-2079-46E0-84B3-BAFBAA4D26A6}"/>
    <dgm:cxn modelId="{49BF2E70-590B-463F-AD9B-CFE557A81205}" srcId="{84D318B3-DF3D-45CA-B9CD-1CE411022817}" destId="{FEB1BE0D-1A7A-4C40-899A-307CB49CEB9D}" srcOrd="2" destOrd="0" parTransId="{E2A5EA27-0E40-4F4E-B00B-35C69B7FD023}" sibTransId="{2B3D561F-3DCC-4EC0-806C-2413127C936E}"/>
    <dgm:cxn modelId="{9082F377-8EC9-47D0-9545-320799AB4E8D}" srcId="{84D318B3-DF3D-45CA-B9CD-1CE411022817}" destId="{34F5C6A9-9D60-4751-87A1-690BC8360165}" srcOrd="1" destOrd="0" parTransId="{70636781-F132-4B3E-84B0-24EB3CB433AF}" sibTransId="{940F65CC-2C9C-4EE9-84E6-EB299C21860E}"/>
    <dgm:cxn modelId="{AE304D87-E8A6-4894-9948-451C5309D167}" type="presOf" srcId="{FEB1BE0D-1A7A-4C40-899A-307CB49CEB9D}" destId="{70714321-6485-4D14-915C-373ABDF1B2B7}" srcOrd="0" destOrd="0" presId="urn:microsoft.com/office/officeart/2005/8/layout/vList2"/>
    <dgm:cxn modelId="{0146F0A2-8DE0-4871-ACB8-4F43EEC0A0F0}" type="presOf" srcId="{84D318B3-DF3D-45CA-B9CD-1CE411022817}" destId="{FBB4B839-EA36-425F-9E2F-CB4F6A15E4F4}" srcOrd="0" destOrd="0" presId="urn:microsoft.com/office/officeart/2005/8/layout/vList2"/>
    <dgm:cxn modelId="{3AE2B7C1-8C24-4C35-9336-24424D456059}" type="presOf" srcId="{35CA61E2-92B3-450E-8B32-807A0A805AB4}" destId="{E60EBBE9-7E04-4E25-B9BD-9B186978509A}" srcOrd="0" destOrd="0" presId="urn:microsoft.com/office/officeart/2005/8/layout/vList2"/>
    <dgm:cxn modelId="{09134BDA-0C61-4BF3-9BC7-350714E8583D}" type="presOf" srcId="{34F5C6A9-9D60-4751-87A1-690BC8360165}" destId="{1CD06599-7717-46DE-9B8C-7B1C6B09148E}" srcOrd="0" destOrd="0" presId="urn:microsoft.com/office/officeart/2005/8/layout/vList2"/>
    <dgm:cxn modelId="{877DA951-FA3E-4EF7-8ABB-E93A3B2D608F}" type="presParOf" srcId="{FBB4B839-EA36-425F-9E2F-CB4F6A15E4F4}" destId="{E60EBBE9-7E04-4E25-B9BD-9B186978509A}" srcOrd="0" destOrd="0" presId="urn:microsoft.com/office/officeart/2005/8/layout/vList2"/>
    <dgm:cxn modelId="{5FDA0337-88B7-4CCC-B1E2-94E06F78477C}" type="presParOf" srcId="{FBB4B839-EA36-425F-9E2F-CB4F6A15E4F4}" destId="{DD5B2F50-9340-4857-8080-CB6616D1203A}" srcOrd="1" destOrd="0" presId="urn:microsoft.com/office/officeart/2005/8/layout/vList2"/>
    <dgm:cxn modelId="{5043A75B-B7E6-4A63-A1BA-8368D9AC15E8}" type="presParOf" srcId="{FBB4B839-EA36-425F-9E2F-CB4F6A15E4F4}" destId="{1CD06599-7717-46DE-9B8C-7B1C6B09148E}" srcOrd="2" destOrd="0" presId="urn:microsoft.com/office/officeart/2005/8/layout/vList2"/>
    <dgm:cxn modelId="{F4D50EA9-D893-4A21-9868-445F90D03D74}" type="presParOf" srcId="{FBB4B839-EA36-425F-9E2F-CB4F6A15E4F4}" destId="{0B22A089-CECB-43C1-B82A-5FDDEE474AA5}" srcOrd="3" destOrd="0" presId="urn:microsoft.com/office/officeart/2005/8/layout/vList2"/>
    <dgm:cxn modelId="{3F71133E-ED4A-4C5D-8784-7BB29F3A4B86}" type="presParOf" srcId="{FBB4B839-EA36-425F-9E2F-CB4F6A15E4F4}" destId="{70714321-6485-4D14-915C-373ABDF1B2B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612484C-3109-42BA-9835-7C2E8E33560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B02E7156-1953-47C2-98DF-053AF1B7550E}">
      <dgm:prSet custT="1"/>
      <dgm:spPr/>
      <dgm:t>
        <a:bodyPr/>
        <a:lstStyle/>
        <a:p>
          <a:r>
            <a:rPr lang="en-GB" sz="2200" dirty="0"/>
            <a:t>7. </a:t>
          </a:r>
          <a:r>
            <a:rPr lang="hu-HU" sz="2200" dirty="0"/>
            <a:t>Támogatja a GDPR értelmezését és alkalmazását. Segít a szervezeteknek kötelezettségeik </a:t>
          </a:r>
          <a:r>
            <a:rPr lang="hu-HU" sz="2200" noProof="0" dirty="0"/>
            <a:t>meghatározásában.</a:t>
          </a:r>
        </a:p>
      </dgm:t>
    </dgm:pt>
    <dgm:pt modelId="{A8E1D019-6D39-4E9B-942A-C325FFF0D048}" type="parTrans" cxnId="{FEB664A7-3170-4902-BE8B-65ABE8A81976}">
      <dgm:prSet/>
      <dgm:spPr/>
      <dgm:t>
        <a:bodyPr/>
        <a:lstStyle/>
        <a:p>
          <a:endParaRPr lang="en-GB" sz="2200"/>
        </a:p>
      </dgm:t>
    </dgm:pt>
    <dgm:pt modelId="{0535DDB9-5AE0-474B-9FD3-5FCB6246843B}" type="sibTrans" cxnId="{FEB664A7-3170-4902-BE8B-65ABE8A81976}">
      <dgm:prSet/>
      <dgm:spPr/>
      <dgm:t>
        <a:bodyPr/>
        <a:lstStyle/>
        <a:p>
          <a:endParaRPr lang="en-GB" sz="2200"/>
        </a:p>
      </dgm:t>
    </dgm:pt>
    <dgm:pt modelId="{DBE13CF7-A3DD-4A74-8454-5510F6C93963}">
      <dgm:prSet custT="1"/>
      <dgm:spPr/>
      <dgm:t>
        <a:bodyPr/>
        <a:lstStyle/>
        <a:p>
          <a:r>
            <a:rPr lang="en-GB" sz="2200" dirty="0"/>
            <a:t>8. </a:t>
          </a:r>
          <a:r>
            <a:rPr lang="hu-HU" sz="2200" dirty="0"/>
            <a:t>Javítja a GDPR hatékonyságát, és lehetővé teszi, hogy a rendelet „jövőálló” és technológiai szempontból semleges legyen.</a:t>
          </a:r>
          <a:endParaRPr lang="el-GR" sz="2200" dirty="0"/>
        </a:p>
      </dgm:t>
    </dgm:pt>
    <dgm:pt modelId="{897268CE-E89E-4E40-BFDB-AF4CDDF7881F}" type="parTrans" cxnId="{023D02B1-C348-4306-AA27-78FFA0273C87}">
      <dgm:prSet/>
      <dgm:spPr/>
      <dgm:t>
        <a:bodyPr/>
        <a:lstStyle/>
        <a:p>
          <a:endParaRPr lang="en-GB" sz="2200"/>
        </a:p>
      </dgm:t>
    </dgm:pt>
    <dgm:pt modelId="{BA7B50AD-B554-4DDC-A490-864791BC09C5}" type="sibTrans" cxnId="{023D02B1-C348-4306-AA27-78FFA0273C87}">
      <dgm:prSet/>
      <dgm:spPr/>
      <dgm:t>
        <a:bodyPr/>
        <a:lstStyle/>
        <a:p>
          <a:endParaRPr lang="en-GB" sz="2200"/>
        </a:p>
      </dgm:t>
    </dgm:pt>
    <dgm:pt modelId="{A69432B9-71FE-4B6D-8CF5-9A02E877A31C}">
      <dgm:prSet custT="1"/>
      <dgm:spPr/>
      <dgm:t>
        <a:bodyPr/>
        <a:lstStyle/>
        <a:p>
          <a:r>
            <a:rPr lang="en-GB" sz="2200" dirty="0"/>
            <a:t>9.</a:t>
          </a:r>
          <a:r>
            <a:rPr lang="hu-HU" sz="2200" dirty="0"/>
            <a:t> Pontosítja az elvont jogi normákat és fogalmakat.</a:t>
          </a:r>
          <a:endParaRPr lang="el-GR" sz="2200" dirty="0"/>
        </a:p>
      </dgm:t>
    </dgm:pt>
    <dgm:pt modelId="{92717571-D047-4E20-84B9-20B4559D20F9}" type="parTrans" cxnId="{59FE5DD2-3A62-47A5-905E-D53A327573D2}">
      <dgm:prSet/>
      <dgm:spPr/>
      <dgm:t>
        <a:bodyPr/>
        <a:lstStyle/>
        <a:p>
          <a:endParaRPr lang="en-GB" sz="2200"/>
        </a:p>
      </dgm:t>
    </dgm:pt>
    <dgm:pt modelId="{6BD7BB0A-4A64-475C-B934-571B976C8EA3}" type="sibTrans" cxnId="{59FE5DD2-3A62-47A5-905E-D53A327573D2}">
      <dgm:prSet/>
      <dgm:spPr/>
      <dgm:t>
        <a:bodyPr/>
        <a:lstStyle/>
        <a:p>
          <a:endParaRPr lang="en-GB" sz="2200"/>
        </a:p>
      </dgm:t>
    </dgm:pt>
    <dgm:pt modelId="{B69738F4-ECB7-4754-A9AA-4CF993456742}">
      <dgm:prSet custT="1"/>
      <dgm:spPr/>
      <dgm:t>
        <a:bodyPr/>
        <a:lstStyle/>
        <a:p>
          <a:r>
            <a:rPr lang="en-GB" sz="2200" dirty="0"/>
            <a:t>10. </a:t>
          </a:r>
          <a:r>
            <a:rPr lang="hu-HU" sz="2200" dirty="0"/>
            <a:t>A szankciók végrehajtásának kockázatalapú megközelítése.</a:t>
          </a:r>
          <a:endParaRPr lang="el-GR" sz="2200" dirty="0"/>
        </a:p>
      </dgm:t>
    </dgm:pt>
    <dgm:pt modelId="{9D66BD9D-7560-4F61-AA37-F0F96AC0E30F}" type="parTrans" cxnId="{8E0DEB57-3D6C-4907-AFB4-6018D08F0E88}">
      <dgm:prSet/>
      <dgm:spPr/>
      <dgm:t>
        <a:bodyPr/>
        <a:lstStyle/>
        <a:p>
          <a:endParaRPr lang="en-GB" sz="2200"/>
        </a:p>
      </dgm:t>
    </dgm:pt>
    <dgm:pt modelId="{8387A9CA-0188-47E1-83EF-E905616CA4D9}" type="sibTrans" cxnId="{8E0DEB57-3D6C-4907-AFB4-6018D08F0E88}">
      <dgm:prSet/>
      <dgm:spPr/>
      <dgm:t>
        <a:bodyPr/>
        <a:lstStyle/>
        <a:p>
          <a:endParaRPr lang="en-GB" sz="2200"/>
        </a:p>
      </dgm:t>
    </dgm:pt>
    <dgm:pt modelId="{BE906474-00AD-475C-AE23-ED7DD78617FE}">
      <dgm:prSet custT="1"/>
      <dgm:spPr/>
      <dgm:t>
        <a:bodyPr/>
        <a:lstStyle/>
        <a:p>
          <a:r>
            <a:rPr lang="en-GB" sz="1800" dirty="0"/>
            <a:t>11. </a:t>
          </a:r>
          <a:r>
            <a:rPr lang="hu-HU" sz="2200" dirty="0"/>
            <a:t>Áthidalja a szakadékot a magas szintű elvek és a gyakorlati megfelelés között. </a:t>
          </a:r>
          <a:endParaRPr lang="el-GR" sz="2200" dirty="0"/>
        </a:p>
      </dgm:t>
    </dgm:pt>
    <dgm:pt modelId="{8C71EA4F-347A-4F32-95DE-1FFFE864423D}" type="parTrans" cxnId="{0E3D8029-CA1E-4982-ACA7-3D026D067EE3}">
      <dgm:prSet/>
      <dgm:spPr/>
      <dgm:t>
        <a:bodyPr/>
        <a:lstStyle/>
        <a:p>
          <a:endParaRPr lang="en-GB" sz="2200"/>
        </a:p>
      </dgm:t>
    </dgm:pt>
    <dgm:pt modelId="{9C91CA9F-2447-498F-BA4B-21FB2C8CCB65}" type="sibTrans" cxnId="{0E3D8029-CA1E-4982-ACA7-3D026D067EE3}">
      <dgm:prSet/>
      <dgm:spPr/>
      <dgm:t>
        <a:bodyPr/>
        <a:lstStyle/>
        <a:p>
          <a:endParaRPr lang="en-GB" sz="2200"/>
        </a:p>
      </dgm:t>
    </dgm:pt>
    <dgm:pt modelId="{9E4A22D3-CAA2-46C5-84FC-5E64B08A82FC}" type="pres">
      <dgm:prSet presAssocID="{0612484C-3109-42BA-9835-7C2E8E33560F}" presName="linear" presStyleCnt="0">
        <dgm:presLayoutVars>
          <dgm:animLvl val="lvl"/>
          <dgm:resizeHandles val="exact"/>
        </dgm:presLayoutVars>
      </dgm:prSet>
      <dgm:spPr/>
    </dgm:pt>
    <dgm:pt modelId="{B46E9898-0F89-4CDF-8E2D-F556390342B7}" type="pres">
      <dgm:prSet presAssocID="{B02E7156-1953-47C2-98DF-053AF1B7550E}" presName="parentText" presStyleLbl="node1" presStyleIdx="0" presStyleCnt="5">
        <dgm:presLayoutVars>
          <dgm:chMax val="0"/>
          <dgm:bulletEnabled val="1"/>
        </dgm:presLayoutVars>
      </dgm:prSet>
      <dgm:spPr/>
    </dgm:pt>
    <dgm:pt modelId="{89517170-4505-4A32-B0C2-8F15EFB8BD4D}" type="pres">
      <dgm:prSet presAssocID="{0535DDB9-5AE0-474B-9FD3-5FCB6246843B}" presName="spacer" presStyleCnt="0"/>
      <dgm:spPr/>
    </dgm:pt>
    <dgm:pt modelId="{A02204D5-A326-4C32-B137-4ABAE00F5911}" type="pres">
      <dgm:prSet presAssocID="{DBE13CF7-A3DD-4A74-8454-5510F6C93963}" presName="parentText" presStyleLbl="node1" presStyleIdx="1" presStyleCnt="5">
        <dgm:presLayoutVars>
          <dgm:chMax val="0"/>
          <dgm:bulletEnabled val="1"/>
        </dgm:presLayoutVars>
      </dgm:prSet>
      <dgm:spPr/>
    </dgm:pt>
    <dgm:pt modelId="{7E71AAE4-7B0F-4C17-AB93-68FA36B665CB}" type="pres">
      <dgm:prSet presAssocID="{BA7B50AD-B554-4DDC-A490-864791BC09C5}" presName="spacer" presStyleCnt="0"/>
      <dgm:spPr/>
    </dgm:pt>
    <dgm:pt modelId="{FB1322BD-4FB7-4FE1-9E37-FF065E5E6B33}" type="pres">
      <dgm:prSet presAssocID="{A69432B9-71FE-4B6D-8CF5-9A02E877A31C}" presName="parentText" presStyleLbl="node1" presStyleIdx="2" presStyleCnt="5">
        <dgm:presLayoutVars>
          <dgm:chMax val="0"/>
          <dgm:bulletEnabled val="1"/>
        </dgm:presLayoutVars>
      </dgm:prSet>
      <dgm:spPr/>
    </dgm:pt>
    <dgm:pt modelId="{66AC2219-63E4-44D6-87BE-46AC70D9539F}" type="pres">
      <dgm:prSet presAssocID="{6BD7BB0A-4A64-475C-B934-571B976C8EA3}" presName="spacer" presStyleCnt="0"/>
      <dgm:spPr/>
    </dgm:pt>
    <dgm:pt modelId="{2A8564D7-3A01-4711-B493-C4F8CA7DED3D}" type="pres">
      <dgm:prSet presAssocID="{B69738F4-ECB7-4754-A9AA-4CF993456742}" presName="parentText" presStyleLbl="node1" presStyleIdx="3" presStyleCnt="5">
        <dgm:presLayoutVars>
          <dgm:chMax val="0"/>
          <dgm:bulletEnabled val="1"/>
        </dgm:presLayoutVars>
      </dgm:prSet>
      <dgm:spPr/>
    </dgm:pt>
    <dgm:pt modelId="{542ECAE8-244D-45FF-8DBF-C11CCFA867DF}" type="pres">
      <dgm:prSet presAssocID="{8387A9CA-0188-47E1-83EF-E905616CA4D9}" presName="spacer" presStyleCnt="0"/>
      <dgm:spPr/>
    </dgm:pt>
    <dgm:pt modelId="{3A38984A-6655-456B-BE0C-91A4DCE3E1AD}" type="pres">
      <dgm:prSet presAssocID="{BE906474-00AD-475C-AE23-ED7DD78617FE}" presName="parentText" presStyleLbl="node1" presStyleIdx="4" presStyleCnt="5">
        <dgm:presLayoutVars>
          <dgm:chMax val="0"/>
          <dgm:bulletEnabled val="1"/>
        </dgm:presLayoutVars>
      </dgm:prSet>
      <dgm:spPr/>
    </dgm:pt>
  </dgm:ptLst>
  <dgm:cxnLst>
    <dgm:cxn modelId="{0E3D8029-CA1E-4982-ACA7-3D026D067EE3}" srcId="{0612484C-3109-42BA-9835-7C2E8E33560F}" destId="{BE906474-00AD-475C-AE23-ED7DD78617FE}" srcOrd="4" destOrd="0" parTransId="{8C71EA4F-347A-4F32-95DE-1FFFE864423D}" sibTransId="{9C91CA9F-2447-498F-BA4B-21FB2C8CCB65}"/>
    <dgm:cxn modelId="{14C07433-3578-4ACB-B456-BF3E19157AE6}" type="presOf" srcId="{B69738F4-ECB7-4754-A9AA-4CF993456742}" destId="{2A8564D7-3A01-4711-B493-C4F8CA7DED3D}" srcOrd="0" destOrd="0" presId="urn:microsoft.com/office/officeart/2005/8/layout/vList2"/>
    <dgm:cxn modelId="{151D504B-507D-4F7A-A593-98344B6CD836}" type="presOf" srcId="{BE906474-00AD-475C-AE23-ED7DD78617FE}" destId="{3A38984A-6655-456B-BE0C-91A4DCE3E1AD}" srcOrd="0" destOrd="0" presId="urn:microsoft.com/office/officeart/2005/8/layout/vList2"/>
    <dgm:cxn modelId="{8E0DEB57-3D6C-4907-AFB4-6018D08F0E88}" srcId="{0612484C-3109-42BA-9835-7C2E8E33560F}" destId="{B69738F4-ECB7-4754-A9AA-4CF993456742}" srcOrd="3" destOrd="0" parTransId="{9D66BD9D-7560-4F61-AA37-F0F96AC0E30F}" sibTransId="{8387A9CA-0188-47E1-83EF-E905616CA4D9}"/>
    <dgm:cxn modelId="{A854F07D-4C60-4F0D-9634-554CC8F09687}" type="presOf" srcId="{0612484C-3109-42BA-9835-7C2E8E33560F}" destId="{9E4A22D3-CAA2-46C5-84FC-5E64B08A82FC}" srcOrd="0" destOrd="0" presId="urn:microsoft.com/office/officeart/2005/8/layout/vList2"/>
    <dgm:cxn modelId="{DE782A9C-DA10-4381-920C-36F5793B3380}" type="presOf" srcId="{DBE13CF7-A3DD-4A74-8454-5510F6C93963}" destId="{A02204D5-A326-4C32-B137-4ABAE00F5911}" srcOrd="0" destOrd="0" presId="urn:microsoft.com/office/officeart/2005/8/layout/vList2"/>
    <dgm:cxn modelId="{FEB664A7-3170-4902-BE8B-65ABE8A81976}" srcId="{0612484C-3109-42BA-9835-7C2E8E33560F}" destId="{B02E7156-1953-47C2-98DF-053AF1B7550E}" srcOrd="0" destOrd="0" parTransId="{A8E1D019-6D39-4E9B-942A-C325FFF0D048}" sibTransId="{0535DDB9-5AE0-474B-9FD3-5FCB6246843B}"/>
    <dgm:cxn modelId="{023D02B1-C348-4306-AA27-78FFA0273C87}" srcId="{0612484C-3109-42BA-9835-7C2E8E33560F}" destId="{DBE13CF7-A3DD-4A74-8454-5510F6C93963}" srcOrd="1" destOrd="0" parTransId="{897268CE-E89E-4E40-BFDB-AF4CDDF7881F}" sibTransId="{BA7B50AD-B554-4DDC-A490-864791BC09C5}"/>
    <dgm:cxn modelId="{59FE5DD2-3A62-47A5-905E-D53A327573D2}" srcId="{0612484C-3109-42BA-9835-7C2E8E33560F}" destId="{A69432B9-71FE-4B6D-8CF5-9A02E877A31C}" srcOrd="2" destOrd="0" parTransId="{92717571-D047-4E20-84B9-20B4559D20F9}" sibTransId="{6BD7BB0A-4A64-475C-B934-571B976C8EA3}"/>
    <dgm:cxn modelId="{AC61E6DF-84B4-405F-A5D6-0CA496CE6A21}" type="presOf" srcId="{A69432B9-71FE-4B6D-8CF5-9A02E877A31C}" destId="{FB1322BD-4FB7-4FE1-9E37-FF065E5E6B33}" srcOrd="0" destOrd="0" presId="urn:microsoft.com/office/officeart/2005/8/layout/vList2"/>
    <dgm:cxn modelId="{3D800DF2-76A4-4469-9BBF-C3B9F958E929}" type="presOf" srcId="{B02E7156-1953-47C2-98DF-053AF1B7550E}" destId="{B46E9898-0F89-4CDF-8E2D-F556390342B7}" srcOrd="0" destOrd="0" presId="urn:microsoft.com/office/officeart/2005/8/layout/vList2"/>
    <dgm:cxn modelId="{867BE210-6C5E-4C05-B76C-77B81A327489}" type="presParOf" srcId="{9E4A22D3-CAA2-46C5-84FC-5E64B08A82FC}" destId="{B46E9898-0F89-4CDF-8E2D-F556390342B7}" srcOrd="0" destOrd="0" presId="urn:microsoft.com/office/officeart/2005/8/layout/vList2"/>
    <dgm:cxn modelId="{D085D7DA-FBBB-4EB4-9543-629C173FA43C}" type="presParOf" srcId="{9E4A22D3-CAA2-46C5-84FC-5E64B08A82FC}" destId="{89517170-4505-4A32-B0C2-8F15EFB8BD4D}" srcOrd="1" destOrd="0" presId="urn:microsoft.com/office/officeart/2005/8/layout/vList2"/>
    <dgm:cxn modelId="{122A2B33-5760-4E55-8149-0EB10FE36EEF}" type="presParOf" srcId="{9E4A22D3-CAA2-46C5-84FC-5E64B08A82FC}" destId="{A02204D5-A326-4C32-B137-4ABAE00F5911}" srcOrd="2" destOrd="0" presId="urn:microsoft.com/office/officeart/2005/8/layout/vList2"/>
    <dgm:cxn modelId="{16DA3D7C-38A7-416A-8596-1CF3ED6F57B5}" type="presParOf" srcId="{9E4A22D3-CAA2-46C5-84FC-5E64B08A82FC}" destId="{7E71AAE4-7B0F-4C17-AB93-68FA36B665CB}" srcOrd="3" destOrd="0" presId="urn:microsoft.com/office/officeart/2005/8/layout/vList2"/>
    <dgm:cxn modelId="{EAAE3E4A-015F-41A8-9A46-74AA58D614B0}" type="presParOf" srcId="{9E4A22D3-CAA2-46C5-84FC-5E64B08A82FC}" destId="{FB1322BD-4FB7-4FE1-9E37-FF065E5E6B33}" srcOrd="4" destOrd="0" presId="urn:microsoft.com/office/officeart/2005/8/layout/vList2"/>
    <dgm:cxn modelId="{2DA94CEE-C174-4E02-83B7-8B9CE47235B3}" type="presParOf" srcId="{9E4A22D3-CAA2-46C5-84FC-5E64B08A82FC}" destId="{66AC2219-63E4-44D6-87BE-46AC70D9539F}" srcOrd="5" destOrd="0" presId="urn:microsoft.com/office/officeart/2005/8/layout/vList2"/>
    <dgm:cxn modelId="{9FA16CDE-62A0-4491-99E0-4A6CE0CB0ADB}" type="presParOf" srcId="{9E4A22D3-CAA2-46C5-84FC-5E64B08A82FC}" destId="{2A8564D7-3A01-4711-B493-C4F8CA7DED3D}" srcOrd="6" destOrd="0" presId="urn:microsoft.com/office/officeart/2005/8/layout/vList2"/>
    <dgm:cxn modelId="{343556E9-6A28-4131-A622-B971DC879CF3}" type="presParOf" srcId="{9E4A22D3-CAA2-46C5-84FC-5E64B08A82FC}" destId="{542ECAE8-244D-45FF-8DBF-C11CCFA867DF}" srcOrd="7" destOrd="0" presId="urn:microsoft.com/office/officeart/2005/8/layout/vList2"/>
    <dgm:cxn modelId="{19D2AF47-C453-4C19-8F40-F55A1B94E2C1}" type="presParOf" srcId="{9E4A22D3-CAA2-46C5-84FC-5E64B08A82FC}" destId="{3A38984A-6655-456B-BE0C-91A4DCE3E1AD}"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33638DB-2E1C-433D-8B7C-5B6B82286BC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A61403F2-2F7E-4916-A6E4-4A3E96F4709A}">
      <dgm:prSet custT="1"/>
      <dgm:spPr/>
      <dgm:t>
        <a:bodyPr/>
        <a:lstStyle/>
        <a:p>
          <a:r>
            <a:rPr lang="en-GB" sz="2200" dirty="0"/>
            <a:t>1. </a:t>
          </a:r>
          <a:r>
            <a:rPr lang="hu-HU" sz="2200" dirty="0"/>
            <a:t>A kockázatalapú megközelítés nem használható ürügyként az érintettek védelmi szintjének csökkentésére.</a:t>
          </a:r>
          <a:endParaRPr lang="el-GR" sz="2200" dirty="0"/>
        </a:p>
      </dgm:t>
    </dgm:pt>
    <dgm:pt modelId="{B8ED1D0D-F3F6-47BF-AA95-81BEBE9D12E9}" type="parTrans" cxnId="{A252734E-2D44-48A9-B19D-3FC474BF0E62}">
      <dgm:prSet/>
      <dgm:spPr/>
      <dgm:t>
        <a:bodyPr/>
        <a:lstStyle/>
        <a:p>
          <a:endParaRPr lang="en-GB" sz="2200"/>
        </a:p>
      </dgm:t>
    </dgm:pt>
    <dgm:pt modelId="{F45CF426-4F76-4B01-8ECB-9B3B9CF4170B}" type="sibTrans" cxnId="{A252734E-2D44-48A9-B19D-3FC474BF0E62}">
      <dgm:prSet/>
      <dgm:spPr/>
      <dgm:t>
        <a:bodyPr/>
        <a:lstStyle/>
        <a:p>
          <a:endParaRPr lang="en-GB" sz="2200"/>
        </a:p>
      </dgm:t>
    </dgm:pt>
    <dgm:pt modelId="{97DA4367-493D-4797-865C-E488935CE11F}">
      <dgm:prSet custT="1"/>
      <dgm:spPr/>
      <dgm:t>
        <a:bodyPr/>
        <a:lstStyle/>
        <a:p>
          <a:r>
            <a:rPr lang="en-GB" sz="2200" dirty="0"/>
            <a:t>2. </a:t>
          </a:r>
          <a:r>
            <a:rPr lang="hu-HU" sz="2200" dirty="0"/>
            <a:t>A jogszabályban előírt kötelezettségek betartására nem biztosít nagyobb mozgásteret.</a:t>
          </a:r>
          <a:endParaRPr lang="el-GR" sz="2200" dirty="0"/>
        </a:p>
      </dgm:t>
    </dgm:pt>
    <dgm:pt modelId="{F3274A49-0EFD-4F70-86FF-8E9870D75B6E}" type="parTrans" cxnId="{E0BEEDC8-E510-4923-BF8B-3360638BCE0A}">
      <dgm:prSet/>
      <dgm:spPr/>
      <dgm:t>
        <a:bodyPr/>
        <a:lstStyle/>
        <a:p>
          <a:endParaRPr lang="en-GB" sz="2200"/>
        </a:p>
      </dgm:t>
    </dgm:pt>
    <dgm:pt modelId="{DE872F0A-2622-442E-B64E-4EFC3B16CDD4}" type="sibTrans" cxnId="{E0BEEDC8-E510-4923-BF8B-3360638BCE0A}">
      <dgm:prSet/>
      <dgm:spPr/>
      <dgm:t>
        <a:bodyPr/>
        <a:lstStyle/>
        <a:p>
          <a:endParaRPr lang="en-GB" sz="2200"/>
        </a:p>
      </dgm:t>
    </dgm:pt>
    <dgm:pt modelId="{DD377B6B-908A-493C-B43F-1BD6D123BB6D}">
      <dgm:prSet custT="1"/>
      <dgm:spPr/>
      <dgm:t>
        <a:bodyPr/>
        <a:lstStyle/>
        <a:p>
          <a:r>
            <a:rPr lang="en-GB" sz="2200" dirty="0"/>
            <a:t>3. </a:t>
          </a:r>
          <a:r>
            <a:rPr lang="hu-HU" sz="2200" dirty="0"/>
            <a:t>Ez nem egyszeri eljárás.</a:t>
          </a:r>
          <a:endParaRPr lang="el-GR" sz="2200" dirty="0"/>
        </a:p>
      </dgm:t>
    </dgm:pt>
    <dgm:pt modelId="{F69A6ED8-66D6-4C55-91D4-2836AB97A8DB}" type="parTrans" cxnId="{59E63050-0D80-45BB-9835-926C222B9784}">
      <dgm:prSet/>
      <dgm:spPr/>
      <dgm:t>
        <a:bodyPr/>
        <a:lstStyle/>
        <a:p>
          <a:endParaRPr lang="en-GB" sz="2200"/>
        </a:p>
      </dgm:t>
    </dgm:pt>
    <dgm:pt modelId="{BF285578-242F-495A-A055-9D63BB0E19EB}" type="sibTrans" cxnId="{59E63050-0D80-45BB-9835-926C222B9784}">
      <dgm:prSet/>
      <dgm:spPr/>
      <dgm:t>
        <a:bodyPr/>
        <a:lstStyle/>
        <a:p>
          <a:endParaRPr lang="en-GB" sz="2200"/>
        </a:p>
      </dgm:t>
    </dgm:pt>
    <dgm:pt modelId="{277E12C7-DCC7-4F94-96E9-72333FD389A4}">
      <dgm:prSet custT="1"/>
      <dgm:spPr/>
      <dgm:t>
        <a:bodyPr/>
        <a:lstStyle/>
        <a:p>
          <a:r>
            <a:rPr lang="en-GB" sz="2200" dirty="0"/>
            <a:t>4. </a:t>
          </a:r>
          <a:r>
            <a:rPr lang="hu-HU" sz="2200" dirty="0"/>
            <a:t>A kockázatalapú megközelítés nem egyezik meg a kár-alapú megközelítéssel, ahol a hangsúly az adatkezelés során felmerülő károk megelőzésén van.</a:t>
          </a:r>
          <a:endParaRPr lang="el-GR" sz="2200" dirty="0"/>
        </a:p>
      </dgm:t>
    </dgm:pt>
    <dgm:pt modelId="{C931A9CF-BC4E-4CA7-BE77-5ABCEADD4F51}" type="parTrans" cxnId="{6FE965E2-F68D-41FE-8CC4-4233EFAD42B0}">
      <dgm:prSet/>
      <dgm:spPr/>
      <dgm:t>
        <a:bodyPr/>
        <a:lstStyle/>
        <a:p>
          <a:endParaRPr lang="en-GB" sz="2200"/>
        </a:p>
      </dgm:t>
    </dgm:pt>
    <dgm:pt modelId="{30903DF5-2E37-4E5F-92C6-0696D2203FDB}" type="sibTrans" cxnId="{6FE965E2-F68D-41FE-8CC4-4233EFAD42B0}">
      <dgm:prSet/>
      <dgm:spPr/>
      <dgm:t>
        <a:bodyPr/>
        <a:lstStyle/>
        <a:p>
          <a:endParaRPr lang="en-GB" sz="2200"/>
        </a:p>
      </dgm:t>
    </dgm:pt>
    <dgm:pt modelId="{D6EE26DE-31F5-4944-8E8D-FDFF949D715C}" type="pres">
      <dgm:prSet presAssocID="{533638DB-2E1C-433D-8B7C-5B6B82286BCE}" presName="linear" presStyleCnt="0">
        <dgm:presLayoutVars>
          <dgm:dir/>
          <dgm:animLvl val="lvl"/>
          <dgm:resizeHandles val="exact"/>
        </dgm:presLayoutVars>
      </dgm:prSet>
      <dgm:spPr/>
    </dgm:pt>
    <dgm:pt modelId="{8DA14581-9EEC-42DB-B5DC-10E6BF7C8772}" type="pres">
      <dgm:prSet presAssocID="{A61403F2-2F7E-4916-A6E4-4A3E96F4709A}" presName="parentLin" presStyleCnt="0"/>
      <dgm:spPr/>
    </dgm:pt>
    <dgm:pt modelId="{50575375-DB72-431A-9566-CEB9B13BC850}" type="pres">
      <dgm:prSet presAssocID="{A61403F2-2F7E-4916-A6E4-4A3E96F4709A}" presName="parentLeftMargin" presStyleLbl="node1" presStyleIdx="0" presStyleCnt="4"/>
      <dgm:spPr/>
    </dgm:pt>
    <dgm:pt modelId="{B1FB656D-5011-4BB0-97A1-9A386D53F900}" type="pres">
      <dgm:prSet presAssocID="{A61403F2-2F7E-4916-A6E4-4A3E96F4709A}" presName="parentText" presStyleLbl="node1" presStyleIdx="0" presStyleCnt="4" custScaleX="150811" custScaleY="543447">
        <dgm:presLayoutVars>
          <dgm:chMax val="0"/>
          <dgm:bulletEnabled val="1"/>
        </dgm:presLayoutVars>
      </dgm:prSet>
      <dgm:spPr/>
    </dgm:pt>
    <dgm:pt modelId="{CAF674A5-942D-43E3-B4E6-4038E66CB838}" type="pres">
      <dgm:prSet presAssocID="{A61403F2-2F7E-4916-A6E4-4A3E96F4709A}" presName="negativeSpace" presStyleCnt="0"/>
      <dgm:spPr/>
    </dgm:pt>
    <dgm:pt modelId="{8635B5A0-65B1-4AC0-84C3-A7E686781D59}" type="pres">
      <dgm:prSet presAssocID="{A61403F2-2F7E-4916-A6E4-4A3E96F4709A}" presName="childText" presStyleLbl="conFgAcc1" presStyleIdx="0" presStyleCnt="4">
        <dgm:presLayoutVars>
          <dgm:bulletEnabled val="1"/>
        </dgm:presLayoutVars>
      </dgm:prSet>
      <dgm:spPr/>
    </dgm:pt>
    <dgm:pt modelId="{541EEDDC-FA31-496C-BC11-2932AE70FE9C}" type="pres">
      <dgm:prSet presAssocID="{F45CF426-4F76-4B01-8ECB-9B3B9CF4170B}" presName="spaceBetweenRectangles" presStyleCnt="0"/>
      <dgm:spPr/>
    </dgm:pt>
    <dgm:pt modelId="{BC05D2A8-2EA2-4BDD-8B2E-BC0B3AA456D0}" type="pres">
      <dgm:prSet presAssocID="{97DA4367-493D-4797-865C-E488935CE11F}" presName="parentLin" presStyleCnt="0"/>
      <dgm:spPr/>
    </dgm:pt>
    <dgm:pt modelId="{14C023E0-079D-419A-BAF9-DBCE52836228}" type="pres">
      <dgm:prSet presAssocID="{97DA4367-493D-4797-865C-E488935CE11F}" presName="parentLeftMargin" presStyleLbl="node1" presStyleIdx="0" presStyleCnt="4"/>
      <dgm:spPr/>
    </dgm:pt>
    <dgm:pt modelId="{F1AF9E2B-A603-44AB-9FAC-B899810FD566}" type="pres">
      <dgm:prSet presAssocID="{97DA4367-493D-4797-865C-E488935CE11F}" presName="parentText" presStyleLbl="node1" presStyleIdx="1" presStyleCnt="4" custScaleX="142997" custScaleY="328290">
        <dgm:presLayoutVars>
          <dgm:chMax val="0"/>
          <dgm:bulletEnabled val="1"/>
        </dgm:presLayoutVars>
      </dgm:prSet>
      <dgm:spPr/>
    </dgm:pt>
    <dgm:pt modelId="{26C774C8-54AB-475F-8477-D9E6629F491B}" type="pres">
      <dgm:prSet presAssocID="{97DA4367-493D-4797-865C-E488935CE11F}" presName="negativeSpace" presStyleCnt="0"/>
      <dgm:spPr/>
    </dgm:pt>
    <dgm:pt modelId="{2FAAEBFF-D308-4596-AD37-1E2336C711C8}" type="pres">
      <dgm:prSet presAssocID="{97DA4367-493D-4797-865C-E488935CE11F}" presName="childText" presStyleLbl="conFgAcc1" presStyleIdx="1" presStyleCnt="4">
        <dgm:presLayoutVars>
          <dgm:bulletEnabled val="1"/>
        </dgm:presLayoutVars>
      </dgm:prSet>
      <dgm:spPr/>
    </dgm:pt>
    <dgm:pt modelId="{1A34FE06-D5F0-439C-8CFD-325EF54E119E}" type="pres">
      <dgm:prSet presAssocID="{DE872F0A-2622-442E-B64E-4EFC3B16CDD4}" presName="spaceBetweenRectangles" presStyleCnt="0"/>
      <dgm:spPr/>
    </dgm:pt>
    <dgm:pt modelId="{4B7663E8-9D11-4CA5-A24E-A26ADF464509}" type="pres">
      <dgm:prSet presAssocID="{DD377B6B-908A-493C-B43F-1BD6D123BB6D}" presName="parentLin" presStyleCnt="0"/>
      <dgm:spPr/>
    </dgm:pt>
    <dgm:pt modelId="{531B61A1-4B7D-4D89-983C-508936FAC2F2}" type="pres">
      <dgm:prSet presAssocID="{DD377B6B-908A-493C-B43F-1BD6D123BB6D}" presName="parentLeftMargin" presStyleLbl="node1" presStyleIdx="1" presStyleCnt="4"/>
      <dgm:spPr/>
    </dgm:pt>
    <dgm:pt modelId="{4B044F5A-E632-4D6D-B998-1892ED2C9606}" type="pres">
      <dgm:prSet presAssocID="{DD377B6B-908A-493C-B43F-1BD6D123BB6D}" presName="parentText" presStyleLbl="node1" presStyleIdx="2" presStyleCnt="4" custScaleX="142857" custScaleY="179524">
        <dgm:presLayoutVars>
          <dgm:chMax val="0"/>
          <dgm:bulletEnabled val="1"/>
        </dgm:presLayoutVars>
      </dgm:prSet>
      <dgm:spPr/>
    </dgm:pt>
    <dgm:pt modelId="{A36B8F93-52D8-48D1-895C-475FBE8CE7AB}" type="pres">
      <dgm:prSet presAssocID="{DD377B6B-908A-493C-B43F-1BD6D123BB6D}" presName="negativeSpace" presStyleCnt="0"/>
      <dgm:spPr/>
    </dgm:pt>
    <dgm:pt modelId="{A76870CB-EABE-4FF3-A2FD-B82D5FFDF005}" type="pres">
      <dgm:prSet presAssocID="{DD377B6B-908A-493C-B43F-1BD6D123BB6D}" presName="childText" presStyleLbl="conFgAcc1" presStyleIdx="2" presStyleCnt="4">
        <dgm:presLayoutVars>
          <dgm:bulletEnabled val="1"/>
        </dgm:presLayoutVars>
      </dgm:prSet>
      <dgm:spPr/>
    </dgm:pt>
    <dgm:pt modelId="{FAD2EC27-0436-419E-9F92-82B6C5D47650}" type="pres">
      <dgm:prSet presAssocID="{BF285578-242F-495A-A055-9D63BB0E19EB}" presName="spaceBetweenRectangles" presStyleCnt="0"/>
      <dgm:spPr/>
    </dgm:pt>
    <dgm:pt modelId="{60BFBE65-2944-4AED-997A-7BF18B521185}" type="pres">
      <dgm:prSet presAssocID="{277E12C7-DCC7-4F94-96E9-72333FD389A4}" presName="parentLin" presStyleCnt="0"/>
      <dgm:spPr/>
    </dgm:pt>
    <dgm:pt modelId="{334F360B-93A9-49F6-8A76-D49B49DBF226}" type="pres">
      <dgm:prSet presAssocID="{277E12C7-DCC7-4F94-96E9-72333FD389A4}" presName="parentLeftMargin" presStyleLbl="node1" presStyleIdx="2" presStyleCnt="4"/>
      <dgm:spPr/>
    </dgm:pt>
    <dgm:pt modelId="{F306ED47-CED6-4E8C-8EF1-68B0E71001CC}" type="pres">
      <dgm:prSet presAssocID="{277E12C7-DCC7-4F94-96E9-72333FD389A4}" presName="parentText" presStyleLbl="node1" presStyleIdx="3" presStyleCnt="4" custScaleX="141496" custScaleY="600226">
        <dgm:presLayoutVars>
          <dgm:chMax val="0"/>
          <dgm:bulletEnabled val="1"/>
        </dgm:presLayoutVars>
      </dgm:prSet>
      <dgm:spPr/>
    </dgm:pt>
    <dgm:pt modelId="{9699C5A6-A937-41F9-8221-32DCB4E60E3B}" type="pres">
      <dgm:prSet presAssocID="{277E12C7-DCC7-4F94-96E9-72333FD389A4}" presName="negativeSpace" presStyleCnt="0"/>
      <dgm:spPr/>
    </dgm:pt>
    <dgm:pt modelId="{D9D560DC-213E-4766-8C8C-2AFF5B4F369B}" type="pres">
      <dgm:prSet presAssocID="{277E12C7-DCC7-4F94-96E9-72333FD389A4}" presName="childText" presStyleLbl="conFgAcc1" presStyleIdx="3" presStyleCnt="4">
        <dgm:presLayoutVars>
          <dgm:bulletEnabled val="1"/>
        </dgm:presLayoutVars>
      </dgm:prSet>
      <dgm:spPr/>
    </dgm:pt>
  </dgm:ptLst>
  <dgm:cxnLst>
    <dgm:cxn modelId="{8B776C1A-C8F4-4E5E-82A7-45957D421D39}" type="presOf" srcId="{DD377B6B-908A-493C-B43F-1BD6D123BB6D}" destId="{4B044F5A-E632-4D6D-B998-1892ED2C9606}" srcOrd="1" destOrd="0" presId="urn:microsoft.com/office/officeart/2005/8/layout/list1"/>
    <dgm:cxn modelId="{DAC55D30-BE77-4A7A-88D5-A8194F872A8E}" type="presOf" srcId="{277E12C7-DCC7-4F94-96E9-72333FD389A4}" destId="{334F360B-93A9-49F6-8A76-D49B49DBF226}" srcOrd="0" destOrd="0" presId="urn:microsoft.com/office/officeart/2005/8/layout/list1"/>
    <dgm:cxn modelId="{971DEF30-9C67-45B7-AE0E-966BEADB2E58}" type="presOf" srcId="{DD377B6B-908A-493C-B43F-1BD6D123BB6D}" destId="{531B61A1-4B7D-4D89-983C-508936FAC2F2}" srcOrd="0" destOrd="0" presId="urn:microsoft.com/office/officeart/2005/8/layout/list1"/>
    <dgm:cxn modelId="{2D62B744-68CA-453C-A2C6-05557538B115}" type="presOf" srcId="{277E12C7-DCC7-4F94-96E9-72333FD389A4}" destId="{F306ED47-CED6-4E8C-8EF1-68B0E71001CC}" srcOrd="1" destOrd="0" presId="urn:microsoft.com/office/officeart/2005/8/layout/list1"/>
    <dgm:cxn modelId="{A252734E-2D44-48A9-B19D-3FC474BF0E62}" srcId="{533638DB-2E1C-433D-8B7C-5B6B82286BCE}" destId="{A61403F2-2F7E-4916-A6E4-4A3E96F4709A}" srcOrd="0" destOrd="0" parTransId="{B8ED1D0D-F3F6-47BF-AA95-81BEBE9D12E9}" sibTransId="{F45CF426-4F76-4B01-8ECB-9B3B9CF4170B}"/>
    <dgm:cxn modelId="{59E63050-0D80-45BB-9835-926C222B9784}" srcId="{533638DB-2E1C-433D-8B7C-5B6B82286BCE}" destId="{DD377B6B-908A-493C-B43F-1BD6D123BB6D}" srcOrd="2" destOrd="0" parTransId="{F69A6ED8-66D6-4C55-91D4-2836AB97A8DB}" sibTransId="{BF285578-242F-495A-A055-9D63BB0E19EB}"/>
    <dgm:cxn modelId="{08A04D86-1F9F-4892-A6F8-AE763928FA30}" type="presOf" srcId="{533638DB-2E1C-433D-8B7C-5B6B82286BCE}" destId="{D6EE26DE-31F5-4944-8E8D-FDFF949D715C}" srcOrd="0" destOrd="0" presId="urn:microsoft.com/office/officeart/2005/8/layout/list1"/>
    <dgm:cxn modelId="{5FCE92B9-C581-4B68-B6D0-A5AD0C164347}" type="presOf" srcId="{A61403F2-2F7E-4916-A6E4-4A3E96F4709A}" destId="{B1FB656D-5011-4BB0-97A1-9A386D53F900}" srcOrd="1" destOrd="0" presId="urn:microsoft.com/office/officeart/2005/8/layout/list1"/>
    <dgm:cxn modelId="{D522AEC5-3011-49FA-A03B-0814FF4A50AB}" type="presOf" srcId="{97DA4367-493D-4797-865C-E488935CE11F}" destId="{F1AF9E2B-A603-44AB-9FAC-B899810FD566}" srcOrd="1" destOrd="0" presId="urn:microsoft.com/office/officeart/2005/8/layout/list1"/>
    <dgm:cxn modelId="{E0BEEDC8-E510-4923-BF8B-3360638BCE0A}" srcId="{533638DB-2E1C-433D-8B7C-5B6B82286BCE}" destId="{97DA4367-493D-4797-865C-E488935CE11F}" srcOrd="1" destOrd="0" parTransId="{F3274A49-0EFD-4F70-86FF-8E9870D75B6E}" sibTransId="{DE872F0A-2622-442E-B64E-4EFC3B16CDD4}"/>
    <dgm:cxn modelId="{54C336D1-D0F5-4A46-906A-07CBC147B1A6}" type="presOf" srcId="{97DA4367-493D-4797-865C-E488935CE11F}" destId="{14C023E0-079D-419A-BAF9-DBCE52836228}" srcOrd="0" destOrd="0" presId="urn:microsoft.com/office/officeart/2005/8/layout/list1"/>
    <dgm:cxn modelId="{6FE965E2-F68D-41FE-8CC4-4233EFAD42B0}" srcId="{533638DB-2E1C-433D-8B7C-5B6B82286BCE}" destId="{277E12C7-DCC7-4F94-96E9-72333FD389A4}" srcOrd="3" destOrd="0" parTransId="{C931A9CF-BC4E-4CA7-BE77-5ABCEADD4F51}" sibTransId="{30903DF5-2E37-4E5F-92C6-0696D2203FDB}"/>
    <dgm:cxn modelId="{748991FC-65A6-4E59-A5CD-8AB6CBD91139}" type="presOf" srcId="{A61403F2-2F7E-4916-A6E4-4A3E96F4709A}" destId="{50575375-DB72-431A-9566-CEB9B13BC850}" srcOrd="0" destOrd="0" presId="urn:microsoft.com/office/officeart/2005/8/layout/list1"/>
    <dgm:cxn modelId="{10937D94-C1E2-4DF8-A8E3-3E4AFA430196}" type="presParOf" srcId="{D6EE26DE-31F5-4944-8E8D-FDFF949D715C}" destId="{8DA14581-9EEC-42DB-B5DC-10E6BF7C8772}" srcOrd="0" destOrd="0" presId="urn:microsoft.com/office/officeart/2005/8/layout/list1"/>
    <dgm:cxn modelId="{5B4A397D-1236-4447-A598-274735389417}" type="presParOf" srcId="{8DA14581-9EEC-42DB-B5DC-10E6BF7C8772}" destId="{50575375-DB72-431A-9566-CEB9B13BC850}" srcOrd="0" destOrd="0" presId="urn:microsoft.com/office/officeart/2005/8/layout/list1"/>
    <dgm:cxn modelId="{8FCD66FB-25AC-4502-8F19-4ED1C5ABCC43}" type="presParOf" srcId="{8DA14581-9EEC-42DB-B5DC-10E6BF7C8772}" destId="{B1FB656D-5011-4BB0-97A1-9A386D53F900}" srcOrd="1" destOrd="0" presId="urn:microsoft.com/office/officeart/2005/8/layout/list1"/>
    <dgm:cxn modelId="{4E7D0714-3400-477F-A9C3-C23851B943E0}" type="presParOf" srcId="{D6EE26DE-31F5-4944-8E8D-FDFF949D715C}" destId="{CAF674A5-942D-43E3-B4E6-4038E66CB838}" srcOrd="1" destOrd="0" presId="urn:microsoft.com/office/officeart/2005/8/layout/list1"/>
    <dgm:cxn modelId="{539E1F38-6EDB-4541-BBBD-0D712F247A6C}" type="presParOf" srcId="{D6EE26DE-31F5-4944-8E8D-FDFF949D715C}" destId="{8635B5A0-65B1-4AC0-84C3-A7E686781D59}" srcOrd="2" destOrd="0" presId="urn:microsoft.com/office/officeart/2005/8/layout/list1"/>
    <dgm:cxn modelId="{42F14498-4F00-4D37-BA2C-F631AE2850BD}" type="presParOf" srcId="{D6EE26DE-31F5-4944-8E8D-FDFF949D715C}" destId="{541EEDDC-FA31-496C-BC11-2932AE70FE9C}" srcOrd="3" destOrd="0" presId="urn:microsoft.com/office/officeart/2005/8/layout/list1"/>
    <dgm:cxn modelId="{38A1B88E-1001-47F0-A7DE-479E803EA190}" type="presParOf" srcId="{D6EE26DE-31F5-4944-8E8D-FDFF949D715C}" destId="{BC05D2A8-2EA2-4BDD-8B2E-BC0B3AA456D0}" srcOrd="4" destOrd="0" presId="urn:microsoft.com/office/officeart/2005/8/layout/list1"/>
    <dgm:cxn modelId="{45659729-BC7A-4063-9DAE-F5005CFE57BC}" type="presParOf" srcId="{BC05D2A8-2EA2-4BDD-8B2E-BC0B3AA456D0}" destId="{14C023E0-079D-419A-BAF9-DBCE52836228}" srcOrd="0" destOrd="0" presId="urn:microsoft.com/office/officeart/2005/8/layout/list1"/>
    <dgm:cxn modelId="{22A81A15-5394-48CE-A4D5-AB640F8385AC}" type="presParOf" srcId="{BC05D2A8-2EA2-4BDD-8B2E-BC0B3AA456D0}" destId="{F1AF9E2B-A603-44AB-9FAC-B899810FD566}" srcOrd="1" destOrd="0" presId="urn:microsoft.com/office/officeart/2005/8/layout/list1"/>
    <dgm:cxn modelId="{1BE4C5B7-5D0F-4EB9-BDF9-A42C3C49F8E5}" type="presParOf" srcId="{D6EE26DE-31F5-4944-8E8D-FDFF949D715C}" destId="{26C774C8-54AB-475F-8477-D9E6629F491B}" srcOrd="5" destOrd="0" presId="urn:microsoft.com/office/officeart/2005/8/layout/list1"/>
    <dgm:cxn modelId="{86167056-CA14-4894-8FC6-8D7241AE5447}" type="presParOf" srcId="{D6EE26DE-31F5-4944-8E8D-FDFF949D715C}" destId="{2FAAEBFF-D308-4596-AD37-1E2336C711C8}" srcOrd="6" destOrd="0" presId="urn:microsoft.com/office/officeart/2005/8/layout/list1"/>
    <dgm:cxn modelId="{F07D7DE3-1196-475F-881D-8D893F3E0ECD}" type="presParOf" srcId="{D6EE26DE-31F5-4944-8E8D-FDFF949D715C}" destId="{1A34FE06-D5F0-439C-8CFD-325EF54E119E}" srcOrd="7" destOrd="0" presId="urn:microsoft.com/office/officeart/2005/8/layout/list1"/>
    <dgm:cxn modelId="{50592593-C9D9-4677-8BDC-C971E3CF5217}" type="presParOf" srcId="{D6EE26DE-31F5-4944-8E8D-FDFF949D715C}" destId="{4B7663E8-9D11-4CA5-A24E-A26ADF464509}" srcOrd="8" destOrd="0" presId="urn:microsoft.com/office/officeart/2005/8/layout/list1"/>
    <dgm:cxn modelId="{3BAD56F6-275E-489D-B5A6-A976BE716848}" type="presParOf" srcId="{4B7663E8-9D11-4CA5-A24E-A26ADF464509}" destId="{531B61A1-4B7D-4D89-983C-508936FAC2F2}" srcOrd="0" destOrd="0" presId="urn:microsoft.com/office/officeart/2005/8/layout/list1"/>
    <dgm:cxn modelId="{96486B35-BA1C-4FE7-A9A7-F04C0EEEBDF8}" type="presParOf" srcId="{4B7663E8-9D11-4CA5-A24E-A26ADF464509}" destId="{4B044F5A-E632-4D6D-B998-1892ED2C9606}" srcOrd="1" destOrd="0" presId="urn:microsoft.com/office/officeart/2005/8/layout/list1"/>
    <dgm:cxn modelId="{5A33213F-F96C-4401-B309-8F907A649594}" type="presParOf" srcId="{D6EE26DE-31F5-4944-8E8D-FDFF949D715C}" destId="{A36B8F93-52D8-48D1-895C-475FBE8CE7AB}" srcOrd="9" destOrd="0" presId="urn:microsoft.com/office/officeart/2005/8/layout/list1"/>
    <dgm:cxn modelId="{F58765E7-4BDA-4074-8797-B042AFF05424}" type="presParOf" srcId="{D6EE26DE-31F5-4944-8E8D-FDFF949D715C}" destId="{A76870CB-EABE-4FF3-A2FD-B82D5FFDF005}" srcOrd="10" destOrd="0" presId="urn:microsoft.com/office/officeart/2005/8/layout/list1"/>
    <dgm:cxn modelId="{D0CB08E4-668B-4DDF-BB3D-8F66DBDDE0A8}" type="presParOf" srcId="{D6EE26DE-31F5-4944-8E8D-FDFF949D715C}" destId="{FAD2EC27-0436-419E-9F92-82B6C5D47650}" srcOrd="11" destOrd="0" presId="urn:microsoft.com/office/officeart/2005/8/layout/list1"/>
    <dgm:cxn modelId="{0A98D7BA-333D-4C9B-942F-92872492899B}" type="presParOf" srcId="{D6EE26DE-31F5-4944-8E8D-FDFF949D715C}" destId="{60BFBE65-2944-4AED-997A-7BF18B521185}" srcOrd="12" destOrd="0" presId="urn:microsoft.com/office/officeart/2005/8/layout/list1"/>
    <dgm:cxn modelId="{C1F91D99-30AA-409A-9CC5-CA42ED336E80}" type="presParOf" srcId="{60BFBE65-2944-4AED-997A-7BF18B521185}" destId="{334F360B-93A9-49F6-8A76-D49B49DBF226}" srcOrd="0" destOrd="0" presId="urn:microsoft.com/office/officeart/2005/8/layout/list1"/>
    <dgm:cxn modelId="{AF4A9F85-3A32-4CA2-A51F-D6AFC8A68AA5}" type="presParOf" srcId="{60BFBE65-2944-4AED-997A-7BF18B521185}" destId="{F306ED47-CED6-4E8C-8EF1-68B0E71001CC}" srcOrd="1" destOrd="0" presId="urn:microsoft.com/office/officeart/2005/8/layout/list1"/>
    <dgm:cxn modelId="{60BEB935-8FC6-4B8E-BEBB-D151BEE40A98}" type="presParOf" srcId="{D6EE26DE-31F5-4944-8E8D-FDFF949D715C}" destId="{9699C5A6-A937-41F9-8221-32DCB4E60E3B}" srcOrd="13" destOrd="0" presId="urn:microsoft.com/office/officeart/2005/8/layout/list1"/>
    <dgm:cxn modelId="{3605E6B1-311C-493E-B813-67E08AFA5D62}" type="presParOf" srcId="{D6EE26DE-31F5-4944-8E8D-FDFF949D715C}" destId="{D9D560DC-213E-4766-8C8C-2AFF5B4F369B}"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06E9C3E-E73B-44F9-87D1-21C62DD00B3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hu-HU"/>
        </a:p>
      </dgm:t>
    </dgm:pt>
    <dgm:pt modelId="{07693056-36B2-42D6-9918-0F174A7ADCDE}">
      <dgm:prSet/>
      <dgm:spPr/>
      <dgm:t>
        <a:bodyPr/>
        <a:lstStyle/>
        <a:p>
          <a:r>
            <a:rPr lang="hu-HU"/>
            <a:t>Segít a szervezeteknek a kockázatos tevékenységeikre való összpontosításban.</a:t>
          </a:r>
        </a:p>
      </dgm:t>
    </dgm:pt>
    <dgm:pt modelId="{EC24FBE8-36C3-4433-87C5-EFD89D337FA3}" type="parTrans" cxnId="{F0EBBA09-D925-42FC-A0B2-F61299DFAF4E}">
      <dgm:prSet/>
      <dgm:spPr/>
      <dgm:t>
        <a:bodyPr/>
        <a:lstStyle/>
        <a:p>
          <a:endParaRPr lang="hu-HU"/>
        </a:p>
      </dgm:t>
    </dgm:pt>
    <dgm:pt modelId="{4CFC82A4-57E6-4060-96EF-EC3D78B75BC4}" type="sibTrans" cxnId="{F0EBBA09-D925-42FC-A0B2-F61299DFAF4E}">
      <dgm:prSet/>
      <dgm:spPr/>
      <dgm:t>
        <a:bodyPr/>
        <a:lstStyle/>
        <a:p>
          <a:endParaRPr lang="hu-HU"/>
        </a:p>
      </dgm:t>
    </dgm:pt>
    <dgm:pt modelId="{821EB0BF-5D2B-4C04-B7A6-0A662F287B9C}">
      <dgm:prSet/>
      <dgm:spPr/>
      <dgm:t>
        <a:bodyPr/>
        <a:lstStyle/>
        <a:p>
          <a:r>
            <a:rPr lang="hu-HU"/>
            <a:t>Valós idejű riasztási mechanizmusként és ellenőrző intézkedésként működik</a:t>
          </a:r>
        </a:p>
      </dgm:t>
    </dgm:pt>
    <dgm:pt modelId="{7B507B9C-68AB-4AD6-8228-B26CC7322097}" type="parTrans" cxnId="{EF99937C-824A-4841-9FB3-852757314619}">
      <dgm:prSet/>
      <dgm:spPr/>
      <dgm:t>
        <a:bodyPr/>
        <a:lstStyle/>
        <a:p>
          <a:endParaRPr lang="hu-HU"/>
        </a:p>
      </dgm:t>
    </dgm:pt>
    <dgm:pt modelId="{F111F85C-79B8-4D05-AC87-B740BFB208FB}" type="sibTrans" cxnId="{EF99937C-824A-4841-9FB3-852757314619}">
      <dgm:prSet/>
      <dgm:spPr/>
      <dgm:t>
        <a:bodyPr/>
        <a:lstStyle/>
        <a:p>
          <a:endParaRPr lang="hu-HU"/>
        </a:p>
      </dgm:t>
    </dgm:pt>
    <dgm:pt modelId="{027B0609-F04A-40B6-A0AA-EC242D7CB96C}">
      <dgm:prSet/>
      <dgm:spPr/>
      <dgm:t>
        <a:bodyPr/>
        <a:lstStyle/>
        <a:p>
          <a:r>
            <a:rPr lang="hu-HU"/>
            <a:t>Segít a szervezeteknek a rendszerszintű hiányosságok, a belső és külső kockázati források azonosításában.</a:t>
          </a:r>
        </a:p>
      </dgm:t>
    </dgm:pt>
    <dgm:pt modelId="{32E7D691-E0BF-4BFC-B265-DCD5AC329A83}" type="parTrans" cxnId="{1321E969-DD7B-4E29-9931-E62DA43DCABE}">
      <dgm:prSet/>
      <dgm:spPr/>
      <dgm:t>
        <a:bodyPr/>
        <a:lstStyle/>
        <a:p>
          <a:endParaRPr lang="hu-HU"/>
        </a:p>
      </dgm:t>
    </dgm:pt>
    <dgm:pt modelId="{77850FA8-E602-42CC-83EB-F43D31D60161}" type="sibTrans" cxnId="{1321E969-DD7B-4E29-9931-E62DA43DCABE}">
      <dgm:prSet/>
      <dgm:spPr/>
      <dgm:t>
        <a:bodyPr/>
        <a:lstStyle/>
        <a:p>
          <a:endParaRPr lang="hu-HU"/>
        </a:p>
      </dgm:t>
    </dgm:pt>
    <dgm:pt modelId="{8E3182CF-9D71-44E1-BECD-7F905807991F}">
      <dgm:prSet/>
      <dgm:spPr/>
      <dgm:t>
        <a:bodyPr/>
        <a:lstStyle/>
        <a:p>
          <a:r>
            <a:rPr lang="hu-HU"/>
            <a:t>Kiegészítő védelem a szervezetek és az érintettek számára.</a:t>
          </a:r>
        </a:p>
      </dgm:t>
    </dgm:pt>
    <dgm:pt modelId="{2D9E9694-4EE0-4787-951A-CDEB15699F98}" type="parTrans" cxnId="{6CB4B647-6290-46BA-8D91-DCB4C3BDD68B}">
      <dgm:prSet/>
      <dgm:spPr/>
      <dgm:t>
        <a:bodyPr/>
        <a:lstStyle/>
        <a:p>
          <a:endParaRPr lang="hu-HU"/>
        </a:p>
      </dgm:t>
    </dgm:pt>
    <dgm:pt modelId="{49936871-FF07-458A-8C43-0EA4AD625E33}" type="sibTrans" cxnId="{6CB4B647-6290-46BA-8D91-DCB4C3BDD68B}">
      <dgm:prSet/>
      <dgm:spPr/>
      <dgm:t>
        <a:bodyPr/>
        <a:lstStyle/>
        <a:p>
          <a:endParaRPr lang="hu-HU"/>
        </a:p>
      </dgm:t>
    </dgm:pt>
    <dgm:pt modelId="{15416355-362C-4AD1-90F8-2CAF2C5DE192}">
      <dgm:prSet/>
      <dgm:spPr/>
      <dgm:t>
        <a:bodyPr/>
        <a:lstStyle/>
        <a:p>
          <a:r>
            <a:rPr lang="hu-HU"/>
            <a:t>Ez egy üzleti kulcskötelezettség és útmutató az ésszerű és nyílt végű szabályozáshoz.</a:t>
          </a:r>
        </a:p>
      </dgm:t>
    </dgm:pt>
    <dgm:pt modelId="{1BBCB2E2-DD3C-450A-B30E-2D1D3406AF70}" type="parTrans" cxnId="{AE77FD25-7197-49D4-94CF-7640B468F867}">
      <dgm:prSet/>
      <dgm:spPr/>
      <dgm:t>
        <a:bodyPr/>
        <a:lstStyle/>
        <a:p>
          <a:endParaRPr lang="hu-HU"/>
        </a:p>
      </dgm:t>
    </dgm:pt>
    <dgm:pt modelId="{FF379C2F-A8FA-4B68-A06E-5686D7DBA949}" type="sibTrans" cxnId="{AE77FD25-7197-49D4-94CF-7640B468F867}">
      <dgm:prSet/>
      <dgm:spPr/>
      <dgm:t>
        <a:bodyPr/>
        <a:lstStyle/>
        <a:p>
          <a:endParaRPr lang="hu-HU"/>
        </a:p>
      </dgm:t>
    </dgm:pt>
    <dgm:pt modelId="{217F0622-B528-49C5-B56F-504FD24E9A2B}">
      <dgm:prSet/>
      <dgm:spPr/>
      <dgm:t>
        <a:bodyPr/>
        <a:lstStyle/>
        <a:p>
          <a:r>
            <a:rPr lang="hu-HU" dirty="0"/>
            <a:t>Javítja a GDPR jövőállóságát és hatékonyságát.</a:t>
          </a:r>
        </a:p>
      </dgm:t>
    </dgm:pt>
    <dgm:pt modelId="{D9E2ABDB-D8EE-4704-89DF-D20ED062D3E3}" type="parTrans" cxnId="{3E0C7A5D-FEA9-4678-8B8E-ED490A08F41D}">
      <dgm:prSet/>
      <dgm:spPr/>
      <dgm:t>
        <a:bodyPr/>
        <a:lstStyle/>
        <a:p>
          <a:endParaRPr lang="hu-HU"/>
        </a:p>
      </dgm:t>
    </dgm:pt>
    <dgm:pt modelId="{A82C7971-6877-4CEA-8A8B-DF60F6086BA1}" type="sibTrans" cxnId="{3E0C7A5D-FEA9-4678-8B8E-ED490A08F41D}">
      <dgm:prSet/>
      <dgm:spPr/>
      <dgm:t>
        <a:bodyPr/>
        <a:lstStyle/>
        <a:p>
          <a:endParaRPr lang="hu-HU"/>
        </a:p>
      </dgm:t>
    </dgm:pt>
    <dgm:pt modelId="{14237C1B-4B2B-4DCF-B513-6168C39E16AC}" type="pres">
      <dgm:prSet presAssocID="{A06E9C3E-E73B-44F9-87D1-21C62DD00B3C}" presName="linear" presStyleCnt="0">
        <dgm:presLayoutVars>
          <dgm:animLvl val="lvl"/>
          <dgm:resizeHandles val="exact"/>
        </dgm:presLayoutVars>
      </dgm:prSet>
      <dgm:spPr/>
    </dgm:pt>
    <dgm:pt modelId="{9B6386AA-DFCA-4126-BBE6-7C3570FD250E}" type="pres">
      <dgm:prSet presAssocID="{07693056-36B2-42D6-9918-0F174A7ADCDE}" presName="parentText" presStyleLbl="node1" presStyleIdx="0" presStyleCnt="6">
        <dgm:presLayoutVars>
          <dgm:chMax val="0"/>
          <dgm:bulletEnabled val="1"/>
        </dgm:presLayoutVars>
      </dgm:prSet>
      <dgm:spPr/>
    </dgm:pt>
    <dgm:pt modelId="{0E2D9B7C-431D-408A-A1B5-817FDD942C29}" type="pres">
      <dgm:prSet presAssocID="{4CFC82A4-57E6-4060-96EF-EC3D78B75BC4}" presName="spacer" presStyleCnt="0"/>
      <dgm:spPr/>
    </dgm:pt>
    <dgm:pt modelId="{EE6F616A-4C4E-406F-B0E9-BC5D92C7621C}" type="pres">
      <dgm:prSet presAssocID="{821EB0BF-5D2B-4C04-B7A6-0A662F287B9C}" presName="parentText" presStyleLbl="node1" presStyleIdx="1" presStyleCnt="6">
        <dgm:presLayoutVars>
          <dgm:chMax val="0"/>
          <dgm:bulletEnabled val="1"/>
        </dgm:presLayoutVars>
      </dgm:prSet>
      <dgm:spPr/>
    </dgm:pt>
    <dgm:pt modelId="{B9B9ED37-6D71-49EC-BBCF-80D4D9BB7FAB}" type="pres">
      <dgm:prSet presAssocID="{F111F85C-79B8-4D05-AC87-B740BFB208FB}" presName="spacer" presStyleCnt="0"/>
      <dgm:spPr/>
    </dgm:pt>
    <dgm:pt modelId="{57A0FD32-57C9-46B6-BD4D-EB0BEB1D1A14}" type="pres">
      <dgm:prSet presAssocID="{027B0609-F04A-40B6-A0AA-EC242D7CB96C}" presName="parentText" presStyleLbl="node1" presStyleIdx="2" presStyleCnt="6">
        <dgm:presLayoutVars>
          <dgm:chMax val="0"/>
          <dgm:bulletEnabled val="1"/>
        </dgm:presLayoutVars>
      </dgm:prSet>
      <dgm:spPr/>
    </dgm:pt>
    <dgm:pt modelId="{A7ABA888-F722-4F92-BE7C-9B2841A2120F}" type="pres">
      <dgm:prSet presAssocID="{77850FA8-E602-42CC-83EB-F43D31D60161}" presName="spacer" presStyleCnt="0"/>
      <dgm:spPr/>
    </dgm:pt>
    <dgm:pt modelId="{E611CD36-A8AC-4FD9-8E24-45A79CCF1654}" type="pres">
      <dgm:prSet presAssocID="{8E3182CF-9D71-44E1-BECD-7F905807991F}" presName="parentText" presStyleLbl="node1" presStyleIdx="3" presStyleCnt="6">
        <dgm:presLayoutVars>
          <dgm:chMax val="0"/>
          <dgm:bulletEnabled val="1"/>
        </dgm:presLayoutVars>
      </dgm:prSet>
      <dgm:spPr/>
    </dgm:pt>
    <dgm:pt modelId="{96D51217-56E1-460A-B87F-A61FA3489F93}" type="pres">
      <dgm:prSet presAssocID="{49936871-FF07-458A-8C43-0EA4AD625E33}" presName="spacer" presStyleCnt="0"/>
      <dgm:spPr/>
    </dgm:pt>
    <dgm:pt modelId="{2C68AD80-A646-4AFC-81BF-A7868A6D7EFA}" type="pres">
      <dgm:prSet presAssocID="{15416355-362C-4AD1-90F8-2CAF2C5DE192}" presName="parentText" presStyleLbl="node1" presStyleIdx="4" presStyleCnt="6">
        <dgm:presLayoutVars>
          <dgm:chMax val="0"/>
          <dgm:bulletEnabled val="1"/>
        </dgm:presLayoutVars>
      </dgm:prSet>
      <dgm:spPr/>
    </dgm:pt>
    <dgm:pt modelId="{7D9F47C3-AB6F-4577-BDCB-A1BAD8C0CA2B}" type="pres">
      <dgm:prSet presAssocID="{FF379C2F-A8FA-4B68-A06E-5686D7DBA949}" presName="spacer" presStyleCnt="0"/>
      <dgm:spPr/>
    </dgm:pt>
    <dgm:pt modelId="{5B4A2065-BD0A-4E54-B160-FD53081F7370}" type="pres">
      <dgm:prSet presAssocID="{217F0622-B528-49C5-B56F-504FD24E9A2B}" presName="parentText" presStyleLbl="node1" presStyleIdx="5" presStyleCnt="6">
        <dgm:presLayoutVars>
          <dgm:chMax val="0"/>
          <dgm:bulletEnabled val="1"/>
        </dgm:presLayoutVars>
      </dgm:prSet>
      <dgm:spPr/>
    </dgm:pt>
  </dgm:ptLst>
  <dgm:cxnLst>
    <dgm:cxn modelId="{2941E406-7ECF-4488-9CC5-BD5D8ACA265F}" type="presOf" srcId="{15416355-362C-4AD1-90F8-2CAF2C5DE192}" destId="{2C68AD80-A646-4AFC-81BF-A7868A6D7EFA}" srcOrd="0" destOrd="0" presId="urn:microsoft.com/office/officeart/2005/8/layout/vList2"/>
    <dgm:cxn modelId="{F0EBBA09-D925-42FC-A0B2-F61299DFAF4E}" srcId="{A06E9C3E-E73B-44F9-87D1-21C62DD00B3C}" destId="{07693056-36B2-42D6-9918-0F174A7ADCDE}" srcOrd="0" destOrd="0" parTransId="{EC24FBE8-36C3-4433-87C5-EFD89D337FA3}" sibTransId="{4CFC82A4-57E6-4060-96EF-EC3D78B75BC4}"/>
    <dgm:cxn modelId="{AE77FD25-7197-49D4-94CF-7640B468F867}" srcId="{A06E9C3E-E73B-44F9-87D1-21C62DD00B3C}" destId="{15416355-362C-4AD1-90F8-2CAF2C5DE192}" srcOrd="4" destOrd="0" parTransId="{1BBCB2E2-DD3C-450A-B30E-2D1D3406AF70}" sibTransId="{FF379C2F-A8FA-4B68-A06E-5686D7DBA949}"/>
    <dgm:cxn modelId="{3E0C7A5D-FEA9-4678-8B8E-ED490A08F41D}" srcId="{A06E9C3E-E73B-44F9-87D1-21C62DD00B3C}" destId="{217F0622-B528-49C5-B56F-504FD24E9A2B}" srcOrd="5" destOrd="0" parTransId="{D9E2ABDB-D8EE-4704-89DF-D20ED062D3E3}" sibTransId="{A82C7971-6877-4CEA-8A8B-DF60F6086BA1}"/>
    <dgm:cxn modelId="{6CB4B647-6290-46BA-8D91-DCB4C3BDD68B}" srcId="{A06E9C3E-E73B-44F9-87D1-21C62DD00B3C}" destId="{8E3182CF-9D71-44E1-BECD-7F905807991F}" srcOrd="3" destOrd="0" parTransId="{2D9E9694-4EE0-4787-951A-CDEB15699F98}" sibTransId="{49936871-FF07-458A-8C43-0EA4AD625E33}"/>
    <dgm:cxn modelId="{1321E969-DD7B-4E29-9931-E62DA43DCABE}" srcId="{A06E9C3E-E73B-44F9-87D1-21C62DD00B3C}" destId="{027B0609-F04A-40B6-A0AA-EC242D7CB96C}" srcOrd="2" destOrd="0" parTransId="{32E7D691-E0BF-4BFC-B265-DCD5AC329A83}" sibTransId="{77850FA8-E602-42CC-83EB-F43D31D60161}"/>
    <dgm:cxn modelId="{B6413378-B07E-4CBB-8022-FC256A7FCC72}" type="presOf" srcId="{217F0622-B528-49C5-B56F-504FD24E9A2B}" destId="{5B4A2065-BD0A-4E54-B160-FD53081F7370}" srcOrd="0" destOrd="0" presId="urn:microsoft.com/office/officeart/2005/8/layout/vList2"/>
    <dgm:cxn modelId="{EF99937C-824A-4841-9FB3-852757314619}" srcId="{A06E9C3E-E73B-44F9-87D1-21C62DD00B3C}" destId="{821EB0BF-5D2B-4C04-B7A6-0A662F287B9C}" srcOrd="1" destOrd="0" parTransId="{7B507B9C-68AB-4AD6-8228-B26CC7322097}" sibTransId="{F111F85C-79B8-4D05-AC87-B740BFB208FB}"/>
    <dgm:cxn modelId="{6CA6257E-559A-407B-A331-A2066C11FB9F}" type="presOf" srcId="{07693056-36B2-42D6-9918-0F174A7ADCDE}" destId="{9B6386AA-DFCA-4126-BBE6-7C3570FD250E}" srcOrd="0" destOrd="0" presId="urn:microsoft.com/office/officeart/2005/8/layout/vList2"/>
    <dgm:cxn modelId="{79E5DD8C-29FB-4EBD-9568-C71A2FC58983}" type="presOf" srcId="{A06E9C3E-E73B-44F9-87D1-21C62DD00B3C}" destId="{14237C1B-4B2B-4DCF-B513-6168C39E16AC}" srcOrd="0" destOrd="0" presId="urn:microsoft.com/office/officeart/2005/8/layout/vList2"/>
    <dgm:cxn modelId="{E23F80C5-7139-4479-B28C-EE688EC005D4}" type="presOf" srcId="{821EB0BF-5D2B-4C04-B7A6-0A662F287B9C}" destId="{EE6F616A-4C4E-406F-B0E9-BC5D92C7621C}" srcOrd="0" destOrd="0" presId="urn:microsoft.com/office/officeart/2005/8/layout/vList2"/>
    <dgm:cxn modelId="{FDC1E7E6-352E-486D-B0FC-F46A25B0E3F4}" type="presOf" srcId="{027B0609-F04A-40B6-A0AA-EC242D7CB96C}" destId="{57A0FD32-57C9-46B6-BD4D-EB0BEB1D1A14}" srcOrd="0" destOrd="0" presId="urn:microsoft.com/office/officeart/2005/8/layout/vList2"/>
    <dgm:cxn modelId="{D2D58DEF-AD90-40EC-8390-223F879ECA30}" type="presOf" srcId="{8E3182CF-9D71-44E1-BECD-7F905807991F}" destId="{E611CD36-A8AC-4FD9-8E24-45A79CCF1654}" srcOrd="0" destOrd="0" presId="urn:microsoft.com/office/officeart/2005/8/layout/vList2"/>
    <dgm:cxn modelId="{815632EC-C6AD-4265-B355-F7B5485B17B2}" type="presParOf" srcId="{14237C1B-4B2B-4DCF-B513-6168C39E16AC}" destId="{9B6386AA-DFCA-4126-BBE6-7C3570FD250E}" srcOrd="0" destOrd="0" presId="urn:microsoft.com/office/officeart/2005/8/layout/vList2"/>
    <dgm:cxn modelId="{6D256874-82FA-4C9B-ACE2-F93ED39CAFE3}" type="presParOf" srcId="{14237C1B-4B2B-4DCF-B513-6168C39E16AC}" destId="{0E2D9B7C-431D-408A-A1B5-817FDD942C29}" srcOrd="1" destOrd="0" presId="urn:microsoft.com/office/officeart/2005/8/layout/vList2"/>
    <dgm:cxn modelId="{F2BD591B-8A63-49D3-BA02-3995A54C38C4}" type="presParOf" srcId="{14237C1B-4B2B-4DCF-B513-6168C39E16AC}" destId="{EE6F616A-4C4E-406F-B0E9-BC5D92C7621C}" srcOrd="2" destOrd="0" presId="urn:microsoft.com/office/officeart/2005/8/layout/vList2"/>
    <dgm:cxn modelId="{501A7989-F995-4FFE-BFFA-FB264C628341}" type="presParOf" srcId="{14237C1B-4B2B-4DCF-B513-6168C39E16AC}" destId="{B9B9ED37-6D71-49EC-BBCF-80D4D9BB7FAB}" srcOrd="3" destOrd="0" presId="urn:microsoft.com/office/officeart/2005/8/layout/vList2"/>
    <dgm:cxn modelId="{613C5932-7504-4E93-AD70-E8D389043CE3}" type="presParOf" srcId="{14237C1B-4B2B-4DCF-B513-6168C39E16AC}" destId="{57A0FD32-57C9-46B6-BD4D-EB0BEB1D1A14}" srcOrd="4" destOrd="0" presId="urn:microsoft.com/office/officeart/2005/8/layout/vList2"/>
    <dgm:cxn modelId="{7434F1E8-C670-4397-972B-F2ECF859A8E5}" type="presParOf" srcId="{14237C1B-4B2B-4DCF-B513-6168C39E16AC}" destId="{A7ABA888-F722-4F92-BE7C-9B2841A2120F}" srcOrd="5" destOrd="0" presId="urn:microsoft.com/office/officeart/2005/8/layout/vList2"/>
    <dgm:cxn modelId="{6F4AA336-38E7-4A0E-AEDF-7BC63288461E}" type="presParOf" srcId="{14237C1B-4B2B-4DCF-B513-6168C39E16AC}" destId="{E611CD36-A8AC-4FD9-8E24-45A79CCF1654}" srcOrd="6" destOrd="0" presId="urn:microsoft.com/office/officeart/2005/8/layout/vList2"/>
    <dgm:cxn modelId="{7521F0FF-B0CD-4758-B251-3C89CEA55A2D}" type="presParOf" srcId="{14237C1B-4B2B-4DCF-B513-6168C39E16AC}" destId="{96D51217-56E1-460A-B87F-A61FA3489F93}" srcOrd="7" destOrd="0" presId="urn:microsoft.com/office/officeart/2005/8/layout/vList2"/>
    <dgm:cxn modelId="{A7939EFD-B452-44C4-8009-D07C248180BC}" type="presParOf" srcId="{14237C1B-4B2B-4DCF-B513-6168C39E16AC}" destId="{2C68AD80-A646-4AFC-81BF-A7868A6D7EFA}" srcOrd="8" destOrd="0" presId="urn:microsoft.com/office/officeart/2005/8/layout/vList2"/>
    <dgm:cxn modelId="{BF3CB13E-F166-4DDC-86F3-381B98A3239D}" type="presParOf" srcId="{14237C1B-4B2B-4DCF-B513-6168C39E16AC}" destId="{7D9F47C3-AB6F-4577-BDCB-A1BAD8C0CA2B}" srcOrd="9" destOrd="0" presId="urn:microsoft.com/office/officeart/2005/8/layout/vList2"/>
    <dgm:cxn modelId="{AB4892E5-60B9-40B0-BC0E-498076A85C27}" type="presParOf" srcId="{14237C1B-4B2B-4DCF-B513-6168C39E16AC}" destId="{5B4A2065-BD0A-4E54-B160-FD53081F7370}"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1CD7932-8D9B-4848-9C7F-F94F3FB9758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2D819433-3455-4623-9D3D-9D5B11F57361}">
      <dgm:prSet/>
      <dgm:spPr/>
      <dgm:t>
        <a:bodyPr/>
        <a:lstStyle/>
        <a:p>
          <a:r>
            <a:rPr lang="hu-HU" dirty="0"/>
            <a:t>1. A kockázatalapú megközelítés lehetővé teszi a megfelelési kötelezettségek hozzáigazítását az adatkezelés természetéhez, hatályához, kontextusához és céljaihoz.</a:t>
          </a:r>
          <a:endParaRPr lang="el-GR" dirty="0"/>
        </a:p>
      </dgm:t>
    </dgm:pt>
    <dgm:pt modelId="{EDE16EAD-23A9-4A3A-8505-505EB4C6F899}" type="parTrans" cxnId="{8F07120A-5346-45EE-A109-32A1AAD014B0}">
      <dgm:prSet/>
      <dgm:spPr/>
      <dgm:t>
        <a:bodyPr/>
        <a:lstStyle/>
        <a:p>
          <a:endParaRPr lang="en-GB"/>
        </a:p>
      </dgm:t>
    </dgm:pt>
    <dgm:pt modelId="{55DC9407-05C0-44BB-9D67-375002B53397}" type="sibTrans" cxnId="{8F07120A-5346-45EE-A109-32A1AAD014B0}">
      <dgm:prSet/>
      <dgm:spPr/>
      <dgm:t>
        <a:bodyPr/>
        <a:lstStyle/>
        <a:p>
          <a:endParaRPr lang="en-GB"/>
        </a:p>
      </dgm:t>
    </dgm:pt>
    <dgm:pt modelId="{D7073821-B468-41E2-A5BA-C60382F4D52E}">
      <dgm:prSet/>
      <dgm:spPr/>
      <dgm:t>
        <a:bodyPr/>
        <a:lstStyle/>
        <a:p>
          <a:r>
            <a:rPr lang="hu-HU" dirty="0"/>
            <a:t>2. Jogokon alapuló megközelítés: a méretezhetőség és rugalmasság nem érinti az érintettek jogait, amelyek bármilyen kockázattól függetlenül érvényesülnek.</a:t>
          </a:r>
          <a:endParaRPr lang="el-GR" dirty="0"/>
        </a:p>
      </dgm:t>
    </dgm:pt>
    <dgm:pt modelId="{4D8E22DD-E8EE-4510-9EE7-C40E190D2638}" type="parTrans" cxnId="{CC2E086F-8D0B-4C6F-A238-496BF777A591}">
      <dgm:prSet/>
      <dgm:spPr/>
      <dgm:t>
        <a:bodyPr/>
        <a:lstStyle/>
        <a:p>
          <a:endParaRPr lang="en-GB"/>
        </a:p>
      </dgm:t>
    </dgm:pt>
    <dgm:pt modelId="{39B8AB41-F9F8-4EC3-98FF-8F236A08B5E9}" type="sibTrans" cxnId="{CC2E086F-8D0B-4C6F-A238-496BF777A591}">
      <dgm:prSet/>
      <dgm:spPr/>
      <dgm:t>
        <a:bodyPr/>
        <a:lstStyle/>
        <a:p>
          <a:endParaRPr lang="en-GB"/>
        </a:p>
      </dgm:t>
    </dgm:pt>
    <dgm:pt modelId="{5DE4172C-43E3-4409-A283-093AC66E3DB4}">
      <dgm:prSet/>
      <dgm:spPr/>
      <dgm:t>
        <a:bodyPr/>
        <a:lstStyle/>
        <a:p>
          <a:r>
            <a:rPr lang="hu-HU" dirty="0"/>
            <a:t>3. A kockázatalapú megközelítés úgy hat az adatvédelmi kultúrára, hogy a hangsúlyt elmozdítja az anyagi, megalapozott, reagáló, felelősségteljes, kontextus-specifikus és ad hoc adatvédelmi kötelezettségek felé.</a:t>
          </a:r>
          <a:endParaRPr lang="el-GR" dirty="0"/>
        </a:p>
      </dgm:t>
    </dgm:pt>
    <dgm:pt modelId="{5CBB69D2-FFDF-4A39-B90C-42F88B54E9F6}" type="parTrans" cxnId="{37BB12B0-008C-45DB-8757-D662DF924395}">
      <dgm:prSet/>
      <dgm:spPr/>
      <dgm:t>
        <a:bodyPr/>
        <a:lstStyle/>
        <a:p>
          <a:endParaRPr lang="en-GB"/>
        </a:p>
      </dgm:t>
    </dgm:pt>
    <dgm:pt modelId="{E3826C10-56E8-4899-A82B-607A2DD33F51}" type="sibTrans" cxnId="{37BB12B0-008C-45DB-8757-D662DF924395}">
      <dgm:prSet/>
      <dgm:spPr/>
      <dgm:t>
        <a:bodyPr/>
        <a:lstStyle/>
        <a:p>
          <a:endParaRPr lang="en-GB"/>
        </a:p>
      </dgm:t>
    </dgm:pt>
    <dgm:pt modelId="{B7AACC0D-D0C8-4498-90BB-754D74B988EC}">
      <dgm:prSet/>
      <dgm:spPr/>
      <dgm:t>
        <a:bodyPr/>
        <a:lstStyle/>
        <a:p>
          <a:r>
            <a:rPr lang="hu-HU" dirty="0"/>
            <a:t>4. A szervezeteknek proaktívnak kell lenniük: de nem elvárható, hogy elérjék az elérhetetlent!</a:t>
          </a:r>
          <a:endParaRPr lang="el-GR" dirty="0"/>
        </a:p>
      </dgm:t>
    </dgm:pt>
    <dgm:pt modelId="{87B11395-9121-415E-A8C3-00ACF0E96C3E}" type="parTrans" cxnId="{F1E09010-1A7D-4AE1-8BC4-569061C5579A}">
      <dgm:prSet/>
      <dgm:spPr/>
      <dgm:t>
        <a:bodyPr/>
        <a:lstStyle/>
        <a:p>
          <a:endParaRPr lang="en-GB"/>
        </a:p>
      </dgm:t>
    </dgm:pt>
    <dgm:pt modelId="{B6320AE4-D02E-4228-9E45-121211213B06}" type="sibTrans" cxnId="{F1E09010-1A7D-4AE1-8BC4-569061C5579A}">
      <dgm:prSet/>
      <dgm:spPr/>
      <dgm:t>
        <a:bodyPr/>
        <a:lstStyle/>
        <a:p>
          <a:endParaRPr lang="en-GB"/>
        </a:p>
      </dgm:t>
    </dgm:pt>
    <dgm:pt modelId="{D2B0C225-8583-4974-B428-8F158F55DE15}">
      <dgm:prSet/>
      <dgm:spPr/>
      <dgm:t>
        <a:bodyPr/>
        <a:lstStyle/>
        <a:p>
          <a:r>
            <a:rPr lang="hu-HU" dirty="0"/>
            <a:t>5. A szükséges intézkedések, a megfelelési kötelezettség és a megelőzendő kockázatok meghatározásának referenciapontja a kockázat.</a:t>
          </a:r>
          <a:endParaRPr lang="el-GR" dirty="0"/>
        </a:p>
      </dgm:t>
    </dgm:pt>
    <dgm:pt modelId="{CD433029-BBED-473F-ABBE-9DCC9348A54B}" type="parTrans" cxnId="{ABEA44E6-810F-47F1-BBB2-38D4C2D7C0C0}">
      <dgm:prSet/>
      <dgm:spPr/>
      <dgm:t>
        <a:bodyPr/>
        <a:lstStyle/>
        <a:p>
          <a:endParaRPr lang="en-GB"/>
        </a:p>
      </dgm:t>
    </dgm:pt>
    <dgm:pt modelId="{80A3D6D5-599D-4F1B-BAA2-9244C967A229}" type="sibTrans" cxnId="{ABEA44E6-810F-47F1-BBB2-38D4C2D7C0C0}">
      <dgm:prSet/>
      <dgm:spPr/>
      <dgm:t>
        <a:bodyPr/>
        <a:lstStyle/>
        <a:p>
          <a:endParaRPr lang="en-GB"/>
        </a:p>
      </dgm:t>
    </dgm:pt>
    <dgm:pt modelId="{D30D174A-525B-4D98-AB08-D8F849DAF1AB}">
      <dgm:prSet/>
      <dgm:spPr/>
      <dgm:t>
        <a:bodyPr/>
        <a:lstStyle/>
        <a:p>
          <a:r>
            <a:rPr lang="en-GB" dirty="0"/>
            <a:t>6. </a:t>
          </a:r>
          <a:r>
            <a:rPr lang="hu-HU" dirty="0"/>
            <a:t>A zéró kockázat elérhetetlen...</a:t>
          </a:r>
          <a:endParaRPr lang="el-GR" dirty="0"/>
        </a:p>
      </dgm:t>
    </dgm:pt>
    <dgm:pt modelId="{C2C6AC5A-86F2-4DF9-AA32-A07FEC234C76}" type="parTrans" cxnId="{7B7EE917-11D1-4337-8D8C-9393954EB4EF}">
      <dgm:prSet/>
      <dgm:spPr/>
      <dgm:t>
        <a:bodyPr/>
        <a:lstStyle/>
        <a:p>
          <a:endParaRPr lang="hu-HU"/>
        </a:p>
      </dgm:t>
    </dgm:pt>
    <dgm:pt modelId="{E66E8641-64EE-4415-8819-CBB55B007D98}" type="sibTrans" cxnId="{7B7EE917-11D1-4337-8D8C-9393954EB4EF}">
      <dgm:prSet/>
      <dgm:spPr/>
      <dgm:t>
        <a:bodyPr/>
        <a:lstStyle/>
        <a:p>
          <a:endParaRPr lang="hu-HU"/>
        </a:p>
      </dgm:t>
    </dgm:pt>
    <dgm:pt modelId="{749C9686-3810-47E8-85EA-2085E2B17B99}" type="pres">
      <dgm:prSet presAssocID="{61CD7932-8D9B-4848-9C7F-F94F3FB9758B}" presName="linear" presStyleCnt="0">
        <dgm:presLayoutVars>
          <dgm:animLvl val="lvl"/>
          <dgm:resizeHandles val="exact"/>
        </dgm:presLayoutVars>
      </dgm:prSet>
      <dgm:spPr/>
    </dgm:pt>
    <dgm:pt modelId="{D8B1BAB9-933D-4094-A12F-831AAD299D89}" type="pres">
      <dgm:prSet presAssocID="{2D819433-3455-4623-9D3D-9D5B11F57361}" presName="parentText" presStyleLbl="node1" presStyleIdx="0" presStyleCnt="6">
        <dgm:presLayoutVars>
          <dgm:chMax val="0"/>
          <dgm:bulletEnabled val="1"/>
        </dgm:presLayoutVars>
      </dgm:prSet>
      <dgm:spPr/>
    </dgm:pt>
    <dgm:pt modelId="{4BEFA653-7A5C-4B8C-88A9-91A0FB90A5FC}" type="pres">
      <dgm:prSet presAssocID="{55DC9407-05C0-44BB-9D67-375002B53397}" presName="spacer" presStyleCnt="0"/>
      <dgm:spPr/>
    </dgm:pt>
    <dgm:pt modelId="{46C914F6-E834-48D9-A8F2-C60F6A987339}" type="pres">
      <dgm:prSet presAssocID="{D7073821-B468-41E2-A5BA-C60382F4D52E}" presName="parentText" presStyleLbl="node1" presStyleIdx="1" presStyleCnt="6">
        <dgm:presLayoutVars>
          <dgm:chMax val="0"/>
          <dgm:bulletEnabled val="1"/>
        </dgm:presLayoutVars>
      </dgm:prSet>
      <dgm:spPr/>
    </dgm:pt>
    <dgm:pt modelId="{77F545C4-6784-4DFD-99D6-72A4674B5026}" type="pres">
      <dgm:prSet presAssocID="{39B8AB41-F9F8-4EC3-98FF-8F236A08B5E9}" presName="spacer" presStyleCnt="0"/>
      <dgm:spPr/>
    </dgm:pt>
    <dgm:pt modelId="{1F9197A4-155A-46BD-9000-4386B8A6EC33}" type="pres">
      <dgm:prSet presAssocID="{5DE4172C-43E3-4409-A283-093AC66E3DB4}" presName="parentText" presStyleLbl="node1" presStyleIdx="2" presStyleCnt="6">
        <dgm:presLayoutVars>
          <dgm:chMax val="0"/>
          <dgm:bulletEnabled val="1"/>
        </dgm:presLayoutVars>
      </dgm:prSet>
      <dgm:spPr/>
    </dgm:pt>
    <dgm:pt modelId="{24A4C1F4-D932-4EA1-B846-9F7BCC8149C5}" type="pres">
      <dgm:prSet presAssocID="{E3826C10-56E8-4899-A82B-607A2DD33F51}" presName="spacer" presStyleCnt="0"/>
      <dgm:spPr/>
    </dgm:pt>
    <dgm:pt modelId="{34CBDE5E-F684-40EA-8665-FB87E5D32869}" type="pres">
      <dgm:prSet presAssocID="{B7AACC0D-D0C8-4498-90BB-754D74B988EC}" presName="parentText" presStyleLbl="node1" presStyleIdx="3" presStyleCnt="6">
        <dgm:presLayoutVars>
          <dgm:chMax val="0"/>
          <dgm:bulletEnabled val="1"/>
        </dgm:presLayoutVars>
      </dgm:prSet>
      <dgm:spPr/>
    </dgm:pt>
    <dgm:pt modelId="{D5594820-2B80-4A0B-B71A-635DA6B1C4AC}" type="pres">
      <dgm:prSet presAssocID="{B6320AE4-D02E-4228-9E45-121211213B06}" presName="spacer" presStyleCnt="0"/>
      <dgm:spPr/>
    </dgm:pt>
    <dgm:pt modelId="{800BD9B2-A0DD-44AF-8224-C6A68EBF65CF}" type="pres">
      <dgm:prSet presAssocID="{D2B0C225-8583-4974-B428-8F158F55DE15}" presName="parentText" presStyleLbl="node1" presStyleIdx="4" presStyleCnt="6">
        <dgm:presLayoutVars>
          <dgm:chMax val="0"/>
          <dgm:bulletEnabled val="1"/>
        </dgm:presLayoutVars>
      </dgm:prSet>
      <dgm:spPr/>
    </dgm:pt>
    <dgm:pt modelId="{308BFE1E-0108-4772-A8B3-4C4599E0E6E0}" type="pres">
      <dgm:prSet presAssocID="{80A3D6D5-599D-4F1B-BAA2-9244C967A229}" presName="spacer" presStyleCnt="0"/>
      <dgm:spPr/>
    </dgm:pt>
    <dgm:pt modelId="{81EB1611-7966-4076-B479-7BF1CB0FE485}" type="pres">
      <dgm:prSet presAssocID="{D30D174A-525B-4D98-AB08-D8F849DAF1AB}" presName="parentText" presStyleLbl="node1" presStyleIdx="5" presStyleCnt="6">
        <dgm:presLayoutVars>
          <dgm:chMax val="0"/>
          <dgm:bulletEnabled val="1"/>
        </dgm:presLayoutVars>
      </dgm:prSet>
      <dgm:spPr/>
    </dgm:pt>
  </dgm:ptLst>
  <dgm:cxnLst>
    <dgm:cxn modelId="{8F07120A-5346-45EE-A109-32A1AAD014B0}" srcId="{61CD7932-8D9B-4848-9C7F-F94F3FB9758B}" destId="{2D819433-3455-4623-9D3D-9D5B11F57361}" srcOrd="0" destOrd="0" parTransId="{EDE16EAD-23A9-4A3A-8505-505EB4C6F899}" sibTransId="{55DC9407-05C0-44BB-9D67-375002B53397}"/>
    <dgm:cxn modelId="{F1E09010-1A7D-4AE1-8BC4-569061C5579A}" srcId="{61CD7932-8D9B-4848-9C7F-F94F3FB9758B}" destId="{B7AACC0D-D0C8-4498-90BB-754D74B988EC}" srcOrd="3" destOrd="0" parTransId="{87B11395-9121-415E-A8C3-00ACF0E96C3E}" sibTransId="{B6320AE4-D02E-4228-9E45-121211213B06}"/>
    <dgm:cxn modelId="{7B7EE917-11D1-4337-8D8C-9393954EB4EF}" srcId="{61CD7932-8D9B-4848-9C7F-F94F3FB9758B}" destId="{D30D174A-525B-4D98-AB08-D8F849DAF1AB}" srcOrd="5" destOrd="0" parTransId="{C2C6AC5A-86F2-4DF9-AA32-A07FEC234C76}" sibTransId="{E66E8641-64EE-4415-8819-CBB55B007D98}"/>
    <dgm:cxn modelId="{66BFDC23-2C37-4CF2-85BA-29001AEAE8E9}" type="presOf" srcId="{5DE4172C-43E3-4409-A283-093AC66E3DB4}" destId="{1F9197A4-155A-46BD-9000-4386B8A6EC33}" srcOrd="0" destOrd="0" presId="urn:microsoft.com/office/officeart/2005/8/layout/vList2"/>
    <dgm:cxn modelId="{801BF844-6EC1-4118-BE12-B1F0891FADA1}" type="presOf" srcId="{2D819433-3455-4623-9D3D-9D5B11F57361}" destId="{D8B1BAB9-933D-4094-A12F-831AAD299D89}" srcOrd="0" destOrd="0" presId="urn:microsoft.com/office/officeart/2005/8/layout/vList2"/>
    <dgm:cxn modelId="{2D9B1A67-F7DB-42EF-86F7-160572C7F4D9}" type="presOf" srcId="{61CD7932-8D9B-4848-9C7F-F94F3FB9758B}" destId="{749C9686-3810-47E8-85EA-2085E2B17B99}" srcOrd="0" destOrd="0" presId="urn:microsoft.com/office/officeart/2005/8/layout/vList2"/>
    <dgm:cxn modelId="{C1F00C6C-906A-4D8A-BC6C-DB12CC8815DB}" type="presOf" srcId="{D30D174A-525B-4D98-AB08-D8F849DAF1AB}" destId="{81EB1611-7966-4076-B479-7BF1CB0FE485}" srcOrd="0" destOrd="0" presId="urn:microsoft.com/office/officeart/2005/8/layout/vList2"/>
    <dgm:cxn modelId="{CC2E086F-8D0B-4C6F-A238-496BF777A591}" srcId="{61CD7932-8D9B-4848-9C7F-F94F3FB9758B}" destId="{D7073821-B468-41E2-A5BA-C60382F4D52E}" srcOrd="1" destOrd="0" parTransId="{4D8E22DD-E8EE-4510-9EE7-C40E190D2638}" sibTransId="{39B8AB41-F9F8-4EC3-98FF-8F236A08B5E9}"/>
    <dgm:cxn modelId="{5BB3247E-6ACF-4388-B548-713BCB1C030F}" type="presOf" srcId="{D2B0C225-8583-4974-B428-8F158F55DE15}" destId="{800BD9B2-A0DD-44AF-8224-C6A68EBF65CF}" srcOrd="0" destOrd="0" presId="urn:microsoft.com/office/officeart/2005/8/layout/vList2"/>
    <dgm:cxn modelId="{9720F6A8-445E-48E8-9287-979A0D5BD6A0}" type="presOf" srcId="{B7AACC0D-D0C8-4498-90BB-754D74B988EC}" destId="{34CBDE5E-F684-40EA-8665-FB87E5D32869}" srcOrd="0" destOrd="0" presId="urn:microsoft.com/office/officeart/2005/8/layout/vList2"/>
    <dgm:cxn modelId="{37BB12B0-008C-45DB-8757-D662DF924395}" srcId="{61CD7932-8D9B-4848-9C7F-F94F3FB9758B}" destId="{5DE4172C-43E3-4409-A283-093AC66E3DB4}" srcOrd="2" destOrd="0" parTransId="{5CBB69D2-FFDF-4A39-B90C-42F88B54E9F6}" sibTransId="{E3826C10-56E8-4899-A82B-607A2DD33F51}"/>
    <dgm:cxn modelId="{AB52EBBD-95BA-401C-8F16-DFB616ABCD49}" type="presOf" srcId="{D7073821-B468-41E2-A5BA-C60382F4D52E}" destId="{46C914F6-E834-48D9-A8F2-C60F6A987339}" srcOrd="0" destOrd="0" presId="urn:microsoft.com/office/officeart/2005/8/layout/vList2"/>
    <dgm:cxn modelId="{ABEA44E6-810F-47F1-BBB2-38D4C2D7C0C0}" srcId="{61CD7932-8D9B-4848-9C7F-F94F3FB9758B}" destId="{D2B0C225-8583-4974-B428-8F158F55DE15}" srcOrd="4" destOrd="0" parTransId="{CD433029-BBED-473F-ABBE-9DCC9348A54B}" sibTransId="{80A3D6D5-599D-4F1B-BAA2-9244C967A229}"/>
    <dgm:cxn modelId="{64A1646E-7B75-4969-A0BC-C851778D66DC}" type="presParOf" srcId="{749C9686-3810-47E8-85EA-2085E2B17B99}" destId="{D8B1BAB9-933D-4094-A12F-831AAD299D89}" srcOrd="0" destOrd="0" presId="urn:microsoft.com/office/officeart/2005/8/layout/vList2"/>
    <dgm:cxn modelId="{BA9C0387-0BDA-4561-85D5-58CEA581485F}" type="presParOf" srcId="{749C9686-3810-47E8-85EA-2085E2B17B99}" destId="{4BEFA653-7A5C-4B8C-88A9-91A0FB90A5FC}" srcOrd="1" destOrd="0" presId="urn:microsoft.com/office/officeart/2005/8/layout/vList2"/>
    <dgm:cxn modelId="{D051038D-BC58-441F-A052-353814213BE6}" type="presParOf" srcId="{749C9686-3810-47E8-85EA-2085E2B17B99}" destId="{46C914F6-E834-48D9-A8F2-C60F6A987339}" srcOrd="2" destOrd="0" presId="urn:microsoft.com/office/officeart/2005/8/layout/vList2"/>
    <dgm:cxn modelId="{87B4A664-081F-420B-BD69-397F131F0049}" type="presParOf" srcId="{749C9686-3810-47E8-85EA-2085E2B17B99}" destId="{77F545C4-6784-4DFD-99D6-72A4674B5026}" srcOrd="3" destOrd="0" presId="urn:microsoft.com/office/officeart/2005/8/layout/vList2"/>
    <dgm:cxn modelId="{E9C90160-695E-46BB-9F97-0F348BA8202B}" type="presParOf" srcId="{749C9686-3810-47E8-85EA-2085E2B17B99}" destId="{1F9197A4-155A-46BD-9000-4386B8A6EC33}" srcOrd="4" destOrd="0" presId="urn:microsoft.com/office/officeart/2005/8/layout/vList2"/>
    <dgm:cxn modelId="{259D2EB0-4341-44A1-A8EE-1A5C06F0EA6C}" type="presParOf" srcId="{749C9686-3810-47E8-85EA-2085E2B17B99}" destId="{24A4C1F4-D932-4EA1-B846-9F7BCC8149C5}" srcOrd="5" destOrd="0" presId="urn:microsoft.com/office/officeart/2005/8/layout/vList2"/>
    <dgm:cxn modelId="{1CE44BCD-B813-4D09-9064-7CA5080BDA09}" type="presParOf" srcId="{749C9686-3810-47E8-85EA-2085E2B17B99}" destId="{34CBDE5E-F684-40EA-8665-FB87E5D32869}" srcOrd="6" destOrd="0" presId="urn:microsoft.com/office/officeart/2005/8/layout/vList2"/>
    <dgm:cxn modelId="{0ADEAE45-4CFE-45B7-830F-D7146AE428A6}" type="presParOf" srcId="{749C9686-3810-47E8-85EA-2085E2B17B99}" destId="{D5594820-2B80-4A0B-B71A-635DA6B1C4AC}" srcOrd="7" destOrd="0" presId="urn:microsoft.com/office/officeart/2005/8/layout/vList2"/>
    <dgm:cxn modelId="{7921F8BA-F125-4EC8-8DF1-4C6D6D6D4413}" type="presParOf" srcId="{749C9686-3810-47E8-85EA-2085E2B17B99}" destId="{800BD9B2-A0DD-44AF-8224-C6A68EBF65CF}" srcOrd="8" destOrd="0" presId="urn:microsoft.com/office/officeart/2005/8/layout/vList2"/>
    <dgm:cxn modelId="{8447B898-722A-486F-AEB6-A07B7D73A113}" type="presParOf" srcId="{749C9686-3810-47E8-85EA-2085E2B17B99}" destId="{308BFE1E-0108-4772-A8B3-4C4599E0E6E0}" srcOrd="9" destOrd="0" presId="urn:microsoft.com/office/officeart/2005/8/layout/vList2"/>
    <dgm:cxn modelId="{ACDD5519-BC8C-420C-BDD9-1DF3A3532C55}" type="presParOf" srcId="{749C9686-3810-47E8-85EA-2085E2B17B99}" destId="{81EB1611-7966-4076-B479-7BF1CB0FE485}"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37A381-E80A-4B72-BF56-963AD071C982}" type="doc">
      <dgm:prSet loTypeId="urn:microsoft.com/office/officeart/2005/8/layout/vList2" loCatId="pyramid" qsTypeId="urn:microsoft.com/office/officeart/2005/8/quickstyle/simple1" qsCatId="simple" csTypeId="urn:microsoft.com/office/officeart/2005/8/colors/accent1_2" csCatId="accent1" phldr="1"/>
      <dgm:spPr/>
      <dgm:t>
        <a:bodyPr/>
        <a:lstStyle/>
        <a:p>
          <a:endParaRPr lang="en-GB"/>
        </a:p>
      </dgm:t>
    </dgm:pt>
    <dgm:pt modelId="{59A2E543-A145-4EF1-9AA6-82DDF5AAE819}">
      <dgm:prSet custT="1"/>
      <dgm:spPr/>
      <dgm:t>
        <a:bodyPr/>
        <a:lstStyle/>
        <a:p>
          <a:r>
            <a:rPr lang="en-GB" sz="2400" dirty="0"/>
            <a:t>1. </a:t>
          </a:r>
          <a:r>
            <a:rPr lang="hu-HU" sz="2400" dirty="0"/>
            <a:t>A kockázat fogalma alapvető szerepet tölt be az adatvédelemben.</a:t>
          </a:r>
          <a:endParaRPr lang="el-GR" sz="2400" dirty="0"/>
        </a:p>
      </dgm:t>
    </dgm:pt>
    <dgm:pt modelId="{9F589349-98CE-49D3-BD29-8D44BB6AB89F}" type="parTrans" cxnId="{9041A60D-869B-467B-9270-A59FE1B27A0B}">
      <dgm:prSet/>
      <dgm:spPr/>
      <dgm:t>
        <a:bodyPr/>
        <a:lstStyle/>
        <a:p>
          <a:endParaRPr lang="en-GB" sz="2400"/>
        </a:p>
      </dgm:t>
    </dgm:pt>
    <dgm:pt modelId="{A5B9D868-3C12-4330-930F-96EB49B73FCE}" type="sibTrans" cxnId="{9041A60D-869B-467B-9270-A59FE1B27A0B}">
      <dgm:prSet/>
      <dgm:spPr/>
      <dgm:t>
        <a:bodyPr/>
        <a:lstStyle/>
        <a:p>
          <a:endParaRPr lang="en-GB" sz="2400"/>
        </a:p>
      </dgm:t>
    </dgm:pt>
    <dgm:pt modelId="{805A66F8-1145-4160-AD39-77346B689DDD}">
      <dgm:prSet custT="1"/>
      <dgm:spPr/>
      <dgm:t>
        <a:bodyPr/>
        <a:lstStyle/>
        <a:p>
          <a:r>
            <a:rPr lang="en-GB" sz="2400" dirty="0"/>
            <a:t>2. </a:t>
          </a:r>
          <a:r>
            <a:rPr lang="hu-HU" sz="2400" dirty="0"/>
            <a:t>Az adatkezelésben mindig rejlik kockázat.</a:t>
          </a:r>
          <a:endParaRPr lang="el-GR" sz="2400" dirty="0"/>
        </a:p>
      </dgm:t>
    </dgm:pt>
    <dgm:pt modelId="{4940CF98-E637-4AA2-91F0-BB8D055DE3D3}" type="parTrans" cxnId="{63D69E0E-1578-4D6C-A0E4-9F3348F3EA8D}">
      <dgm:prSet/>
      <dgm:spPr/>
    </dgm:pt>
    <dgm:pt modelId="{609BFA9A-D6E0-46B9-9DB1-C7D6D2A281A2}" type="sibTrans" cxnId="{63D69E0E-1578-4D6C-A0E4-9F3348F3EA8D}">
      <dgm:prSet/>
      <dgm:spPr/>
    </dgm:pt>
    <dgm:pt modelId="{3CE82089-900E-4D67-9308-9E8C4C53B097}">
      <dgm:prSet custT="1"/>
      <dgm:spPr/>
      <dgm:t>
        <a:bodyPr/>
        <a:lstStyle/>
        <a:p>
          <a:r>
            <a:rPr lang="en-GB" sz="2400" dirty="0"/>
            <a:t>3. </a:t>
          </a:r>
          <a:r>
            <a:rPr lang="hu-HU" sz="2400" dirty="0"/>
            <a:t>Az adatvédelem kockázatalapú megközelítése nem újdonság, ám ezt a GDPR továbbfejlesztette, pontosította és nevesítette.</a:t>
          </a:r>
          <a:endParaRPr lang="el-GR" sz="2400" dirty="0"/>
        </a:p>
      </dgm:t>
    </dgm:pt>
    <dgm:pt modelId="{EBD3327C-148C-47FE-B7F9-E52B1C6FE310}" type="parTrans" cxnId="{BB0C2965-104D-4C51-AB77-F08A2E457203}">
      <dgm:prSet/>
      <dgm:spPr/>
    </dgm:pt>
    <dgm:pt modelId="{DF8E9415-F0AC-4D22-8F4D-7B41F13742F8}" type="sibTrans" cxnId="{BB0C2965-104D-4C51-AB77-F08A2E457203}">
      <dgm:prSet/>
      <dgm:spPr/>
    </dgm:pt>
    <dgm:pt modelId="{4619C84B-D1BC-2846-9472-25AE1CB5594B}" type="pres">
      <dgm:prSet presAssocID="{3C37A381-E80A-4B72-BF56-963AD071C982}" presName="linear" presStyleCnt="0">
        <dgm:presLayoutVars>
          <dgm:animLvl val="lvl"/>
          <dgm:resizeHandles val="exact"/>
        </dgm:presLayoutVars>
      </dgm:prSet>
      <dgm:spPr/>
    </dgm:pt>
    <dgm:pt modelId="{BB088B92-7043-1443-A105-C695DF536E61}" type="pres">
      <dgm:prSet presAssocID="{59A2E543-A145-4EF1-9AA6-82DDF5AAE819}" presName="parentText" presStyleLbl="node1" presStyleIdx="0" presStyleCnt="3">
        <dgm:presLayoutVars>
          <dgm:chMax val="0"/>
          <dgm:bulletEnabled val="1"/>
        </dgm:presLayoutVars>
      </dgm:prSet>
      <dgm:spPr/>
    </dgm:pt>
    <dgm:pt modelId="{EB8A2130-E4EC-4247-B9CB-E68D13E94853}" type="pres">
      <dgm:prSet presAssocID="{A5B9D868-3C12-4330-930F-96EB49B73FCE}" presName="spacer" presStyleCnt="0"/>
      <dgm:spPr/>
    </dgm:pt>
    <dgm:pt modelId="{57DC8A1B-2CBD-4487-9B09-F19EEF5561EA}" type="pres">
      <dgm:prSet presAssocID="{805A66F8-1145-4160-AD39-77346B689DDD}" presName="parentText" presStyleLbl="node1" presStyleIdx="1" presStyleCnt="3">
        <dgm:presLayoutVars>
          <dgm:chMax val="0"/>
          <dgm:bulletEnabled val="1"/>
        </dgm:presLayoutVars>
      </dgm:prSet>
      <dgm:spPr/>
    </dgm:pt>
    <dgm:pt modelId="{8DD527BC-5EE6-4D54-9906-01D428107B1C}" type="pres">
      <dgm:prSet presAssocID="{609BFA9A-D6E0-46B9-9DB1-C7D6D2A281A2}" presName="spacer" presStyleCnt="0"/>
      <dgm:spPr/>
    </dgm:pt>
    <dgm:pt modelId="{7F39C9C2-D9F9-4260-B6EE-A805287F36CC}" type="pres">
      <dgm:prSet presAssocID="{3CE82089-900E-4D67-9308-9E8C4C53B097}" presName="parentText" presStyleLbl="node1" presStyleIdx="2" presStyleCnt="3">
        <dgm:presLayoutVars>
          <dgm:chMax val="0"/>
          <dgm:bulletEnabled val="1"/>
        </dgm:presLayoutVars>
      </dgm:prSet>
      <dgm:spPr/>
    </dgm:pt>
  </dgm:ptLst>
  <dgm:cxnLst>
    <dgm:cxn modelId="{9041A60D-869B-467B-9270-A59FE1B27A0B}" srcId="{3C37A381-E80A-4B72-BF56-963AD071C982}" destId="{59A2E543-A145-4EF1-9AA6-82DDF5AAE819}" srcOrd="0" destOrd="0" parTransId="{9F589349-98CE-49D3-BD29-8D44BB6AB89F}" sibTransId="{A5B9D868-3C12-4330-930F-96EB49B73FCE}"/>
    <dgm:cxn modelId="{63D69E0E-1578-4D6C-A0E4-9F3348F3EA8D}" srcId="{3C37A381-E80A-4B72-BF56-963AD071C982}" destId="{805A66F8-1145-4160-AD39-77346B689DDD}" srcOrd="1" destOrd="0" parTransId="{4940CF98-E637-4AA2-91F0-BB8D055DE3D3}" sibTransId="{609BFA9A-D6E0-46B9-9DB1-C7D6D2A281A2}"/>
    <dgm:cxn modelId="{41DAE75E-BFE2-4C54-8E1C-2F11D57FAFE2}" type="presOf" srcId="{3CE82089-900E-4D67-9308-9E8C4C53B097}" destId="{7F39C9C2-D9F9-4260-B6EE-A805287F36CC}" srcOrd="0" destOrd="0" presId="urn:microsoft.com/office/officeart/2005/8/layout/vList2"/>
    <dgm:cxn modelId="{BB0C2965-104D-4C51-AB77-F08A2E457203}" srcId="{3C37A381-E80A-4B72-BF56-963AD071C982}" destId="{3CE82089-900E-4D67-9308-9E8C4C53B097}" srcOrd="2" destOrd="0" parTransId="{EBD3327C-148C-47FE-B7F9-E52B1C6FE310}" sibTransId="{DF8E9415-F0AC-4D22-8F4D-7B41F13742F8}"/>
    <dgm:cxn modelId="{6E4EC047-9258-4249-A37F-840F1DAE6CFC}" type="presOf" srcId="{805A66F8-1145-4160-AD39-77346B689DDD}" destId="{57DC8A1B-2CBD-4487-9B09-F19EEF5561EA}" srcOrd="0" destOrd="0" presId="urn:microsoft.com/office/officeart/2005/8/layout/vList2"/>
    <dgm:cxn modelId="{DDD4144A-4BCD-E24C-B4DE-E63D6E446E3E}" type="presOf" srcId="{59A2E543-A145-4EF1-9AA6-82DDF5AAE819}" destId="{BB088B92-7043-1443-A105-C695DF536E61}" srcOrd="0" destOrd="0" presId="urn:microsoft.com/office/officeart/2005/8/layout/vList2"/>
    <dgm:cxn modelId="{861DC5D4-C86F-AA4E-9CE5-22B86F2AB1C7}" type="presOf" srcId="{3C37A381-E80A-4B72-BF56-963AD071C982}" destId="{4619C84B-D1BC-2846-9472-25AE1CB5594B}" srcOrd="0" destOrd="0" presId="urn:microsoft.com/office/officeart/2005/8/layout/vList2"/>
    <dgm:cxn modelId="{BC9FC7C2-0EC2-8147-B82D-7F64986D97C5}" type="presParOf" srcId="{4619C84B-D1BC-2846-9472-25AE1CB5594B}" destId="{BB088B92-7043-1443-A105-C695DF536E61}" srcOrd="0" destOrd="0" presId="urn:microsoft.com/office/officeart/2005/8/layout/vList2"/>
    <dgm:cxn modelId="{176FA446-48DD-264B-9BE9-4F4E4D6D575A}" type="presParOf" srcId="{4619C84B-D1BC-2846-9472-25AE1CB5594B}" destId="{EB8A2130-E4EC-4247-B9CB-E68D13E94853}" srcOrd="1" destOrd="0" presId="urn:microsoft.com/office/officeart/2005/8/layout/vList2"/>
    <dgm:cxn modelId="{14683A42-E4A5-4F35-8D56-882A5C512F25}" type="presParOf" srcId="{4619C84B-D1BC-2846-9472-25AE1CB5594B}" destId="{57DC8A1B-2CBD-4487-9B09-F19EEF5561EA}" srcOrd="2" destOrd="0" presId="urn:microsoft.com/office/officeart/2005/8/layout/vList2"/>
    <dgm:cxn modelId="{622150BD-DAE9-41AE-B036-A4C3548CF8EC}" type="presParOf" srcId="{4619C84B-D1BC-2846-9472-25AE1CB5594B}" destId="{8DD527BC-5EE6-4D54-9906-01D428107B1C}" srcOrd="3" destOrd="0" presId="urn:microsoft.com/office/officeart/2005/8/layout/vList2"/>
    <dgm:cxn modelId="{9CA47AFD-7DFC-48F8-B15A-3B0F31FCC48E}" type="presParOf" srcId="{4619C84B-D1BC-2846-9472-25AE1CB5594B}" destId="{7F39C9C2-D9F9-4260-B6EE-A805287F36CC}"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52E39D-71B7-4318-BED7-4E7CBFC30E5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F8EE5EF8-7ED2-4B58-B525-055466FF7ED6}">
      <dgm:prSet custT="1"/>
      <dgm:spPr/>
      <dgm:t>
        <a:bodyPr/>
        <a:lstStyle/>
        <a:p>
          <a:r>
            <a:rPr lang="en-GB" sz="1800" dirty="0"/>
            <a:t>4. </a:t>
          </a:r>
          <a:r>
            <a:rPr lang="hu-HU" sz="1800" dirty="0"/>
            <a:t>A kockázat </a:t>
          </a:r>
          <a:r>
            <a:rPr lang="hu-HU" sz="1800" dirty="0" err="1"/>
            <a:t>kontextusfüggő</a:t>
          </a:r>
          <a:r>
            <a:rPr lang="hu-HU" sz="1800" dirty="0"/>
            <a:t>.</a:t>
          </a:r>
          <a:endParaRPr lang="el-GR" sz="1800" dirty="0"/>
        </a:p>
      </dgm:t>
    </dgm:pt>
    <dgm:pt modelId="{B7FA6812-4E8A-4A62-BE8E-B91834995AFD}" type="parTrans" cxnId="{1D50AD01-A8D0-44C5-B26E-59975E973A40}">
      <dgm:prSet/>
      <dgm:spPr/>
      <dgm:t>
        <a:bodyPr/>
        <a:lstStyle/>
        <a:p>
          <a:endParaRPr lang="en-GB" sz="2200"/>
        </a:p>
      </dgm:t>
    </dgm:pt>
    <dgm:pt modelId="{782B1C01-38E4-4AEC-AC07-D4816C6EF8D6}" type="sibTrans" cxnId="{1D50AD01-A8D0-44C5-B26E-59975E973A40}">
      <dgm:prSet/>
      <dgm:spPr/>
      <dgm:t>
        <a:bodyPr/>
        <a:lstStyle/>
        <a:p>
          <a:endParaRPr lang="en-GB" sz="2200"/>
        </a:p>
      </dgm:t>
    </dgm:pt>
    <dgm:pt modelId="{E94ED145-9C79-4750-8718-63B08B436C76}">
      <dgm:prSet custT="1"/>
      <dgm:spPr/>
      <dgm:t>
        <a:bodyPr/>
        <a:lstStyle/>
        <a:p>
          <a:r>
            <a:rPr lang="hu-HU" sz="1800" dirty="0"/>
            <a:t>1. A kockázat fogalmának elemeire következtetni lehet a GDPR vonatkozó rendelkezéseiből – lásd a kockázatok típusaira és a kockázat mértékének meghatározására vonatkozó tényezőkre vonatkozó rendelkezések - (75) és (76) preambulumbekezdés, 32. cikk (2) bekezdés).</a:t>
          </a:r>
        </a:p>
        <a:p>
          <a:r>
            <a:rPr lang="hu-HU" sz="1800" b="1" dirty="0"/>
            <a:t>Például</a:t>
          </a:r>
          <a:r>
            <a:rPr lang="hu-HU" sz="1800" dirty="0"/>
            <a:t>: diszkrimináció, személyazonossággal való visszaélés, anyagi veszteség, jó hírnév sérelme, titkosság sérülése, álnevesítés jogszerűtlen megszüntetése, egyéb jelentős gazdasági vagy társadalmi hátrány vagy a személyes adatok feletti kontroll elvesztése.</a:t>
          </a:r>
        </a:p>
      </dgm:t>
    </dgm:pt>
    <dgm:pt modelId="{CBB867ED-5F31-422E-A879-B82BE1CF0056}" type="parTrans" cxnId="{95CA071B-98F6-493E-B8D0-01412EA36EEB}">
      <dgm:prSet/>
      <dgm:spPr/>
      <dgm:t>
        <a:bodyPr/>
        <a:lstStyle/>
        <a:p>
          <a:endParaRPr lang="hu-HU"/>
        </a:p>
      </dgm:t>
    </dgm:pt>
    <dgm:pt modelId="{8BE2E440-E9DB-4B27-AAE0-C63E7274C652}" type="sibTrans" cxnId="{95CA071B-98F6-493E-B8D0-01412EA36EEB}">
      <dgm:prSet/>
      <dgm:spPr/>
      <dgm:t>
        <a:bodyPr/>
        <a:lstStyle/>
        <a:p>
          <a:endParaRPr lang="hu-HU"/>
        </a:p>
      </dgm:t>
    </dgm:pt>
    <dgm:pt modelId="{C877DF45-6F30-4B9B-8FD8-41969BA41A00}">
      <dgm:prSet custT="1"/>
      <dgm:spPr/>
      <dgm:t>
        <a:bodyPr/>
        <a:lstStyle/>
        <a:p>
          <a:r>
            <a:rPr lang="hu-HU" sz="1800" dirty="0"/>
            <a:t>2. A „kockázat” egy minőségi és mennyiségi fogalom - vonatkozhat objektív és mérhető elemekre, valamint társadalmi-kulturális szempontokra is.</a:t>
          </a:r>
          <a:endParaRPr lang="el-GR" sz="1800" dirty="0"/>
        </a:p>
      </dgm:t>
    </dgm:pt>
    <dgm:pt modelId="{B9224213-3193-4CD0-905A-8CE3EB4D6E54}" type="parTrans" cxnId="{8B2A120D-1966-4621-8262-DB200ED89B76}">
      <dgm:prSet/>
      <dgm:spPr/>
      <dgm:t>
        <a:bodyPr/>
        <a:lstStyle/>
        <a:p>
          <a:endParaRPr lang="hu-HU"/>
        </a:p>
      </dgm:t>
    </dgm:pt>
    <dgm:pt modelId="{89A43D25-CF5E-4A57-A88C-1993956ED177}" type="sibTrans" cxnId="{8B2A120D-1966-4621-8262-DB200ED89B76}">
      <dgm:prSet/>
      <dgm:spPr/>
      <dgm:t>
        <a:bodyPr/>
        <a:lstStyle/>
        <a:p>
          <a:endParaRPr lang="hu-HU"/>
        </a:p>
      </dgm:t>
    </dgm:pt>
    <dgm:pt modelId="{BA3A0CE8-AC03-4ACE-BA2C-716C6D363CA4}">
      <dgm:prSet custT="1"/>
      <dgm:spPr/>
      <dgm:t>
        <a:bodyPr/>
        <a:lstStyle/>
        <a:p>
          <a:r>
            <a:rPr lang="hu-HU" sz="1800" dirty="0"/>
            <a:t>3. A kockázat lehet rövid távú, hosszú távú, kézzelfogható, immateriális, anyagi, jelentős, fizikai, erkölcsi, előrelátható, kiszámíthatatlan, súlyos, gondatlan, egyéni, társadalmi stb.</a:t>
          </a:r>
          <a:endParaRPr lang="el-GR" sz="1800" dirty="0"/>
        </a:p>
      </dgm:t>
    </dgm:pt>
    <dgm:pt modelId="{12D38274-2892-4E21-A8A3-DB31D58CAE47}" type="parTrans" cxnId="{E0D5FD6C-841D-47E4-B8BA-2FAEFEE13122}">
      <dgm:prSet/>
      <dgm:spPr/>
      <dgm:t>
        <a:bodyPr/>
        <a:lstStyle/>
        <a:p>
          <a:endParaRPr lang="hu-HU"/>
        </a:p>
      </dgm:t>
    </dgm:pt>
    <dgm:pt modelId="{2C44FA45-2E9A-450B-99A9-1BA3A053D5CA}" type="sibTrans" cxnId="{E0D5FD6C-841D-47E4-B8BA-2FAEFEE13122}">
      <dgm:prSet/>
      <dgm:spPr/>
      <dgm:t>
        <a:bodyPr/>
        <a:lstStyle/>
        <a:p>
          <a:endParaRPr lang="hu-HU"/>
        </a:p>
      </dgm:t>
    </dgm:pt>
    <dgm:pt modelId="{87EE468B-B85A-4C64-9537-BE579F404570}" type="pres">
      <dgm:prSet presAssocID="{6052E39D-71B7-4318-BED7-4E7CBFC30E55}" presName="linear" presStyleCnt="0">
        <dgm:presLayoutVars>
          <dgm:animLvl val="lvl"/>
          <dgm:resizeHandles val="exact"/>
        </dgm:presLayoutVars>
      </dgm:prSet>
      <dgm:spPr/>
    </dgm:pt>
    <dgm:pt modelId="{536177B5-F955-4E92-9C85-7D86D81617E6}" type="pres">
      <dgm:prSet presAssocID="{E94ED145-9C79-4750-8718-63B08B436C76}" presName="parentText" presStyleLbl="node1" presStyleIdx="0" presStyleCnt="4" custScaleX="107417" custScaleY="286051">
        <dgm:presLayoutVars>
          <dgm:chMax val="0"/>
          <dgm:bulletEnabled val="1"/>
        </dgm:presLayoutVars>
      </dgm:prSet>
      <dgm:spPr/>
    </dgm:pt>
    <dgm:pt modelId="{B15FFFF2-69C5-4AF7-ABA0-85AE8FB4ECE8}" type="pres">
      <dgm:prSet presAssocID="{8BE2E440-E9DB-4B27-AAE0-C63E7274C652}" presName="spacer" presStyleCnt="0"/>
      <dgm:spPr/>
    </dgm:pt>
    <dgm:pt modelId="{83E734A4-DCA9-4F33-990C-0007579BB157}" type="pres">
      <dgm:prSet presAssocID="{C877DF45-6F30-4B9B-8FD8-41969BA41A00}" presName="parentText" presStyleLbl="node1" presStyleIdx="1" presStyleCnt="4">
        <dgm:presLayoutVars>
          <dgm:chMax val="0"/>
          <dgm:bulletEnabled val="1"/>
        </dgm:presLayoutVars>
      </dgm:prSet>
      <dgm:spPr/>
    </dgm:pt>
    <dgm:pt modelId="{A5BE5922-459A-407D-817C-2B1AA1F46094}" type="pres">
      <dgm:prSet presAssocID="{89A43D25-CF5E-4A57-A88C-1993956ED177}" presName="spacer" presStyleCnt="0"/>
      <dgm:spPr/>
    </dgm:pt>
    <dgm:pt modelId="{876C30B1-F4B7-4609-B3B4-24D782BF62B6}" type="pres">
      <dgm:prSet presAssocID="{BA3A0CE8-AC03-4ACE-BA2C-716C6D363CA4}" presName="parentText" presStyleLbl="node1" presStyleIdx="2" presStyleCnt="4">
        <dgm:presLayoutVars>
          <dgm:chMax val="0"/>
          <dgm:bulletEnabled val="1"/>
        </dgm:presLayoutVars>
      </dgm:prSet>
      <dgm:spPr/>
    </dgm:pt>
    <dgm:pt modelId="{805057A6-1DEB-4B59-9C13-8F8C52DAD2CF}" type="pres">
      <dgm:prSet presAssocID="{2C44FA45-2E9A-450B-99A9-1BA3A053D5CA}" presName="spacer" presStyleCnt="0"/>
      <dgm:spPr/>
    </dgm:pt>
    <dgm:pt modelId="{538872EE-2617-43CA-88EF-ED919909DE19}" type="pres">
      <dgm:prSet presAssocID="{F8EE5EF8-7ED2-4B58-B525-055466FF7ED6}" presName="parentText" presStyleLbl="node1" presStyleIdx="3" presStyleCnt="4" custLinFactY="61374" custLinFactNeighborX="-6" custLinFactNeighborY="100000">
        <dgm:presLayoutVars>
          <dgm:chMax val="0"/>
          <dgm:bulletEnabled val="1"/>
        </dgm:presLayoutVars>
      </dgm:prSet>
      <dgm:spPr/>
    </dgm:pt>
  </dgm:ptLst>
  <dgm:cxnLst>
    <dgm:cxn modelId="{1D50AD01-A8D0-44C5-B26E-59975E973A40}" srcId="{6052E39D-71B7-4318-BED7-4E7CBFC30E55}" destId="{F8EE5EF8-7ED2-4B58-B525-055466FF7ED6}" srcOrd="3" destOrd="0" parTransId="{B7FA6812-4E8A-4A62-BE8E-B91834995AFD}" sibTransId="{782B1C01-38E4-4AEC-AC07-D4816C6EF8D6}"/>
    <dgm:cxn modelId="{8B2A120D-1966-4621-8262-DB200ED89B76}" srcId="{6052E39D-71B7-4318-BED7-4E7CBFC30E55}" destId="{C877DF45-6F30-4B9B-8FD8-41969BA41A00}" srcOrd="1" destOrd="0" parTransId="{B9224213-3193-4CD0-905A-8CE3EB4D6E54}" sibTransId="{89A43D25-CF5E-4A57-A88C-1993956ED177}"/>
    <dgm:cxn modelId="{1A33660D-1A06-4A42-B251-483419B39DD5}" type="presOf" srcId="{6052E39D-71B7-4318-BED7-4E7CBFC30E55}" destId="{87EE468B-B85A-4C64-9537-BE579F404570}" srcOrd="0" destOrd="0" presId="urn:microsoft.com/office/officeart/2005/8/layout/vList2"/>
    <dgm:cxn modelId="{C3C17C11-C9B3-4BA8-8346-1DAAEE0DA10C}" type="presOf" srcId="{BA3A0CE8-AC03-4ACE-BA2C-716C6D363CA4}" destId="{876C30B1-F4B7-4609-B3B4-24D782BF62B6}" srcOrd="0" destOrd="0" presId="urn:microsoft.com/office/officeart/2005/8/layout/vList2"/>
    <dgm:cxn modelId="{95CA071B-98F6-493E-B8D0-01412EA36EEB}" srcId="{6052E39D-71B7-4318-BED7-4E7CBFC30E55}" destId="{E94ED145-9C79-4750-8718-63B08B436C76}" srcOrd="0" destOrd="0" parTransId="{CBB867ED-5F31-422E-A879-B82BE1CF0056}" sibTransId="{8BE2E440-E9DB-4B27-AAE0-C63E7274C652}"/>
    <dgm:cxn modelId="{D551781D-3F25-420B-A0D0-ADA3DAAFD389}" type="presOf" srcId="{E94ED145-9C79-4750-8718-63B08B436C76}" destId="{536177B5-F955-4E92-9C85-7D86D81617E6}" srcOrd="0" destOrd="0" presId="urn:microsoft.com/office/officeart/2005/8/layout/vList2"/>
    <dgm:cxn modelId="{28ABBB60-1B4D-413B-9D66-C5DF1B16B6B8}" type="presOf" srcId="{C877DF45-6F30-4B9B-8FD8-41969BA41A00}" destId="{83E734A4-DCA9-4F33-990C-0007579BB157}" srcOrd="0" destOrd="0" presId="urn:microsoft.com/office/officeart/2005/8/layout/vList2"/>
    <dgm:cxn modelId="{E0D5FD6C-841D-47E4-B8BA-2FAEFEE13122}" srcId="{6052E39D-71B7-4318-BED7-4E7CBFC30E55}" destId="{BA3A0CE8-AC03-4ACE-BA2C-716C6D363CA4}" srcOrd="2" destOrd="0" parTransId="{12D38274-2892-4E21-A8A3-DB31D58CAE47}" sibTransId="{2C44FA45-2E9A-450B-99A9-1BA3A053D5CA}"/>
    <dgm:cxn modelId="{481DAAE2-86FD-40A3-B4E7-3D7EE9B77685}" type="presOf" srcId="{F8EE5EF8-7ED2-4B58-B525-055466FF7ED6}" destId="{538872EE-2617-43CA-88EF-ED919909DE19}" srcOrd="0" destOrd="0" presId="urn:microsoft.com/office/officeart/2005/8/layout/vList2"/>
    <dgm:cxn modelId="{FA1CDF0C-39DC-4DD8-AB17-5392FB50C0D5}" type="presParOf" srcId="{87EE468B-B85A-4C64-9537-BE579F404570}" destId="{536177B5-F955-4E92-9C85-7D86D81617E6}" srcOrd="0" destOrd="0" presId="urn:microsoft.com/office/officeart/2005/8/layout/vList2"/>
    <dgm:cxn modelId="{CAE86971-C7D8-4AF7-9E86-3FF0CCD17A2D}" type="presParOf" srcId="{87EE468B-B85A-4C64-9537-BE579F404570}" destId="{B15FFFF2-69C5-4AF7-ABA0-85AE8FB4ECE8}" srcOrd="1" destOrd="0" presId="urn:microsoft.com/office/officeart/2005/8/layout/vList2"/>
    <dgm:cxn modelId="{5180859F-494C-4A7B-9663-838705EBC47E}" type="presParOf" srcId="{87EE468B-B85A-4C64-9537-BE579F404570}" destId="{83E734A4-DCA9-4F33-990C-0007579BB157}" srcOrd="2" destOrd="0" presId="urn:microsoft.com/office/officeart/2005/8/layout/vList2"/>
    <dgm:cxn modelId="{4BFBC915-E0E8-435C-B959-3A1C556FC12C}" type="presParOf" srcId="{87EE468B-B85A-4C64-9537-BE579F404570}" destId="{A5BE5922-459A-407D-817C-2B1AA1F46094}" srcOrd="3" destOrd="0" presId="urn:microsoft.com/office/officeart/2005/8/layout/vList2"/>
    <dgm:cxn modelId="{740C4859-2CDF-4098-BAEE-5E68D5456C39}" type="presParOf" srcId="{87EE468B-B85A-4C64-9537-BE579F404570}" destId="{876C30B1-F4B7-4609-B3B4-24D782BF62B6}" srcOrd="4" destOrd="0" presId="urn:microsoft.com/office/officeart/2005/8/layout/vList2"/>
    <dgm:cxn modelId="{BC5228B8-32A1-4FF6-89D2-9E79AC7CF604}" type="presParOf" srcId="{87EE468B-B85A-4C64-9537-BE579F404570}" destId="{805057A6-1DEB-4B59-9C13-8F8C52DAD2CF}" srcOrd="5" destOrd="0" presId="urn:microsoft.com/office/officeart/2005/8/layout/vList2"/>
    <dgm:cxn modelId="{B411A59D-6EEB-4210-9291-986697BE39A1}" type="presParOf" srcId="{87EE468B-B85A-4C64-9537-BE579F404570}" destId="{538872EE-2617-43CA-88EF-ED919909DE19}"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7AB5B42-0918-4AB1-BEB9-17E8D02C3200}" type="doc">
      <dgm:prSet loTypeId="urn:microsoft.com/office/officeart/2008/layout/VerticalCurvedList" loCatId="list" qsTypeId="urn:microsoft.com/office/officeart/2005/8/quickstyle/simple4" qsCatId="simple" csTypeId="urn:microsoft.com/office/officeart/2005/8/colors/accent1_2" csCatId="accent1" phldr="1"/>
      <dgm:spPr/>
      <dgm:t>
        <a:bodyPr/>
        <a:lstStyle/>
        <a:p>
          <a:endParaRPr lang="en-GB"/>
        </a:p>
      </dgm:t>
    </dgm:pt>
    <dgm:pt modelId="{8DEACE4B-71BE-4410-A3B4-339C37F04828}">
      <dgm:prSet custT="1"/>
      <dgm:spPr/>
      <dgm:t>
        <a:bodyPr/>
        <a:lstStyle/>
        <a:p>
          <a:r>
            <a:rPr lang="hu-HU" sz="2000" dirty="0"/>
            <a:t>1. A kockázatalapú megközelítés a mérhető és arányos megfelelésről szól.</a:t>
          </a:r>
          <a:endParaRPr lang="el-GR" sz="2000" dirty="0"/>
        </a:p>
      </dgm:t>
    </dgm:pt>
    <dgm:pt modelId="{EA7FA0D3-8897-4437-957B-EA49B6320F1C}" type="parTrans" cxnId="{B622FF44-0FB6-419D-8C32-6DBBF2ECA5B4}">
      <dgm:prSet/>
      <dgm:spPr/>
      <dgm:t>
        <a:bodyPr/>
        <a:lstStyle/>
        <a:p>
          <a:endParaRPr lang="en-GB" sz="2000"/>
        </a:p>
      </dgm:t>
    </dgm:pt>
    <dgm:pt modelId="{02C63D00-846C-4D6B-858D-284FF0DCD47A}" type="sibTrans" cxnId="{B622FF44-0FB6-419D-8C32-6DBBF2ECA5B4}">
      <dgm:prSet/>
      <dgm:spPr/>
      <dgm:t>
        <a:bodyPr/>
        <a:lstStyle/>
        <a:p>
          <a:endParaRPr lang="en-GB" sz="2000"/>
        </a:p>
      </dgm:t>
    </dgm:pt>
    <dgm:pt modelId="{67BAA8F2-BD6E-4C55-BA48-17079FF8F4C7}">
      <dgm:prSet custT="1"/>
      <dgm:spPr/>
      <dgm:t>
        <a:bodyPr/>
        <a:lstStyle/>
        <a:p>
          <a:r>
            <a:rPr lang="en-GB" sz="2000" dirty="0"/>
            <a:t>4. </a:t>
          </a:r>
          <a:r>
            <a:rPr lang="hu-HU" sz="2000" dirty="0"/>
            <a:t>Kockázat versus haszon (mérlegelés)</a:t>
          </a:r>
          <a:endParaRPr lang="el-GR" sz="2000" dirty="0"/>
        </a:p>
      </dgm:t>
    </dgm:pt>
    <dgm:pt modelId="{CA5CD622-7322-4BC3-9D7B-2344918FA795}" type="parTrans" cxnId="{22401077-7872-46B7-B38F-21653747B75C}">
      <dgm:prSet/>
      <dgm:spPr/>
      <dgm:t>
        <a:bodyPr/>
        <a:lstStyle/>
        <a:p>
          <a:endParaRPr lang="en-GB" sz="2000"/>
        </a:p>
      </dgm:t>
    </dgm:pt>
    <dgm:pt modelId="{FBE1DE73-145C-43E2-970D-A535E8CF48BE}" type="sibTrans" cxnId="{22401077-7872-46B7-B38F-21653747B75C}">
      <dgm:prSet/>
      <dgm:spPr/>
      <dgm:t>
        <a:bodyPr/>
        <a:lstStyle/>
        <a:p>
          <a:endParaRPr lang="en-GB" sz="2000"/>
        </a:p>
      </dgm:t>
    </dgm:pt>
    <dgm:pt modelId="{7F6A2D38-A0E1-4190-AB14-72077A4B0C6D}">
      <dgm:prSet custT="1"/>
      <dgm:spPr/>
      <dgm:t>
        <a:bodyPr/>
        <a:lstStyle/>
        <a:p>
          <a:r>
            <a:rPr lang="hu-HU" sz="2000" dirty="0"/>
            <a:t>2. A kockázat jellege, mértéke és típusa befolyásolja a megfeleléshez szükséges követelményeket és </a:t>
          </a:r>
          <a:r>
            <a:rPr lang="hu-HU" sz="2000"/>
            <a:t>intézkedéseket.</a:t>
          </a:r>
          <a:r>
            <a:rPr lang="en-GB" sz="2000"/>
            <a:t> </a:t>
          </a:r>
          <a:endParaRPr lang="el-GR" sz="2000" dirty="0"/>
        </a:p>
      </dgm:t>
    </dgm:pt>
    <dgm:pt modelId="{E836A819-EA7D-4C80-B516-D22E562A604C}" type="parTrans" cxnId="{8A609055-FE0A-47EF-9F70-C6E711E4D925}">
      <dgm:prSet/>
      <dgm:spPr/>
      <dgm:t>
        <a:bodyPr/>
        <a:lstStyle/>
        <a:p>
          <a:endParaRPr lang="hu-HU"/>
        </a:p>
      </dgm:t>
    </dgm:pt>
    <dgm:pt modelId="{0BF6B893-F3D4-40FC-B983-2839DED167C2}" type="sibTrans" cxnId="{8A609055-FE0A-47EF-9F70-C6E711E4D925}">
      <dgm:prSet/>
      <dgm:spPr/>
      <dgm:t>
        <a:bodyPr/>
        <a:lstStyle/>
        <a:p>
          <a:endParaRPr lang="hu-HU"/>
        </a:p>
      </dgm:t>
    </dgm:pt>
    <dgm:pt modelId="{52E25012-7902-4E3C-A94C-CC33ADD7FCEF}">
      <dgm:prSet custT="1"/>
      <dgm:spPr/>
      <dgm:t>
        <a:bodyPr/>
        <a:lstStyle/>
        <a:p>
          <a:r>
            <a:rPr lang="hu-HU" sz="2000" dirty="0"/>
            <a:t>3. Amennyiben a kockázati szint magasabb, a szervezeteknek kiegészítő, szükséges, megfelelő, célzott és arányos intézkedéseket kell bevezetniük.</a:t>
          </a:r>
          <a:endParaRPr lang="el-GR" sz="2000" dirty="0"/>
        </a:p>
      </dgm:t>
    </dgm:pt>
    <dgm:pt modelId="{E309ACE2-9ECE-4975-8D20-09FE030C6107}" type="parTrans" cxnId="{51FF6542-ED8D-47C6-B4A5-0F08AE1BECF6}">
      <dgm:prSet/>
      <dgm:spPr/>
      <dgm:t>
        <a:bodyPr/>
        <a:lstStyle/>
        <a:p>
          <a:endParaRPr lang="hu-HU"/>
        </a:p>
      </dgm:t>
    </dgm:pt>
    <dgm:pt modelId="{588E7A03-C88D-4547-93CE-7B3216D2B747}" type="sibTrans" cxnId="{51FF6542-ED8D-47C6-B4A5-0F08AE1BECF6}">
      <dgm:prSet/>
      <dgm:spPr/>
      <dgm:t>
        <a:bodyPr/>
        <a:lstStyle/>
        <a:p>
          <a:endParaRPr lang="hu-HU"/>
        </a:p>
      </dgm:t>
    </dgm:pt>
    <dgm:pt modelId="{FC3D0D3A-E368-437D-816B-666F2C255AB3}" type="pres">
      <dgm:prSet presAssocID="{F7AB5B42-0918-4AB1-BEB9-17E8D02C3200}" presName="Name0" presStyleCnt="0">
        <dgm:presLayoutVars>
          <dgm:chMax val="7"/>
          <dgm:chPref val="7"/>
          <dgm:dir/>
        </dgm:presLayoutVars>
      </dgm:prSet>
      <dgm:spPr/>
    </dgm:pt>
    <dgm:pt modelId="{0334FAEE-A114-475E-AEDE-CA157DB97E79}" type="pres">
      <dgm:prSet presAssocID="{F7AB5B42-0918-4AB1-BEB9-17E8D02C3200}" presName="Name1" presStyleCnt="0"/>
      <dgm:spPr/>
    </dgm:pt>
    <dgm:pt modelId="{922213F2-5E49-4F85-9F53-3DCA0FF8B71F}" type="pres">
      <dgm:prSet presAssocID="{F7AB5B42-0918-4AB1-BEB9-17E8D02C3200}" presName="cycle" presStyleCnt="0"/>
      <dgm:spPr/>
    </dgm:pt>
    <dgm:pt modelId="{623B9212-DC9D-44B3-93EB-9AD71B1B4BE4}" type="pres">
      <dgm:prSet presAssocID="{F7AB5B42-0918-4AB1-BEB9-17E8D02C3200}" presName="srcNode" presStyleLbl="node1" presStyleIdx="0" presStyleCnt="4"/>
      <dgm:spPr/>
    </dgm:pt>
    <dgm:pt modelId="{4DE757CE-2C4D-4207-8C65-CF6D32F44CD7}" type="pres">
      <dgm:prSet presAssocID="{F7AB5B42-0918-4AB1-BEB9-17E8D02C3200}" presName="conn" presStyleLbl="parChTrans1D2" presStyleIdx="0" presStyleCnt="1"/>
      <dgm:spPr/>
    </dgm:pt>
    <dgm:pt modelId="{455B26F3-68A5-4930-9A46-DB7C4D8216DE}" type="pres">
      <dgm:prSet presAssocID="{F7AB5B42-0918-4AB1-BEB9-17E8D02C3200}" presName="extraNode" presStyleLbl="node1" presStyleIdx="0" presStyleCnt="4"/>
      <dgm:spPr/>
    </dgm:pt>
    <dgm:pt modelId="{32C528D0-C0FC-4FFC-B15F-D183BFC31EF9}" type="pres">
      <dgm:prSet presAssocID="{F7AB5B42-0918-4AB1-BEB9-17E8D02C3200}" presName="dstNode" presStyleLbl="node1" presStyleIdx="0" presStyleCnt="4"/>
      <dgm:spPr/>
    </dgm:pt>
    <dgm:pt modelId="{07EBC818-D1AD-4123-8C7B-FE81C89C89EA}" type="pres">
      <dgm:prSet presAssocID="{8DEACE4B-71BE-4410-A3B4-339C37F04828}" presName="text_1" presStyleLbl="node1" presStyleIdx="0" presStyleCnt="4">
        <dgm:presLayoutVars>
          <dgm:bulletEnabled val="1"/>
        </dgm:presLayoutVars>
      </dgm:prSet>
      <dgm:spPr/>
    </dgm:pt>
    <dgm:pt modelId="{B16EA7AB-ED65-4D67-8E82-69C13F44C9AE}" type="pres">
      <dgm:prSet presAssocID="{8DEACE4B-71BE-4410-A3B4-339C37F04828}" presName="accent_1" presStyleCnt="0"/>
      <dgm:spPr/>
    </dgm:pt>
    <dgm:pt modelId="{A596D386-4AAD-4632-9550-BE58EEDCE4E5}" type="pres">
      <dgm:prSet presAssocID="{8DEACE4B-71BE-4410-A3B4-339C37F04828}" presName="accentRepeatNode" presStyleLbl="solidFgAcc1" presStyleIdx="0" presStyleCnt="4"/>
      <dgm:spPr/>
    </dgm:pt>
    <dgm:pt modelId="{D1FC0D17-8F07-40A8-8E04-917C6DC4FB11}" type="pres">
      <dgm:prSet presAssocID="{7F6A2D38-A0E1-4190-AB14-72077A4B0C6D}" presName="text_2" presStyleLbl="node1" presStyleIdx="1" presStyleCnt="4">
        <dgm:presLayoutVars>
          <dgm:bulletEnabled val="1"/>
        </dgm:presLayoutVars>
      </dgm:prSet>
      <dgm:spPr/>
    </dgm:pt>
    <dgm:pt modelId="{84053CD3-35F9-4CB0-BCFC-8839E31449EE}" type="pres">
      <dgm:prSet presAssocID="{7F6A2D38-A0E1-4190-AB14-72077A4B0C6D}" presName="accent_2" presStyleCnt="0"/>
      <dgm:spPr/>
    </dgm:pt>
    <dgm:pt modelId="{9518B438-AAC0-4426-B67F-CDEB6B7AA409}" type="pres">
      <dgm:prSet presAssocID="{7F6A2D38-A0E1-4190-AB14-72077A4B0C6D}" presName="accentRepeatNode" presStyleLbl="solidFgAcc1" presStyleIdx="1" presStyleCnt="4"/>
      <dgm:spPr/>
    </dgm:pt>
    <dgm:pt modelId="{77FF71FA-1E16-430C-902A-A0C673056363}" type="pres">
      <dgm:prSet presAssocID="{52E25012-7902-4E3C-A94C-CC33ADD7FCEF}" presName="text_3" presStyleLbl="node1" presStyleIdx="2" presStyleCnt="4" custScaleY="141958">
        <dgm:presLayoutVars>
          <dgm:bulletEnabled val="1"/>
        </dgm:presLayoutVars>
      </dgm:prSet>
      <dgm:spPr/>
    </dgm:pt>
    <dgm:pt modelId="{A7A43BE1-500E-4228-B6DD-F22F0F1EF195}" type="pres">
      <dgm:prSet presAssocID="{52E25012-7902-4E3C-A94C-CC33ADD7FCEF}" presName="accent_3" presStyleCnt="0"/>
      <dgm:spPr/>
    </dgm:pt>
    <dgm:pt modelId="{480EF025-3A7B-48E9-AD56-C1DAB8C612A1}" type="pres">
      <dgm:prSet presAssocID="{52E25012-7902-4E3C-A94C-CC33ADD7FCEF}" presName="accentRepeatNode" presStyleLbl="solidFgAcc1" presStyleIdx="2" presStyleCnt="4"/>
      <dgm:spPr/>
    </dgm:pt>
    <dgm:pt modelId="{D42E5C29-5312-4776-8238-27830208D1C3}" type="pres">
      <dgm:prSet presAssocID="{67BAA8F2-BD6E-4C55-BA48-17079FF8F4C7}" presName="text_4" presStyleLbl="node1" presStyleIdx="3" presStyleCnt="4">
        <dgm:presLayoutVars>
          <dgm:bulletEnabled val="1"/>
        </dgm:presLayoutVars>
      </dgm:prSet>
      <dgm:spPr/>
    </dgm:pt>
    <dgm:pt modelId="{391CDCEA-592D-42B0-8B74-5F43533F3FA4}" type="pres">
      <dgm:prSet presAssocID="{67BAA8F2-BD6E-4C55-BA48-17079FF8F4C7}" presName="accent_4" presStyleCnt="0"/>
      <dgm:spPr/>
    </dgm:pt>
    <dgm:pt modelId="{F0AA8367-2C86-4203-B587-37FD2C78A6CA}" type="pres">
      <dgm:prSet presAssocID="{67BAA8F2-BD6E-4C55-BA48-17079FF8F4C7}" presName="accentRepeatNode" presStyleLbl="solidFgAcc1" presStyleIdx="3" presStyleCnt="4"/>
      <dgm:spPr/>
    </dgm:pt>
  </dgm:ptLst>
  <dgm:cxnLst>
    <dgm:cxn modelId="{51FF6542-ED8D-47C6-B4A5-0F08AE1BECF6}" srcId="{F7AB5B42-0918-4AB1-BEB9-17E8D02C3200}" destId="{52E25012-7902-4E3C-A94C-CC33ADD7FCEF}" srcOrd="2" destOrd="0" parTransId="{E309ACE2-9ECE-4975-8D20-09FE030C6107}" sibTransId="{588E7A03-C88D-4547-93CE-7B3216D2B747}"/>
    <dgm:cxn modelId="{A9C7EE64-EAB0-4861-A349-79B882A0A8A1}" type="presOf" srcId="{8DEACE4B-71BE-4410-A3B4-339C37F04828}" destId="{07EBC818-D1AD-4123-8C7B-FE81C89C89EA}" srcOrd="0" destOrd="0" presId="urn:microsoft.com/office/officeart/2008/layout/VerticalCurvedList"/>
    <dgm:cxn modelId="{B622FF44-0FB6-419D-8C32-6DBBF2ECA5B4}" srcId="{F7AB5B42-0918-4AB1-BEB9-17E8D02C3200}" destId="{8DEACE4B-71BE-4410-A3B4-339C37F04828}" srcOrd="0" destOrd="0" parTransId="{EA7FA0D3-8897-4437-957B-EA49B6320F1C}" sibTransId="{02C63D00-846C-4D6B-858D-284FF0DCD47A}"/>
    <dgm:cxn modelId="{3D58A346-D746-46B2-93CD-D9D81E78AB31}" type="presOf" srcId="{7F6A2D38-A0E1-4190-AB14-72077A4B0C6D}" destId="{D1FC0D17-8F07-40A8-8E04-917C6DC4FB11}" srcOrd="0" destOrd="0" presId="urn:microsoft.com/office/officeart/2008/layout/VerticalCurvedList"/>
    <dgm:cxn modelId="{52764B69-F9BD-4188-977D-9F247D825108}" type="presOf" srcId="{67BAA8F2-BD6E-4C55-BA48-17079FF8F4C7}" destId="{D42E5C29-5312-4776-8238-27830208D1C3}" srcOrd="0" destOrd="0" presId="urn:microsoft.com/office/officeart/2008/layout/VerticalCurvedList"/>
    <dgm:cxn modelId="{862DA36C-0331-41B1-BBEE-4B35B9D3681D}" type="presOf" srcId="{02C63D00-846C-4D6B-858D-284FF0DCD47A}" destId="{4DE757CE-2C4D-4207-8C65-CF6D32F44CD7}" srcOrd="0" destOrd="0" presId="urn:microsoft.com/office/officeart/2008/layout/VerticalCurvedList"/>
    <dgm:cxn modelId="{8A609055-FE0A-47EF-9F70-C6E711E4D925}" srcId="{F7AB5B42-0918-4AB1-BEB9-17E8D02C3200}" destId="{7F6A2D38-A0E1-4190-AB14-72077A4B0C6D}" srcOrd="1" destOrd="0" parTransId="{E836A819-EA7D-4C80-B516-D22E562A604C}" sibTransId="{0BF6B893-F3D4-40FC-B983-2839DED167C2}"/>
    <dgm:cxn modelId="{22401077-7872-46B7-B38F-21653747B75C}" srcId="{F7AB5B42-0918-4AB1-BEB9-17E8D02C3200}" destId="{67BAA8F2-BD6E-4C55-BA48-17079FF8F4C7}" srcOrd="3" destOrd="0" parTransId="{CA5CD622-7322-4BC3-9D7B-2344918FA795}" sibTransId="{FBE1DE73-145C-43E2-970D-A535E8CF48BE}"/>
    <dgm:cxn modelId="{9DFFFF7E-45FB-46F2-9B4B-8EB2B4A1AB3C}" type="presOf" srcId="{F7AB5B42-0918-4AB1-BEB9-17E8D02C3200}" destId="{FC3D0D3A-E368-437D-816B-666F2C255AB3}" srcOrd="0" destOrd="0" presId="urn:microsoft.com/office/officeart/2008/layout/VerticalCurvedList"/>
    <dgm:cxn modelId="{09B351B4-2918-4EFC-A55F-7835F734EDF7}" type="presOf" srcId="{52E25012-7902-4E3C-A94C-CC33ADD7FCEF}" destId="{77FF71FA-1E16-430C-902A-A0C673056363}" srcOrd="0" destOrd="0" presId="urn:microsoft.com/office/officeart/2008/layout/VerticalCurvedList"/>
    <dgm:cxn modelId="{EECC05CD-3A03-42B8-AC9D-87780F4CE6B5}" type="presParOf" srcId="{FC3D0D3A-E368-437D-816B-666F2C255AB3}" destId="{0334FAEE-A114-475E-AEDE-CA157DB97E79}" srcOrd="0" destOrd="0" presId="urn:microsoft.com/office/officeart/2008/layout/VerticalCurvedList"/>
    <dgm:cxn modelId="{B415EAD0-463D-4089-81FC-5B85DB65C17F}" type="presParOf" srcId="{0334FAEE-A114-475E-AEDE-CA157DB97E79}" destId="{922213F2-5E49-4F85-9F53-3DCA0FF8B71F}" srcOrd="0" destOrd="0" presId="urn:microsoft.com/office/officeart/2008/layout/VerticalCurvedList"/>
    <dgm:cxn modelId="{D6D7EAEA-14D6-4327-A828-C3ECBC7A08FE}" type="presParOf" srcId="{922213F2-5E49-4F85-9F53-3DCA0FF8B71F}" destId="{623B9212-DC9D-44B3-93EB-9AD71B1B4BE4}" srcOrd="0" destOrd="0" presId="urn:microsoft.com/office/officeart/2008/layout/VerticalCurvedList"/>
    <dgm:cxn modelId="{721A3194-EE96-41C4-A6B1-E69EE55FA620}" type="presParOf" srcId="{922213F2-5E49-4F85-9F53-3DCA0FF8B71F}" destId="{4DE757CE-2C4D-4207-8C65-CF6D32F44CD7}" srcOrd="1" destOrd="0" presId="urn:microsoft.com/office/officeart/2008/layout/VerticalCurvedList"/>
    <dgm:cxn modelId="{B6B67B0E-E265-4920-A635-EFC2486C5E22}" type="presParOf" srcId="{922213F2-5E49-4F85-9F53-3DCA0FF8B71F}" destId="{455B26F3-68A5-4930-9A46-DB7C4D8216DE}" srcOrd="2" destOrd="0" presId="urn:microsoft.com/office/officeart/2008/layout/VerticalCurvedList"/>
    <dgm:cxn modelId="{3CAC4083-1BAB-41CC-92EB-34A142EF046B}" type="presParOf" srcId="{922213F2-5E49-4F85-9F53-3DCA0FF8B71F}" destId="{32C528D0-C0FC-4FFC-B15F-D183BFC31EF9}" srcOrd="3" destOrd="0" presId="urn:microsoft.com/office/officeart/2008/layout/VerticalCurvedList"/>
    <dgm:cxn modelId="{89CBDD0B-7C7D-40D7-BD43-4F1FEC334DF5}" type="presParOf" srcId="{0334FAEE-A114-475E-AEDE-CA157DB97E79}" destId="{07EBC818-D1AD-4123-8C7B-FE81C89C89EA}" srcOrd="1" destOrd="0" presId="urn:microsoft.com/office/officeart/2008/layout/VerticalCurvedList"/>
    <dgm:cxn modelId="{59445FA8-7039-4163-BA07-45C608A4816A}" type="presParOf" srcId="{0334FAEE-A114-475E-AEDE-CA157DB97E79}" destId="{B16EA7AB-ED65-4D67-8E82-69C13F44C9AE}" srcOrd="2" destOrd="0" presId="urn:microsoft.com/office/officeart/2008/layout/VerticalCurvedList"/>
    <dgm:cxn modelId="{D069300F-462F-4E57-8170-C1D72940668C}" type="presParOf" srcId="{B16EA7AB-ED65-4D67-8E82-69C13F44C9AE}" destId="{A596D386-4AAD-4632-9550-BE58EEDCE4E5}" srcOrd="0" destOrd="0" presId="urn:microsoft.com/office/officeart/2008/layout/VerticalCurvedList"/>
    <dgm:cxn modelId="{A78B77BC-70F7-499F-B484-13DC1BDF449F}" type="presParOf" srcId="{0334FAEE-A114-475E-AEDE-CA157DB97E79}" destId="{D1FC0D17-8F07-40A8-8E04-917C6DC4FB11}" srcOrd="3" destOrd="0" presId="urn:microsoft.com/office/officeart/2008/layout/VerticalCurvedList"/>
    <dgm:cxn modelId="{0A2EDD86-4F8B-4C61-A5DD-7A9E795E7438}" type="presParOf" srcId="{0334FAEE-A114-475E-AEDE-CA157DB97E79}" destId="{84053CD3-35F9-4CB0-BCFC-8839E31449EE}" srcOrd="4" destOrd="0" presId="urn:microsoft.com/office/officeart/2008/layout/VerticalCurvedList"/>
    <dgm:cxn modelId="{D1EEFD94-375A-459C-B01F-ADFAADCA9927}" type="presParOf" srcId="{84053CD3-35F9-4CB0-BCFC-8839E31449EE}" destId="{9518B438-AAC0-4426-B67F-CDEB6B7AA409}" srcOrd="0" destOrd="0" presId="urn:microsoft.com/office/officeart/2008/layout/VerticalCurvedList"/>
    <dgm:cxn modelId="{7EF48095-0644-4556-A19C-CC8552B75792}" type="presParOf" srcId="{0334FAEE-A114-475E-AEDE-CA157DB97E79}" destId="{77FF71FA-1E16-430C-902A-A0C673056363}" srcOrd="5" destOrd="0" presId="urn:microsoft.com/office/officeart/2008/layout/VerticalCurvedList"/>
    <dgm:cxn modelId="{1806FFC6-0C9D-4552-9F1A-64F471543200}" type="presParOf" srcId="{0334FAEE-A114-475E-AEDE-CA157DB97E79}" destId="{A7A43BE1-500E-4228-B6DD-F22F0F1EF195}" srcOrd="6" destOrd="0" presId="urn:microsoft.com/office/officeart/2008/layout/VerticalCurvedList"/>
    <dgm:cxn modelId="{2FEEF69B-91C5-4B2D-AF03-88235C61C7AC}" type="presParOf" srcId="{A7A43BE1-500E-4228-B6DD-F22F0F1EF195}" destId="{480EF025-3A7B-48E9-AD56-C1DAB8C612A1}" srcOrd="0" destOrd="0" presId="urn:microsoft.com/office/officeart/2008/layout/VerticalCurvedList"/>
    <dgm:cxn modelId="{8975600D-7F05-42FA-A0D8-D5E896676F13}" type="presParOf" srcId="{0334FAEE-A114-475E-AEDE-CA157DB97E79}" destId="{D42E5C29-5312-4776-8238-27830208D1C3}" srcOrd="7" destOrd="0" presId="urn:microsoft.com/office/officeart/2008/layout/VerticalCurvedList"/>
    <dgm:cxn modelId="{EA83990E-7B08-4F0B-91FE-35754961CC7A}" type="presParOf" srcId="{0334FAEE-A114-475E-AEDE-CA157DB97E79}" destId="{391CDCEA-592D-42B0-8B74-5F43533F3FA4}" srcOrd="8" destOrd="0" presId="urn:microsoft.com/office/officeart/2008/layout/VerticalCurvedList"/>
    <dgm:cxn modelId="{9154C2A7-A615-410A-B9D9-DFDC59EBAD51}" type="presParOf" srcId="{391CDCEA-592D-42B0-8B74-5F43533F3FA4}" destId="{F0AA8367-2C86-4203-B587-37FD2C78A6CA}"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0F0CC80-1686-48F5-9F88-A520532E54D7}"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12B316AC-0285-4405-A6B0-F8CB169B0129}">
      <dgm:prSet/>
      <dgm:spPr/>
      <dgm:t>
        <a:bodyPr/>
        <a:lstStyle/>
        <a:p>
          <a:r>
            <a:rPr lang="en-GB" dirty="0"/>
            <a:t>1. </a:t>
          </a:r>
          <a:r>
            <a:rPr lang="hu-HU" dirty="0"/>
            <a:t>A kockázatalapú megközelítés az elszámoltathatóság központi eleme (24. cikk)</a:t>
          </a:r>
          <a:endParaRPr lang="el-GR" dirty="0"/>
        </a:p>
      </dgm:t>
    </dgm:pt>
    <dgm:pt modelId="{2BB802D3-816D-4F19-940C-B1558722A39F}" type="parTrans" cxnId="{7CBC6F9C-BD13-419F-AD30-37868C7D7449}">
      <dgm:prSet/>
      <dgm:spPr/>
      <dgm:t>
        <a:bodyPr/>
        <a:lstStyle/>
        <a:p>
          <a:endParaRPr lang="en-GB"/>
        </a:p>
      </dgm:t>
    </dgm:pt>
    <dgm:pt modelId="{D584E192-ECCE-4C8B-81B5-4FDDC94EA52E}" type="sibTrans" cxnId="{7CBC6F9C-BD13-419F-AD30-37868C7D7449}">
      <dgm:prSet/>
      <dgm:spPr/>
      <dgm:t>
        <a:bodyPr/>
        <a:lstStyle/>
        <a:p>
          <a:endParaRPr lang="en-GB"/>
        </a:p>
      </dgm:t>
    </dgm:pt>
    <dgm:pt modelId="{500BA155-6B92-4A5F-9A35-9249F58457F2}">
      <dgm:prSet/>
      <dgm:spPr/>
      <dgm:t>
        <a:bodyPr/>
        <a:lstStyle/>
        <a:p>
          <a:r>
            <a:rPr lang="en-US" dirty="0"/>
            <a:t>2. </a:t>
          </a:r>
          <a:r>
            <a:rPr lang="hu-HU" dirty="0"/>
            <a:t>Az adatkezelő felelőssége (24. cikk)</a:t>
          </a:r>
          <a:endParaRPr lang="el-GR" dirty="0"/>
        </a:p>
      </dgm:t>
    </dgm:pt>
    <dgm:pt modelId="{5B0C21C6-80B0-4EB5-A9F2-E6E9040868BF}" type="parTrans" cxnId="{444F83DE-9839-4153-BFCB-66724BC31397}">
      <dgm:prSet/>
      <dgm:spPr/>
      <dgm:t>
        <a:bodyPr/>
        <a:lstStyle/>
        <a:p>
          <a:endParaRPr lang="en-GB"/>
        </a:p>
      </dgm:t>
    </dgm:pt>
    <dgm:pt modelId="{3C1EEDE7-D696-4C2B-8F77-5C092C3DB1BA}" type="sibTrans" cxnId="{444F83DE-9839-4153-BFCB-66724BC31397}">
      <dgm:prSet/>
      <dgm:spPr/>
      <dgm:t>
        <a:bodyPr/>
        <a:lstStyle/>
        <a:p>
          <a:endParaRPr lang="en-GB"/>
        </a:p>
      </dgm:t>
    </dgm:pt>
    <dgm:pt modelId="{74ECA96C-ECFD-42B9-A286-17CEEAED646A}">
      <dgm:prSet/>
      <dgm:spPr/>
      <dgm:t>
        <a:bodyPr/>
        <a:lstStyle/>
        <a:p>
          <a:r>
            <a:rPr lang="en-US" b="0" dirty="0"/>
            <a:t>3. </a:t>
          </a:r>
          <a:r>
            <a:rPr lang="hu-HU" b="0" i="0" dirty="0"/>
            <a:t>Beépített és alapértelmezett adatvédelem </a:t>
          </a:r>
          <a:r>
            <a:rPr lang="en-US" dirty="0"/>
            <a:t>(25</a:t>
          </a:r>
          <a:r>
            <a:rPr lang="hu-HU" dirty="0"/>
            <a:t>. cikk</a:t>
          </a:r>
          <a:r>
            <a:rPr lang="en-US" dirty="0"/>
            <a:t>)</a:t>
          </a:r>
          <a:endParaRPr lang="el-GR" dirty="0"/>
        </a:p>
      </dgm:t>
    </dgm:pt>
    <dgm:pt modelId="{D54A732B-2D0A-460A-8BDC-B4A2913CFE14}" type="parTrans" cxnId="{B158ACE6-E1F9-47B5-A513-B5C1D2630DBE}">
      <dgm:prSet/>
      <dgm:spPr/>
      <dgm:t>
        <a:bodyPr/>
        <a:lstStyle/>
        <a:p>
          <a:endParaRPr lang="en-GB"/>
        </a:p>
      </dgm:t>
    </dgm:pt>
    <dgm:pt modelId="{4320FBA7-884C-432A-BAA4-0B56BC1B1DAC}" type="sibTrans" cxnId="{B158ACE6-E1F9-47B5-A513-B5C1D2630DBE}">
      <dgm:prSet/>
      <dgm:spPr/>
      <dgm:t>
        <a:bodyPr/>
        <a:lstStyle/>
        <a:p>
          <a:endParaRPr lang="en-GB"/>
        </a:p>
      </dgm:t>
    </dgm:pt>
    <dgm:pt modelId="{848F437D-7ED0-4032-A84C-A608F6116239}" type="pres">
      <dgm:prSet presAssocID="{70F0CC80-1686-48F5-9F88-A520532E54D7}" presName="Name0" presStyleCnt="0">
        <dgm:presLayoutVars>
          <dgm:chMax val="7"/>
          <dgm:chPref val="7"/>
          <dgm:dir/>
        </dgm:presLayoutVars>
      </dgm:prSet>
      <dgm:spPr/>
    </dgm:pt>
    <dgm:pt modelId="{68550A97-ABFF-4B11-B84F-A2EBD4B7C0F2}" type="pres">
      <dgm:prSet presAssocID="{70F0CC80-1686-48F5-9F88-A520532E54D7}" presName="Name1" presStyleCnt="0"/>
      <dgm:spPr/>
    </dgm:pt>
    <dgm:pt modelId="{282B6EC7-ED1F-4EAB-A38A-1B7E2A6665F3}" type="pres">
      <dgm:prSet presAssocID="{70F0CC80-1686-48F5-9F88-A520532E54D7}" presName="cycle" presStyleCnt="0"/>
      <dgm:spPr/>
    </dgm:pt>
    <dgm:pt modelId="{BC2FCF2C-57A4-4A29-8F77-C4541507C938}" type="pres">
      <dgm:prSet presAssocID="{70F0CC80-1686-48F5-9F88-A520532E54D7}" presName="srcNode" presStyleLbl="node1" presStyleIdx="0" presStyleCnt="3"/>
      <dgm:spPr/>
    </dgm:pt>
    <dgm:pt modelId="{55E1186A-B0AD-452A-86AA-9BBB021630A4}" type="pres">
      <dgm:prSet presAssocID="{70F0CC80-1686-48F5-9F88-A520532E54D7}" presName="conn" presStyleLbl="parChTrans1D2" presStyleIdx="0" presStyleCnt="1"/>
      <dgm:spPr/>
    </dgm:pt>
    <dgm:pt modelId="{0A6E363A-801F-42FA-BAB7-938D5CBFBFFA}" type="pres">
      <dgm:prSet presAssocID="{70F0CC80-1686-48F5-9F88-A520532E54D7}" presName="extraNode" presStyleLbl="node1" presStyleIdx="0" presStyleCnt="3"/>
      <dgm:spPr/>
    </dgm:pt>
    <dgm:pt modelId="{131D90A5-0A41-4BA0-83E3-951F9BAC75AD}" type="pres">
      <dgm:prSet presAssocID="{70F0CC80-1686-48F5-9F88-A520532E54D7}" presName="dstNode" presStyleLbl="node1" presStyleIdx="0" presStyleCnt="3"/>
      <dgm:spPr/>
    </dgm:pt>
    <dgm:pt modelId="{E7614A52-A2C0-4D46-A402-41676D6B35F0}" type="pres">
      <dgm:prSet presAssocID="{12B316AC-0285-4405-A6B0-F8CB169B0129}" presName="text_1" presStyleLbl="node1" presStyleIdx="0" presStyleCnt="3">
        <dgm:presLayoutVars>
          <dgm:bulletEnabled val="1"/>
        </dgm:presLayoutVars>
      </dgm:prSet>
      <dgm:spPr/>
    </dgm:pt>
    <dgm:pt modelId="{54AC0912-AF41-427B-9C56-CC7DBA186773}" type="pres">
      <dgm:prSet presAssocID="{12B316AC-0285-4405-A6B0-F8CB169B0129}" presName="accent_1" presStyleCnt="0"/>
      <dgm:spPr/>
    </dgm:pt>
    <dgm:pt modelId="{BE9FA0C9-CB1F-4211-97D3-0DCC6BD5C360}" type="pres">
      <dgm:prSet presAssocID="{12B316AC-0285-4405-A6B0-F8CB169B0129}" presName="accentRepeatNode" presStyleLbl="solidFgAcc1" presStyleIdx="0" presStyleCnt="3"/>
      <dgm:spPr/>
    </dgm:pt>
    <dgm:pt modelId="{216F587E-83DC-4F19-ADD8-662DDF63D8ED}" type="pres">
      <dgm:prSet presAssocID="{500BA155-6B92-4A5F-9A35-9249F58457F2}" presName="text_2" presStyleLbl="node1" presStyleIdx="1" presStyleCnt="3">
        <dgm:presLayoutVars>
          <dgm:bulletEnabled val="1"/>
        </dgm:presLayoutVars>
      </dgm:prSet>
      <dgm:spPr/>
    </dgm:pt>
    <dgm:pt modelId="{4E2B28DC-ECBB-47E3-BF5A-52E6FBC88C7B}" type="pres">
      <dgm:prSet presAssocID="{500BA155-6B92-4A5F-9A35-9249F58457F2}" presName="accent_2" presStyleCnt="0"/>
      <dgm:spPr/>
    </dgm:pt>
    <dgm:pt modelId="{CF6E8CDB-0FBA-4CB4-9F6A-74329FDD5C8B}" type="pres">
      <dgm:prSet presAssocID="{500BA155-6B92-4A5F-9A35-9249F58457F2}" presName="accentRepeatNode" presStyleLbl="solidFgAcc1" presStyleIdx="1" presStyleCnt="3"/>
      <dgm:spPr/>
    </dgm:pt>
    <dgm:pt modelId="{979D702A-EDEE-449B-A156-3D414477D341}" type="pres">
      <dgm:prSet presAssocID="{74ECA96C-ECFD-42B9-A286-17CEEAED646A}" presName="text_3" presStyleLbl="node1" presStyleIdx="2" presStyleCnt="3">
        <dgm:presLayoutVars>
          <dgm:bulletEnabled val="1"/>
        </dgm:presLayoutVars>
      </dgm:prSet>
      <dgm:spPr/>
    </dgm:pt>
    <dgm:pt modelId="{53065E24-2D81-4F4A-9690-B00466552B72}" type="pres">
      <dgm:prSet presAssocID="{74ECA96C-ECFD-42B9-A286-17CEEAED646A}" presName="accent_3" presStyleCnt="0"/>
      <dgm:spPr/>
    </dgm:pt>
    <dgm:pt modelId="{1616E65D-5A43-45B3-86FB-07F641348042}" type="pres">
      <dgm:prSet presAssocID="{74ECA96C-ECFD-42B9-A286-17CEEAED646A}" presName="accentRepeatNode" presStyleLbl="solidFgAcc1" presStyleIdx="2" presStyleCnt="3"/>
      <dgm:spPr/>
    </dgm:pt>
  </dgm:ptLst>
  <dgm:cxnLst>
    <dgm:cxn modelId="{B296D201-46C9-48A5-A45A-11033A571FBE}" type="presOf" srcId="{74ECA96C-ECFD-42B9-A286-17CEEAED646A}" destId="{979D702A-EDEE-449B-A156-3D414477D341}" srcOrd="0" destOrd="0" presId="urn:microsoft.com/office/officeart/2008/layout/VerticalCurvedList"/>
    <dgm:cxn modelId="{9D367B08-A9C8-460C-94D5-3ECD28E53BDD}" type="presOf" srcId="{D584E192-ECCE-4C8B-81B5-4FDDC94EA52E}" destId="{55E1186A-B0AD-452A-86AA-9BBB021630A4}" srcOrd="0" destOrd="0" presId="urn:microsoft.com/office/officeart/2008/layout/VerticalCurvedList"/>
    <dgm:cxn modelId="{78214D88-C331-45BF-89C4-1338B2940918}" type="presOf" srcId="{70F0CC80-1686-48F5-9F88-A520532E54D7}" destId="{848F437D-7ED0-4032-A84C-A608F6116239}" srcOrd="0" destOrd="0" presId="urn:microsoft.com/office/officeart/2008/layout/VerticalCurvedList"/>
    <dgm:cxn modelId="{7CBC6F9C-BD13-419F-AD30-37868C7D7449}" srcId="{70F0CC80-1686-48F5-9F88-A520532E54D7}" destId="{12B316AC-0285-4405-A6B0-F8CB169B0129}" srcOrd="0" destOrd="0" parTransId="{2BB802D3-816D-4F19-940C-B1558722A39F}" sibTransId="{D584E192-ECCE-4C8B-81B5-4FDDC94EA52E}"/>
    <dgm:cxn modelId="{4D375DA2-2146-4660-9344-254466AC3635}" type="presOf" srcId="{500BA155-6B92-4A5F-9A35-9249F58457F2}" destId="{216F587E-83DC-4F19-ADD8-662DDF63D8ED}" srcOrd="0" destOrd="0" presId="urn:microsoft.com/office/officeart/2008/layout/VerticalCurvedList"/>
    <dgm:cxn modelId="{45887BD6-F786-433B-967E-02026A432AA2}" type="presOf" srcId="{12B316AC-0285-4405-A6B0-F8CB169B0129}" destId="{E7614A52-A2C0-4D46-A402-41676D6B35F0}" srcOrd="0" destOrd="0" presId="urn:microsoft.com/office/officeart/2008/layout/VerticalCurvedList"/>
    <dgm:cxn modelId="{444F83DE-9839-4153-BFCB-66724BC31397}" srcId="{70F0CC80-1686-48F5-9F88-A520532E54D7}" destId="{500BA155-6B92-4A5F-9A35-9249F58457F2}" srcOrd="1" destOrd="0" parTransId="{5B0C21C6-80B0-4EB5-A9F2-E6E9040868BF}" sibTransId="{3C1EEDE7-D696-4C2B-8F77-5C092C3DB1BA}"/>
    <dgm:cxn modelId="{B158ACE6-E1F9-47B5-A513-B5C1D2630DBE}" srcId="{70F0CC80-1686-48F5-9F88-A520532E54D7}" destId="{74ECA96C-ECFD-42B9-A286-17CEEAED646A}" srcOrd="2" destOrd="0" parTransId="{D54A732B-2D0A-460A-8BDC-B4A2913CFE14}" sibTransId="{4320FBA7-884C-432A-BAA4-0B56BC1B1DAC}"/>
    <dgm:cxn modelId="{C3463632-70BD-4914-B4C2-8460BC76E9A0}" type="presParOf" srcId="{848F437D-7ED0-4032-A84C-A608F6116239}" destId="{68550A97-ABFF-4B11-B84F-A2EBD4B7C0F2}" srcOrd="0" destOrd="0" presId="urn:microsoft.com/office/officeart/2008/layout/VerticalCurvedList"/>
    <dgm:cxn modelId="{B4E93564-BD97-42E7-8F64-9AE0772E9C50}" type="presParOf" srcId="{68550A97-ABFF-4B11-B84F-A2EBD4B7C0F2}" destId="{282B6EC7-ED1F-4EAB-A38A-1B7E2A6665F3}" srcOrd="0" destOrd="0" presId="urn:microsoft.com/office/officeart/2008/layout/VerticalCurvedList"/>
    <dgm:cxn modelId="{ED8E956D-C01F-4066-B4EF-B3B243318A0A}" type="presParOf" srcId="{282B6EC7-ED1F-4EAB-A38A-1B7E2A6665F3}" destId="{BC2FCF2C-57A4-4A29-8F77-C4541507C938}" srcOrd="0" destOrd="0" presId="urn:microsoft.com/office/officeart/2008/layout/VerticalCurvedList"/>
    <dgm:cxn modelId="{38441945-6519-4F18-9CBD-D6F556DA7367}" type="presParOf" srcId="{282B6EC7-ED1F-4EAB-A38A-1B7E2A6665F3}" destId="{55E1186A-B0AD-452A-86AA-9BBB021630A4}" srcOrd="1" destOrd="0" presId="urn:microsoft.com/office/officeart/2008/layout/VerticalCurvedList"/>
    <dgm:cxn modelId="{350DDB70-F772-4FC4-B044-19F5A278D3B0}" type="presParOf" srcId="{282B6EC7-ED1F-4EAB-A38A-1B7E2A6665F3}" destId="{0A6E363A-801F-42FA-BAB7-938D5CBFBFFA}" srcOrd="2" destOrd="0" presId="urn:microsoft.com/office/officeart/2008/layout/VerticalCurvedList"/>
    <dgm:cxn modelId="{E4D2A944-8814-45DE-B10B-49C1445643F2}" type="presParOf" srcId="{282B6EC7-ED1F-4EAB-A38A-1B7E2A6665F3}" destId="{131D90A5-0A41-4BA0-83E3-951F9BAC75AD}" srcOrd="3" destOrd="0" presId="urn:microsoft.com/office/officeart/2008/layout/VerticalCurvedList"/>
    <dgm:cxn modelId="{D3A7B0C0-C857-4655-97D7-2A73EF1F199F}" type="presParOf" srcId="{68550A97-ABFF-4B11-B84F-A2EBD4B7C0F2}" destId="{E7614A52-A2C0-4D46-A402-41676D6B35F0}" srcOrd="1" destOrd="0" presId="urn:microsoft.com/office/officeart/2008/layout/VerticalCurvedList"/>
    <dgm:cxn modelId="{DFA083EB-0031-4241-9784-C04C19D2EB2B}" type="presParOf" srcId="{68550A97-ABFF-4B11-B84F-A2EBD4B7C0F2}" destId="{54AC0912-AF41-427B-9C56-CC7DBA186773}" srcOrd="2" destOrd="0" presId="urn:microsoft.com/office/officeart/2008/layout/VerticalCurvedList"/>
    <dgm:cxn modelId="{BE37A4F4-E9C2-444B-A564-AFD6CE887911}" type="presParOf" srcId="{54AC0912-AF41-427B-9C56-CC7DBA186773}" destId="{BE9FA0C9-CB1F-4211-97D3-0DCC6BD5C360}" srcOrd="0" destOrd="0" presId="urn:microsoft.com/office/officeart/2008/layout/VerticalCurvedList"/>
    <dgm:cxn modelId="{A660143D-0940-4273-B608-8C5FF7449B6A}" type="presParOf" srcId="{68550A97-ABFF-4B11-B84F-A2EBD4B7C0F2}" destId="{216F587E-83DC-4F19-ADD8-662DDF63D8ED}" srcOrd="3" destOrd="0" presId="urn:microsoft.com/office/officeart/2008/layout/VerticalCurvedList"/>
    <dgm:cxn modelId="{20DA36C2-9D40-4DB0-AC58-E354A9698E03}" type="presParOf" srcId="{68550A97-ABFF-4B11-B84F-A2EBD4B7C0F2}" destId="{4E2B28DC-ECBB-47E3-BF5A-52E6FBC88C7B}" srcOrd="4" destOrd="0" presId="urn:microsoft.com/office/officeart/2008/layout/VerticalCurvedList"/>
    <dgm:cxn modelId="{501583C8-53C6-402D-AEDD-8515D5CA17FD}" type="presParOf" srcId="{4E2B28DC-ECBB-47E3-BF5A-52E6FBC88C7B}" destId="{CF6E8CDB-0FBA-4CB4-9F6A-74329FDD5C8B}" srcOrd="0" destOrd="0" presId="urn:microsoft.com/office/officeart/2008/layout/VerticalCurvedList"/>
    <dgm:cxn modelId="{37EB0E27-783B-47AB-B4FA-65BDA37C97AC}" type="presParOf" srcId="{68550A97-ABFF-4B11-B84F-A2EBD4B7C0F2}" destId="{979D702A-EDEE-449B-A156-3D414477D341}" srcOrd="5" destOrd="0" presId="urn:microsoft.com/office/officeart/2008/layout/VerticalCurvedList"/>
    <dgm:cxn modelId="{5CF91BFF-0957-40EB-B38F-76FEDA47CDC4}" type="presParOf" srcId="{68550A97-ABFF-4B11-B84F-A2EBD4B7C0F2}" destId="{53065E24-2D81-4F4A-9690-B00466552B72}" srcOrd="6" destOrd="0" presId="urn:microsoft.com/office/officeart/2008/layout/VerticalCurvedList"/>
    <dgm:cxn modelId="{3D48589A-22E4-4D39-884E-3BB124282B95}" type="presParOf" srcId="{53065E24-2D81-4F4A-9690-B00466552B72}" destId="{1616E65D-5A43-45B3-86FB-07F64134804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299C90-A523-493A-8244-081A96CFD30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2C66A23A-8A27-4EE6-9479-49FF4ECD9744}">
      <dgm:prSet/>
      <dgm:spPr/>
      <dgm:t>
        <a:bodyPr/>
        <a:lstStyle/>
        <a:p>
          <a:r>
            <a:rPr lang="en-GB" dirty="0"/>
            <a:t>4. </a:t>
          </a:r>
          <a:r>
            <a:rPr lang="en-GB" b="1" i="0" dirty="0"/>
            <a:t>Az </a:t>
          </a:r>
          <a:r>
            <a:rPr lang="en-GB" b="1" i="0" dirty="0" err="1"/>
            <a:t>Unióban</a:t>
          </a:r>
          <a:r>
            <a:rPr lang="en-GB" b="1" i="0" dirty="0"/>
            <a:t> </a:t>
          </a:r>
          <a:r>
            <a:rPr lang="en-GB" b="1" i="0" dirty="0" err="1"/>
            <a:t>tevékenységi</a:t>
          </a:r>
          <a:r>
            <a:rPr lang="en-GB" b="1" i="0" dirty="0"/>
            <a:t> </a:t>
          </a:r>
          <a:r>
            <a:rPr lang="en-GB" b="1" i="0" dirty="0" err="1"/>
            <a:t>hellyel</a:t>
          </a:r>
          <a:r>
            <a:rPr lang="en-GB" b="1" i="0" dirty="0"/>
            <a:t> </a:t>
          </a:r>
          <a:r>
            <a:rPr lang="en-GB" b="1" i="0" dirty="0" err="1"/>
            <a:t>nem</a:t>
          </a:r>
          <a:r>
            <a:rPr lang="en-GB" b="1" i="0" dirty="0"/>
            <a:t> </a:t>
          </a:r>
          <a:r>
            <a:rPr lang="en-GB" b="1" i="0" dirty="0" err="1"/>
            <a:t>rendelkező</a:t>
          </a:r>
          <a:r>
            <a:rPr lang="en-GB" b="1" i="0" dirty="0"/>
            <a:t> </a:t>
          </a:r>
          <a:r>
            <a:rPr lang="en-GB" b="1" i="0" dirty="0" err="1"/>
            <a:t>adatkezelők</a:t>
          </a:r>
          <a:r>
            <a:rPr lang="en-GB" b="1" i="0" dirty="0"/>
            <a:t> </a:t>
          </a:r>
          <a:r>
            <a:rPr lang="en-GB" b="1" i="0" dirty="0" err="1"/>
            <a:t>vagy</a:t>
          </a:r>
          <a:r>
            <a:rPr lang="en-GB" b="1" i="0" dirty="0"/>
            <a:t> </a:t>
          </a:r>
          <a:r>
            <a:rPr lang="en-GB" b="1" i="0" dirty="0" err="1"/>
            <a:t>adatfeldolgozók</a:t>
          </a:r>
          <a:r>
            <a:rPr lang="en-GB" b="1" i="0" dirty="0"/>
            <a:t> </a:t>
          </a:r>
          <a:r>
            <a:rPr lang="en-GB" b="1" i="0" dirty="0" err="1"/>
            <a:t>képviselői</a:t>
          </a:r>
          <a:r>
            <a:rPr lang="en-GB" dirty="0"/>
            <a:t> </a:t>
          </a:r>
          <a:r>
            <a:rPr lang="en-US" dirty="0"/>
            <a:t>(27</a:t>
          </a:r>
          <a:r>
            <a:rPr lang="hu-HU" dirty="0"/>
            <a:t>. cikk </a:t>
          </a:r>
          <a:r>
            <a:rPr lang="en-US" dirty="0"/>
            <a:t>(2)</a:t>
          </a:r>
          <a:r>
            <a:rPr lang="hu-HU" dirty="0"/>
            <a:t> bekezdés </a:t>
          </a:r>
          <a:r>
            <a:rPr lang="en-US" dirty="0"/>
            <a:t>a)</a:t>
          </a:r>
          <a:r>
            <a:rPr lang="hu-HU" dirty="0"/>
            <a:t> pont</a:t>
          </a:r>
          <a:r>
            <a:rPr lang="en-US" dirty="0"/>
            <a:t>)</a:t>
          </a:r>
          <a:endParaRPr lang="el-GR" dirty="0"/>
        </a:p>
      </dgm:t>
    </dgm:pt>
    <dgm:pt modelId="{CB34B206-C4CA-4B23-B9AF-837F4C4DBBBB}" type="parTrans" cxnId="{77139A6F-9891-4211-9BC8-E8906DCEA3B8}">
      <dgm:prSet/>
      <dgm:spPr/>
      <dgm:t>
        <a:bodyPr/>
        <a:lstStyle/>
        <a:p>
          <a:endParaRPr lang="en-GB"/>
        </a:p>
      </dgm:t>
    </dgm:pt>
    <dgm:pt modelId="{DFDDCFCD-EA66-4EEB-A51B-BEA35425E717}" type="sibTrans" cxnId="{77139A6F-9891-4211-9BC8-E8906DCEA3B8}">
      <dgm:prSet/>
      <dgm:spPr/>
      <dgm:t>
        <a:bodyPr/>
        <a:lstStyle/>
        <a:p>
          <a:endParaRPr lang="en-GB"/>
        </a:p>
      </dgm:t>
    </dgm:pt>
    <dgm:pt modelId="{825ABF25-44AD-4A12-A67C-F060D01DAD0B}">
      <dgm:prSet/>
      <dgm:spPr/>
      <dgm:t>
        <a:bodyPr/>
        <a:lstStyle/>
        <a:p>
          <a:r>
            <a:rPr lang="en-US" dirty="0"/>
            <a:t>5. </a:t>
          </a:r>
          <a:r>
            <a:rPr lang="hu-HU" dirty="0"/>
            <a:t>A</a:t>
          </a:r>
          <a:r>
            <a:rPr lang="hu-HU" b="1" i="0" dirty="0"/>
            <a:t>datkezelési tevékenységek nyilvántartása </a:t>
          </a:r>
          <a:r>
            <a:rPr lang="en-US" dirty="0"/>
            <a:t>(30</a:t>
          </a:r>
          <a:r>
            <a:rPr lang="hu-HU" dirty="0"/>
            <a:t>. cikk </a:t>
          </a:r>
          <a:r>
            <a:rPr lang="en-US" dirty="0"/>
            <a:t>(5)</a:t>
          </a:r>
          <a:r>
            <a:rPr lang="hu-HU" dirty="0"/>
            <a:t> bekezdés</a:t>
          </a:r>
          <a:r>
            <a:rPr lang="en-US" dirty="0"/>
            <a:t>)</a:t>
          </a:r>
          <a:endParaRPr lang="el-GR" dirty="0"/>
        </a:p>
      </dgm:t>
    </dgm:pt>
    <dgm:pt modelId="{65EB1C45-EE37-49CF-BEB0-3FFC8F35FA70}" type="parTrans" cxnId="{B1706C03-6905-4614-8545-79A45F2CD9BD}">
      <dgm:prSet/>
      <dgm:spPr/>
      <dgm:t>
        <a:bodyPr/>
        <a:lstStyle/>
        <a:p>
          <a:endParaRPr lang="en-GB"/>
        </a:p>
      </dgm:t>
    </dgm:pt>
    <dgm:pt modelId="{21588BA5-F9F7-4DAC-85BF-8D741EA94E98}" type="sibTrans" cxnId="{B1706C03-6905-4614-8545-79A45F2CD9BD}">
      <dgm:prSet/>
      <dgm:spPr/>
      <dgm:t>
        <a:bodyPr/>
        <a:lstStyle/>
        <a:p>
          <a:endParaRPr lang="en-GB"/>
        </a:p>
      </dgm:t>
    </dgm:pt>
    <dgm:pt modelId="{D27222BA-4D5D-42CE-A4E8-35A2A04F075D}">
      <dgm:prSet/>
      <dgm:spPr/>
      <dgm:t>
        <a:bodyPr/>
        <a:lstStyle/>
        <a:p>
          <a:r>
            <a:rPr lang="en-US" dirty="0"/>
            <a:t>6. </a:t>
          </a:r>
          <a:r>
            <a:rPr lang="hu-HU" dirty="0"/>
            <a:t>Az adatkezelés biztonsága </a:t>
          </a:r>
          <a:r>
            <a:rPr lang="en-US" dirty="0"/>
            <a:t>(32</a:t>
          </a:r>
          <a:r>
            <a:rPr lang="hu-HU" dirty="0"/>
            <a:t>. cikk</a:t>
          </a:r>
          <a:r>
            <a:rPr lang="en-US" dirty="0"/>
            <a:t>)</a:t>
          </a:r>
          <a:endParaRPr lang="el-GR" dirty="0"/>
        </a:p>
      </dgm:t>
    </dgm:pt>
    <dgm:pt modelId="{DB324837-3A58-43F4-8F40-58499F02E95C}" type="parTrans" cxnId="{655B7887-CDEB-42ED-BEEA-C0A1C30417AE}">
      <dgm:prSet/>
      <dgm:spPr/>
      <dgm:t>
        <a:bodyPr/>
        <a:lstStyle/>
        <a:p>
          <a:endParaRPr lang="en-GB"/>
        </a:p>
      </dgm:t>
    </dgm:pt>
    <dgm:pt modelId="{EFD6B60B-4076-44D0-A155-0AD1FE1D265E}" type="sibTrans" cxnId="{655B7887-CDEB-42ED-BEEA-C0A1C30417AE}">
      <dgm:prSet/>
      <dgm:spPr/>
      <dgm:t>
        <a:bodyPr/>
        <a:lstStyle/>
        <a:p>
          <a:endParaRPr lang="en-GB"/>
        </a:p>
      </dgm:t>
    </dgm:pt>
    <dgm:pt modelId="{E851A197-573F-4AE5-9762-3C8D88B18111}" type="pres">
      <dgm:prSet presAssocID="{39299C90-A523-493A-8244-081A96CFD303}" presName="Name0" presStyleCnt="0">
        <dgm:presLayoutVars>
          <dgm:chMax val="7"/>
          <dgm:chPref val="7"/>
          <dgm:dir/>
        </dgm:presLayoutVars>
      </dgm:prSet>
      <dgm:spPr/>
    </dgm:pt>
    <dgm:pt modelId="{DF02DE7D-73CB-49FC-BFD4-2FAA2AFEFCCF}" type="pres">
      <dgm:prSet presAssocID="{39299C90-A523-493A-8244-081A96CFD303}" presName="Name1" presStyleCnt="0"/>
      <dgm:spPr/>
    </dgm:pt>
    <dgm:pt modelId="{CB3FCA58-5AC7-4084-8633-41377C43CCC3}" type="pres">
      <dgm:prSet presAssocID="{39299C90-A523-493A-8244-081A96CFD303}" presName="cycle" presStyleCnt="0"/>
      <dgm:spPr/>
    </dgm:pt>
    <dgm:pt modelId="{F0482B67-B101-4451-9A2D-4B7575C6CE95}" type="pres">
      <dgm:prSet presAssocID="{39299C90-A523-493A-8244-081A96CFD303}" presName="srcNode" presStyleLbl="node1" presStyleIdx="0" presStyleCnt="3"/>
      <dgm:spPr/>
    </dgm:pt>
    <dgm:pt modelId="{19CC0172-BF91-4E34-AD0A-1FC3ED589EB4}" type="pres">
      <dgm:prSet presAssocID="{39299C90-A523-493A-8244-081A96CFD303}" presName="conn" presStyleLbl="parChTrans1D2" presStyleIdx="0" presStyleCnt="1"/>
      <dgm:spPr/>
    </dgm:pt>
    <dgm:pt modelId="{B5AA06F5-2F6F-47D1-BA53-041FB37DA96F}" type="pres">
      <dgm:prSet presAssocID="{39299C90-A523-493A-8244-081A96CFD303}" presName="extraNode" presStyleLbl="node1" presStyleIdx="0" presStyleCnt="3"/>
      <dgm:spPr/>
    </dgm:pt>
    <dgm:pt modelId="{F8169059-950A-4797-AC7E-CCAA020CC35A}" type="pres">
      <dgm:prSet presAssocID="{39299C90-A523-493A-8244-081A96CFD303}" presName="dstNode" presStyleLbl="node1" presStyleIdx="0" presStyleCnt="3"/>
      <dgm:spPr/>
    </dgm:pt>
    <dgm:pt modelId="{AA5BA37F-CAC7-4C66-A81A-D8117A7BC312}" type="pres">
      <dgm:prSet presAssocID="{2C66A23A-8A27-4EE6-9479-49FF4ECD9744}" presName="text_1" presStyleLbl="node1" presStyleIdx="0" presStyleCnt="3">
        <dgm:presLayoutVars>
          <dgm:bulletEnabled val="1"/>
        </dgm:presLayoutVars>
      </dgm:prSet>
      <dgm:spPr/>
    </dgm:pt>
    <dgm:pt modelId="{A8AAB99B-18C6-4286-A60B-0F205F4A926E}" type="pres">
      <dgm:prSet presAssocID="{2C66A23A-8A27-4EE6-9479-49FF4ECD9744}" presName="accent_1" presStyleCnt="0"/>
      <dgm:spPr/>
    </dgm:pt>
    <dgm:pt modelId="{690342CF-BCC6-447A-B2A9-18CF7113773A}" type="pres">
      <dgm:prSet presAssocID="{2C66A23A-8A27-4EE6-9479-49FF4ECD9744}" presName="accentRepeatNode" presStyleLbl="solidFgAcc1" presStyleIdx="0" presStyleCnt="3"/>
      <dgm:spPr/>
    </dgm:pt>
    <dgm:pt modelId="{36F31739-B9A0-466F-BF0D-D328447AFEC0}" type="pres">
      <dgm:prSet presAssocID="{825ABF25-44AD-4A12-A67C-F060D01DAD0B}" presName="text_2" presStyleLbl="node1" presStyleIdx="1" presStyleCnt="3">
        <dgm:presLayoutVars>
          <dgm:bulletEnabled val="1"/>
        </dgm:presLayoutVars>
      </dgm:prSet>
      <dgm:spPr/>
    </dgm:pt>
    <dgm:pt modelId="{94F2FBE1-9B5D-4C0E-99ED-D51992C80C45}" type="pres">
      <dgm:prSet presAssocID="{825ABF25-44AD-4A12-A67C-F060D01DAD0B}" presName="accent_2" presStyleCnt="0"/>
      <dgm:spPr/>
    </dgm:pt>
    <dgm:pt modelId="{F8890941-1751-4B03-87D7-DBA112A7CACB}" type="pres">
      <dgm:prSet presAssocID="{825ABF25-44AD-4A12-A67C-F060D01DAD0B}" presName="accentRepeatNode" presStyleLbl="solidFgAcc1" presStyleIdx="1" presStyleCnt="3"/>
      <dgm:spPr/>
    </dgm:pt>
    <dgm:pt modelId="{16ED7510-3AED-426A-86CA-5BBCB975A5D5}" type="pres">
      <dgm:prSet presAssocID="{D27222BA-4D5D-42CE-A4E8-35A2A04F075D}" presName="text_3" presStyleLbl="node1" presStyleIdx="2" presStyleCnt="3">
        <dgm:presLayoutVars>
          <dgm:bulletEnabled val="1"/>
        </dgm:presLayoutVars>
      </dgm:prSet>
      <dgm:spPr/>
    </dgm:pt>
    <dgm:pt modelId="{D9553BC7-D6AF-4EB4-85B7-A590C87A0A7D}" type="pres">
      <dgm:prSet presAssocID="{D27222BA-4D5D-42CE-A4E8-35A2A04F075D}" presName="accent_3" presStyleCnt="0"/>
      <dgm:spPr/>
    </dgm:pt>
    <dgm:pt modelId="{668E2514-9FDC-4710-A7FB-7593D39C6F54}" type="pres">
      <dgm:prSet presAssocID="{D27222BA-4D5D-42CE-A4E8-35A2A04F075D}" presName="accentRepeatNode" presStyleLbl="solidFgAcc1" presStyleIdx="2" presStyleCnt="3"/>
      <dgm:spPr/>
    </dgm:pt>
  </dgm:ptLst>
  <dgm:cxnLst>
    <dgm:cxn modelId="{B1706C03-6905-4614-8545-79A45F2CD9BD}" srcId="{39299C90-A523-493A-8244-081A96CFD303}" destId="{825ABF25-44AD-4A12-A67C-F060D01DAD0B}" srcOrd="1" destOrd="0" parTransId="{65EB1C45-EE37-49CF-BEB0-3FFC8F35FA70}" sibTransId="{21588BA5-F9F7-4DAC-85BF-8D741EA94E98}"/>
    <dgm:cxn modelId="{C1F80242-1A0D-45FB-A959-F70C947E855D}" type="presOf" srcId="{DFDDCFCD-EA66-4EEB-A51B-BEA35425E717}" destId="{19CC0172-BF91-4E34-AD0A-1FC3ED589EB4}" srcOrd="0" destOrd="0" presId="urn:microsoft.com/office/officeart/2008/layout/VerticalCurvedList"/>
    <dgm:cxn modelId="{77139A6F-9891-4211-9BC8-E8906DCEA3B8}" srcId="{39299C90-A523-493A-8244-081A96CFD303}" destId="{2C66A23A-8A27-4EE6-9479-49FF4ECD9744}" srcOrd="0" destOrd="0" parTransId="{CB34B206-C4CA-4B23-B9AF-837F4C4DBBBB}" sibTransId="{DFDDCFCD-EA66-4EEB-A51B-BEA35425E717}"/>
    <dgm:cxn modelId="{655B7887-CDEB-42ED-BEEA-C0A1C30417AE}" srcId="{39299C90-A523-493A-8244-081A96CFD303}" destId="{D27222BA-4D5D-42CE-A4E8-35A2A04F075D}" srcOrd="2" destOrd="0" parTransId="{DB324837-3A58-43F4-8F40-58499F02E95C}" sibTransId="{EFD6B60B-4076-44D0-A155-0AD1FE1D265E}"/>
    <dgm:cxn modelId="{EF9D2F98-35AF-486B-807E-44134AF29A34}" type="presOf" srcId="{825ABF25-44AD-4A12-A67C-F060D01DAD0B}" destId="{36F31739-B9A0-466F-BF0D-D328447AFEC0}" srcOrd="0" destOrd="0" presId="urn:microsoft.com/office/officeart/2008/layout/VerticalCurvedList"/>
    <dgm:cxn modelId="{00F55FB7-0B66-4C4A-89B9-D7E90E42FB9D}" type="presOf" srcId="{39299C90-A523-493A-8244-081A96CFD303}" destId="{E851A197-573F-4AE5-9762-3C8D88B18111}" srcOrd="0" destOrd="0" presId="urn:microsoft.com/office/officeart/2008/layout/VerticalCurvedList"/>
    <dgm:cxn modelId="{756236C9-E0A1-468B-819C-A58A3F9937C9}" type="presOf" srcId="{2C66A23A-8A27-4EE6-9479-49FF4ECD9744}" destId="{AA5BA37F-CAC7-4C66-A81A-D8117A7BC312}" srcOrd="0" destOrd="0" presId="urn:microsoft.com/office/officeart/2008/layout/VerticalCurvedList"/>
    <dgm:cxn modelId="{DE50E8EC-07E9-4159-A2DE-E4A3C6026F28}" type="presOf" srcId="{D27222BA-4D5D-42CE-A4E8-35A2A04F075D}" destId="{16ED7510-3AED-426A-86CA-5BBCB975A5D5}" srcOrd="0" destOrd="0" presId="urn:microsoft.com/office/officeart/2008/layout/VerticalCurvedList"/>
    <dgm:cxn modelId="{7988F832-EFD0-4838-BABF-9B4EBB7B5FE7}" type="presParOf" srcId="{E851A197-573F-4AE5-9762-3C8D88B18111}" destId="{DF02DE7D-73CB-49FC-BFD4-2FAA2AFEFCCF}" srcOrd="0" destOrd="0" presId="urn:microsoft.com/office/officeart/2008/layout/VerticalCurvedList"/>
    <dgm:cxn modelId="{FDF945B6-8322-486E-9B87-0C73921182B9}" type="presParOf" srcId="{DF02DE7D-73CB-49FC-BFD4-2FAA2AFEFCCF}" destId="{CB3FCA58-5AC7-4084-8633-41377C43CCC3}" srcOrd="0" destOrd="0" presId="urn:microsoft.com/office/officeart/2008/layout/VerticalCurvedList"/>
    <dgm:cxn modelId="{97A505BF-179D-4C46-80D3-349ADFDC2C0F}" type="presParOf" srcId="{CB3FCA58-5AC7-4084-8633-41377C43CCC3}" destId="{F0482B67-B101-4451-9A2D-4B7575C6CE95}" srcOrd="0" destOrd="0" presId="urn:microsoft.com/office/officeart/2008/layout/VerticalCurvedList"/>
    <dgm:cxn modelId="{0E0B55E3-88F5-49EF-BAAE-E2C138FF4993}" type="presParOf" srcId="{CB3FCA58-5AC7-4084-8633-41377C43CCC3}" destId="{19CC0172-BF91-4E34-AD0A-1FC3ED589EB4}" srcOrd="1" destOrd="0" presId="urn:microsoft.com/office/officeart/2008/layout/VerticalCurvedList"/>
    <dgm:cxn modelId="{9D129B7F-0164-4B3F-9886-B5C237134B30}" type="presParOf" srcId="{CB3FCA58-5AC7-4084-8633-41377C43CCC3}" destId="{B5AA06F5-2F6F-47D1-BA53-041FB37DA96F}" srcOrd="2" destOrd="0" presId="urn:microsoft.com/office/officeart/2008/layout/VerticalCurvedList"/>
    <dgm:cxn modelId="{12151E0B-CC75-4D36-BF23-FC05C3BD33C0}" type="presParOf" srcId="{CB3FCA58-5AC7-4084-8633-41377C43CCC3}" destId="{F8169059-950A-4797-AC7E-CCAA020CC35A}" srcOrd="3" destOrd="0" presId="urn:microsoft.com/office/officeart/2008/layout/VerticalCurvedList"/>
    <dgm:cxn modelId="{1773A4B1-9CCD-4431-80AD-307D389D0D38}" type="presParOf" srcId="{DF02DE7D-73CB-49FC-BFD4-2FAA2AFEFCCF}" destId="{AA5BA37F-CAC7-4C66-A81A-D8117A7BC312}" srcOrd="1" destOrd="0" presId="urn:microsoft.com/office/officeart/2008/layout/VerticalCurvedList"/>
    <dgm:cxn modelId="{D6B1BF6F-1381-40D0-A27D-1ABF6B84E9FC}" type="presParOf" srcId="{DF02DE7D-73CB-49FC-BFD4-2FAA2AFEFCCF}" destId="{A8AAB99B-18C6-4286-A60B-0F205F4A926E}" srcOrd="2" destOrd="0" presId="urn:microsoft.com/office/officeart/2008/layout/VerticalCurvedList"/>
    <dgm:cxn modelId="{E5125283-5622-4182-9E34-98B0F61B2130}" type="presParOf" srcId="{A8AAB99B-18C6-4286-A60B-0F205F4A926E}" destId="{690342CF-BCC6-447A-B2A9-18CF7113773A}" srcOrd="0" destOrd="0" presId="urn:microsoft.com/office/officeart/2008/layout/VerticalCurvedList"/>
    <dgm:cxn modelId="{03636165-ACE8-4B71-962C-0BC95A114D49}" type="presParOf" srcId="{DF02DE7D-73CB-49FC-BFD4-2FAA2AFEFCCF}" destId="{36F31739-B9A0-466F-BF0D-D328447AFEC0}" srcOrd="3" destOrd="0" presId="urn:microsoft.com/office/officeart/2008/layout/VerticalCurvedList"/>
    <dgm:cxn modelId="{53836366-4A40-49E4-B7D3-7ED06664BD72}" type="presParOf" srcId="{DF02DE7D-73CB-49FC-BFD4-2FAA2AFEFCCF}" destId="{94F2FBE1-9B5D-4C0E-99ED-D51992C80C45}" srcOrd="4" destOrd="0" presId="urn:microsoft.com/office/officeart/2008/layout/VerticalCurvedList"/>
    <dgm:cxn modelId="{53EC2599-ED94-4948-9909-F21EB768EED4}" type="presParOf" srcId="{94F2FBE1-9B5D-4C0E-99ED-D51992C80C45}" destId="{F8890941-1751-4B03-87D7-DBA112A7CACB}" srcOrd="0" destOrd="0" presId="urn:microsoft.com/office/officeart/2008/layout/VerticalCurvedList"/>
    <dgm:cxn modelId="{8CB504A1-C1CE-4A4B-8103-4C085ACBDF4D}" type="presParOf" srcId="{DF02DE7D-73CB-49FC-BFD4-2FAA2AFEFCCF}" destId="{16ED7510-3AED-426A-86CA-5BBCB975A5D5}" srcOrd="5" destOrd="0" presId="urn:microsoft.com/office/officeart/2008/layout/VerticalCurvedList"/>
    <dgm:cxn modelId="{9A478439-2333-4292-8814-7CCE64A926F4}" type="presParOf" srcId="{DF02DE7D-73CB-49FC-BFD4-2FAA2AFEFCCF}" destId="{D9553BC7-D6AF-4EB4-85B7-A590C87A0A7D}" srcOrd="6" destOrd="0" presId="urn:microsoft.com/office/officeart/2008/layout/VerticalCurvedList"/>
    <dgm:cxn modelId="{5C3E43E1-D47A-472E-9866-5B20B9B6EFF6}" type="presParOf" srcId="{D9553BC7-D6AF-4EB4-85B7-A590C87A0A7D}" destId="{668E2514-9FDC-4710-A7FB-7593D39C6F5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F83FE70-1260-4D97-889B-5A4A65A2DD0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F79B8F31-2B88-4293-A4FE-DB468C17CC82}">
      <dgm:prSet custT="1"/>
      <dgm:spPr/>
      <dgm:t>
        <a:bodyPr/>
        <a:lstStyle/>
        <a:p>
          <a:r>
            <a:rPr lang="en-US" sz="2000" dirty="0"/>
            <a:t>7. </a:t>
          </a:r>
          <a:r>
            <a:rPr lang="hu-HU" sz="2000" dirty="0"/>
            <a:t>A</a:t>
          </a:r>
          <a:r>
            <a:rPr lang="pt-BR" sz="2000" dirty="0"/>
            <a:t>z adatvédelmi incidens bejelentése a felügyeleti hatóságnak</a:t>
          </a:r>
          <a:r>
            <a:rPr lang="hu-HU" sz="2000" dirty="0"/>
            <a:t> </a:t>
          </a:r>
          <a:r>
            <a:rPr lang="en-US" sz="2000" dirty="0"/>
            <a:t>(33</a:t>
          </a:r>
          <a:r>
            <a:rPr lang="hu-HU" sz="2000" dirty="0"/>
            <a:t>. cikk</a:t>
          </a:r>
          <a:r>
            <a:rPr lang="en-US" sz="2000" dirty="0"/>
            <a:t>)</a:t>
          </a:r>
          <a:endParaRPr lang="el-GR" sz="2000" dirty="0"/>
        </a:p>
      </dgm:t>
    </dgm:pt>
    <dgm:pt modelId="{36806129-869B-4D59-9C39-27411BA0592E}" type="parTrans" cxnId="{410BC846-7875-4A40-991D-E3A7E381A6A4}">
      <dgm:prSet/>
      <dgm:spPr/>
      <dgm:t>
        <a:bodyPr/>
        <a:lstStyle/>
        <a:p>
          <a:endParaRPr lang="en-GB" sz="2000"/>
        </a:p>
      </dgm:t>
    </dgm:pt>
    <dgm:pt modelId="{DD7D095F-0E4E-471B-A59D-332CF8596589}" type="sibTrans" cxnId="{410BC846-7875-4A40-991D-E3A7E381A6A4}">
      <dgm:prSet/>
      <dgm:spPr/>
      <dgm:t>
        <a:bodyPr/>
        <a:lstStyle/>
        <a:p>
          <a:endParaRPr lang="en-GB" sz="2000"/>
        </a:p>
      </dgm:t>
    </dgm:pt>
    <dgm:pt modelId="{EA836AD9-ADB9-400E-922D-5C04496CE61A}">
      <dgm:prSet custT="1"/>
      <dgm:spPr/>
      <dgm:t>
        <a:bodyPr/>
        <a:lstStyle/>
        <a:p>
          <a:r>
            <a:rPr lang="en-US" sz="2000" dirty="0"/>
            <a:t>8. </a:t>
          </a:r>
          <a:r>
            <a:rPr lang="hu-HU" sz="2000" dirty="0"/>
            <a:t>Az érintett tájékoztatása az adatvédelmi incidensről </a:t>
          </a:r>
          <a:r>
            <a:rPr lang="en-US" sz="2000" dirty="0"/>
            <a:t>(34</a:t>
          </a:r>
          <a:r>
            <a:rPr lang="hu-HU" sz="2000" dirty="0"/>
            <a:t>. cikk</a:t>
          </a:r>
          <a:r>
            <a:rPr lang="en-US" sz="2000" dirty="0"/>
            <a:t>)</a:t>
          </a:r>
          <a:endParaRPr lang="el-GR" sz="2000" dirty="0"/>
        </a:p>
      </dgm:t>
    </dgm:pt>
    <dgm:pt modelId="{B2C038CC-874D-41F9-A781-4F7CECEE4BE0}" type="parTrans" cxnId="{28DC4B9E-5F04-46B1-B054-DE9D0A59B263}">
      <dgm:prSet/>
      <dgm:spPr/>
      <dgm:t>
        <a:bodyPr/>
        <a:lstStyle/>
        <a:p>
          <a:endParaRPr lang="en-GB" sz="2000"/>
        </a:p>
      </dgm:t>
    </dgm:pt>
    <dgm:pt modelId="{BA0A9FE9-CFCA-4521-9B07-D58B66441EC3}" type="sibTrans" cxnId="{28DC4B9E-5F04-46B1-B054-DE9D0A59B263}">
      <dgm:prSet/>
      <dgm:spPr/>
      <dgm:t>
        <a:bodyPr/>
        <a:lstStyle/>
        <a:p>
          <a:endParaRPr lang="en-GB" sz="2000"/>
        </a:p>
      </dgm:t>
    </dgm:pt>
    <dgm:pt modelId="{22C07CBF-2879-4C67-B95E-190087E775E0}">
      <dgm:prSet custT="1"/>
      <dgm:spPr/>
      <dgm:t>
        <a:bodyPr/>
        <a:lstStyle/>
        <a:p>
          <a:r>
            <a:rPr lang="fr-FR" sz="2000" dirty="0"/>
            <a:t>9. </a:t>
          </a:r>
          <a:r>
            <a:rPr lang="hu-HU" sz="2000" dirty="0"/>
            <a:t>Adatvédelmi hatásvizsgálat </a:t>
          </a:r>
          <a:r>
            <a:rPr lang="fr-FR" sz="2000" dirty="0"/>
            <a:t>(DPIA) (35</a:t>
          </a:r>
          <a:r>
            <a:rPr lang="hu-HU" sz="2000" dirty="0"/>
            <a:t>. cikk</a:t>
          </a:r>
          <a:r>
            <a:rPr lang="fr-FR" sz="2000" dirty="0"/>
            <a:t>)</a:t>
          </a:r>
          <a:endParaRPr lang="el-GR" sz="2000" dirty="0"/>
        </a:p>
      </dgm:t>
    </dgm:pt>
    <dgm:pt modelId="{8CFA423B-11AC-4862-A1B0-EE4BF565D187}" type="parTrans" cxnId="{91A573FC-B086-4B58-9EF1-66F3287FEAAD}">
      <dgm:prSet/>
      <dgm:spPr/>
      <dgm:t>
        <a:bodyPr/>
        <a:lstStyle/>
        <a:p>
          <a:endParaRPr lang="en-GB" sz="2000"/>
        </a:p>
      </dgm:t>
    </dgm:pt>
    <dgm:pt modelId="{A17A93E5-3B2A-4D94-B86E-F86785486DC8}" type="sibTrans" cxnId="{91A573FC-B086-4B58-9EF1-66F3287FEAAD}">
      <dgm:prSet/>
      <dgm:spPr/>
      <dgm:t>
        <a:bodyPr/>
        <a:lstStyle/>
        <a:p>
          <a:endParaRPr lang="en-GB" sz="2000"/>
        </a:p>
      </dgm:t>
    </dgm:pt>
    <dgm:pt modelId="{E7683DB2-9203-4135-90E9-9237FC89A7AC}">
      <dgm:prSet custT="1"/>
      <dgm:spPr/>
      <dgm:t>
        <a:bodyPr/>
        <a:lstStyle/>
        <a:p>
          <a:r>
            <a:rPr lang="en-US" sz="2000" dirty="0"/>
            <a:t>10. </a:t>
          </a:r>
          <a:r>
            <a:rPr lang="hu-HU" sz="2000" dirty="0"/>
            <a:t>A 35. cikk (3) bekezdése példákat nyújt arra, hogy a GDPR értelmében mely adatkezelési tevékenységek  jelentenek magas kockázatot, azaz mikor szükséges az adatvédelmi hatásvizsgálat.</a:t>
          </a:r>
          <a:endParaRPr lang="el-GR" sz="2000" dirty="0"/>
        </a:p>
      </dgm:t>
    </dgm:pt>
    <dgm:pt modelId="{F12C5615-AD1B-4C4A-8DBA-69DF56E0C42E}" type="parTrans" cxnId="{404E70E4-9EE1-425F-BC75-6A6E301C5B93}">
      <dgm:prSet/>
      <dgm:spPr/>
      <dgm:t>
        <a:bodyPr/>
        <a:lstStyle/>
        <a:p>
          <a:endParaRPr lang="en-GB" sz="2000"/>
        </a:p>
      </dgm:t>
    </dgm:pt>
    <dgm:pt modelId="{ACBD8624-6225-4EB9-B2FD-F83CEAEC2831}" type="sibTrans" cxnId="{404E70E4-9EE1-425F-BC75-6A6E301C5B93}">
      <dgm:prSet/>
      <dgm:spPr/>
      <dgm:t>
        <a:bodyPr/>
        <a:lstStyle/>
        <a:p>
          <a:endParaRPr lang="en-GB" sz="2000"/>
        </a:p>
      </dgm:t>
    </dgm:pt>
    <dgm:pt modelId="{8C084E2F-C11F-4452-A35D-9B1FB0E299C1}">
      <dgm:prSet custT="1"/>
      <dgm:spPr/>
      <dgm:t>
        <a:bodyPr/>
        <a:lstStyle/>
        <a:p>
          <a:r>
            <a:rPr lang="en-US" sz="2000" dirty="0"/>
            <a:t>11. </a:t>
          </a:r>
          <a:r>
            <a:rPr lang="hu-HU" sz="2000" dirty="0"/>
            <a:t>Kulcskérdés: milyen kritériumok alapján kell egy adatkezelést magas kockázatú tevékenységnek tekinteni?</a:t>
          </a:r>
          <a:endParaRPr lang="el-GR" sz="2000" dirty="0"/>
        </a:p>
      </dgm:t>
    </dgm:pt>
    <dgm:pt modelId="{C9A746F3-F586-41B5-8226-4C846342F617}" type="parTrans" cxnId="{69D005F3-B644-47BF-A009-F6F88111F7E8}">
      <dgm:prSet/>
      <dgm:spPr/>
      <dgm:t>
        <a:bodyPr/>
        <a:lstStyle/>
        <a:p>
          <a:endParaRPr lang="hu-HU"/>
        </a:p>
      </dgm:t>
    </dgm:pt>
    <dgm:pt modelId="{1DA89F9B-CEDD-43F4-82EA-7601B28F3662}" type="sibTrans" cxnId="{69D005F3-B644-47BF-A009-F6F88111F7E8}">
      <dgm:prSet/>
      <dgm:spPr/>
      <dgm:t>
        <a:bodyPr/>
        <a:lstStyle/>
        <a:p>
          <a:endParaRPr lang="hu-HU"/>
        </a:p>
      </dgm:t>
    </dgm:pt>
    <dgm:pt modelId="{228DD30E-5CF1-4415-BA59-310261FDBCEB}" type="pres">
      <dgm:prSet presAssocID="{FF83FE70-1260-4D97-889B-5A4A65A2DD0E}" presName="Name0" presStyleCnt="0">
        <dgm:presLayoutVars>
          <dgm:chMax val="7"/>
          <dgm:chPref val="7"/>
          <dgm:dir/>
        </dgm:presLayoutVars>
      </dgm:prSet>
      <dgm:spPr/>
    </dgm:pt>
    <dgm:pt modelId="{0F346E8B-6178-4652-81DE-D8CF5E33083C}" type="pres">
      <dgm:prSet presAssocID="{FF83FE70-1260-4D97-889B-5A4A65A2DD0E}" presName="Name1" presStyleCnt="0"/>
      <dgm:spPr/>
    </dgm:pt>
    <dgm:pt modelId="{5F9CD519-9555-45F3-B9F5-D0DEC1351089}" type="pres">
      <dgm:prSet presAssocID="{FF83FE70-1260-4D97-889B-5A4A65A2DD0E}" presName="cycle" presStyleCnt="0"/>
      <dgm:spPr/>
    </dgm:pt>
    <dgm:pt modelId="{04760E02-62F6-409D-9F54-9BF3E87C4DEC}" type="pres">
      <dgm:prSet presAssocID="{FF83FE70-1260-4D97-889B-5A4A65A2DD0E}" presName="srcNode" presStyleLbl="node1" presStyleIdx="0" presStyleCnt="5"/>
      <dgm:spPr/>
    </dgm:pt>
    <dgm:pt modelId="{A1EE6FF1-A9ED-41C4-A759-B3EA6F2AC9EF}" type="pres">
      <dgm:prSet presAssocID="{FF83FE70-1260-4D97-889B-5A4A65A2DD0E}" presName="conn" presStyleLbl="parChTrans1D2" presStyleIdx="0" presStyleCnt="1"/>
      <dgm:spPr/>
    </dgm:pt>
    <dgm:pt modelId="{152DA2B4-6B11-4DFD-9B07-6D1DED070F71}" type="pres">
      <dgm:prSet presAssocID="{FF83FE70-1260-4D97-889B-5A4A65A2DD0E}" presName="extraNode" presStyleLbl="node1" presStyleIdx="0" presStyleCnt="5"/>
      <dgm:spPr/>
    </dgm:pt>
    <dgm:pt modelId="{62A351EA-935F-402B-9D3C-48E0F67A1123}" type="pres">
      <dgm:prSet presAssocID="{FF83FE70-1260-4D97-889B-5A4A65A2DD0E}" presName="dstNode" presStyleLbl="node1" presStyleIdx="0" presStyleCnt="5"/>
      <dgm:spPr/>
    </dgm:pt>
    <dgm:pt modelId="{BE640E1F-7D14-404C-ACBD-6BB0D940CBF4}" type="pres">
      <dgm:prSet presAssocID="{F79B8F31-2B88-4293-A4FE-DB468C17CC82}" presName="text_1" presStyleLbl="node1" presStyleIdx="0" presStyleCnt="5" custScaleY="184844" custLinFactNeighborX="810" custLinFactNeighborY="-12282">
        <dgm:presLayoutVars>
          <dgm:bulletEnabled val="1"/>
        </dgm:presLayoutVars>
      </dgm:prSet>
      <dgm:spPr/>
    </dgm:pt>
    <dgm:pt modelId="{A16C982F-2D96-4B06-A408-B4C8DD61C698}" type="pres">
      <dgm:prSet presAssocID="{F79B8F31-2B88-4293-A4FE-DB468C17CC82}" presName="accent_1" presStyleCnt="0"/>
      <dgm:spPr/>
    </dgm:pt>
    <dgm:pt modelId="{0E6482A5-D670-4C12-8D90-D62E3538CA8E}" type="pres">
      <dgm:prSet presAssocID="{F79B8F31-2B88-4293-A4FE-DB468C17CC82}" presName="accentRepeatNode" presStyleLbl="solidFgAcc1" presStyleIdx="0" presStyleCnt="5"/>
      <dgm:spPr/>
    </dgm:pt>
    <dgm:pt modelId="{E048B0B5-BDE0-483A-A193-15546CB78468}" type="pres">
      <dgm:prSet presAssocID="{EA836AD9-ADB9-400E-922D-5C04496CE61A}" presName="text_2" presStyleLbl="node1" presStyleIdx="1" presStyleCnt="5" custScaleX="101608" custScaleY="149850">
        <dgm:presLayoutVars>
          <dgm:bulletEnabled val="1"/>
        </dgm:presLayoutVars>
      </dgm:prSet>
      <dgm:spPr/>
    </dgm:pt>
    <dgm:pt modelId="{3539956D-DC5A-4828-B230-1ED2F6B7369E}" type="pres">
      <dgm:prSet presAssocID="{EA836AD9-ADB9-400E-922D-5C04496CE61A}" presName="accent_2" presStyleCnt="0"/>
      <dgm:spPr/>
    </dgm:pt>
    <dgm:pt modelId="{A6B433AE-BFB0-42F4-A9A7-ADB3EFB5EB17}" type="pres">
      <dgm:prSet presAssocID="{EA836AD9-ADB9-400E-922D-5C04496CE61A}" presName="accentRepeatNode" presStyleLbl="solidFgAcc1" presStyleIdx="1" presStyleCnt="5"/>
      <dgm:spPr/>
    </dgm:pt>
    <dgm:pt modelId="{F5F1DE4E-0330-4234-8813-A77FF008AED9}" type="pres">
      <dgm:prSet presAssocID="{22C07CBF-2879-4C67-B95E-190087E775E0}" presName="text_3" presStyleLbl="node1" presStyleIdx="2" presStyleCnt="5" custScaleY="133851" custLinFactNeighborX="741" custLinFactNeighborY="-21953">
        <dgm:presLayoutVars>
          <dgm:bulletEnabled val="1"/>
        </dgm:presLayoutVars>
      </dgm:prSet>
      <dgm:spPr/>
    </dgm:pt>
    <dgm:pt modelId="{5AB48D5B-BF9E-4F4E-BEE3-C703FD6A9E71}" type="pres">
      <dgm:prSet presAssocID="{22C07CBF-2879-4C67-B95E-190087E775E0}" presName="accent_3" presStyleCnt="0"/>
      <dgm:spPr/>
    </dgm:pt>
    <dgm:pt modelId="{F0E2EE28-2399-450C-B3CD-53EA856AF0B5}" type="pres">
      <dgm:prSet presAssocID="{22C07CBF-2879-4C67-B95E-190087E775E0}" presName="accentRepeatNode" presStyleLbl="solidFgAcc1" presStyleIdx="2" presStyleCnt="5" custLinFactNeighborX="-5854" custLinFactNeighborY="-8781"/>
      <dgm:spPr/>
    </dgm:pt>
    <dgm:pt modelId="{D2E24545-89D1-49AB-A4F3-13BA55494EC0}" type="pres">
      <dgm:prSet presAssocID="{E7683DB2-9203-4135-90E9-9237FC89A7AC}" presName="text_4" presStyleLbl="node1" presStyleIdx="3" presStyleCnt="5" custScaleX="97460" custScaleY="202641" custLinFactNeighborX="1998">
        <dgm:presLayoutVars>
          <dgm:bulletEnabled val="1"/>
        </dgm:presLayoutVars>
      </dgm:prSet>
      <dgm:spPr/>
    </dgm:pt>
    <dgm:pt modelId="{FECECCB9-3029-4A7F-A4C1-E17057C850D5}" type="pres">
      <dgm:prSet presAssocID="{E7683DB2-9203-4135-90E9-9237FC89A7AC}" presName="accent_4" presStyleCnt="0"/>
      <dgm:spPr/>
    </dgm:pt>
    <dgm:pt modelId="{307DF6A6-3F87-42FD-BF74-1C3DD4AE6A43}" type="pres">
      <dgm:prSet presAssocID="{E7683DB2-9203-4135-90E9-9237FC89A7AC}" presName="accentRepeatNode" presStyleLbl="solidFgAcc1" presStyleIdx="3" presStyleCnt="5"/>
      <dgm:spPr/>
    </dgm:pt>
    <dgm:pt modelId="{DACF4CF2-7249-4041-9A3D-441E1C166BA8}" type="pres">
      <dgm:prSet presAssocID="{8C084E2F-C11F-4452-A35D-9B1FB0E299C1}" presName="text_5" presStyleLbl="node1" presStyleIdx="4" presStyleCnt="5" custScaleY="143677" custLinFactNeighborX="638" custLinFactNeighborY="28130">
        <dgm:presLayoutVars>
          <dgm:bulletEnabled val="1"/>
        </dgm:presLayoutVars>
      </dgm:prSet>
      <dgm:spPr/>
    </dgm:pt>
    <dgm:pt modelId="{C2FDA4C1-F6A1-410B-B9C9-99404C1F4BA6}" type="pres">
      <dgm:prSet presAssocID="{8C084E2F-C11F-4452-A35D-9B1FB0E299C1}" presName="accent_5" presStyleCnt="0"/>
      <dgm:spPr/>
    </dgm:pt>
    <dgm:pt modelId="{D1A07027-DA39-4EE6-B24B-DBAE084B5A60}" type="pres">
      <dgm:prSet presAssocID="{8C084E2F-C11F-4452-A35D-9B1FB0E299C1}" presName="accentRepeatNode" presStyleLbl="solidFgAcc1" presStyleIdx="4" presStyleCnt="5"/>
      <dgm:spPr/>
    </dgm:pt>
  </dgm:ptLst>
  <dgm:cxnLst>
    <dgm:cxn modelId="{A4772521-0666-4E1B-98CE-64A1210F5B52}" type="presOf" srcId="{22C07CBF-2879-4C67-B95E-190087E775E0}" destId="{F5F1DE4E-0330-4234-8813-A77FF008AED9}" srcOrd="0" destOrd="0" presId="urn:microsoft.com/office/officeart/2008/layout/VerticalCurvedList"/>
    <dgm:cxn modelId="{E5731D24-7FCC-4715-B16E-09896E0EBA31}" type="presOf" srcId="{DD7D095F-0E4E-471B-A59D-332CF8596589}" destId="{A1EE6FF1-A9ED-41C4-A759-B3EA6F2AC9EF}" srcOrd="0" destOrd="0" presId="urn:microsoft.com/office/officeart/2008/layout/VerticalCurvedList"/>
    <dgm:cxn modelId="{CCC8D633-D785-4ED0-A159-D159699F636A}" type="presOf" srcId="{E7683DB2-9203-4135-90E9-9237FC89A7AC}" destId="{D2E24545-89D1-49AB-A4F3-13BA55494EC0}" srcOrd="0" destOrd="0" presId="urn:microsoft.com/office/officeart/2008/layout/VerticalCurvedList"/>
    <dgm:cxn modelId="{8D6F2B38-67A3-4FA3-8EE9-47F18E2AC06C}" type="presOf" srcId="{EA836AD9-ADB9-400E-922D-5C04496CE61A}" destId="{E048B0B5-BDE0-483A-A193-15546CB78468}" srcOrd="0" destOrd="0" presId="urn:microsoft.com/office/officeart/2008/layout/VerticalCurvedList"/>
    <dgm:cxn modelId="{41610663-1226-44D9-A29A-722974CF129B}" type="presOf" srcId="{F79B8F31-2B88-4293-A4FE-DB468C17CC82}" destId="{BE640E1F-7D14-404C-ACBD-6BB0D940CBF4}" srcOrd="0" destOrd="0" presId="urn:microsoft.com/office/officeart/2008/layout/VerticalCurvedList"/>
    <dgm:cxn modelId="{410BC846-7875-4A40-991D-E3A7E381A6A4}" srcId="{FF83FE70-1260-4D97-889B-5A4A65A2DD0E}" destId="{F79B8F31-2B88-4293-A4FE-DB468C17CC82}" srcOrd="0" destOrd="0" parTransId="{36806129-869B-4D59-9C39-27411BA0592E}" sibTransId="{DD7D095F-0E4E-471B-A59D-332CF8596589}"/>
    <dgm:cxn modelId="{EDF1B27B-CDFA-4D8D-A207-551A80369F6F}" type="presOf" srcId="{FF83FE70-1260-4D97-889B-5A4A65A2DD0E}" destId="{228DD30E-5CF1-4415-BA59-310261FDBCEB}" srcOrd="0" destOrd="0" presId="urn:microsoft.com/office/officeart/2008/layout/VerticalCurvedList"/>
    <dgm:cxn modelId="{44D44981-7528-4E75-B853-6FEBB339C974}" type="presOf" srcId="{8C084E2F-C11F-4452-A35D-9B1FB0E299C1}" destId="{DACF4CF2-7249-4041-9A3D-441E1C166BA8}" srcOrd="0" destOrd="0" presId="urn:microsoft.com/office/officeart/2008/layout/VerticalCurvedList"/>
    <dgm:cxn modelId="{28DC4B9E-5F04-46B1-B054-DE9D0A59B263}" srcId="{FF83FE70-1260-4D97-889B-5A4A65A2DD0E}" destId="{EA836AD9-ADB9-400E-922D-5C04496CE61A}" srcOrd="1" destOrd="0" parTransId="{B2C038CC-874D-41F9-A781-4F7CECEE4BE0}" sibTransId="{BA0A9FE9-CFCA-4521-9B07-D58B66441EC3}"/>
    <dgm:cxn modelId="{404E70E4-9EE1-425F-BC75-6A6E301C5B93}" srcId="{FF83FE70-1260-4D97-889B-5A4A65A2DD0E}" destId="{E7683DB2-9203-4135-90E9-9237FC89A7AC}" srcOrd="3" destOrd="0" parTransId="{F12C5615-AD1B-4C4A-8DBA-69DF56E0C42E}" sibTransId="{ACBD8624-6225-4EB9-B2FD-F83CEAEC2831}"/>
    <dgm:cxn modelId="{69D005F3-B644-47BF-A009-F6F88111F7E8}" srcId="{FF83FE70-1260-4D97-889B-5A4A65A2DD0E}" destId="{8C084E2F-C11F-4452-A35D-9B1FB0E299C1}" srcOrd="4" destOrd="0" parTransId="{C9A746F3-F586-41B5-8226-4C846342F617}" sibTransId="{1DA89F9B-CEDD-43F4-82EA-7601B28F3662}"/>
    <dgm:cxn modelId="{91A573FC-B086-4B58-9EF1-66F3287FEAAD}" srcId="{FF83FE70-1260-4D97-889B-5A4A65A2DD0E}" destId="{22C07CBF-2879-4C67-B95E-190087E775E0}" srcOrd="2" destOrd="0" parTransId="{8CFA423B-11AC-4862-A1B0-EE4BF565D187}" sibTransId="{A17A93E5-3B2A-4D94-B86E-F86785486DC8}"/>
    <dgm:cxn modelId="{5BB5B50D-D3DB-48A4-8781-16150F624205}" type="presParOf" srcId="{228DD30E-5CF1-4415-BA59-310261FDBCEB}" destId="{0F346E8B-6178-4652-81DE-D8CF5E33083C}" srcOrd="0" destOrd="0" presId="urn:microsoft.com/office/officeart/2008/layout/VerticalCurvedList"/>
    <dgm:cxn modelId="{F5D68C4D-F080-41C1-8251-255944CC247E}" type="presParOf" srcId="{0F346E8B-6178-4652-81DE-D8CF5E33083C}" destId="{5F9CD519-9555-45F3-B9F5-D0DEC1351089}" srcOrd="0" destOrd="0" presId="urn:microsoft.com/office/officeart/2008/layout/VerticalCurvedList"/>
    <dgm:cxn modelId="{FC4F8E8D-9B2B-4EE7-BC8E-09FF3C0FB6CF}" type="presParOf" srcId="{5F9CD519-9555-45F3-B9F5-D0DEC1351089}" destId="{04760E02-62F6-409D-9F54-9BF3E87C4DEC}" srcOrd="0" destOrd="0" presId="urn:microsoft.com/office/officeart/2008/layout/VerticalCurvedList"/>
    <dgm:cxn modelId="{3220D595-5A5E-4767-B5E9-C8D4D19F2602}" type="presParOf" srcId="{5F9CD519-9555-45F3-B9F5-D0DEC1351089}" destId="{A1EE6FF1-A9ED-41C4-A759-B3EA6F2AC9EF}" srcOrd="1" destOrd="0" presId="urn:microsoft.com/office/officeart/2008/layout/VerticalCurvedList"/>
    <dgm:cxn modelId="{DBB35CE5-9DFB-4C9A-ADF8-DBD1B06ED4BA}" type="presParOf" srcId="{5F9CD519-9555-45F3-B9F5-D0DEC1351089}" destId="{152DA2B4-6B11-4DFD-9B07-6D1DED070F71}" srcOrd="2" destOrd="0" presId="urn:microsoft.com/office/officeart/2008/layout/VerticalCurvedList"/>
    <dgm:cxn modelId="{58DD1BEB-CB44-4629-8F2E-EEB3027D6F82}" type="presParOf" srcId="{5F9CD519-9555-45F3-B9F5-D0DEC1351089}" destId="{62A351EA-935F-402B-9D3C-48E0F67A1123}" srcOrd="3" destOrd="0" presId="urn:microsoft.com/office/officeart/2008/layout/VerticalCurvedList"/>
    <dgm:cxn modelId="{A23B6C4C-078A-4D66-B9E1-61B884452F73}" type="presParOf" srcId="{0F346E8B-6178-4652-81DE-D8CF5E33083C}" destId="{BE640E1F-7D14-404C-ACBD-6BB0D940CBF4}" srcOrd="1" destOrd="0" presId="urn:microsoft.com/office/officeart/2008/layout/VerticalCurvedList"/>
    <dgm:cxn modelId="{17612EB5-2CB5-4824-9EEB-597B14810CF5}" type="presParOf" srcId="{0F346E8B-6178-4652-81DE-D8CF5E33083C}" destId="{A16C982F-2D96-4B06-A408-B4C8DD61C698}" srcOrd="2" destOrd="0" presId="urn:microsoft.com/office/officeart/2008/layout/VerticalCurvedList"/>
    <dgm:cxn modelId="{7D106F5D-2E74-40AD-8BC5-D7FCEA337A60}" type="presParOf" srcId="{A16C982F-2D96-4B06-A408-B4C8DD61C698}" destId="{0E6482A5-D670-4C12-8D90-D62E3538CA8E}" srcOrd="0" destOrd="0" presId="urn:microsoft.com/office/officeart/2008/layout/VerticalCurvedList"/>
    <dgm:cxn modelId="{347F2024-B18B-472E-8D27-8959AB1BB5D5}" type="presParOf" srcId="{0F346E8B-6178-4652-81DE-D8CF5E33083C}" destId="{E048B0B5-BDE0-483A-A193-15546CB78468}" srcOrd="3" destOrd="0" presId="urn:microsoft.com/office/officeart/2008/layout/VerticalCurvedList"/>
    <dgm:cxn modelId="{32323B94-6D9A-4398-B2CA-28C6A56B02E4}" type="presParOf" srcId="{0F346E8B-6178-4652-81DE-D8CF5E33083C}" destId="{3539956D-DC5A-4828-B230-1ED2F6B7369E}" srcOrd="4" destOrd="0" presId="urn:microsoft.com/office/officeart/2008/layout/VerticalCurvedList"/>
    <dgm:cxn modelId="{E5004F97-8D42-467E-807F-658B684EDCA2}" type="presParOf" srcId="{3539956D-DC5A-4828-B230-1ED2F6B7369E}" destId="{A6B433AE-BFB0-42F4-A9A7-ADB3EFB5EB17}" srcOrd="0" destOrd="0" presId="urn:microsoft.com/office/officeart/2008/layout/VerticalCurvedList"/>
    <dgm:cxn modelId="{E99C3DEC-0016-4F2C-91A2-7B9F0AC12B3D}" type="presParOf" srcId="{0F346E8B-6178-4652-81DE-D8CF5E33083C}" destId="{F5F1DE4E-0330-4234-8813-A77FF008AED9}" srcOrd="5" destOrd="0" presId="urn:microsoft.com/office/officeart/2008/layout/VerticalCurvedList"/>
    <dgm:cxn modelId="{FB829136-2068-4DFB-A8F5-B93BAC2A156D}" type="presParOf" srcId="{0F346E8B-6178-4652-81DE-D8CF5E33083C}" destId="{5AB48D5B-BF9E-4F4E-BEE3-C703FD6A9E71}" srcOrd="6" destOrd="0" presId="urn:microsoft.com/office/officeart/2008/layout/VerticalCurvedList"/>
    <dgm:cxn modelId="{DD522F98-57E5-4B40-99D9-945D042E3AD1}" type="presParOf" srcId="{5AB48D5B-BF9E-4F4E-BEE3-C703FD6A9E71}" destId="{F0E2EE28-2399-450C-B3CD-53EA856AF0B5}" srcOrd="0" destOrd="0" presId="urn:microsoft.com/office/officeart/2008/layout/VerticalCurvedList"/>
    <dgm:cxn modelId="{9BF89658-B2C5-4CD0-8B54-52D8394FD08C}" type="presParOf" srcId="{0F346E8B-6178-4652-81DE-D8CF5E33083C}" destId="{D2E24545-89D1-49AB-A4F3-13BA55494EC0}" srcOrd="7" destOrd="0" presId="urn:microsoft.com/office/officeart/2008/layout/VerticalCurvedList"/>
    <dgm:cxn modelId="{E2414954-A472-4D4D-8A36-314E6A3B0D77}" type="presParOf" srcId="{0F346E8B-6178-4652-81DE-D8CF5E33083C}" destId="{FECECCB9-3029-4A7F-A4C1-E17057C850D5}" srcOrd="8" destOrd="0" presId="urn:microsoft.com/office/officeart/2008/layout/VerticalCurvedList"/>
    <dgm:cxn modelId="{BBA8DFA4-014D-44DE-8031-C17F96F8074A}" type="presParOf" srcId="{FECECCB9-3029-4A7F-A4C1-E17057C850D5}" destId="{307DF6A6-3F87-42FD-BF74-1C3DD4AE6A43}" srcOrd="0" destOrd="0" presId="urn:microsoft.com/office/officeart/2008/layout/VerticalCurvedList"/>
    <dgm:cxn modelId="{02C866BF-BA5D-4572-AF06-D3CFBFE586B3}" type="presParOf" srcId="{0F346E8B-6178-4652-81DE-D8CF5E33083C}" destId="{DACF4CF2-7249-4041-9A3D-441E1C166BA8}" srcOrd="9" destOrd="0" presId="urn:microsoft.com/office/officeart/2008/layout/VerticalCurvedList"/>
    <dgm:cxn modelId="{EEA79430-9FE4-4729-99E3-850CD4BE8740}" type="presParOf" srcId="{0F346E8B-6178-4652-81DE-D8CF5E33083C}" destId="{C2FDA4C1-F6A1-410B-B9C9-99404C1F4BA6}" srcOrd="10" destOrd="0" presId="urn:microsoft.com/office/officeart/2008/layout/VerticalCurvedList"/>
    <dgm:cxn modelId="{70482703-3A91-4A38-BB0D-AD1EC2552E31}" type="presParOf" srcId="{C2FDA4C1-F6A1-410B-B9C9-99404C1F4BA6}" destId="{D1A07027-DA39-4EE6-B24B-DBAE084B5A6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1C03126-9163-4919-8559-DF1BC2F080B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FFBCCDFF-2861-4985-BBEE-13E6533E8856}">
      <dgm:prSet/>
      <dgm:spPr/>
      <dgm:t>
        <a:bodyPr/>
        <a:lstStyle/>
        <a:p>
          <a:r>
            <a:rPr lang="en-US" dirty="0"/>
            <a:t>12. </a:t>
          </a:r>
          <a:r>
            <a:rPr lang="hu-HU" b="0" i="0" dirty="0"/>
            <a:t>Előzetes konzultáció az adatvédelmi hatósággal</a:t>
          </a:r>
          <a:r>
            <a:rPr lang="en-US" dirty="0"/>
            <a:t> (36</a:t>
          </a:r>
          <a:r>
            <a:rPr lang="hu-HU" dirty="0"/>
            <a:t>. cikk</a:t>
          </a:r>
          <a:r>
            <a:rPr lang="en-US" dirty="0"/>
            <a:t>)</a:t>
          </a:r>
          <a:endParaRPr lang="el-GR" dirty="0"/>
        </a:p>
      </dgm:t>
    </dgm:pt>
    <dgm:pt modelId="{3D792999-F37C-4A1B-9449-58821588BC7D}" type="parTrans" cxnId="{5FD974E5-8EBB-4FF8-B70F-422C5D667EA9}">
      <dgm:prSet/>
      <dgm:spPr/>
      <dgm:t>
        <a:bodyPr/>
        <a:lstStyle/>
        <a:p>
          <a:endParaRPr lang="en-GB"/>
        </a:p>
      </dgm:t>
    </dgm:pt>
    <dgm:pt modelId="{9F5C97A2-DA99-46A6-9F64-E372201772BF}" type="sibTrans" cxnId="{5FD974E5-8EBB-4FF8-B70F-422C5D667EA9}">
      <dgm:prSet/>
      <dgm:spPr/>
      <dgm:t>
        <a:bodyPr/>
        <a:lstStyle/>
        <a:p>
          <a:endParaRPr lang="en-GB"/>
        </a:p>
      </dgm:t>
    </dgm:pt>
    <dgm:pt modelId="{AC7DBAE3-5117-4AD6-A435-B4C34D9EED5A}">
      <dgm:prSet/>
      <dgm:spPr/>
      <dgm:t>
        <a:bodyPr/>
        <a:lstStyle/>
        <a:p>
          <a:r>
            <a:rPr lang="en-US" dirty="0"/>
            <a:t>13. </a:t>
          </a:r>
          <a:r>
            <a:rPr lang="hu-HU" dirty="0"/>
            <a:t>Az adatvédelmi tisztviselő feladatai </a:t>
          </a:r>
          <a:r>
            <a:rPr lang="en-US" dirty="0"/>
            <a:t>( 39</a:t>
          </a:r>
          <a:r>
            <a:rPr lang="hu-HU" dirty="0"/>
            <a:t>. cikk </a:t>
          </a:r>
          <a:r>
            <a:rPr lang="en-US" dirty="0"/>
            <a:t>(2)</a:t>
          </a:r>
          <a:r>
            <a:rPr lang="hu-HU" dirty="0"/>
            <a:t> bekezdés</a:t>
          </a:r>
          <a:r>
            <a:rPr lang="en-US" dirty="0"/>
            <a:t>)</a:t>
          </a:r>
          <a:endParaRPr lang="el-GR" dirty="0"/>
        </a:p>
      </dgm:t>
    </dgm:pt>
    <dgm:pt modelId="{5E0F3034-ADBB-4602-B4B7-A42D4E9A4144}" type="parTrans" cxnId="{716769AB-FBDA-4510-9A2B-2A692D969529}">
      <dgm:prSet/>
      <dgm:spPr/>
      <dgm:t>
        <a:bodyPr/>
        <a:lstStyle/>
        <a:p>
          <a:endParaRPr lang="en-GB"/>
        </a:p>
      </dgm:t>
    </dgm:pt>
    <dgm:pt modelId="{98C37C71-5DBF-40C8-A4F8-BF377AFF0465}" type="sibTrans" cxnId="{716769AB-FBDA-4510-9A2B-2A692D969529}">
      <dgm:prSet/>
      <dgm:spPr/>
      <dgm:t>
        <a:bodyPr/>
        <a:lstStyle/>
        <a:p>
          <a:endParaRPr lang="en-GB"/>
        </a:p>
      </dgm:t>
    </dgm:pt>
    <dgm:pt modelId="{57B7466F-CF63-4911-BA71-73534B62D308}">
      <dgm:prSet/>
      <dgm:spPr/>
      <dgm:t>
        <a:bodyPr/>
        <a:lstStyle/>
        <a:p>
          <a:r>
            <a:rPr lang="fr-FR" dirty="0"/>
            <a:t>14. </a:t>
          </a:r>
          <a:r>
            <a:rPr lang="hu-HU" dirty="0"/>
            <a:t>Magatartási kódexek</a:t>
          </a:r>
          <a:r>
            <a:rPr lang="en-US" dirty="0"/>
            <a:t> (40</a:t>
          </a:r>
          <a:r>
            <a:rPr lang="hu-HU" dirty="0"/>
            <a:t>. cikk </a:t>
          </a:r>
          <a:r>
            <a:rPr lang="en-US" dirty="0"/>
            <a:t>(2)</a:t>
          </a:r>
          <a:r>
            <a:rPr lang="hu-HU" dirty="0"/>
            <a:t> bekezdés </a:t>
          </a:r>
          <a:r>
            <a:rPr lang="en-US" dirty="0"/>
            <a:t>h)</a:t>
          </a:r>
          <a:r>
            <a:rPr lang="hu-HU" dirty="0"/>
            <a:t> pont</a:t>
          </a:r>
          <a:r>
            <a:rPr lang="en-US" dirty="0"/>
            <a:t>) </a:t>
          </a:r>
          <a:endParaRPr lang="el-GR" dirty="0"/>
        </a:p>
      </dgm:t>
    </dgm:pt>
    <dgm:pt modelId="{4EAA0630-550D-4FC2-BF06-CA8EED568EE3}" type="parTrans" cxnId="{58262DA4-8FA9-4477-9852-74953A06A4B9}">
      <dgm:prSet/>
      <dgm:spPr/>
      <dgm:t>
        <a:bodyPr/>
        <a:lstStyle/>
        <a:p>
          <a:endParaRPr lang="en-GB"/>
        </a:p>
      </dgm:t>
    </dgm:pt>
    <dgm:pt modelId="{E8C4F8F5-6F06-4CB6-9623-F2D17B860D63}" type="sibTrans" cxnId="{58262DA4-8FA9-4477-9852-74953A06A4B9}">
      <dgm:prSet/>
      <dgm:spPr/>
      <dgm:t>
        <a:bodyPr/>
        <a:lstStyle/>
        <a:p>
          <a:endParaRPr lang="en-GB"/>
        </a:p>
      </dgm:t>
    </dgm:pt>
    <dgm:pt modelId="{BCED3F95-07F8-4B3D-B85F-882E4D39C071}" type="pres">
      <dgm:prSet presAssocID="{81C03126-9163-4919-8559-DF1BC2F080BE}" presName="Name0" presStyleCnt="0">
        <dgm:presLayoutVars>
          <dgm:chMax val="7"/>
          <dgm:chPref val="7"/>
          <dgm:dir/>
        </dgm:presLayoutVars>
      </dgm:prSet>
      <dgm:spPr/>
    </dgm:pt>
    <dgm:pt modelId="{24AEC92A-25B1-4647-AF9E-010C510611F0}" type="pres">
      <dgm:prSet presAssocID="{81C03126-9163-4919-8559-DF1BC2F080BE}" presName="Name1" presStyleCnt="0"/>
      <dgm:spPr/>
    </dgm:pt>
    <dgm:pt modelId="{DB2DC63C-4E25-419D-AFF2-62770A59CF08}" type="pres">
      <dgm:prSet presAssocID="{81C03126-9163-4919-8559-DF1BC2F080BE}" presName="cycle" presStyleCnt="0"/>
      <dgm:spPr/>
    </dgm:pt>
    <dgm:pt modelId="{A3A3E731-6EEF-4243-87BB-33939444FD19}" type="pres">
      <dgm:prSet presAssocID="{81C03126-9163-4919-8559-DF1BC2F080BE}" presName="srcNode" presStyleLbl="node1" presStyleIdx="0" presStyleCnt="3"/>
      <dgm:spPr/>
    </dgm:pt>
    <dgm:pt modelId="{E44BF321-FC7E-4BE9-94B4-13752648C27A}" type="pres">
      <dgm:prSet presAssocID="{81C03126-9163-4919-8559-DF1BC2F080BE}" presName="conn" presStyleLbl="parChTrans1D2" presStyleIdx="0" presStyleCnt="1"/>
      <dgm:spPr/>
    </dgm:pt>
    <dgm:pt modelId="{A424EA6E-CC6B-4177-9F9E-FCB83C46FB4F}" type="pres">
      <dgm:prSet presAssocID="{81C03126-9163-4919-8559-DF1BC2F080BE}" presName="extraNode" presStyleLbl="node1" presStyleIdx="0" presStyleCnt="3"/>
      <dgm:spPr/>
    </dgm:pt>
    <dgm:pt modelId="{35436836-713E-461F-9EF6-C63543691EFC}" type="pres">
      <dgm:prSet presAssocID="{81C03126-9163-4919-8559-DF1BC2F080BE}" presName="dstNode" presStyleLbl="node1" presStyleIdx="0" presStyleCnt="3"/>
      <dgm:spPr/>
    </dgm:pt>
    <dgm:pt modelId="{A368A3F1-DE7C-4ECE-8FD6-BC9EC3021179}" type="pres">
      <dgm:prSet presAssocID="{FFBCCDFF-2861-4985-BBEE-13E6533E8856}" presName="text_1" presStyleLbl="node1" presStyleIdx="0" presStyleCnt="3">
        <dgm:presLayoutVars>
          <dgm:bulletEnabled val="1"/>
        </dgm:presLayoutVars>
      </dgm:prSet>
      <dgm:spPr/>
    </dgm:pt>
    <dgm:pt modelId="{679B0EAE-8778-43C7-AE21-50AF2323E010}" type="pres">
      <dgm:prSet presAssocID="{FFBCCDFF-2861-4985-BBEE-13E6533E8856}" presName="accent_1" presStyleCnt="0"/>
      <dgm:spPr/>
    </dgm:pt>
    <dgm:pt modelId="{158E4B0F-F847-4D8B-8A18-C3C2CECE73BE}" type="pres">
      <dgm:prSet presAssocID="{FFBCCDFF-2861-4985-BBEE-13E6533E8856}" presName="accentRepeatNode" presStyleLbl="solidFgAcc1" presStyleIdx="0" presStyleCnt="3"/>
      <dgm:spPr/>
    </dgm:pt>
    <dgm:pt modelId="{25874761-397D-4401-920F-C94B91E80979}" type="pres">
      <dgm:prSet presAssocID="{AC7DBAE3-5117-4AD6-A435-B4C34D9EED5A}" presName="text_2" presStyleLbl="node1" presStyleIdx="1" presStyleCnt="3">
        <dgm:presLayoutVars>
          <dgm:bulletEnabled val="1"/>
        </dgm:presLayoutVars>
      </dgm:prSet>
      <dgm:spPr/>
    </dgm:pt>
    <dgm:pt modelId="{54CEE94D-DB54-43BC-A20F-506B6F64AFDF}" type="pres">
      <dgm:prSet presAssocID="{AC7DBAE3-5117-4AD6-A435-B4C34D9EED5A}" presName="accent_2" presStyleCnt="0"/>
      <dgm:spPr/>
    </dgm:pt>
    <dgm:pt modelId="{0522672F-B7D3-4F4F-8A0D-52563584BFC5}" type="pres">
      <dgm:prSet presAssocID="{AC7DBAE3-5117-4AD6-A435-B4C34D9EED5A}" presName="accentRepeatNode" presStyleLbl="solidFgAcc1" presStyleIdx="1" presStyleCnt="3"/>
      <dgm:spPr/>
    </dgm:pt>
    <dgm:pt modelId="{1A5BD8B2-00E4-4A89-A65B-5EBCB301EBB4}" type="pres">
      <dgm:prSet presAssocID="{57B7466F-CF63-4911-BA71-73534B62D308}" presName="text_3" presStyleLbl="node1" presStyleIdx="2" presStyleCnt="3">
        <dgm:presLayoutVars>
          <dgm:bulletEnabled val="1"/>
        </dgm:presLayoutVars>
      </dgm:prSet>
      <dgm:spPr/>
    </dgm:pt>
    <dgm:pt modelId="{75CB0D37-0546-4F9D-9411-79DF1E9F2FF7}" type="pres">
      <dgm:prSet presAssocID="{57B7466F-CF63-4911-BA71-73534B62D308}" presName="accent_3" presStyleCnt="0"/>
      <dgm:spPr/>
    </dgm:pt>
    <dgm:pt modelId="{5844855C-9D90-4B31-AFA7-F790EDC77BB0}" type="pres">
      <dgm:prSet presAssocID="{57B7466F-CF63-4911-BA71-73534B62D308}" presName="accentRepeatNode" presStyleLbl="solidFgAcc1" presStyleIdx="2" presStyleCnt="3"/>
      <dgm:spPr/>
    </dgm:pt>
  </dgm:ptLst>
  <dgm:cxnLst>
    <dgm:cxn modelId="{D3A74556-9EAF-4A35-AB20-677D44D5B8DD}" type="presOf" srcId="{81C03126-9163-4919-8559-DF1BC2F080BE}" destId="{BCED3F95-07F8-4B3D-B85F-882E4D39C071}" srcOrd="0" destOrd="0" presId="urn:microsoft.com/office/officeart/2008/layout/VerticalCurvedList"/>
    <dgm:cxn modelId="{2BAEDF95-D64D-49A5-86B5-26A5A6D1672B}" type="presOf" srcId="{AC7DBAE3-5117-4AD6-A435-B4C34D9EED5A}" destId="{25874761-397D-4401-920F-C94B91E80979}" srcOrd="0" destOrd="0" presId="urn:microsoft.com/office/officeart/2008/layout/VerticalCurvedList"/>
    <dgm:cxn modelId="{58262DA4-8FA9-4477-9852-74953A06A4B9}" srcId="{81C03126-9163-4919-8559-DF1BC2F080BE}" destId="{57B7466F-CF63-4911-BA71-73534B62D308}" srcOrd="2" destOrd="0" parTransId="{4EAA0630-550D-4FC2-BF06-CA8EED568EE3}" sibTransId="{E8C4F8F5-6F06-4CB6-9623-F2D17B860D63}"/>
    <dgm:cxn modelId="{716769AB-FBDA-4510-9A2B-2A692D969529}" srcId="{81C03126-9163-4919-8559-DF1BC2F080BE}" destId="{AC7DBAE3-5117-4AD6-A435-B4C34D9EED5A}" srcOrd="1" destOrd="0" parTransId="{5E0F3034-ADBB-4602-B4B7-A42D4E9A4144}" sibTransId="{98C37C71-5DBF-40C8-A4F8-BF377AFF0465}"/>
    <dgm:cxn modelId="{7126BCBE-D683-48CB-AD5B-CB7B219FF476}" type="presOf" srcId="{FFBCCDFF-2861-4985-BBEE-13E6533E8856}" destId="{A368A3F1-DE7C-4ECE-8FD6-BC9EC3021179}" srcOrd="0" destOrd="0" presId="urn:microsoft.com/office/officeart/2008/layout/VerticalCurvedList"/>
    <dgm:cxn modelId="{506C10C0-C058-441C-9B0F-4BD8A9F16A8C}" type="presOf" srcId="{9F5C97A2-DA99-46A6-9F64-E372201772BF}" destId="{E44BF321-FC7E-4BE9-94B4-13752648C27A}" srcOrd="0" destOrd="0" presId="urn:microsoft.com/office/officeart/2008/layout/VerticalCurvedList"/>
    <dgm:cxn modelId="{5FD974E5-8EBB-4FF8-B70F-422C5D667EA9}" srcId="{81C03126-9163-4919-8559-DF1BC2F080BE}" destId="{FFBCCDFF-2861-4985-BBEE-13E6533E8856}" srcOrd="0" destOrd="0" parTransId="{3D792999-F37C-4A1B-9449-58821588BC7D}" sibTransId="{9F5C97A2-DA99-46A6-9F64-E372201772BF}"/>
    <dgm:cxn modelId="{CBF8D1F2-A3EC-4B59-8DEB-775F3AC264A8}" type="presOf" srcId="{57B7466F-CF63-4911-BA71-73534B62D308}" destId="{1A5BD8B2-00E4-4A89-A65B-5EBCB301EBB4}" srcOrd="0" destOrd="0" presId="urn:microsoft.com/office/officeart/2008/layout/VerticalCurvedList"/>
    <dgm:cxn modelId="{A2CDF3A1-1CC7-45E7-939B-04D44BEAC87A}" type="presParOf" srcId="{BCED3F95-07F8-4B3D-B85F-882E4D39C071}" destId="{24AEC92A-25B1-4647-AF9E-010C510611F0}" srcOrd="0" destOrd="0" presId="urn:microsoft.com/office/officeart/2008/layout/VerticalCurvedList"/>
    <dgm:cxn modelId="{C7546DF4-B1F9-4EF6-A2D0-F4C1CD57FAED}" type="presParOf" srcId="{24AEC92A-25B1-4647-AF9E-010C510611F0}" destId="{DB2DC63C-4E25-419D-AFF2-62770A59CF08}" srcOrd="0" destOrd="0" presId="urn:microsoft.com/office/officeart/2008/layout/VerticalCurvedList"/>
    <dgm:cxn modelId="{41198855-12B8-4BC7-B958-B19FF5D8F7BC}" type="presParOf" srcId="{DB2DC63C-4E25-419D-AFF2-62770A59CF08}" destId="{A3A3E731-6EEF-4243-87BB-33939444FD19}" srcOrd="0" destOrd="0" presId="urn:microsoft.com/office/officeart/2008/layout/VerticalCurvedList"/>
    <dgm:cxn modelId="{99EDE160-89B5-4925-83CA-34D5336564F9}" type="presParOf" srcId="{DB2DC63C-4E25-419D-AFF2-62770A59CF08}" destId="{E44BF321-FC7E-4BE9-94B4-13752648C27A}" srcOrd="1" destOrd="0" presId="urn:microsoft.com/office/officeart/2008/layout/VerticalCurvedList"/>
    <dgm:cxn modelId="{81204BD2-724D-47D8-8FF5-3A3623C250DF}" type="presParOf" srcId="{DB2DC63C-4E25-419D-AFF2-62770A59CF08}" destId="{A424EA6E-CC6B-4177-9F9E-FCB83C46FB4F}" srcOrd="2" destOrd="0" presId="urn:microsoft.com/office/officeart/2008/layout/VerticalCurvedList"/>
    <dgm:cxn modelId="{B3DEDDF7-E2BF-404C-938A-ED455B600BF8}" type="presParOf" srcId="{DB2DC63C-4E25-419D-AFF2-62770A59CF08}" destId="{35436836-713E-461F-9EF6-C63543691EFC}" srcOrd="3" destOrd="0" presId="urn:microsoft.com/office/officeart/2008/layout/VerticalCurvedList"/>
    <dgm:cxn modelId="{F708F3DC-5BF8-4391-A1F5-2D7B7EE86625}" type="presParOf" srcId="{24AEC92A-25B1-4647-AF9E-010C510611F0}" destId="{A368A3F1-DE7C-4ECE-8FD6-BC9EC3021179}" srcOrd="1" destOrd="0" presId="urn:microsoft.com/office/officeart/2008/layout/VerticalCurvedList"/>
    <dgm:cxn modelId="{7AA28F63-6F01-4155-A033-35D4E5F43C32}" type="presParOf" srcId="{24AEC92A-25B1-4647-AF9E-010C510611F0}" destId="{679B0EAE-8778-43C7-AE21-50AF2323E010}" srcOrd="2" destOrd="0" presId="urn:microsoft.com/office/officeart/2008/layout/VerticalCurvedList"/>
    <dgm:cxn modelId="{C30B83C2-CB99-434F-8F38-4984E2783B05}" type="presParOf" srcId="{679B0EAE-8778-43C7-AE21-50AF2323E010}" destId="{158E4B0F-F847-4D8B-8A18-C3C2CECE73BE}" srcOrd="0" destOrd="0" presId="urn:microsoft.com/office/officeart/2008/layout/VerticalCurvedList"/>
    <dgm:cxn modelId="{666F180A-8E46-4ED4-8CB2-CA866CD479FD}" type="presParOf" srcId="{24AEC92A-25B1-4647-AF9E-010C510611F0}" destId="{25874761-397D-4401-920F-C94B91E80979}" srcOrd="3" destOrd="0" presId="urn:microsoft.com/office/officeart/2008/layout/VerticalCurvedList"/>
    <dgm:cxn modelId="{D5308396-E265-4E91-BBB6-7E46B37D8E94}" type="presParOf" srcId="{24AEC92A-25B1-4647-AF9E-010C510611F0}" destId="{54CEE94D-DB54-43BC-A20F-506B6F64AFDF}" srcOrd="4" destOrd="0" presId="urn:microsoft.com/office/officeart/2008/layout/VerticalCurvedList"/>
    <dgm:cxn modelId="{38DD8F88-C358-4381-8CA3-A9FC8FBD4FCF}" type="presParOf" srcId="{54CEE94D-DB54-43BC-A20F-506B6F64AFDF}" destId="{0522672F-B7D3-4F4F-8A0D-52563584BFC5}" srcOrd="0" destOrd="0" presId="urn:microsoft.com/office/officeart/2008/layout/VerticalCurvedList"/>
    <dgm:cxn modelId="{D97751F1-8368-48EF-931D-2696CC65BB74}" type="presParOf" srcId="{24AEC92A-25B1-4647-AF9E-010C510611F0}" destId="{1A5BD8B2-00E4-4A89-A65B-5EBCB301EBB4}" srcOrd="5" destOrd="0" presId="urn:microsoft.com/office/officeart/2008/layout/VerticalCurvedList"/>
    <dgm:cxn modelId="{0A0D2F97-03FD-4028-A1C4-5754B1B50BFD}" type="presParOf" srcId="{24AEC92A-25B1-4647-AF9E-010C510611F0}" destId="{75CB0D37-0546-4F9D-9411-79DF1E9F2FF7}" srcOrd="6" destOrd="0" presId="urn:microsoft.com/office/officeart/2008/layout/VerticalCurvedList"/>
    <dgm:cxn modelId="{B667ADE7-E527-4AE9-A841-59CA2B26A050}" type="presParOf" srcId="{75CB0D37-0546-4F9D-9411-79DF1E9F2FF7}" destId="{5844855C-9D90-4B31-AFA7-F790EDC77BB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7172BD9-4C32-4B6D-993A-C488213B5EC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99E860A7-2807-4C6B-BC39-ED017C80D7F2}">
      <dgm:prSet custT="1"/>
      <dgm:spPr/>
      <dgm:t>
        <a:bodyPr/>
        <a:lstStyle/>
        <a:p>
          <a:r>
            <a:rPr lang="en-GB" sz="2200" dirty="0"/>
            <a:t>15. </a:t>
          </a:r>
          <a:r>
            <a:rPr lang="hu-HU" sz="2200" dirty="0"/>
            <a:t>A kockázatalapú megközelítés követelménye az adatfeldolgozókra is vonatkozik. Kockázatelemzést kell végezniük a megfelelő technikai és szervezési intézkedések meghatározása érdekében, a kockázatoknak megfelelő biztonsági szint biztosítása érdekében. (28. cikk (3) bekezdés c) pont és 32. cikk)</a:t>
          </a:r>
          <a:endParaRPr lang="el-GR" sz="2200" dirty="0"/>
        </a:p>
      </dgm:t>
    </dgm:pt>
    <dgm:pt modelId="{8153F6E9-2FA7-4AF0-9105-B2E2D85F89D1}" type="parTrans" cxnId="{0CB632E6-C3F3-45C1-B9C5-232C1569BA85}">
      <dgm:prSet/>
      <dgm:spPr/>
      <dgm:t>
        <a:bodyPr/>
        <a:lstStyle/>
        <a:p>
          <a:endParaRPr lang="en-GB"/>
        </a:p>
      </dgm:t>
    </dgm:pt>
    <dgm:pt modelId="{F363A003-DE64-434C-8B1D-6C0D834A3641}" type="sibTrans" cxnId="{0CB632E6-C3F3-45C1-B9C5-232C1569BA85}">
      <dgm:prSet/>
      <dgm:spPr/>
      <dgm:t>
        <a:bodyPr/>
        <a:lstStyle/>
        <a:p>
          <a:endParaRPr lang="en-GB"/>
        </a:p>
      </dgm:t>
    </dgm:pt>
    <dgm:pt modelId="{A39D3CE9-8659-415B-BE00-A80830E7B35F}">
      <dgm:prSet custT="1"/>
      <dgm:spPr/>
      <dgm:t>
        <a:bodyPr/>
        <a:lstStyle/>
        <a:p>
          <a:r>
            <a:rPr lang="en-US" sz="2200" dirty="0"/>
            <a:t>16. </a:t>
          </a:r>
          <a:r>
            <a:rPr lang="hu-HU" sz="2200" dirty="0"/>
            <a:t>A fentiek a további adatfeldolgozókra is vonatkoznak (</a:t>
          </a:r>
          <a:r>
            <a:rPr lang="en-US" sz="2200" dirty="0"/>
            <a:t>28</a:t>
          </a:r>
          <a:r>
            <a:rPr lang="hu-HU" sz="2200" dirty="0"/>
            <a:t>. cikk </a:t>
          </a:r>
          <a:r>
            <a:rPr lang="en-US" sz="2200" dirty="0"/>
            <a:t>(4)</a:t>
          </a:r>
          <a:r>
            <a:rPr lang="hu-HU" sz="2200" dirty="0"/>
            <a:t> bekezdés</a:t>
          </a:r>
          <a:r>
            <a:rPr lang="en-US" sz="2200" dirty="0"/>
            <a:t>).</a:t>
          </a:r>
          <a:endParaRPr lang="el-GR" sz="2200" dirty="0"/>
        </a:p>
      </dgm:t>
    </dgm:pt>
    <dgm:pt modelId="{91545B0A-F0CB-4BB2-A0A2-294819A9E15F}" type="parTrans" cxnId="{7ADA8EB3-7096-40EB-939A-9AFB30613E49}">
      <dgm:prSet/>
      <dgm:spPr/>
      <dgm:t>
        <a:bodyPr/>
        <a:lstStyle/>
        <a:p>
          <a:endParaRPr lang="en-GB"/>
        </a:p>
      </dgm:t>
    </dgm:pt>
    <dgm:pt modelId="{A1351F28-945F-4EB8-8A4C-145983927FEE}" type="sibTrans" cxnId="{7ADA8EB3-7096-40EB-939A-9AFB30613E49}">
      <dgm:prSet/>
      <dgm:spPr/>
      <dgm:t>
        <a:bodyPr/>
        <a:lstStyle/>
        <a:p>
          <a:endParaRPr lang="en-GB"/>
        </a:p>
      </dgm:t>
    </dgm:pt>
    <dgm:pt modelId="{7E755358-7B3D-AA48-8829-9DEAC498FCB8}" type="pres">
      <dgm:prSet presAssocID="{47172BD9-4C32-4B6D-993A-C488213B5ECF}" presName="Name0" presStyleCnt="0">
        <dgm:presLayoutVars>
          <dgm:chMax val="7"/>
          <dgm:chPref val="7"/>
          <dgm:dir/>
        </dgm:presLayoutVars>
      </dgm:prSet>
      <dgm:spPr/>
    </dgm:pt>
    <dgm:pt modelId="{DB4DC867-3234-2148-8E9D-FA8B733439D3}" type="pres">
      <dgm:prSet presAssocID="{47172BD9-4C32-4B6D-993A-C488213B5ECF}" presName="Name1" presStyleCnt="0"/>
      <dgm:spPr/>
    </dgm:pt>
    <dgm:pt modelId="{F91618D7-121C-074A-8608-B828405AC07B}" type="pres">
      <dgm:prSet presAssocID="{47172BD9-4C32-4B6D-993A-C488213B5ECF}" presName="cycle" presStyleCnt="0"/>
      <dgm:spPr/>
    </dgm:pt>
    <dgm:pt modelId="{108EC381-1FEA-BE4A-8A74-7E9292402D4E}" type="pres">
      <dgm:prSet presAssocID="{47172BD9-4C32-4B6D-993A-C488213B5ECF}" presName="srcNode" presStyleLbl="node1" presStyleIdx="0" presStyleCnt="2"/>
      <dgm:spPr/>
    </dgm:pt>
    <dgm:pt modelId="{7383B81A-5737-B742-834D-8C3FD2B6278D}" type="pres">
      <dgm:prSet presAssocID="{47172BD9-4C32-4B6D-993A-C488213B5ECF}" presName="conn" presStyleLbl="parChTrans1D2" presStyleIdx="0" presStyleCnt="1"/>
      <dgm:spPr/>
    </dgm:pt>
    <dgm:pt modelId="{0C66B5B7-8744-A84D-BB4E-6F93AE3BE1FF}" type="pres">
      <dgm:prSet presAssocID="{47172BD9-4C32-4B6D-993A-C488213B5ECF}" presName="extraNode" presStyleLbl="node1" presStyleIdx="0" presStyleCnt="2"/>
      <dgm:spPr/>
    </dgm:pt>
    <dgm:pt modelId="{915D02BA-6B98-E74F-A1D0-DEC292C11DB5}" type="pres">
      <dgm:prSet presAssocID="{47172BD9-4C32-4B6D-993A-C488213B5ECF}" presName="dstNode" presStyleLbl="node1" presStyleIdx="0" presStyleCnt="2"/>
      <dgm:spPr/>
    </dgm:pt>
    <dgm:pt modelId="{8ADB3D57-6C35-5946-89F4-298555EB4BE8}" type="pres">
      <dgm:prSet presAssocID="{99E860A7-2807-4C6B-BC39-ED017C80D7F2}" presName="text_1" presStyleLbl="node1" presStyleIdx="0" presStyleCnt="2" custScaleY="169642">
        <dgm:presLayoutVars>
          <dgm:bulletEnabled val="1"/>
        </dgm:presLayoutVars>
      </dgm:prSet>
      <dgm:spPr/>
    </dgm:pt>
    <dgm:pt modelId="{A74B2E4C-D094-C94F-8995-5CCE6B8CF25E}" type="pres">
      <dgm:prSet presAssocID="{99E860A7-2807-4C6B-BC39-ED017C80D7F2}" presName="accent_1" presStyleCnt="0"/>
      <dgm:spPr/>
    </dgm:pt>
    <dgm:pt modelId="{0C02ADFB-FC5E-8049-BBC0-8DFBADD16092}" type="pres">
      <dgm:prSet presAssocID="{99E860A7-2807-4C6B-BC39-ED017C80D7F2}" presName="accentRepeatNode" presStyleLbl="solidFgAcc1" presStyleIdx="0" presStyleCnt="2"/>
      <dgm:spPr/>
    </dgm:pt>
    <dgm:pt modelId="{D4065E1E-B4DC-274D-9BD0-D76534FA7721}" type="pres">
      <dgm:prSet presAssocID="{A39D3CE9-8659-415B-BE00-A80830E7B35F}" presName="text_2" presStyleLbl="node1" presStyleIdx="1" presStyleCnt="2">
        <dgm:presLayoutVars>
          <dgm:bulletEnabled val="1"/>
        </dgm:presLayoutVars>
      </dgm:prSet>
      <dgm:spPr/>
    </dgm:pt>
    <dgm:pt modelId="{D6A3B685-9B7C-284B-A062-AF7DE95F778D}" type="pres">
      <dgm:prSet presAssocID="{A39D3CE9-8659-415B-BE00-A80830E7B35F}" presName="accent_2" presStyleCnt="0"/>
      <dgm:spPr/>
    </dgm:pt>
    <dgm:pt modelId="{1C8BD48D-F863-8F4E-8359-4F0A1837547E}" type="pres">
      <dgm:prSet presAssocID="{A39D3CE9-8659-415B-BE00-A80830E7B35F}" presName="accentRepeatNode" presStyleLbl="solidFgAcc1" presStyleIdx="1" presStyleCnt="2"/>
      <dgm:spPr/>
    </dgm:pt>
  </dgm:ptLst>
  <dgm:cxnLst>
    <dgm:cxn modelId="{CBC4F318-7059-7F44-8C25-EF56A8A1AEEE}" type="presOf" srcId="{F363A003-DE64-434C-8B1D-6C0D834A3641}" destId="{7383B81A-5737-B742-834D-8C3FD2B6278D}" srcOrd="0" destOrd="0" presId="urn:microsoft.com/office/officeart/2008/layout/VerticalCurvedList"/>
    <dgm:cxn modelId="{C3E0782A-8F87-9A42-811C-73E659C288DF}" type="presOf" srcId="{47172BD9-4C32-4B6D-993A-C488213B5ECF}" destId="{7E755358-7B3D-AA48-8829-9DEAC498FCB8}" srcOrd="0" destOrd="0" presId="urn:microsoft.com/office/officeart/2008/layout/VerticalCurvedList"/>
    <dgm:cxn modelId="{A8913348-E832-2643-AA23-52E5052CE021}" type="presOf" srcId="{99E860A7-2807-4C6B-BC39-ED017C80D7F2}" destId="{8ADB3D57-6C35-5946-89F4-298555EB4BE8}" srcOrd="0" destOrd="0" presId="urn:microsoft.com/office/officeart/2008/layout/VerticalCurvedList"/>
    <dgm:cxn modelId="{2668E3A0-032C-4859-B6DE-CC9782EFB7BA}" type="presOf" srcId="{A39D3CE9-8659-415B-BE00-A80830E7B35F}" destId="{D4065E1E-B4DC-274D-9BD0-D76534FA7721}" srcOrd="0" destOrd="0" presId="urn:microsoft.com/office/officeart/2008/layout/VerticalCurvedList"/>
    <dgm:cxn modelId="{7ADA8EB3-7096-40EB-939A-9AFB30613E49}" srcId="{47172BD9-4C32-4B6D-993A-C488213B5ECF}" destId="{A39D3CE9-8659-415B-BE00-A80830E7B35F}" srcOrd="1" destOrd="0" parTransId="{91545B0A-F0CB-4BB2-A0A2-294819A9E15F}" sibTransId="{A1351F28-945F-4EB8-8A4C-145983927FEE}"/>
    <dgm:cxn modelId="{0CB632E6-C3F3-45C1-B9C5-232C1569BA85}" srcId="{47172BD9-4C32-4B6D-993A-C488213B5ECF}" destId="{99E860A7-2807-4C6B-BC39-ED017C80D7F2}" srcOrd="0" destOrd="0" parTransId="{8153F6E9-2FA7-4AF0-9105-B2E2D85F89D1}" sibTransId="{F363A003-DE64-434C-8B1D-6C0D834A3641}"/>
    <dgm:cxn modelId="{98E151EF-9AFE-6A4B-918E-33C3C0026115}" type="presParOf" srcId="{7E755358-7B3D-AA48-8829-9DEAC498FCB8}" destId="{DB4DC867-3234-2148-8E9D-FA8B733439D3}" srcOrd="0" destOrd="0" presId="urn:microsoft.com/office/officeart/2008/layout/VerticalCurvedList"/>
    <dgm:cxn modelId="{5EA55AA4-8592-524F-9156-9633B727E9D5}" type="presParOf" srcId="{DB4DC867-3234-2148-8E9D-FA8B733439D3}" destId="{F91618D7-121C-074A-8608-B828405AC07B}" srcOrd="0" destOrd="0" presId="urn:microsoft.com/office/officeart/2008/layout/VerticalCurvedList"/>
    <dgm:cxn modelId="{0EC284DC-E46F-E04C-B59C-6EF3FF0561CC}" type="presParOf" srcId="{F91618D7-121C-074A-8608-B828405AC07B}" destId="{108EC381-1FEA-BE4A-8A74-7E9292402D4E}" srcOrd="0" destOrd="0" presId="urn:microsoft.com/office/officeart/2008/layout/VerticalCurvedList"/>
    <dgm:cxn modelId="{4BDE9BF8-500E-C644-96C4-D4F0707B37B7}" type="presParOf" srcId="{F91618D7-121C-074A-8608-B828405AC07B}" destId="{7383B81A-5737-B742-834D-8C3FD2B6278D}" srcOrd="1" destOrd="0" presId="urn:microsoft.com/office/officeart/2008/layout/VerticalCurvedList"/>
    <dgm:cxn modelId="{517C9C9C-2A23-8447-A9D3-B24A39860DF5}" type="presParOf" srcId="{F91618D7-121C-074A-8608-B828405AC07B}" destId="{0C66B5B7-8744-A84D-BB4E-6F93AE3BE1FF}" srcOrd="2" destOrd="0" presId="urn:microsoft.com/office/officeart/2008/layout/VerticalCurvedList"/>
    <dgm:cxn modelId="{AF375FEB-0FAE-6B48-8FB7-3AF846DCB2D8}" type="presParOf" srcId="{F91618D7-121C-074A-8608-B828405AC07B}" destId="{915D02BA-6B98-E74F-A1D0-DEC292C11DB5}" srcOrd="3" destOrd="0" presId="urn:microsoft.com/office/officeart/2008/layout/VerticalCurvedList"/>
    <dgm:cxn modelId="{58AA7F78-89E9-EC4A-86D9-0B78CA19CC02}" type="presParOf" srcId="{DB4DC867-3234-2148-8E9D-FA8B733439D3}" destId="{8ADB3D57-6C35-5946-89F4-298555EB4BE8}" srcOrd="1" destOrd="0" presId="urn:microsoft.com/office/officeart/2008/layout/VerticalCurvedList"/>
    <dgm:cxn modelId="{7457126E-15D4-644F-AD6C-4249DB07E030}" type="presParOf" srcId="{DB4DC867-3234-2148-8E9D-FA8B733439D3}" destId="{A74B2E4C-D094-C94F-8995-5CCE6B8CF25E}" srcOrd="2" destOrd="0" presId="urn:microsoft.com/office/officeart/2008/layout/VerticalCurvedList"/>
    <dgm:cxn modelId="{4B485DD4-A4A3-0847-A393-58119E74AA4F}" type="presParOf" srcId="{A74B2E4C-D094-C94F-8995-5CCE6B8CF25E}" destId="{0C02ADFB-FC5E-8049-BBC0-8DFBADD16092}" srcOrd="0" destOrd="0" presId="urn:microsoft.com/office/officeart/2008/layout/VerticalCurvedList"/>
    <dgm:cxn modelId="{60F72013-B78F-460A-8812-0F012084D74F}" type="presParOf" srcId="{DB4DC867-3234-2148-8E9D-FA8B733439D3}" destId="{D4065E1E-B4DC-274D-9BD0-D76534FA7721}" srcOrd="3" destOrd="0" presId="urn:microsoft.com/office/officeart/2008/layout/VerticalCurvedList"/>
    <dgm:cxn modelId="{119C7D50-9FF7-4B2F-AD0A-588834B25F74}" type="presParOf" srcId="{DB4DC867-3234-2148-8E9D-FA8B733439D3}" destId="{D6A3B685-9B7C-284B-A062-AF7DE95F778D}" srcOrd="4" destOrd="0" presId="urn:microsoft.com/office/officeart/2008/layout/VerticalCurvedList"/>
    <dgm:cxn modelId="{4350C683-95DD-410A-9FA7-EAA51C5C11C2}" type="presParOf" srcId="{D6A3B685-9B7C-284B-A062-AF7DE95F778D}" destId="{1C8BD48D-F863-8F4E-8359-4F0A1837547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A47F2C-6F89-488C-A277-96CE0E47D438}">
      <dsp:nvSpPr>
        <dsp:cNvPr id="0" name=""/>
        <dsp:cNvSpPr/>
      </dsp:nvSpPr>
      <dsp:spPr>
        <a:xfrm>
          <a:off x="3930952" y="988213"/>
          <a:ext cx="1265969" cy="1266124"/>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A884A95-C860-46DC-AADA-BDEB23992022}">
      <dsp:nvSpPr>
        <dsp:cNvPr id="0" name=""/>
        <dsp:cNvSpPr/>
      </dsp:nvSpPr>
      <dsp:spPr>
        <a:xfrm>
          <a:off x="2263388" y="0"/>
          <a:ext cx="4601097" cy="77628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hu-HU" sz="2200" kern="1200" dirty="0"/>
            <a:t>beépített és az alapértelmezett adatvédelem</a:t>
          </a:r>
          <a:endParaRPr lang="el-GR" sz="2200" kern="1200" dirty="0"/>
        </a:p>
      </dsp:txBody>
      <dsp:txXfrm>
        <a:off x="2263388" y="0"/>
        <a:ext cx="4601097" cy="776287"/>
      </dsp:txXfrm>
    </dsp:sp>
    <dsp:sp modelId="{2C48CA2B-FE02-4CBF-A967-788821D5715B}">
      <dsp:nvSpPr>
        <dsp:cNvPr id="0" name=""/>
        <dsp:cNvSpPr/>
      </dsp:nvSpPr>
      <dsp:spPr>
        <a:xfrm>
          <a:off x="4302303" y="1166759"/>
          <a:ext cx="1265969" cy="1266124"/>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69CB8EA-C1BE-4ED4-9C1C-F72AC0E4227F}">
      <dsp:nvSpPr>
        <dsp:cNvPr id="0" name=""/>
        <dsp:cNvSpPr/>
      </dsp:nvSpPr>
      <dsp:spPr>
        <a:xfrm>
          <a:off x="5576441" y="693931"/>
          <a:ext cx="2494725" cy="85391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hu-HU" sz="2200" kern="1200" dirty="0"/>
            <a:t>elszámoltathatóság</a:t>
          </a:r>
          <a:endParaRPr lang="el-GR" sz="2200" kern="1200" dirty="0"/>
        </a:p>
      </dsp:txBody>
      <dsp:txXfrm>
        <a:off x="5576441" y="693931"/>
        <a:ext cx="2494725" cy="853916"/>
      </dsp:txXfrm>
    </dsp:sp>
    <dsp:sp modelId="{265881BB-C0E8-44DE-AF28-7B7C044CD773}">
      <dsp:nvSpPr>
        <dsp:cNvPr id="0" name=""/>
        <dsp:cNvSpPr/>
      </dsp:nvSpPr>
      <dsp:spPr>
        <a:xfrm>
          <a:off x="4450717" y="1549433"/>
          <a:ext cx="1265969" cy="1266124"/>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E150B08-BB80-4AD0-8FC9-6D0FC9700F08}">
      <dsp:nvSpPr>
        <dsp:cNvPr id="0" name=""/>
        <dsp:cNvSpPr/>
      </dsp:nvSpPr>
      <dsp:spPr>
        <a:xfrm>
          <a:off x="6549138" y="1729020"/>
          <a:ext cx="1750073" cy="91213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hu-HU" sz="2200" kern="1200" dirty="0"/>
            <a:t>átláthatóság</a:t>
          </a:r>
          <a:endParaRPr lang="el-GR" sz="2200" kern="1200" dirty="0"/>
        </a:p>
      </dsp:txBody>
      <dsp:txXfrm>
        <a:off x="6549138" y="1729020"/>
        <a:ext cx="1750073" cy="912137"/>
      </dsp:txXfrm>
    </dsp:sp>
    <dsp:sp modelId="{FE4747D4-A4B4-416F-8DF2-943187CE805D}">
      <dsp:nvSpPr>
        <dsp:cNvPr id="0" name=""/>
        <dsp:cNvSpPr/>
      </dsp:nvSpPr>
      <dsp:spPr>
        <a:xfrm>
          <a:off x="4136672" y="1890647"/>
          <a:ext cx="1265969" cy="1266124"/>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BD9F466-7EA9-496B-A208-757957305304}">
      <dsp:nvSpPr>
        <dsp:cNvPr id="0" name=""/>
        <dsp:cNvSpPr/>
      </dsp:nvSpPr>
      <dsp:spPr>
        <a:xfrm>
          <a:off x="5042942" y="3046928"/>
          <a:ext cx="1916795" cy="8345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hu-HU" sz="2200" kern="1200" dirty="0"/>
            <a:t>adatvédelmi auditok</a:t>
          </a:r>
          <a:endParaRPr lang="el-GR" sz="2200" kern="1200" dirty="0"/>
        </a:p>
      </dsp:txBody>
      <dsp:txXfrm>
        <a:off x="5042942" y="3046928"/>
        <a:ext cx="1916795" cy="834508"/>
      </dsp:txXfrm>
    </dsp:sp>
    <dsp:sp modelId="{5C345F24-AC43-4E73-82A5-45CFCDD43466}">
      <dsp:nvSpPr>
        <dsp:cNvPr id="0" name=""/>
        <dsp:cNvSpPr/>
      </dsp:nvSpPr>
      <dsp:spPr>
        <a:xfrm>
          <a:off x="3725232" y="1890647"/>
          <a:ext cx="1265969" cy="1266124"/>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A86FDFD-AC67-48FA-9BF3-1AD088FC3B68}">
      <dsp:nvSpPr>
        <dsp:cNvPr id="0" name=""/>
        <dsp:cNvSpPr/>
      </dsp:nvSpPr>
      <dsp:spPr>
        <a:xfrm>
          <a:off x="2141540" y="3046928"/>
          <a:ext cx="1969988" cy="8345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hu-HU" sz="2200" kern="1200" dirty="0"/>
            <a:t>hiányosságok elemzése</a:t>
          </a:r>
          <a:endParaRPr lang="el-GR" sz="2200" kern="1200" dirty="0"/>
        </a:p>
      </dsp:txBody>
      <dsp:txXfrm>
        <a:off x="2141540" y="3046928"/>
        <a:ext cx="1969988" cy="834508"/>
      </dsp:txXfrm>
    </dsp:sp>
    <dsp:sp modelId="{A80249E2-6B2B-4FF6-8C79-07A390D79924}">
      <dsp:nvSpPr>
        <dsp:cNvPr id="0" name=""/>
        <dsp:cNvSpPr/>
      </dsp:nvSpPr>
      <dsp:spPr>
        <a:xfrm>
          <a:off x="3468346" y="1568488"/>
          <a:ext cx="1265969" cy="1266124"/>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F81B040-6727-4DF2-BF7A-BB822F6813DE}">
      <dsp:nvSpPr>
        <dsp:cNvPr id="0" name=""/>
        <dsp:cNvSpPr/>
      </dsp:nvSpPr>
      <dsp:spPr>
        <a:xfrm>
          <a:off x="214904" y="1863524"/>
          <a:ext cx="3320482" cy="90983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hu-HU" sz="2200" kern="1200" dirty="0"/>
            <a:t>adatvédelmi hatásvizsgálat és a kockázatok felmérése</a:t>
          </a:r>
          <a:endParaRPr lang="el-GR" sz="2200" kern="1200" dirty="0"/>
        </a:p>
      </dsp:txBody>
      <dsp:txXfrm>
        <a:off x="214904" y="1863524"/>
        <a:ext cx="3320482" cy="909839"/>
      </dsp:txXfrm>
    </dsp:sp>
    <dsp:sp modelId="{CC579916-DB59-48B0-B52B-2DAF86E3043B}">
      <dsp:nvSpPr>
        <dsp:cNvPr id="0" name=""/>
        <dsp:cNvSpPr/>
      </dsp:nvSpPr>
      <dsp:spPr>
        <a:xfrm>
          <a:off x="3559601" y="1166759"/>
          <a:ext cx="1265969" cy="1266124"/>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56994C9-FC9A-41EF-A4CC-90AF54B08915}">
      <dsp:nvSpPr>
        <dsp:cNvPr id="0" name=""/>
        <dsp:cNvSpPr/>
      </dsp:nvSpPr>
      <dsp:spPr>
        <a:xfrm>
          <a:off x="1339983" y="737473"/>
          <a:ext cx="2755496" cy="85391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hu-HU" sz="2200" kern="1200" dirty="0"/>
            <a:t>adatvédelmi nyilvántartások</a:t>
          </a:r>
          <a:endParaRPr lang="el-GR" sz="2200" kern="1200" dirty="0"/>
        </a:p>
      </dsp:txBody>
      <dsp:txXfrm>
        <a:off x="1339983" y="737473"/>
        <a:ext cx="2755496" cy="85391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04D165-042A-4992-BA79-923A442E67DC}">
      <dsp:nvSpPr>
        <dsp:cNvPr id="0" name=""/>
        <dsp:cNvSpPr/>
      </dsp:nvSpPr>
      <dsp:spPr>
        <a:xfrm>
          <a:off x="-5367298" y="-821918"/>
          <a:ext cx="6391039" cy="6391039"/>
        </a:xfrm>
        <a:prstGeom prst="blockArc">
          <a:avLst>
            <a:gd name="adj1" fmla="val 18900000"/>
            <a:gd name="adj2" fmla="val 2700000"/>
            <a:gd name="adj3" fmla="val 338"/>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24C3A3-802B-4D17-93AC-ED6EE46BBF64}">
      <dsp:nvSpPr>
        <dsp:cNvPr id="0" name=""/>
        <dsp:cNvSpPr/>
      </dsp:nvSpPr>
      <dsp:spPr>
        <a:xfrm>
          <a:off x="535968" y="178520"/>
          <a:ext cx="9603906" cy="110319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9683" tIns="55880" rIns="55880" bIns="55880" numCol="1" spcCol="1270" anchor="ctr" anchorCtr="0">
          <a:noAutofit/>
        </a:bodyPr>
        <a:lstStyle/>
        <a:p>
          <a:pPr marL="0" lvl="0" indent="0" algn="l" defTabSz="977900">
            <a:lnSpc>
              <a:spcPct val="90000"/>
            </a:lnSpc>
            <a:spcBef>
              <a:spcPct val="0"/>
            </a:spcBef>
            <a:spcAft>
              <a:spcPct val="35000"/>
            </a:spcAft>
            <a:buNone/>
          </a:pPr>
          <a:r>
            <a:rPr lang="hu-HU" sz="2200" kern="1200" dirty="0"/>
            <a:t>A személyes adatok, valamint a személyes adatok különleges kategóriája közötti különbségtétel azt az elképzelést tükrözi, hogy a személyes adatok egyes kategóriáinak kezelése magasabb kockázatot hordoz.</a:t>
          </a:r>
          <a:endParaRPr lang="el-GR" sz="2200" kern="1200" dirty="0"/>
        </a:p>
      </dsp:txBody>
      <dsp:txXfrm>
        <a:off x="535968" y="178520"/>
        <a:ext cx="9603906" cy="1103198"/>
      </dsp:txXfrm>
    </dsp:sp>
    <dsp:sp modelId="{548B3765-0371-49D0-9219-1B6597F7F953}">
      <dsp:nvSpPr>
        <dsp:cNvPr id="0" name=""/>
        <dsp:cNvSpPr/>
      </dsp:nvSpPr>
      <dsp:spPr>
        <a:xfrm>
          <a:off x="79524" y="273676"/>
          <a:ext cx="912886" cy="91288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531DFE-E27D-428A-A114-60E09EDF90DB}">
      <dsp:nvSpPr>
        <dsp:cNvPr id="0" name=""/>
        <dsp:cNvSpPr/>
      </dsp:nvSpPr>
      <dsp:spPr>
        <a:xfrm>
          <a:off x="954671" y="1460619"/>
          <a:ext cx="9185203" cy="73030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9683" tIns="55880" rIns="55880" bIns="55880" numCol="1" spcCol="1270" anchor="ctr" anchorCtr="0">
          <a:noAutofit/>
        </a:bodyPr>
        <a:lstStyle/>
        <a:p>
          <a:pPr marL="0" lvl="0" indent="0" algn="l" defTabSz="977900">
            <a:lnSpc>
              <a:spcPct val="90000"/>
            </a:lnSpc>
            <a:spcBef>
              <a:spcPct val="0"/>
            </a:spcBef>
            <a:spcAft>
              <a:spcPct val="35000"/>
            </a:spcAft>
            <a:buNone/>
          </a:pPr>
          <a:r>
            <a:rPr lang="hu-HU" sz="2200" kern="1200" dirty="0"/>
            <a:t>Különös figyelem a sérülékeny személyekre (például a gyermekek) (8. cikk)</a:t>
          </a:r>
          <a:endParaRPr lang="el-GR" sz="2200" kern="1200" dirty="0"/>
        </a:p>
      </dsp:txBody>
      <dsp:txXfrm>
        <a:off x="954671" y="1460619"/>
        <a:ext cx="9185203" cy="730309"/>
      </dsp:txXfrm>
    </dsp:sp>
    <dsp:sp modelId="{C16C145F-CFD5-484B-BF8E-227FF7A24509}">
      <dsp:nvSpPr>
        <dsp:cNvPr id="0" name=""/>
        <dsp:cNvSpPr/>
      </dsp:nvSpPr>
      <dsp:spPr>
        <a:xfrm>
          <a:off x="498227" y="1369330"/>
          <a:ext cx="912886" cy="91288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3EAE1D-12DE-48D8-8673-8A11CE9953F4}">
      <dsp:nvSpPr>
        <dsp:cNvPr id="0" name=""/>
        <dsp:cNvSpPr/>
      </dsp:nvSpPr>
      <dsp:spPr>
        <a:xfrm>
          <a:off x="954671" y="2556273"/>
          <a:ext cx="9185203" cy="73030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9683" tIns="55880" rIns="55880" bIns="55880" numCol="1" spcCol="1270" anchor="ctr" anchorCtr="0">
          <a:noAutofit/>
        </a:bodyPr>
        <a:lstStyle/>
        <a:p>
          <a:pPr marL="0" lvl="0" indent="0" algn="l" defTabSz="977900">
            <a:lnSpc>
              <a:spcPct val="90000"/>
            </a:lnSpc>
            <a:spcBef>
              <a:spcPct val="0"/>
            </a:spcBef>
            <a:spcAft>
              <a:spcPct val="35000"/>
            </a:spcAft>
            <a:buNone/>
          </a:pPr>
          <a:r>
            <a:rPr lang="hu-HU" sz="2200" kern="1200" dirty="0"/>
            <a:t>A jogos érdek jogalapja, valamint a kockázatelemzés</a:t>
          </a:r>
          <a:endParaRPr lang="el-GR" sz="2200" kern="1200" dirty="0"/>
        </a:p>
      </dsp:txBody>
      <dsp:txXfrm>
        <a:off x="954671" y="2556273"/>
        <a:ext cx="9185203" cy="730309"/>
      </dsp:txXfrm>
    </dsp:sp>
    <dsp:sp modelId="{97B70008-92AE-4DDD-BAFE-32CF5297FC9D}">
      <dsp:nvSpPr>
        <dsp:cNvPr id="0" name=""/>
        <dsp:cNvSpPr/>
      </dsp:nvSpPr>
      <dsp:spPr>
        <a:xfrm>
          <a:off x="498227" y="2464984"/>
          <a:ext cx="912886" cy="91288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913370-C538-41B8-8160-3DF34D2F116E}">
      <dsp:nvSpPr>
        <dsp:cNvPr id="0" name=""/>
        <dsp:cNvSpPr/>
      </dsp:nvSpPr>
      <dsp:spPr>
        <a:xfrm>
          <a:off x="535968" y="3651927"/>
          <a:ext cx="9603906" cy="73030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9683" tIns="55880" rIns="55880" bIns="55880" numCol="1" spcCol="1270" anchor="ctr" anchorCtr="0">
          <a:noAutofit/>
        </a:bodyPr>
        <a:lstStyle/>
        <a:p>
          <a:pPr marL="0" lvl="0" indent="0" algn="l" defTabSz="977900">
            <a:lnSpc>
              <a:spcPct val="90000"/>
            </a:lnSpc>
            <a:spcBef>
              <a:spcPct val="0"/>
            </a:spcBef>
            <a:spcAft>
              <a:spcPct val="35000"/>
            </a:spcAft>
            <a:buNone/>
          </a:pPr>
          <a:r>
            <a:rPr lang="hu-HU" sz="2200" kern="1200" dirty="0"/>
            <a:t>A személyes adatok további kezelése és az összeegyeztethetőségi vizsgálat</a:t>
          </a:r>
          <a:endParaRPr lang="el-GR" sz="2200" kern="1200" dirty="0"/>
        </a:p>
      </dsp:txBody>
      <dsp:txXfrm>
        <a:off x="535968" y="3651927"/>
        <a:ext cx="9603906" cy="730309"/>
      </dsp:txXfrm>
    </dsp:sp>
    <dsp:sp modelId="{49E2A5FA-D89E-4308-8A16-F146D57F756D}">
      <dsp:nvSpPr>
        <dsp:cNvPr id="0" name=""/>
        <dsp:cNvSpPr/>
      </dsp:nvSpPr>
      <dsp:spPr>
        <a:xfrm>
          <a:off x="79524" y="3560638"/>
          <a:ext cx="912886" cy="91288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574E1-507C-4324-8E35-34E233B0FB3E}">
      <dsp:nvSpPr>
        <dsp:cNvPr id="0" name=""/>
        <dsp:cNvSpPr/>
      </dsp:nvSpPr>
      <dsp:spPr>
        <a:xfrm>
          <a:off x="0" y="77178"/>
          <a:ext cx="8596312" cy="8950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1. </a:t>
          </a:r>
          <a:r>
            <a:rPr lang="hu-HU" sz="1700" kern="1200" dirty="0"/>
            <a:t>Segít a szervezeteknek bizonyítani az elszámoltathatóságnak való megfelelést.</a:t>
          </a:r>
          <a:endParaRPr lang="el-GR" sz="1700" kern="1200" dirty="0"/>
        </a:p>
      </dsp:txBody>
      <dsp:txXfrm>
        <a:off x="43693" y="120871"/>
        <a:ext cx="8508926" cy="807664"/>
      </dsp:txXfrm>
    </dsp:sp>
    <dsp:sp modelId="{D9CB7539-FEB8-4A47-B4FA-75592F2A7776}">
      <dsp:nvSpPr>
        <dsp:cNvPr id="0" name=""/>
        <dsp:cNvSpPr/>
      </dsp:nvSpPr>
      <dsp:spPr>
        <a:xfrm>
          <a:off x="0" y="1021188"/>
          <a:ext cx="8596312" cy="8950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2. </a:t>
          </a:r>
          <a:r>
            <a:rPr lang="hu-HU" sz="1700" kern="1200" dirty="0"/>
            <a:t>Egyben a szükséges biztosítékok és intézkedések kulcsfontosságú mutatója.</a:t>
          </a:r>
          <a:endParaRPr lang="el-GR" sz="1700" kern="1200" dirty="0"/>
        </a:p>
      </dsp:txBody>
      <dsp:txXfrm>
        <a:off x="43693" y="1064881"/>
        <a:ext cx="8508926" cy="807664"/>
      </dsp:txXfrm>
    </dsp:sp>
    <dsp:sp modelId="{D8B8E5A5-3929-4A38-A3AB-C826A6F6AC73}">
      <dsp:nvSpPr>
        <dsp:cNvPr id="0" name=""/>
        <dsp:cNvSpPr/>
      </dsp:nvSpPr>
      <dsp:spPr>
        <a:xfrm>
          <a:off x="0" y="1965198"/>
          <a:ext cx="8596312" cy="8950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3. </a:t>
          </a:r>
          <a:r>
            <a:rPr lang="hu-HU" sz="1700" kern="1200" dirty="0"/>
            <a:t>Támogatja a vállalatok adatvédelemi megfelelését és  hatékonyságát (a források kifinomult elosztása, az adatkezelés tervezése és ütemezése, prioritások meghatározása)</a:t>
          </a:r>
          <a:endParaRPr lang="el-GR" sz="1700" kern="1200" dirty="0"/>
        </a:p>
      </dsp:txBody>
      <dsp:txXfrm>
        <a:off x="43693" y="2008891"/>
        <a:ext cx="8508926" cy="807664"/>
      </dsp:txXfrm>
    </dsp:sp>
    <dsp:sp modelId="{D88EAE32-8527-4D99-B334-0C790D886E6D}">
      <dsp:nvSpPr>
        <dsp:cNvPr id="0" name=""/>
        <dsp:cNvSpPr/>
      </dsp:nvSpPr>
      <dsp:spPr>
        <a:xfrm>
          <a:off x="0" y="2909208"/>
          <a:ext cx="8596312" cy="8950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hu-HU" sz="1700" kern="1200" dirty="0"/>
            <a:t>4</a:t>
          </a:r>
          <a:r>
            <a:rPr lang="en-GB" sz="1700" kern="1200" dirty="0"/>
            <a:t>. </a:t>
          </a:r>
          <a:r>
            <a:rPr lang="hu-HU" sz="1700" kern="1200" dirty="0"/>
            <a:t>Javítja az információmegosztást és az együttműködést  az üzleti egységek között.</a:t>
          </a:r>
          <a:endParaRPr lang="el-GR" sz="1700" kern="1200" dirty="0"/>
        </a:p>
      </dsp:txBody>
      <dsp:txXfrm>
        <a:off x="43693" y="2952901"/>
        <a:ext cx="8508926" cy="80766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0EBBE9-7E04-4E25-B9BD-9B186978509A}">
      <dsp:nvSpPr>
        <dsp:cNvPr id="0" name=""/>
        <dsp:cNvSpPr/>
      </dsp:nvSpPr>
      <dsp:spPr>
        <a:xfrm>
          <a:off x="0" y="21198"/>
          <a:ext cx="8596312" cy="11606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hu-HU" sz="2200" kern="1200"/>
            <a:t>5. Megelőző funkcióval rendelkezik.</a:t>
          </a:r>
          <a:endParaRPr lang="el-GR" sz="2200" kern="1200" dirty="0"/>
        </a:p>
      </dsp:txBody>
      <dsp:txXfrm>
        <a:off x="56658" y="77856"/>
        <a:ext cx="8482996" cy="1047324"/>
      </dsp:txXfrm>
    </dsp:sp>
    <dsp:sp modelId="{1CD06599-7717-46DE-9B8C-7B1C6B09148E}">
      <dsp:nvSpPr>
        <dsp:cNvPr id="0" name=""/>
        <dsp:cNvSpPr/>
      </dsp:nvSpPr>
      <dsp:spPr>
        <a:xfrm>
          <a:off x="0" y="1360398"/>
          <a:ext cx="8596312" cy="11606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hu-HU" sz="2200" kern="1200" dirty="0"/>
            <a:t>6</a:t>
          </a:r>
          <a:r>
            <a:rPr lang="en-GB" sz="2200" kern="1200" dirty="0"/>
            <a:t>. </a:t>
          </a:r>
          <a:r>
            <a:rPr lang="hu-HU" sz="2200" kern="1200" dirty="0" err="1"/>
            <a:t>Ösztönzi</a:t>
          </a:r>
          <a:r>
            <a:rPr lang="hu-HU" sz="2200" kern="1200" dirty="0"/>
            <a:t> a szervezeteket a kockázatelemzési módszerek kidolgozására és tesztelésére.</a:t>
          </a:r>
          <a:endParaRPr lang="el-GR" sz="2200" kern="1200" dirty="0"/>
        </a:p>
      </dsp:txBody>
      <dsp:txXfrm>
        <a:off x="56658" y="1417056"/>
        <a:ext cx="8482996" cy="1047324"/>
      </dsp:txXfrm>
    </dsp:sp>
    <dsp:sp modelId="{70714321-6485-4D14-915C-373ABDF1B2B7}">
      <dsp:nvSpPr>
        <dsp:cNvPr id="0" name=""/>
        <dsp:cNvSpPr/>
      </dsp:nvSpPr>
      <dsp:spPr>
        <a:xfrm>
          <a:off x="0" y="2699598"/>
          <a:ext cx="8596312" cy="11606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hu-HU" sz="2200" kern="1200" dirty="0"/>
            <a:t>7. Biztosítja a rugalmasságot, a reagálóképességet és a felelősségvállalást.</a:t>
          </a:r>
          <a:endParaRPr lang="el-GR" sz="2200" kern="1200" dirty="0"/>
        </a:p>
      </dsp:txBody>
      <dsp:txXfrm>
        <a:off x="56658" y="2756256"/>
        <a:ext cx="8482996" cy="104732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6E9898-0F89-4CDF-8E2D-F556390342B7}">
      <dsp:nvSpPr>
        <dsp:cNvPr id="0" name=""/>
        <dsp:cNvSpPr/>
      </dsp:nvSpPr>
      <dsp:spPr>
        <a:xfrm>
          <a:off x="0" y="1886"/>
          <a:ext cx="8596312" cy="76507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7. </a:t>
          </a:r>
          <a:r>
            <a:rPr lang="hu-HU" sz="2200" kern="1200" dirty="0"/>
            <a:t>Támogatja a GDPR értelmezését és alkalmazását. Segít a szervezeteknek kötelezettségeik </a:t>
          </a:r>
          <a:r>
            <a:rPr lang="hu-HU" sz="2200" kern="1200" noProof="0" dirty="0"/>
            <a:t>meghatározásában.</a:t>
          </a:r>
        </a:p>
      </dsp:txBody>
      <dsp:txXfrm>
        <a:off x="37348" y="39234"/>
        <a:ext cx="8521616" cy="690374"/>
      </dsp:txXfrm>
    </dsp:sp>
    <dsp:sp modelId="{A02204D5-A326-4C32-B137-4ABAE00F5911}">
      <dsp:nvSpPr>
        <dsp:cNvPr id="0" name=""/>
        <dsp:cNvSpPr/>
      </dsp:nvSpPr>
      <dsp:spPr>
        <a:xfrm>
          <a:off x="0" y="780034"/>
          <a:ext cx="8596312" cy="76507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8. </a:t>
          </a:r>
          <a:r>
            <a:rPr lang="hu-HU" sz="2200" kern="1200" dirty="0"/>
            <a:t>Javítja a GDPR hatékonyságát, és lehetővé teszi, hogy a rendelet „jövőálló” és technológiai szempontból semleges legyen.</a:t>
          </a:r>
          <a:endParaRPr lang="el-GR" sz="2200" kern="1200" dirty="0"/>
        </a:p>
      </dsp:txBody>
      <dsp:txXfrm>
        <a:off x="37348" y="817382"/>
        <a:ext cx="8521616" cy="690374"/>
      </dsp:txXfrm>
    </dsp:sp>
    <dsp:sp modelId="{FB1322BD-4FB7-4FE1-9E37-FF065E5E6B33}">
      <dsp:nvSpPr>
        <dsp:cNvPr id="0" name=""/>
        <dsp:cNvSpPr/>
      </dsp:nvSpPr>
      <dsp:spPr>
        <a:xfrm>
          <a:off x="0" y="1558183"/>
          <a:ext cx="8596312" cy="76507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9.</a:t>
          </a:r>
          <a:r>
            <a:rPr lang="hu-HU" sz="2200" kern="1200" dirty="0"/>
            <a:t> Pontosítja az elvont jogi normákat és fogalmakat.</a:t>
          </a:r>
          <a:endParaRPr lang="el-GR" sz="2200" kern="1200" dirty="0"/>
        </a:p>
      </dsp:txBody>
      <dsp:txXfrm>
        <a:off x="37348" y="1595531"/>
        <a:ext cx="8521616" cy="690374"/>
      </dsp:txXfrm>
    </dsp:sp>
    <dsp:sp modelId="{2A8564D7-3A01-4711-B493-C4F8CA7DED3D}">
      <dsp:nvSpPr>
        <dsp:cNvPr id="0" name=""/>
        <dsp:cNvSpPr/>
      </dsp:nvSpPr>
      <dsp:spPr>
        <a:xfrm>
          <a:off x="0" y="2336331"/>
          <a:ext cx="8596312" cy="76507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10. </a:t>
          </a:r>
          <a:r>
            <a:rPr lang="hu-HU" sz="2200" kern="1200" dirty="0"/>
            <a:t>A szankciók végrehajtásának kockázatalapú megközelítése.</a:t>
          </a:r>
          <a:endParaRPr lang="el-GR" sz="2200" kern="1200" dirty="0"/>
        </a:p>
      </dsp:txBody>
      <dsp:txXfrm>
        <a:off x="37348" y="2373679"/>
        <a:ext cx="8521616" cy="690374"/>
      </dsp:txXfrm>
    </dsp:sp>
    <dsp:sp modelId="{3A38984A-6655-456B-BE0C-91A4DCE3E1AD}">
      <dsp:nvSpPr>
        <dsp:cNvPr id="0" name=""/>
        <dsp:cNvSpPr/>
      </dsp:nvSpPr>
      <dsp:spPr>
        <a:xfrm>
          <a:off x="0" y="3114480"/>
          <a:ext cx="8596312" cy="76507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11. </a:t>
          </a:r>
          <a:r>
            <a:rPr lang="hu-HU" sz="2200" kern="1200" dirty="0"/>
            <a:t>Áthidalja a szakadékot a magas szintű elvek és a gyakorlati megfelelés között. </a:t>
          </a:r>
          <a:endParaRPr lang="el-GR" sz="2200" kern="1200" dirty="0"/>
        </a:p>
      </dsp:txBody>
      <dsp:txXfrm>
        <a:off x="37348" y="3151828"/>
        <a:ext cx="8521616" cy="69037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35B5A0-65B1-4AC0-84C3-A7E686781D59}">
      <dsp:nvSpPr>
        <dsp:cNvPr id="0" name=""/>
        <dsp:cNvSpPr/>
      </dsp:nvSpPr>
      <dsp:spPr>
        <a:xfrm>
          <a:off x="0" y="1320464"/>
          <a:ext cx="8596312" cy="226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FB656D-5011-4BB0-97A1-9A386D53F900}">
      <dsp:nvSpPr>
        <dsp:cNvPr id="0" name=""/>
        <dsp:cNvSpPr/>
      </dsp:nvSpPr>
      <dsp:spPr>
        <a:xfrm>
          <a:off x="388680" y="9474"/>
          <a:ext cx="8206429" cy="144382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marL="0" lvl="0" indent="0" algn="l" defTabSz="977900">
            <a:lnSpc>
              <a:spcPct val="90000"/>
            </a:lnSpc>
            <a:spcBef>
              <a:spcPct val="0"/>
            </a:spcBef>
            <a:spcAft>
              <a:spcPct val="35000"/>
            </a:spcAft>
            <a:buNone/>
          </a:pPr>
          <a:r>
            <a:rPr lang="en-GB" sz="2200" kern="1200" dirty="0"/>
            <a:t>1. </a:t>
          </a:r>
          <a:r>
            <a:rPr lang="hu-HU" sz="2200" kern="1200" dirty="0"/>
            <a:t>A kockázatalapú megközelítés nem használható ürügyként az érintettek védelmi szintjének csökkentésére.</a:t>
          </a:r>
          <a:endParaRPr lang="el-GR" sz="2200" kern="1200" dirty="0"/>
        </a:p>
      </dsp:txBody>
      <dsp:txXfrm>
        <a:off x="459162" y="79956"/>
        <a:ext cx="8065465" cy="1302865"/>
      </dsp:txXfrm>
    </dsp:sp>
    <dsp:sp modelId="{2FAAEBFF-D308-4596-AD37-1E2336C711C8}">
      <dsp:nvSpPr>
        <dsp:cNvPr id="0" name=""/>
        <dsp:cNvSpPr/>
      </dsp:nvSpPr>
      <dsp:spPr>
        <a:xfrm>
          <a:off x="0" y="2335225"/>
          <a:ext cx="8596312" cy="226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AF9E2B-A603-44AB-9FAC-B899810FD566}">
      <dsp:nvSpPr>
        <dsp:cNvPr id="0" name=""/>
        <dsp:cNvSpPr/>
      </dsp:nvSpPr>
      <dsp:spPr>
        <a:xfrm>
          <a:off x="408828" y="1595864"/>
          <a:ext cx="8184575" cy="872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marL="0" lvl="0" indent="0" algn="l" defTabSz="977900">
            <a:lnSpc>
              <a:spcPct val="90000"/>
            </a:lnSpc>
            <a:spcBef>
              <a:spcPct val="0"/>
            </a:spcBef>
            <a:spcAft>
              <a:spcPct val="35000"/>
            </a:spcAft>
            <a:buNone/>
          </a:pPr>
          <a:r>
            <a:rPr lang="en-GB" sz="2200" kern="1200" dirty="0"/>
            <a:t>2. </a:t>
          </a:r>
          <a:r>
            <a:rPr lang="hu-HU" sz="2200" kern="1200" dirty="0"/>
            <a:t>A jogszabályban előírt kötelezettségek betartására nem biztosít nagyobb mozgásteret.</a:t>
          </a:r>
          <a:endParaRPr lang="el-GR" sz="2200" kern="1200" dirty="0"/>
        </a:p>
      </dsp:txBody>
      <dsp:txXfrm>
        <a:off x="451405" y="1638441"/>
        <a:ext cx="8099421" cy="787046"/>
      </dsp:txXfrm>
    </dsp:sp>
    <dsp:sp modelId="{A76870CB-EABE-4FF3-A2FD-B82D5FFDF005}">
      <dsp:nvSpPr>
        <dsp:cNvPr id="0" name=""/>
        <dsp:cNvSpPr/>
      </dsp:nvSpPr>
      <dsp:spPr>
        <a:xfrm>
          <a:off x="0" y="2954744"/>
          <a:ext cx="8596312" cy="226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044F5A-E632-4D6D-B998-1892ED2C9606}">
      <dsp:nvSpPr>
        <dsp:cNvPr id="0" name=""/>
        <dsp:cNvSpPr/>
      </dsp:nvSpPr>
      <dsp:spPr>
        <a:xfrm>
          <a:off x="409248" y="2610625"/>
          <a:ext cx="8184956" cy="47695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marL="0" lvl="0" indent="0" algn="l" defTabSz="977900">
            <a:lnSpc>
              <a:spcPct val="90000"/>
            </a:lnSpc>
            <a:spcBef>
              <a:spcPct val="0"/>
            </a:spcBef>
            <a:spcAft>
              <a:spcPct val="35000"/>
            </a:spcAft>
            <a:buNone/>
          </a:pPr>
          <a:r>
            <a:rPr lang="en-GB" sz="2200" kern="1200" dirty="0"/>
            <a:t>3. </a:t>
          </a:r>
          <a:r>
            <a:rPr lang="hu-HU" sz="2200" kern="1200" dirty="0"/>
            <a:t>Ez nem egyszeri eljárás.</a:t>
          </a:r>
          <a:endParaRPr lang="el-GR" sz="2200" kern="1200" dirty="0"/>
        </a:p>
      </dsp:txBody>
      <dsp:txXfrm>
        <a:off x="432531" y="2633908"/>
        <a:ext cx="8138390" cy="430393"/>
      </dsp:txXfrm>
    </dsp:sp>
    <dsp:sp modelId="{D9D560DC-213E-4766-8C8C-2AFF5B4F369B}">
      <dsp:nvSpPr>
        <dsp:cNvPr id="0" name=""/>
        <dsp:cNvSpPr/>
      </dsp:nvSpPr>
      <dsp:spPr>
        <a:xfrm>
          <a:off x="0" y="4691984"/>
          <a:ext cx="8596312" cy="226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06ED47-CED6-4E8C-8EF1-68B0E71001CC}">
      <dsp:nvSpPr>
        <dsp:cNvPr id="0" name=""/>
        <dsp:cNvSpPr/>
      </dsp:nvSpPr>
      <dsp:spPr>
        <a:xfrm>
          <a:off x="413025" y="3230144"/>
          <a:ext cx="8181812" cy="15946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marL="0" lvl="0" indent="0" algn="l" defTabSz="977900">
            <a:lnSpc>
              <a:spcPct val="90000"/>
            </a:lnSpc>
            <a:spcBef>
              <a:spcPct val="0"/>
            </a:spcBef>
            <a:spcAft>
              <a:spcPct val="35000"/>
            </a:spcAft>
            <a:buNone/>
          </a:pPr>
          <a:r>
            <a:rPr lang="en-GB" sz="2200" kern="1200" dirty="0"/>
            <a:t>4. </a:t>
          </a:r>
          <a:r>
            <a:rPr lang="hu-HU" sz="2200" kern="1200" dirty="0"/>
            <a:t>A kockázatalapú megközelítés nem egyezik meg a kár-alapú megközelítéssel, ahol a hangsúly az adatkezelés során felmerülő károk megelőzésén van.</a:t>
          </a:r>
          <a:endParaRPr lang="el-GR" sz="2200" kern="1200" dirty="0"/>
        </a:p>
      </dsp:txBody>
      <dsp:txXfrm>
        <a:off x="490871" y="3307990"/>
        <a:ext cx="8026120" cy="143898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6386AA-DFCA-4126-BBE6-7C3570FD250E}">
      <dsp:nvSpPr>
        <dsp:cNvPr id="0" name=""/>
        <dsp:cNvSpPr/>
      </dsp:nvSpPr>
      <dsp:spPr>
        <a:xfrm>
          <a:off x="0" y="26679"/>
          <a:ext cx="8816532" cy="8880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hu-HU" sz="2300" kern="1200"/>
            <a:t>Segít a szervezeteknek a kockázatos tevékenységeikre való összpontosításban.</a:t>
          </a:r>
        </a:p>
      </dsp:txBody>
      <dsp:txXfrm>
        <a:off x="43350" y="70029"/>
        <a:ext cx="8729832" cy="801330"/>
      </dsp:txXfrm>
    </dsp:sp>
    <dsp:sp modelId="{EE6F616A-4C4E-406F-B0E9-BC5D92C7621C}">
      <dsp:nvSpPr>
        <dsp:cNvPr id="0" name=""/>
        <dsp:cNvSpPr/>
      </dsp:nvSpPr>
      <dsp:spPr>
        <a:xfrm>
          <a:off x="0" y="980949"/>
          <a:ext cx="8816532" cy="8880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hu-HU" sz="2300" kern="1200"/>
            <a:t>Valós idejű riasztási mechanizmusként és ellenőrző intézkedésként működik</a:t>
          </a:r>
        </a:p>
      </dsp:txBody>
      <dsp:txXfrm>
        <a:off x="43350" y="1024299"/>
        <a:ext cx="8729832" cy="801330"/>
      </dsp:txXfrm>
    </dsp:sp>
    <dsp:sp modelId="{57A0FD32-57C9-46B6-BD4D-EB0BEB1D1A14}">
      <dsp:nvSpPr>
        <dsp:cNvPr id="0" name=""/>
        <dsp:cNvSpPr/>
      </dsp:nvSpPr>
      <dsp:spPr>
        <a:xfrm>
          <a:off x="0" y="1935220"/>
          <a:ext cx="8816532" cy="8880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hu-HU" sz="2300" kern="1200"/>
            <a:t>Segít a szervezeteknek a rendszerszintű hiányosságok, a belső és külső kockázati források azonosításában.</a:t>
          </a:r>
        </a:p>
      </dsp:txBody>
      <dsp:txXfrm>
        <a:off x="43350" y="1978570"/>
        <a:ext cx="8729832" cy="801330"/>
      </dsp:txXfrm>
    </dsp:sp>
    <dsp:sp modelId="{E611CD36-A8AC-4FD9-8E24-45A79CCF1654}">
      <dsp:nvSpPr>
        <dsp:cNvPr id="0" name=""/>
        <dsp:cNvSpPr/>
      </dsp:nvSpPr>
      <dsp:spPr>
        <a:xfrm>
          <a:off x="0" y="2889490"/>
          <a:ext cx="8816532" cy="8880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hu-HU" sz="2300" kern="1200"/>
            <a:t>Kiegészítő védelem a szervezetek és az érintettek számára.</a:t>
          </a:r>
        </a:p>
      </dsp:txBody>
      <dsp:txXfrm>
        <a:off x="43350" y="2932840"/>
        <a:ext cx="8729832" cy="801330"/>
      </dsp:txXfrm>
    </dsp:sp>
    <dsp:sp modelId="{2C68AD80-A646-4AFC-81BF-A7868A6D7EFA}">
      <dsp:nvSpPr>
        <dsp:cNvPr id="0" name=""/>
        <dsp:cNvSpPr/>
      </dsp:nvSpPr>
      <dsp:spPr>
        <a:xfrm>
          <a:off x="0" y="3843760"/>
          <a:ext cx="8816532" cy="8880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hu-HU" sz="2300" kern="1200"/>
            <a:t>Ez egy üzleti kulcskötelezettség és útmutató az ésszerű és nyílt végű szabályozáshoz.</a:t>
          </a:r>
        </a:p>
      </dsp:txBody>
      <dsp:txXfrm>
        <a:off x="43350" y="3887110"/>
        <a:ext cx="8729832" cy="801330"/>
      </dsp:txXfrm>
    </dsp:sp>
    <dsp:sp modelId="{5B4A2065-BD0A-4E54-B160-FD53081F7370}">
      <dsp:nvSpPr>
        <dsp:cNvPr id="0" name=""/>
        <dsp:cNvSpPr/>
      </dsp:nvSpPr>
      <dsp:spPr>
        <a:xfrm>
          <a:off x="0" y="4798030"/>
          <a:ext cx="8816532" cy="8880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hu-HU" sz="2300" kern="1200" dirty="0"/>
            <a:t>Javítja a GDPR jövőállóságát és hatékonyságát.</a:t>
          </a:r>
        </a:p>
      </dsp:txBody>
      <dsp:txXfrm>
        <a:off x="43350" y="4841380"/>
        <a:ext cx="8729832" cy="80133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B1BAB9-933D-4094-A12F-831AAD299D89}">
      <dsp:nvSpPr>
        <dsp:cNvPr id="0" name=""/>
        <dsp:cNvSpPr/>
      </dsp:nvSpPr>
      <dsp:spPr>
        <a:xfrm>
          <a:off x="0" y="50051"/>
          <a:ext cx="9024277" cy="8494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hu-HU" sz="1600" kern="1200" dirty="0"/>
            <a:t>1. A kockázatalapú megközelítés lehetővé teszi a megfelelési kötelezettségek hozzáigazítását az adatkezelés természetéhez, hatályához, kontextusához és céljaihoz.</a:t>
          </a:r>
          <a:endParaRPr lang="el-GR" sz="1600" kern="1200" dirty="0"/>
        </a:p>
      </dsp:txBody>
      <dsp:txXfrm>
        <a:off x="41465" y="91516"/>
        <a:ext cx="8941347" cy="766490"/>
      </dsp:txXfrm>
    </dsp:sp>
    <dsp:sp modelId="{46C914F6-E834-48D9-A8F2-C60F6A987339}">
      <dsp:nvSpPr>
        <dsp:cNvPr id="0" name=""/>
        <dsp:cNvSpPr/>
      </dsp:nvSpPr>
      <dsp:spPr>
        <a:xfrm>
          <a:off x="0" y="945551"/>
          <a:ext cx="9024277" cy="8494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hu-HU" sz="1600" kern="1200" dirty="0"/>
            <a:t>2. Jogokon alapuló megközelítés: a méretezhetőség és rugalmasság nem érinti az érintettek jogait, amelyek bármilyen kockázattól függetlenül érvényesülnek.</a:t>
          </a:r>
          <a:endParaRPr lang="el-GR" sz="1600" kern="1200" dirty="0"/>
        </a:p>
      </dsp:txBody>
      <dsp:txXfrm>
        <a:off x="41465" y="987016"/>
        <a:ext cx="8941347" cy="766490"/>
      </dsp:txXfrm>
    </dsp:sp>
    <dsp:sp modelId="{1F9197A4-155A-46BD-9000-4386B8A6EC33}">
      <dsp:nvSpPr>
        <dsp:cNvPr id="0" name=""/>
        <dsp:cNvSpPr/>
      </dsp:nvSpPr>
      <dsp:spPr>
        <a:xfrm>
          <a:off x="0" y="1841051"/>
          <a:ext cx="9024277" cy="8494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hu-HU" sz="1600" kern="1200" dirty="0"/>
            <a:t>3. A kockázatalapú megközelítés úgy hat az adatvédelmi kultúrára, hogy a hangsúlyt elmozdítja az anyagi, megalapozott, reagáló, felelősségteljes, kontextus-specifikus és ad hoc adatvédelmi kötelezettségek felé.</a:t>
          </a:r>
          <a:endParaRPr lang="el-GR" sz="1600" kern="1200" dirty="0"/>
        </a:p>
      </dsp:txBody>
      <dsp:txXfrm>
        <a:off x="41465" y="1882516"/>
        <a:ext cx="8941347" cy="766490"/>
      </dsp:txXfrm>
    </dsp:sp>
    <dsp:sp modelId="{34CBDE5E-F684-40EA-8665-FB87E5D32869}">
      <dsp:nvSpPr>
        <dsp:cNvPr id="0" name=""/>
        <dsp:cNvSpPr/>
      </dsp:nvSpPr>
      <dsp:spPr>
        <a:xfrm>
          <a:off x="0" y="2736551"/>
          <a:ext cx="9024277" cy="8494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hu-HU" sz="1600" kern="1200" dirty="0"/>
            <a:t>4. A szervezeteknek proaktívnak kell lenniük: de nem elvárható, hogy elérjék az elérhetetlent!</a:t>
          </a:r>
          <a:endParaRPr lang="el-GR" sz="1600" kern="1200" dirty="0"/>
        </a:p>
      </dsp:txBody>
      <dsp:txXfrm>
        <a:off x="41465" y="2778016"/>
        <a:ext cx="8941347" cy="766490"/>
      </dsp:txXfrm>
    </dsp:sp>
    <dsp:sp modelId="{800BD9B2-A0DD-44AF-8224-C6A68EBF65CF}">
      <dsp:nvSpPr>
        <dsp:cNvPr id="0" name=""/>
        <dsp:cNvSpPr/>
      </dsp:nvSpPr>
      <dsp:spPr>
        <a:xfrm>
          <a:off x="0" y="3632051"/>
          <a:ext cx="9024277" cy="8494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hu-HU" sz="1600" kern="1200" dirty="0"/>
            <a:t>5. A szükséges intézkedések, a megfelelési kötelezettség és a megelőzendő kockázatok meghatározásának referenciapontja a kockázat.</a:t>
          </a:r>
          <a:endParaRPr lang="el-GR" sz="1600" kern="1200" dirty="0"/>
        </a:p>
      </dsp:txBody>
      <dsp:txXfrm>
        <a:off x="41465" y="3673516"/>
        <a:ext cx="8941347" cy="766490"/>
      </dsp:txXfrm>
    </dsp:sp>
    <dsp:sp modelId="{81EB1611-7966-4076-B479-7BF1CB0FE485}">
      <dsp:nvSpPr>
        <dsp:cNvPr id="0" name=""/>
        <dsp:cNvSpPr/>
      </dsp:nvSpPr>
      <dsp:spPr>
        <a:xfrm>
          <a:off x="0" y="4527551"/>
          <a:ext cx="9024277" cy="8494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dirty="0"/>
            <a:t>6. </a:t>
          </a:r>
          <a:r>
            <a:rPr lang="hu-HU" sz="1600" kern="1200" dirty="0"/>
            <a:t>A zéró kockázat elérhetetlen...</a:t>
          </a:r>
          <a:endParaRPr lang="el-GR" sz="1600" kern="1200" dirty="0"/>
        </a:p>
      </dsp:txBody>
      <dsp:txXfrm>
        <a:off x="41465" y="4569016"/>
        <a:ext cx="8941347" cy="7664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088B92-7043-1443-A105-C695DF536E61}">
      <dsp:nvSpPr>
        <dsp:cNvPr id="0" name=""/>
        <dsp:cNvSpPr/>
      </dsp:nvSpPr>
      <dsp:spPr>
        <a:xfrm>
          <a:off x="0" y="3603"/>
          <a:ext cx="8596312"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1. </a:t>
          </a:r>
          <a:r>
            <a:rPr lang="hu-HU" sz="2400" kern="1200" dirty="0"/>
            <a:t>A kockázat fogalma alapvető szerepet tölt be az adatvédelemben.</a:t>
          </a:r>
          <a:endParaRPr lang="el-GR" sz="2400" kern="1200" dirty="0"/>
        </a:p>
      </dsp:txBody>
      <dsp:txXfrm>
        <a:off x="62198" y="65801"/>
        <a:ext cx="8471916" cy="1149734"/>
      </dsp:txXfrm>
    </dsp:sp>
    <dsp:sp modelId="{57DC8A1B-2CBD-4487-9B09-F19EEF5561EA}">
      <dsp:nvSpPr>
        <dsp:cNvPr id="0" name=""/>
        <dsp:cNvSpPr/>
      </dsp:nvSpPr>
      <dsp:spPr>
        <a:xfrm>
          <a:off x="0" y="1303653"/>
          <a:ext cx="8596312"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2. </a:t>
          </a:r>
          <a:r>
            <a:rPr lang="hu-HU" sz="2400" kern="1200" dirty="0"/>
            <a:t>Az adatkezelésben mindig rejlik kockázat.</a:t>
          </a:r>
          <a:endParaRPr lang="el-GR" sz="2400" kern="1200" dirty="0"/>
        </a:p>
      </dsp:txBody>
      <dsp:txXfrm>
        <a:off x="62198" y="1365851"/>
        <a:ext cx="8471916" cy="1149734"/>
      </dsp:txXfrm>
    </dsp:sp>
    <dsp:sp modelId="{7F39C9C2-D9F9-4260-B6EE-A805287F36CC}">
      <dsp:nvSpPr>
        <dsp:cNvPr id="0" name=""/>
        <dsp:cNvSpPr/>
      </dsp:nvSpPr>
      <dsp:spPr>
        <a:xfrm>
          <a:off x="0" y="2603703"/>
          <a:ext cx="8596312"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3. </a:t>
          </a:r>
          <a:r>
            <a:rPr lang="hu-HU" sz="2400" kern="1200" dirty="0"/>
            <a:t>Az adatvédelem kockázatalapú megközelítése nem újdonság, ám ezt a GDPR továbbfejlesztette, pontosította és nevesítette.</a:t>
          </a:r>
          <a:endParaRPr lang="el-GR" sz="2400" kern="1200" dirty="0"/>
        </a:p>
      </dsp:txBody>
      <dsp:txXfrm>
        <a:off x="62198" y="2665901"/>
        <a:ext cx="8471916" cy="11497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6177B5-F955-4E92-9C85-7D86D81617E6}">
      <dsp:nvSpPr>
        <dsp:cNvPr id="0" name=""/>
        <dsp:cNvSpPr/>
      </dsp:nvSpPr>
      <dsp:spPr>
        <a:xfrm>
          <a:off x="0" y="3787"/>
          <a:ext cx="8929275" cy="227527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hu-HU" sz="1800" kern="1200" dirty="0"/>
            <a:t>1. A kockázat fogalmának elemeire következtetni lehet a GDPR vonatkozó rendelkezéseiből – lásd a kockázatok típusaira és a kockázat mértékének meghatározására vonatkozó tényezőkre vonatkozó rendelkezések - (75) és (76) preambulumbekezdés, 32. cikk (2) bekezdés).</a:t>
          </a:r>
        </a:p>
        <a:p>
          <a:pPr marL="0" lvl="0" indent="0" algn="l" defTabSz="800100">
            <a:lnSpc>
              <a:spcPct val="90000"/>
            </a:lnSpc>
            <a:spcBef>
              <a:spcPct val="0"/>
            </a:spcBef>
            <a:spcAft>
              <a:spcPct val="35000"/>
            </a:spcAft>
            <a:buNone/>
          </a:pPr>
          <a:r>
            <a:rPr lang="hu-HU" sz="1800" b="1" kern="1200" dirty="0"/>
            <a:t>Például</a:t>
          </a:r>
          <a:r>
            <a:rPr lang="hu-HU" sz="1800" kern="1200" dirty="0"/>
            <a:t>: diszkrimináció, személyazonossággal való visszaélés, anyagi veszteség, jó hírnév sérelme, titkosság sérülése, álnevesítés jogszerűtlen megszüntetése, egyéb jelentős gazdasági vagy társadalmi hátrány vagy a személyes adatok feletti kontroll elvesztése.</a:t>
          </a:r>
        </a:p>
      </dsp:txBody>
      <dsp:txXfrm>
        <a:off x="111070" y="114857"/>
        <a:ext cx="8707135" cy="2053135"/>
      </dsp:txXfrm>
    </dsp:sp>
    <dsp:sp modelId="{83E734A4-DCA9-4F33-990C-0007579BB157}">
      <dsp:nvSpPr>
        <dsp:cNvPr id="0" name=""/>
        <dsp:cNvSpPr/>
      </dsp:nvSpPr>
      <dsp:spPr>
        <a:xfrm>
          <a:off x="0" y="2290906"/>
          <a:ext cx="8929275" cy="79540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hu-HU" sz="1800" kern="1200" dirty="0"/>
            <a:t>2. A „kockázat” egy minőségi és mennyiségi fogalom - vonatkozhat objektív és mérhető elemekre, valamint társadalmi-kulturális szempontokra is.</a:t>
          </a:r>
          <a:endParaRPr lang="el-GR" sz="1800" kern="1200" dirty="0"/>
        </a:p>
      </dsp:txBody>
      <dsp:txXfrm>
        <a:off x="38829" y="2329735"/>
        <a:ext cx="8851617" cy="717751"/>
      </dsp:txXfrm>
    </dsp:sp>
    <dsp:sp modelId="{876C30B1-F4B7-4609-B3B4-24D782BF62B6}">
      <dsp:nvSpPr>
        <dsp:cNvPr id="0" name=""/>
        <dsp:cNvSpPr/>
      </dsp:nvSpPr>
      <dsp:spPr>
        <a:xfrm>
          <a:off x="0" y="3098158"/>
          <a:ext cx="8929275" cy="79540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hu-HU" sz="1800" kern="1200" dirty="0"/>
            <a:t>3. A kockázat lehet rövid távú, hosszú távú, kézzelfogható, immateriális, anyagi, jelentős, fizikai, erkölcsi, előrelátható, kiszámíthatatlan, súlyos, gondatlan, egyéni, társadalmi stb.</a:t>
          </a:r>
          <a:endParaRPr lang="el-GR" sz="1800" kern="1200" dirty="0"/>
        </a:p>
      </dsp:txBody>
      <dsp:txXfrm>
        <a:off x="38829" y="3136987"/>
        <a:ext cx="8851617" cy="717751"/>
      </dsp:txXfrm>
    </dsp:sp>
    <dsp:sp modelId="{538872EE-2617-43CA-88EF-ED919909DE19}">
      <dsp:nvSpPr>
        <dsp:cNvPr id="0" name=""/>
        <dsp:cNvSpPr/>
      </dsp:nvSpPr>
      <dsp:spPr>
        <a:xfrm>
          <a:off x="0" y="3909197"/>
          <a:ext cx="8929275" cy="79540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4. </a:t>
          </a:r>
          <a:r>
            <a:rPr lang="hu-HU" sz="1800" kern="1200" dirty="0"/>
            <a:t>A kockázat </a:t>
          </a:r>
          <a:r>
            <a:rPr lang="hu-HU" sz="1800" kern="1200" dirty="0" err="1"/>
            <a:t>kontextusfüggő</a:t>
          </a:r>
          <a:r>
            <a:rPr lang="hu-HU" sz="1800" kern="1200" dirty="0"/>
            <a:t>.</a:t>
          </a:r>
          <a:endParaRPr lang="el-GR" sz="1800" kern="1200" dirty="0"/>
        </a:p>
      </dsp:txBody>
      <dsp:txXfrm>
        <a:off x="38829" y="3948026"/>
        <a:ext cx="8851617" cy="7177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757CE-2C4D-4207-8C65-CF6D32F44CD7}">
      <dsp:nvSpPr>
        <dsp:cNvPr id="0" name=""/>
        <dsp:cNvSpPr/>
      </dsp:nvSpPr>
      <dsp:spPr>
        <a:xfrm>
          <a:off x="-5251928" y="-804379"/>
          <a:ext cx="6253989" cy="6253989"/>
        </a:xfrm>
        <a:prstGeom prst="blockArc">
          <a:avLst>
            <a:gd name="adj1" fmla="val 18900000"/>
            <a:gd name="adj2" fmla="val 2700000"/>
            <a:gd name="adj3" fmla="val 345"/>
          </a:avLst>
        </a:pr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EBC818-D1AD-4123-8C7B-FE81C89C89EA}">
      <dsp:nvSpPr>
        <dsp:cNvPr id="0" name=""/>
        <dsp:cNvSpPr/>
      </dsp:nvSpPr>
      <dsp:spPr>
        <a:xfrm>
          <a:off x="524648" y="357125"/>
          <a:ext cx="8470887" cy="714622"/>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67231" tIns="50800" rIns="50800" bIns="50800" numCol="1" spcCol="1270" anchor="ctr" anchorCtr="0">
          <a:noAutofit/>
        </a:bodyPr>
        <a:lstStyle/>
        <a:p>
          <a:pPr marL="0" lvl="0" indent="0" algn="l" defTabSz="889000">
            <a:lnSpc>
              <a:spcPct val="90000"/>
            </a:lnSpc>
            <a:spcBef>
              <a:spcPct val="0"/>
            </a:spcBef>
            <a:spcAft>
              <a:spcPct val="35000"/>
            </a:spcAft>
            <a:buNone/>
          </a:pPr>
          <a:r>
            <a:rPr lang="hu-HU" sz="2000" kern="1200" dirty="0"/>
            <a:t>1. A kockázatalapú megközelítés a mérhető és arányos megfelelésről szól.</a:t>
          </a:r>
          <a:endParaRPr lang="el-GR" sz="2000" kern="1200" dirty="0"/>
        </a:p>
      </dsp:txBody>
      <dsp:txXfrm>
        <a:off x="524648" y="357125"/>
        <a:ext cx="8470887" cy="714622"/>
      </dsp:txXfrm>
    </dsp:sp>
    <dsp:sp modelId="{A596D386-4AAD-4632-9550-BE58EEDCE4E5}">
      <dsp:nvSpPr>
        <dsp:cNvPr id="0" name=""/>
        <dsp:cNvSpPr/>
      </dsp:nvSpPr>
      <dsp:spPr>
        <a:xfrm>
          <a:off x="78009" y="267797"/>
          <a:ext cx="893277" cy="893277"/>
        </a:xfrm>
        <a:prstGeom prst="ellipse">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1FC0D17-8F07-40A8-8E04-917C6DC4FB11}">
      <dsp:nvSpPr>
        <dsp:cNvPr id="0" name=""/>
        <dsp:cNvSpPr/>
      </dsp:nvSpPr>
      <dsp:spPr>
        <a:xfrm>
          <a:off x="934357" y="1429244"/>
          <a:ext cx="8061178" cy="714622"/>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67231" tIns="50800" rIns="50800" bIns="50800" numCol="1" spcCol="1270" anchor="ctr" anchorCtr="0">
          <a:noAutofit/>
        </a:bodyPr>
        <a:lstStyle/>
        <a:p>
          <a:pPr marL="0" lvl="0" indent="0" algn="l" defTabSz="889000">
            <a:lnSpc>
              <a:spcPct val="90000"/>
            </a:lnSpc>
            <a:spcBef>
              <a:spcPct val="0"/>
            </a:spcBef>
            <a:spcAft>
              <a:spcPct val="35000"/>
            </a:spcAft>
            <a:buNone/>
          </a:pPr>
          <a:r>
            <a:rPr lang="hu-HU" sz="2000" kern="1200" dirty="0"/>
            <a:t>2. A kockázat jellege, mértéke és típusa befolyásolja a megfeleléshez szükséges követelményeket és </a:t>
          </a:r>
          <a:r>
            <a:rPr lang="hu-HU" sz="2000" kern="1200"/>
            <a:t>intézkedéseket.</a:t>
          </a:r>
          <a:r>
            <a:rPr lang="en-GB" sz="2000" kern="1200"/>
            <a:t> </a:t>
          </a:r>
          <a:endParaRPr lang="el-GR" sz="2000" kern="1200" dirty="0"/>
        </a:p>
      </dsp:txBody>
      <dsp:txXfrm>
        <a:off x="934357" y="1429244"/>
        <a:ext cx="8061178" cy="714622"/>
      </dsp:txXfrm>
    </dsp:sp>
    <dsp:sp modelId="{9518B438-AAC0-4426-B67F-CDEB6B7AA409}">
      <dsp:nvSpPr>
        <dsp:cNvPr id="0" name=""/>
        <dsp:cNvSpPr/>
      </dsp:nvSpPr>
      <dsp:spPr>
        <a:xfrm>
          <a:off x="487719" y="1339916"/>
          <a:ext cx="893277" cy="893277"/>
        </a:xfrm>
        <a:prstGeom prst="ellipse">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7FF71FA-1E16-430C-902A-A0C673056363}">
      <dsp:nvSpPr>
        <dsp:cNvPr id="0" name=""/>
        <dsp:cNvSpPr/>
      </dsp:nvSpPr>
      <dsp:spPr>
        <a:xfrm>
          <a:off x="934357" y="2351442"/>
          <a:ext cx="8061178" cy="1014463"/>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67231" tIns="50800" rIns="50800" bIns="50800" numCol="1" spcCol="1270" anchor="ctr" anchorCtr="0">
          <a:noAutofit/>
        </a:bodyPr>
        <a:lstStyle/>
        <a:p>
          <a:pPr marL="0" lvl="0" indent="0" algn="l" defTabSz="889000">
            <a:lnSpc>
              <a:spcPct val="90000"/>
            </a:lnSpc>
            <a:spcBef>
              <a:spcPct val="0"/>
            </a:spcBef>
            <a:spcAft>
              <a:spcPct val="35000"/>
            </a:spcAft>
            <a:buNone/>
          </a:pPr>
          <a:r>
            <a:rPr lang="hu-HU" sz="2000" kern="1200" dirty="0"/>
            <a:t>3. Amennyiben a kockázati szint magasabb, a szervezeteknek kiegészítő, szükséges, megfelelő, célzott és arányos intézkedéseket kell bevezetniük.</a:t>
          </a:r>
          <a:endParaRPr lang="el-GR" sz="2000" kern="1200" dirty="0"/>
        </a:p>
      </dsp:txBody>
      <dsp:txXfrm>
        <a:off x="934357" y="2351442"/>
        <a:ext cx="8061178" cy="1014463"/>
      </dsp:txXfrm>
    </dsp:sp>
    <dsp:sp modelId="{480EF025-3A7B-48E9-AD56-C1DAB8C612A1}">
      <dsp:nvSpPr>
        <dsp:cNvPr id="0" name=""/>
        <dsp:cNvSpPr/>
      </dsp:nvSpPr>
      <dsp:spPr>
        <a:xfrm>
          <a:off x="487719" y="2412035"/>
          <a:ext cx="893277" cy="893277"/>
        </a:xfrm>
        <a:prstGeom prst="ellipse">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42E5C29-5312-4776-8238-27830208D1C3}">
      <dsp:nvSpPr>
        <dsp:cNvPr id="0" name=""/>
        <dsp:cNvSpPr/>
      </dsp:nvSpPr>
      <dsp:spPr>
        <a:xfrm>
          <a:off x="524648" y="3573482"/>
          <a:ext cx="8470887" cy="714622"/>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67231" tIns="50800" rIns="50800" bIns="50800" numCol="1" spcCol="1270" anchor="ctr" anchorCtr="0">
          <a:noAutofit/>
        </a:bodyPr>
        <a:lstStyle/>
        <a:p>
          <a:pPr marL="0" lvl="0" indent="0" algn="l" defTabSz="889000">
            <a:lnSpc>
              <a:spcPct val="90000"/>
            </a:lnSpc>
            <a:spcBef>
              <a:spcPct val="0"/>
            </a:spcBef>
            <a:spcAft>
              <a:spcPct val="35000"/>
            </a:spcAft>
            <a:buNone/>
          </a:pPr>
          <a:r>
            <a:rPr lang="en-GB" sz="2000" kern="1200" dirty="0"/>
            <a:t>4. </a:t>
          </a:r>
          <a:r>
            <a:rPr lang="hu-HU" sz="2000" kern="1200" dirty="0"/>
            <a:t>Kockázat versus haszon (mérlegelés)</a:t>
          </a:r>
          <a:endParaRPr lang="el-GR" sz="2000" kern="1200" dirty="0"/>
        </a:p>
      </dsp:txBody>
      <dsp:txXfrm>
        <a:off x="524648" y="3573482"/>
        <a:ext cx="8470887" cy="714622"/>
      </dsp:txXfrm>
    </dsp:sp>
    <dsp:sp modelId="{F0AA8367-2C86-4203-B587-37FD2C78A6CA}">
      <dsp:nvSpPr>
        <dsp:cNvPr id="0" name=""/>
        <dsp:cNvSpPr/>
      </dsp:nvSpPr>
      <dsp:spPr>
        <a:xfrm>
          <a:off x="78009" y="3484154"/>
          <a:ext cx="893277" cy="893277"/>
        </a:xfrm>
        <a:prstGeom prst="ellipse">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E1186A-B0AD-452A-86AA-9BBB021630A4}">
      <dsp:nvSpPr>
        <dsp:cNvPr id="0" name=""/>
        <dsp:cNvSpPr/>
      </dsp:nvSpPr>
      <dsp:spPr>
        <a:xfrm>
          <a:off x="-4714224" y="-722634"/>
          <a:ext cx="5615235" cy="5615235"/>
        </a:xfrm>
        <a:prstGeom prst="blockArc">
          <a:avLst>
            <a:gd name="adj1" fmla="val 18900000"/>
            <a:gd name="adj2" fmla="val 2700000"/>
            <a:gd name="adj3" fmla="val 385"/>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614A52-A2C0-4D46-A402-41676D6B35F0}">
      <dsp:nvSpPr>
        <dsp:cNvPr id="0" name=""/>
        <dsp:cNvSpPr/>
      </dsp:nvSpPr>
      <dsp:spPr>
        <a:xfrm>
          <a:off x="579476" y="416996"/>
          <a:ext cx="10126913" cy="83399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982" tIns="66040" rIns="66040" bIns="66040" numCol="1" spcCol="1270" anchor="ctr" anchorCtr="0">
          <a:noAutofit/>
        </a:bodyPr>
        <a:lstStyle/>
        <a:p>
          <a:pPr marL="0" lvl="0" indent="0" algn="l" defTabSz="1155700">
            <a:lnSpc>
              <a:spcPct val="90000"/>
            </a:lnSpc>
            <a:spcBef>
              <a:spcPct val="0"/>
            </a:spcBef>
            <a:spcAft>
              <a:spcPct val="35000"/>
            </a:spcAft>
            <a:buNone/>
          </a:pPr>
          <a:r>
            <a:rPr lang="en-GB" sz="2600" kern="1200" dirty="0"/>
            <a:t>1. </a:t>
          </a:r>
          <a:r>
            <a:rPr lang="hu-HU" sz="2600" kern="1200" dirty="0"/>
            <a:t>A kockázatalapú megközelítés az elszámoltathatóság központi eleme (24. cikk)</a:t>
          </a:r>
          <a:endParaRPr lang="el-GR" sz="2600" kern="1200" dirty="0"/>
        </a:p>
      </dsp:txBody>
      <dsp:txXfrm>
        <a:off x="579476" y="416996"/>
        <a:ext cx="10126913" cy="833993"/>
      </dsp:txXfrm>
    </dsp:sp>
    <dsp:sp modelId="{BE9FA0C9-CB1F-4211-97D3-0DCC6BD5C360}">
      <dsp:nvSpPr>
        <dsp:cNvPr id="0" name=""/>
        <dsp:cNvSpPr/>
      </dsp:nvSpPr>
      <dsp:spPr>
        <a:xfrm>
          <a:off x="58230" y="312747"/>
          <a:ext cx="1042491" cy="104249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6F587E-83DC-4F19-ADD8-662DDF63D8ED}">
      <dsp:nvSpPr>
        <dsp:cNvPr id="0" name=""/>
        <dsp:cNvSpPr/>
      </dsp:nvSpPr>
      <dsp:spPr>
        <a:xfrm>
          <a:off x="882633" y="1667986"/>
          <a:ext cx="9823756" cy="83399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982" tIns="66040" rIns="66040" bIns="66040" numCol="1" spcCol="1270" anchor="ctr" anchorCtr="0">
          <a:noAutofit/>
        </a:bodyPr>
        <a:lstStyle/>
        <a:p>
          <a:pPr marL="0" lvl="0" indent="0" algn="l" defTabSz="1155700">
            <a:lnSpc>
              <a:spcPct val="90000"/>
            </a:lnSpc>
            <a:spcBef>
              <a:spcPct val="0"/>
            </a:spcBef>
            <a:spcAft>
              <a:spcPct val="35000"/>
            </a:spcAft>
            <a:buNone/>
          </a:pPr>
          <a:r>
            <a:rPr lang="en-US" sz="2600" kern="1200" dirty="0"/>
            <a:t>2. </a:t>
          </a:r>
          <a:r>
            <a:rPr lang="hu-HU" sz="2600" kern="1200" dirty="0"/>
            <a:t>Az adatkezelő felelőssége (24. cikk)</a:t>
          </a:r>
          <a:endParaRPr lang="el-GR" sz="2600" kern="1200" dirty="0"/>
        </a:p>
      </dsp:txBody>
      <dsp:txXfrm>
        <a:off x="882633" y="1667986"/>
        <a:ext cx="9823756" cy="833993"/>
      </dsp:txXfrm>
    </dsp:sp>
    <dsp:sp modelId="{CF6E8CDB-0FBA-4CB4-9F6A-74329FDD5C8B}">
      <dsp:nvSpPr>
        <dsp:cNvPr id="0" name=""/>
        <dsp:cNvSpPr/>
      </dsp:nvSpPr>
      <dsp:spPr>
        <a:xfrm>
          <a:off x="361387" y="1563737"/>
          <a:ext cx="1042491" cy="104249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79D702A-EDEE-449B-A156-3D414477D341}">
      <dsp:nvSpPr>
        <dsp:cNvPr id="0" name=""/>
        <dsp:cNvSpPr/>
      </dsp:nvSpPr>
      <dsp:spPr>
        <a:xfrm>
          <a:off x="579476" y="2918976"/>
          <a:ext cx="10126913" cy="83399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982" tIns="66040" rIns="66040" bIns="66040" numCol="1" spcCol="1270" anchor="ctr" anchorCtr="0">
          <a:noAutofit/>
        </a:bodyPr>
        <a:lstStyle/>
        <a:p>
          <a:pPr marL="0" lvl="0" indent="0" algn="l" defTabSz="1155700">
            <a:lnSpc>
              <a:spcPct val="90000"/>
            </a:lnSpc>
            <a:spcBef>
              <a:spcPct val="0"/>
            </a:spcBef>
            <a:spcAft>
              <a:spcPct val="35000"/>
            </a:spcAft>
            <a:buNone/>
          </a:pPr>
          <a:r>
            <a:rPr lang="en-US" sz="2600" b="0" kern="1200" dirty="0"/>
            <a:t>3. </a:t>
          </a:r>
          <a:r>
            <a:rPr lang="hu-HU" sz="2600" b="0" i="0" kern="1200" dirty="0"/>
            <a:t>Beépített és alapértelmezett adatvédelem </a:t>
          </a:r>
          <a:r>
            <a:rPr lang="en-US" sz="2600" kern="1200" dirty="0"/>
            <a:t>(25</a:t>
          </a:r>
          <a:r>
            <a:rPr lang="hu-HU" sz="2600" kern="1200" dirty="0"/>
            <a:t>. cikk</a:t>
          </a:r>
          <a:r>
            <a:rPr lang="en-US" sz="2600" kern="1200" dirty="0"/>
            <a:t>)</a:t>
          </a:r>
          <a:endParaRPr lang="el-GR" sz="2600" kern="1200" dirty="0"/>
        </a:p>
      </dsp:txBody>
      <dsp:txXfrm>
        <a:off x="579476" y="2918976"/>
        <a:ext cx="10126913" cy="833993"/>
      </dsp:txXfrm>
    </dsp:sp>
    <dsp:sp modelId="{1616E65D-5A43-45B3-86FB-07F641348042}">
      <dsp:nvSpPr>
        <dsp:cNvPr id="0" name=""/>
        <dsp:cNvSpPr/>
      </dsp:nvSpPr>
      <dsp:spPr>
        <a:xfrm>
          <a:off x="58230" y="2814727"/>
          <a:ext cx="1042491" cy="104249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CC0172-BF91-4E34-AD0A-1FC3ED589EB4}">
      <dsp:nvSpPr>
        <dsp:cNvPr id="0" name=""/>
        <dsp:cNvSpPr/>
      </dsp:nvSpPr>
      <dsp:spPr>
        <a:xfrm>
          <a:off x="-5370138" y="-822422"/>
          <a:ext cx="6394973" cy="6394973"/>
        </a:xfrm>
        <a:prstGeom prst="blockArc">
          <a:avLst>
            <a:gd name="adj1" fmla="val 18900000"/>
            <a:gd name="adj2" fmla="val 2700000"/>
            <a:gd name="adj3" fmla="val 338"/>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5BA37F-CAC7-4C66-A81A-D8117A7BC312}">
      <dsp:nvSpPr>
        <dsp:cNvPr id="0" name=""/>
        <dsp:cNvSpPr/>
      </dsp:nvSpPr>
      <dsp:spPr>
        <a:xfrm>
          <a:off x="659317" y="475012"/>
          <a:ext cx="8323158" cy="95002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54083" tIns="53340" rIns="53340" bIns="53340" numCol="1" spcCol="1270" anchor="ctr" anchorCtr="0">
          <a:noAutofit/>
        </a:bodyPr>
        <a:lstStyle/>
        <a:p>
          <a:pPr marL="0" lvl="0" indent="0" algn="l" defTabSz="933450">
            <a:lnSpc>
              <a:spcPct val="90000"/>
            </a:lnSpc>
            <a:spcBef>
              <a:spcPct val="0"/>
            </a:spcBef>
            <a:spcAft>
              <a:spcPct val="35000"/>
            </a:spcAft>
            <a:buNone/>
          </a:pPr>
          <a:r>
            <a:rPr lang="en-GB" sz="2100" kern="1200" dirty="0"/>
            <a:t>4. </a:t>
          </a:r>
          <a:r>
            <a:rPr lang="en-GB" sz="2100" b="1" i="0" kern="1200" dirty="0"/>
            <a:t>Az </a:t>
          </a:r>
          <a:r>
            <a:rPr lang="en-GB" sz="2100" b="1" i="0" kern="1200" dirty="0" err="1"/>
            <a:t>Unióban</a:t>
          </a:r>
          <a:r>
            <a:rPr lang="en-GB" sz="2100" b="1" i="0" kern="1200" dirty="0"/>
            <a:t> </a:t>
          </a:r>
          <a:r>
            <a:rPr lang="en-GB" sz="2100" b="1" i="0" kern="1200" dirty="0" err="1"/>
            <a:t>tevékenységi</a:t>
          </a:r>
          <a:r>
            <a:rPr lang="en-GB" sz="2100" b="1" i="0" kern="1200" dirty="0"/>
            <a:t> </a:t>
          </a:r>
          <a:r>
            <a:rPr lang="en-GB" sz="2100" b="1" i="0" kern="1200" dirty="0" err="1"/>
            <a:t>hellyel</a:t>
          </a:r>
          <a:r>
            <a:rPr lang="en-GB" sz="2100" b="1" i="0" kern="1200" dirty="0"/>
            <a:t> </a:t>
          </a:r>
          <a:r>
            <a:rPr lang="en-GB" sz="2100" b="1" i="0" kern="1200" dirty="0" err="1"/>
            <a:t>nem</a:t>
          </a:r>
          <a:r>
            <a:rPr lang="en-GB" sz="2100" b="1" i="0" kern="1200" dirty="0"/>
            <a:t> </a:t>
          </a:r>
          <a:r>
            <a:rPr lang="en-GB" sz="2100" b="1" i="0" kern="1200" dirty="0" err="1"/>
            <a:t>rendelkező</a:t>
          </a:r>
          <a:r>
            <a:rPr lang="en-GB" sz="2100" b="1" i="0" kern="1200" dirty="0"/>
            <a:t> </a:t>
          </a:r>
          <a:r>
            <a:rPr lang="en-GB" sz="2100" b="1" i="0" kern="1200" dirty="0" err="1"/>
            <a:t>adatkezelők</a:t>
          </a:r>
          <a:r>
            <a:rPr lang="en-GB" sz="2100" b="1" i="0" kern="1200" dirty="0"/>
            <a:t> </a:t>
          </a:r>
          <a:r>
            <a:rPr lang="en-GB" sz="2100" b="1" i="0" kern="1200" dirty="0" err="1"/>
            <a:t>vagy</a:t>
          </a:r>
          <a:r>
            <a:rPr lang="en-GB" sz="2100" b="1" i="0" kern="1200" dirty="0"/>
            <a:t> </a:t>
          </a:r>
          <a:r>
            <a:rPr lang="en-GB" sz="2100" b="1" i="0" kern="1200" dirty="0" err="1"/>
            <a:t>adatfeldolgozók</a:t>
          </a:r>
          <a:r>
            <a:rPr lang="en-GB" sz="2100" b="1" i="0" kern="1200" dirty="0"/>
            <a:t> </a:t>
          </a:r>
          <a:r>
            <a:rPr lang="en-GB" sz="2100" b="1" i="0" kern="1200" dirty="0" err="1"/>
            <a:t>képviselői</a:t>
          </a:r>
          <a:r>
            <a:rPr lang="en-GB" sz="2100" kern="1200" dirty="0"/>
            <a:t> </a:t>
          </a:r>
          <a:r>
            <a:rPr lang="en-US" sz="2100" kern="1200" dirty="0"/>
            <a:t>(27</a:t>
          </a:r>
          <a:r>
            <a:rPr lang="hu-HU" sz="2100" kern="1200" dirty="0"/>
            <a:t>. cikk </a:t>
          </a:r>
          <a:r>
            <a:rPr lang="en-US" sz="2100" kern="1200" dirty="0"/>
            <a:t>(2)</a:t>
          </a:r>
          <a:r>
            <a:rPr lang="hu-HU" sz="2100" kern="1200" dirty="0"/>
            <a:t> bekezdés </a:t>
          </a:r>
          <a:r>
            <a:rPr lang="en-US" sz="2100" kern="1200" dirty="0"/>
            <a:t>a)</a:t>
          </a:r>
          <a:r>
            <a:rPr lang="hu-HU" sz="2100" kern="1200" dirty="0"/>
            <a:t> pont</a:t>
          </a:r>
          <a:r>
            <a:rPr lang="en-US" sz="2100" kern="1200" dirty="0"/>
            <a:t>)</a:t>
          </a:r>
          <a:endParaRPr lang="el-GR" sz="2100" kern="1200" dirty="0"/>
        </a:p>
      </dsp:txBody>
      <dsp:txXfrm>
        <a:off x="659317" y="475012"/>
        <a:ext cx="8323158" cy="950025"/>
      </dsp:txXfrm>
    </dsp:sp>
    <dsp:sp modelId="{690342CF-BCC6-447A-B2A9-18CF7113773A}">
      <dsp:nvSpPr>
        <dsp:cNvPr id="0" name=""/>
        <dsp:cNvSpPr/>
      </dsp:nvSpPr>
      <dsp:spPr>
        <a:xfrm>
          <a:off x="65551" y="356259"/>
          <a:ext cx="1187532" cy="1187532"/>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6F31739-B9A0-466F-BF0D-D328447AFEC0}">
      <dsp:nvSpPr>
        <dsp:cNvPr id="0" name=""/>
        <dsp:cNvSpPr/>
      </dsp:nvSpPr>
      <dsp:spPr>
        <a:xfrm>
          <a:off x="1004652" y="1900051"/>
          <a:ext cx="7977823" cy="95002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54083"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5. </a:t>
          </a:r>
          <a:r>
            <a:rPr lang="hu-HU" sz="2100" kern="1200" dirty="0"/>
            <a:t>A</a:t>
          </a:r>
          <a:r>
            <a:rPr lang="hu-HU" sz="2100" b="1" i="0" kern="1200" dirty="0"/>
            <a:t>datkezelési tevékenységek nyilvántartása </a:t>
          </a:r>
          <a:r>
            <a:rPr lang="en-US" sz="2100" kern="1200" dirty="0"/>
            <a:t>(30</a:t>
          </a:r>
          <a:r>
            <a:rPr lang="hu-HU" sz="2100" kern="1200" dirty="0"/>
            <a:t>. cikk </a:t>
          </a:r>
          <a:r>
            <a:rPr lang="en-US" sz="2100" kern="1200" dirty="0"/>
            <a:t>(5)</a:t>
          </a:r>
          <a:r>
            <a:rPr lang="hu-HU" sz="2100" kern="1200" dirty="0"/>
            <a:t> bekezdés</a:t>
          </a:r>
          <a:r>
            <a:rPr lang="en-US" sz="2100" kern="1200" dirty="0"/>
            <a:t>)</a:t>
          </a:r>
          <a:endParaRPr lang="el-GR" sz="2100" kern="1200" dirty="0"/>
        </a:p>
      </dsp:txBody>
      <dsp:txXfrm>
        <a:off x="1004652" y="1900051"/>
        <a:ext cx="7977823" cy="950025"/>
      </dsp:txXfrm>
    </dsp:sp>
    <dsp:sp modelId="{F8890941-1751-4B03-87D7-DBA112A7CACB}">
      <dsp:nvSpPr>
        <dsp:cNvPr id="0" name=""/>
        <dsp:cNvSpPr/>
      </dsp:nvSpPr>
      <dsp:spPr>
        <a:xfrm>
          <a:off x="410886" y="1781298"/>
          <a:ext cx="1187532" cy="1187532"/>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ED7510-3AED-426A-86CA-5BBCB975A5D5}">
      <dsp:nvSpPr>
        <dsp:cNvPr id="0" name=""/>
        <dsp:cNvSpPr/>
      </dsp:nvSpPr>
      <dsp:spPr>
        <a:xfrm>
          <a:off x="659317" y="3325090"/>
          <a:ext cx="8323158" cy="95002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54083"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6. </a:t>
          </a:r>
          <a:r>
            <a:rPr lang="hu-HU" sz="2100" kern="1200" dirty="0"/>
            <a:t>Az adatkezelés biztonsága </a:t>
          </a:r>
          <a:r>
            <a:rPr lang="en-US" sz="2100" kern="1200" dirty="0"/>
            <a:t>(32</a:t>
          </a:r>
          <a:r>
            <a:rPr lang="hu-HU" sz="2100" kern="1200" dirty="0"/>
            <a:t>. cikk</a:t>
          </a:r>
          <a:r>
            <a:rPr lang="en-US" sz="2100" kern="1200" dirty="0"/>
            <a:t>)</a:t>
          </a:r>
          <a:endParaRPr lang="el-GR" sz="2100" kern="1200" dirty="0"/>
        </a:p>
      </dsp:txBody>
      <dsp:txXfrm>
        <a:off x="659317" y="3325090"/>
        <a:ext cx="8323158" cy="950025"/>
      </dsp:txXfrm>
    </dsp:sp>
    <dsp:sp modelId="{668E2514-9FDC-4710-A7FB-7593D39C6F54}">
      <dsp:nvSpPr>
        <dsp:cNvPr id="0" name=""/>
        <dsp:cNvSpPr/>
      </dsp:nvSpPr>
      <dsp:spPr>
        <a:xfrm>
          <a:off x="65551" y="3206337"/>
          <a:ext cx="1187532" cy="1187532"/>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EE6FF1-A9ED-41C4-A759-B3EA6F2AC9EF}">
      <dsp:nvSpPr>
        <dsp:cNvPr id="0" name=""/>
        <dsp:cNvSpPr/>
      </dsp:nvSpPr>
      <dsp:spPr>
        <a:xfrm>
          <a:off x="-5775672" y="-848530"/>
          <a:ext cx="6833884" cy="6833884"/>
        </a:xfrm>
        <a:prstGeom prst="blockArc">
          <a:avLst>
            <a:gd name="adj1" fmla="val 18900000"/>
            <a:gd name="adj2" fmla="val 2700000"/>
            <a:gd name="adj3" fmla="val 316"/>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640E1F-7D14-404C-ACBD-6BB0D940CBF4}">
      <dsp:nvSpPr>
        <dsp:cNvPr id="0" name=""/>
        <dsp:cNvSpPr/>
      </dsp:nvSpPr>
      <dsp:spPr>
        <a:xfrm>
          <a:off x="517919" y="0"/>
          <a:ext cx="9307220" cy="117337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3865"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7. </a:t>
          </a:r>
          <a:r>
            <a:rPr lang="hu-HU" sz="2000" kern="1200" dirty="0"/>
            <a:t>A</a:t>
          </a:r>
          <a:r>
            <a:rPr lang="pt-BR" sz="2000" kern="1200" dirty="0"/>
            <a:t>z adatvédelmi incidens bejelentése a felügyeleti hatóságnak</a:t>
          </a:r>
          <a:r>
            <a:rPr lang="hu-HU" sz="2000" kern="1200" dirty="0"/>
            <a:t> </a:t>
          </a:r>
          <a:r>
            <a:rPr lang="en-US" sz="2000" kern="1200" dirty="0"/>
            <a:t>(33</a:t>
          </a:r>
          <a:r>
            <a:rPr lang="hu-HU" sz="2000" kern="1200" dirty="0"/>
            <a:t>. cikk</a:t>
          </a:r>
          <a:r>
            <a:rPr lang="en-US" sz="2000" kern="1200" dirty="0"/>
            <a:t>)</a:t>
          </a:r>
          <a:endParaRPr lang="el-GR" sz="2000" kern="1200" dirty="0"/>
        </a:p>
      </dsp:txBody>
      <dsp:txXfrm>
        <a:off x="517919" y="0"/>
        <a:ext cx="9307220" cy="1173372"/>
      </dsp:txXfrm>
    </dsp:sp>
    <dsp:sp modelId="{0E6482A5-D670-4C12-8D90-D62E3538CA8E}">
      <dsp:nvSpPr>
        <dsp:cNvPr id="0" name=""/>
        <dsp:cNvSpPr/>
      </dsp:nvSpPr>
      <dsp:spPr>
        <a:xfrm>
          <a:off x="45787" y="267905"/>
          <a:ext cx="793488" cy="793488"/>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48B0B5-BDE0-483A-A193-15546CB78468}">
      <dsp:nvSpPr>
        <dsp:cNvPr id="0" name=""/>
        <dsp:cNvSpPr/>
      </dsp:nvSpPr>
      <dsp:spPr>
        <a:xfrm>
          <a:off x="826230" y="1140913"/>
          <a:ext cx="8994693" cy="95123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3865"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8. </a:t>
          </a:r>
          <a:r>
            <a:rPr lang="hu-HU" sz="2000" kern="1200" dirty="0"/>
            <a:t>Az érintett tájékoztatása az adatvédelmi incidensről </a:t>
          </a:r>
          <a:r>
            <a:rPr lang="en-US" sz="2000" kern="1200" dirty="0"/>
            <a:t>(34</a:t>
          </a:r>
          <a:r>
            <a:rPr lang="hu-HU" sz="2000" kern="1200" dirty="0"/>
            <a:t>. cikk</a:t>
          </a:r>
          <a:r>
            <a:rPr lang="en-US" sz="2000" kern="1200" dirty="0"/>
            <a:t>)</a:t>
          </a:r>
          <a:endParaRPr lang="el-GR" sz="2000" kern="1200" dirty="0"/>
        </a:p>
      </dsp:txBody>
      <dsp:txXfrm>
        <a:off x="826230" y="1140913"/>
        <a:ext cx="8994693" cy="951233"/>
      </dsp:txXfrm>
    </dsp:sp>
    <dsp:sp modelId="{A6B433AE-BFB0-42F4-A9A7-ADB3EFB5EB17}">
      <dsp:nvSpPr>
        <dsp:cNvPr id="0" name=""/>
        <dsp:cNvSpPr/>
      </dsp:nvSpPr>
      <dsp:spPr>
        <a:xfrm>
          <a:off x="500659" y="1219786"/>
          <a:ext cx="793488" cy="793488"/>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F1DE4E-0330-4234-8813-A77FF008AED9}">
      <dsp:nvSpPr>
        <dsp:cNvPr id="0" name=""/>
        <dsp:cNvSpPr/>
      </dsp:nvSpPr>
      <dsp:spPr>
        <a:xfrm>
          <a:off x="1101574" y="2004219"/>
          <a:ext cx="8712738" cy="84967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3865" tIns="50800" rIns="50800" bIns="50800" numCol="1" spcCol="1270" anchor="ctr" anchorCtr="0">
          <a:noAutofit/>
        </a:bodyPr>
        <a:lstStyle/>
        <a:p>
          <a:pPr marL="0" lvl="0" indent="0" algn="l" defTabSz="889000">
            <a:lnSpc>
              <a:spcPct val="90000"/>
            </a:lnSpc>
            <a:spcBef>
              <a:spcPct val="0"/>
            </a:spcBef>
            <a:spcAft>
              <a:spcPct val="35000"/>
            </a:spcAft>
            <a:buNone/>
          </a:pPr>
          <a:r>
            <a:rPr lang="fr-FR" sz="2000" kern="1200" dirty="0"/>
            <a:t>9. </a:t>
          </a:r>
          <a:r>
            <a:rPr lang="hu-HU" sz="2000" kern="1200" dirty="0"/>
            <a:t>Adatvédelmi hatásvizsgálat </a:t>
          </a:r>
          <a:r>
            <a:rPr lang="fr-FR" sz="2000" kern="1200" dirty="0"/>
            <a:t>(DPIA) (35</a:t>
          </a:r>
          <a:r>
            <a:rPr lang="hu-HU" sz="2000" kern="1200" dirty="0"/>
            <a:t>. cikk</a:t>
          </a:r>
          <a:r>
            <a:rPr lang="fr-FR" sz="2000" kern="1200" dirty="0"/>
            <a:t>)</a:t>
          </a:r>
          <a:endParaRPr lang="el-GR" sz="2000" kern="1200" dirty="0"/>
        </a:p>
      </dsp:txBody>
      <dsp:txXfrm>
        <a:off x="1101574" y="2004219"/>
        <a:ext cx="8712738" cy="849673"/>
      </dsp:txXfrm>
    </dsp:sp>
    <dsp:sp modelId="{F0E2EE28-2399-450C-B3CD-53EA856AF0B5}">
      <dsp:nvSpPr>
        <dsp:cNvPr id="0" name=""/>
        <dsp:cNvSpPr/>
      </dsp:nvSpPr>
      <dsp:spPr>
        <a:xfrm>
          <a:off x="593818" y="2101991"/>
          <a:ext cx="793488" cy="793488"/>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E24545-89D1-49AB-A4F3-13BA55494EC0}">
      <dsp:nvSpPr>
        <dsp:cNvPr id="0" name=""/>
        <dsp:cNvSpPr/>
      </dsp:nvSpPr>
      <dsp:spPr>
        <a:xfrm>
          <a:off x="1186698" y="2877120"/>
          <a:ext cx="8627498" cy="128634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3865"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10. </a:t>
          </a:r>
          <a:r>
            <a:rPr lang="hu-HU" sz="2000" kern="1200" dirty="0"/>
            <a:t>A 35. cikk (3) bekezdése példákat nyújt arra, hogy a GDPR értelmében mely adatkezelési tevékenységek  jelentenek magas kockázatot, azaz mikor szükséges az adatvédelmi hatásvizsgálat.</a:t>
          </a:r>
          <a:endParaRPr lang="el-GR" sz="2000" kern="1200" dirty="0"/>
        </a:p>
      </dsp:txBody>
      <dsp:txXfrm>
        <a:off x="1186698" y="2877120"/>
        <a:ext cx="8627498" cy="1286345"/>
      </dsp:txXfrm>
    </dsp:sp>
    <dsp:sp modelId="{307DF6A6-3F87-42FD-BF74-1C3DD4AE6A43}">
      <dsp:nvSpPr>
        <dsp:cNvPr id="0" name=""/>
        <dsp:cNvSpPr/>
      </dsp:nvSpPr>
      <dsp:spPr>
        <a:xfrm>
          <a:off x="500659" y="3123549"/>
          <a:ext cx="793488" cy="793488"/>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CF4CF2-7249-4041-9A3D-441E1C166BA8}">
      <dsp:nvSpPr>
        <dsp:cNvPr id="0" name=""/>
        <dsp:cNvSpPr/>
      </dsp:nvSpPr>
      <dsp:spPr>
        <a:xfrm>
          <a:off x="501911" y="4164651"/>
          <a:ext cx="9307220" cy="9120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3865"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11. </a:t>
          </a:r>
          <a:r>
            <a:rPr lang="hu-HU" sz="2000" kern="1200" dirty="0"/>
            <a:t>Kulcskérdés: milyen kritériumok alapján kell egy adatkezelést magas kockázatú tevékenységnek tekinteni?</a:t>
          </a:r>
          <a:endParaRPr lang="el-GR" sz="2000" kern="1200" dirty="0"/>
        </a:p>
      </dsp:txBody>
      <dsp:txXfrm>
        <a:off x="501911" y="4164651"/>
        <a:ext cx="9307220" cy="912048"/>
      </dsp:txXfrm>
    </dsp:sp>
    <dsp:sp modelId="{D1A07027-DA39-4EE6-B24B-DBAE084B5A60}">
      <dsp:nvSpPr>
        <dsp:cNvPr id="0" name=""/>
        <dsp:cNvSpPr/>
      </dsp:nvSpPr>
      <dsp:spPr>
        <a:xfrm>
          <a:off x="45787" y="4075430"/>
          <a:ext cx="793488" cy="793488"/>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BF321-FC7E-4BE9-94B4-13752648C27A}">
      <dsp:nvSpPr>
        <dsp:cNvPr id="0" name=""/>
        <dsp:cNvSpPr/>
      </dsp:nvSpPr>
      <dsp:spPr>
        <a:xfrm>
          <a:off x="-5195783" y="-795868"/>
          <a:ext cx="6187486" cy="6187486"/>
        </a:xfrm>
        <a:prstGeom prst="blockArc">
          <a:avLst>
            <a:gd name="adj1" fmla="val 18900000"/>
            <a:gd name="adj2" fmla="val 2700000"/>
            <a:gd name="adj3" fmla="val 349"/>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68A3F1-DE7C-4ECE-8FD6-BC9EC3021179}">
      <dsp:nvSpPr>
        <dsp:cNvPr id="0" name=""/>
        <dsp:cNvSpPr/>
      </dsp:nvSpPr>
      <dsp:spPr>
        <a:xfrm>
          <a:off x="637889" y="459574"/>
          <a:ext cx="8833604" cy="91914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9575"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t>12. </a:t>
          </a:r>
          <a:r>
            <a:rPr lang="hu-HU" sz="2900" b="0" i="0" kern="1200" dirty="0"/>
            <a:t>Előzetes konzultáció az adatvédelmi hatósággal</a:t>
          </a:r>
          <a:r>
            <a:rPr lang="en-US" sz="2900" kern="1200" dirty="0"/>
            <a:t> (36</a:t>
          </a:r>
          <a:r>
            <a:rPr lang="hu-HU" sz="2900" kern="1200" dirty="0"/>
            <a:t>. cikk</a:t>
          </a:r>
          <a:r>
            <a:rPr lang="en-US" sz="2900" kern="1200" dirty="0"/>
            <a:t>)</a:t>
          </a:r>
          <a:endParaRPr lang="el-GR" sz="2900" kern="1200" dirty="0"/>
        </a:p>
      </dsp:txBody>
      <dsp:txXfrm>
        <a:off x="637889" y="459574"/>
        <a:ext cx="8833604" cy="919149"/>
      </dsp:txXfrm>
    </dsp:sp>
    <dsp:sp modelId="{158E4B0F-F847-4D8B-8A18-C3C2CECE73BE}">
      <dsp:nvSpPr>
        <dsp:cNvPr id="0" name=""/>
        <dsp:cNvSpPr/>
      </dsp:nvSpPr>
      <dsp:spPr>
        <a:xfrm>
          <a:off x="63421" y="344681"/>
          <a:ext cx="1148937" cy="114893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874761-397D-4401-920F-C94B91E80979}">
      <dsp:nvSpPr>
        <dsp:cNvPr id="0" name=""/>
        <dsp:cNvSpPr/>
      </dsp:nvSpPr>
      <dsp:spPr>
        <a:xfrm>
          <a:off x="972000" y="1838299"/>
          <a:ext cx="8499493" cy="91914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9575"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t>13. </a:t>
          </a:r>
          <a:r>
            <a:rPr lang="hu-HU" sz="2900" kern="1200" dirty="0"/>
            <a:t>Az adatvédelmi tisztviselő feladatai </a:t>
          </a:r>
          <a:r>
            <a:rPr lang="en-US" sz="2900" kern="1200" dirty="0"/>
            <a:t>( 39</a:t>
          </a:r>
          <a:r>
            <a:rPr lang="hu-HU" sz="2900" kern="1200" dirty="0"/>
            <a:t>. cikk </a:t>
          </a:r>
          <a:r>
            <a:rPr lang="en-US" sz="2900" kern="1200" dirty="0"/>
            <a:t>(2)</a:t>
          </a:r>
          <a:r>
            <a:rPr lang="hu-HU" sz="2900" kern="1200" dirty="0"/>
            <a:t> bekezdés</a:t>
          </a:r>
          <a:r>
            <a:rPr lang="en-US" sz="2900" kern="1200" dirty="0"/>
            <a:t>)</a:t>
          </a:r>
          <a:endParaRPr lang="el-GR" sz="2900" kern="1200" dirty="0"/>
        </a:p>
      </dsp:txBody>
      <dsp:txXfrm>
        <a:off x="972000" y="1838299"/>
        <a:ext cx="8499493" cy="919149"/>
      </dsp:txXfrm>
    </dsp:sp>
    <dsp:sp modelId="{0522672F-B7D3-4F4F-8A0D-52563584BFC5}">
      <dsp:nvSpPr>
        <dsp:cNvPr id="0" name=""/>
        <dsp:cNvSpPr/>
      </dsp:nvSpPr>
      <dsp:spPr>
        <a:xfrm>
          <a:off x="397532" y="1723405"/>
          <a:ext cx="1148937" cy="114893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5BD8B2-00E4-4A89-A65B-5EBCB301EBB4}">
      <dsp:nvSpPr>
        <dsp:cNvPr id="0" name=""/>
        <dsp:cNvSpPr/>
      </dsp:nvSpPr>
      <dsp:spPr>
        <a:xfrm>
          <a:off x="637889" y="3217024"/>
          <a:ext cx="8833604" cy="91914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9575" tIns="73660" rIns="73660" bIns="73660" numCol="1" spcCol="1270" anchor="ctr" anchorCtr="0">
          <a:noAutofit/>
        </a:bodyPr>
        <a:lstStyle/>
        <a:p>
          <a:pPr marL="0" lvl="0" indent="0" algn="l" defTabSz="1289050">
            <a:lnSpc>
              <a:spcPct val="90000"/>
            </a:lnSpc>
            <a:spcBef>
              <a:spcPct val="0"/>
            </a:spcBef>
            <a:spcAft>
              <a:spcPct val="35000"/>
            </a:spcAft>
            <a:buNone/>
          </a:pPr>
          <a:r>
            <a:rPr lang="fr-FR" sz="2900" kern="1200" dirty="0"/>
            <a:t>14. </a:t>
          </a:r>
          <a:r>
            <a:rPr lang="hu-HU" sz="2900" kern="1200" dirty="0"/>
            <a:t>Magatartási kódexek</a:t>
          </a:r>
          <a:r>
            <a:rPr lang="en-US" sz="2900" kern="1200" dirty="0"/>
            <a:t> (40</a:t>
          </a:r>
          <a:r>
            <a:rPr lang="hu-HU" sz="2900" kern="1200" dirty="0"/>
            <a:t>. cikk </a:t>
          </a:r>
          <a:r>
            <a:rPr lang="en-US" sz="2900" kern="1200" dirty="0"/>
            <a:t>(2)</a:t>
          </a:r>
          <a:r>
            <a:rPr lang="hu-HU" sz="2900" kern="1200" dirty="0"/>
            <a:t> bekezdés </a:t>
          </a:r>
          <a:r>
            <a:rPr lang="en-US" sz="2900" kern="1200" dirty="0"/>
            <a:t>h)</a:t>
          </a:r>
          <a:r>
            <a:rPr lang="hu-HU" sz="2900" kern="1200" dirty="0"/>
            <a:t> pont</a:t>
          </a:r>
          <a:r>
            <a:rPr lang="en-US" sz="2900" kern="1200" dirty="0"/>
            <a:t>) </a:t>
          </a:r>
          <a:endParaRPr lang="el-GR" sz="2900" kern="1200" dirty="0"/>
        </a:p>
      </dsp:txBody>
      <dsp:txXfrm>
        <a:off x="637889" y="3217024"/>
        <a:ext cx="8833604" cy="919149"/>
      </dsp:txXfrm>
    </dsp:sp>
    <dsp:sp modelId="{5844855C-9D90-4B31-AFA7-F790EDC77BB0}">
      <dsp:nvSpPr>
        <dsp:cNvPr id="0" name=""/>
        <dsp:cNvSpPr/>
      </dsp:nvSpPr>
      <dsp:spPr>
        <a:xfrm>
          <a:off x="63421" y="3102130"/>
          <a:ext cx="1148937" cy="114893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83B81A-5737-B742-834D-8C3FD2B6278D}">
      <dsp:nvSpPr>
        <dsp:cNvPr id="0" name=""/>
        <dsp:cNvSpPr/>
      </dsp:nvSpPr>
      <dsp:spPr>
        <a:xfrm>
          <a:off x="-4731474" y="-730631"/>
          <a:ext cx="5677723" cy="5677723"/>
        </a:xfrm>
        <a:prstGeom prst="blockArc">
          <a:avLst>
            <a:gd name="adj1" fmla="val 18900000"/>
            <a:gd name="adj2" fmla="val 2700000"/>
            <a:gd name="adj3" fmla="val 38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DB3D57-6C35-5946-89F4-298555EB4BE8}">
      <dsp:nvSpPr>
        <dsp:cNvPr id="0" name=""/>
        <dsp:cNvSpPr/>
      </dsp:nvSpPr>
      <dsp:spPr>
        <a:xfrm>
          <a:off x="775090" y="182924"/>
          <a:ext cx="8488201" cy="204343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6118" tIns="55880" rIns="55880" bIns="55880" numCol="1" spcCol="1270" anchor="ctr" anchorCtr="0">
          <a:noAutofit/>
        </a:bodyPr>
        <a:lstStyle/>
        <a:p>
          <a:pPr marL="0" lvl="0" indent="0" algn="l" defTabSz="977900">
            <a:lnSpc>
              <a:spcPct val="90000"/>
            </a:lnSpc>
            <a:spcBef>
              <a:spcPct val="0"/>
            </a:spcBef>
            <a:spcAft>
              <a:spcPct val="35000"/>
            </a:spcAft>
            <a:buNone/>
          </a:pPr>
          <a:r>
            <a:rPr lang="en-GB" sz="2200" kern="1200" dirty="0"/>
            <a:t>15. </a:t>
          </a:r>
          <a:r>
            <a:rPr lang="hu-HU" sz="2200" kern="1200" dirty="0"/>
            <a:t>A kockázatalapú megközelítés követelménye az adatfeldolgozókra is vonatkozik. Kockázatelemzést kell végezniük a megfelelő technikai és szervezési intézkedések meghatározása érdekében, a kockázatoknak megfelelő biztonsági szint biztosítása érdekében. (28. cikk (3) bekezdés c) pont és 32. cikk)</a:t>
          </a:r>
          <a:endParaRPr lang="el-GR" sz="2200" kern="1200" dirty="0"/>
        </a:p>
      </dsp:txBody>
      <dsp:txXfrm>
        <a:off x="775090" y="182924"/>
        <a:ext cx="8488201" cy="2043437"/>
      </dsp:txXfrm>
    </dsp:sp>
    <dsp:sp modelId="{0C02ADFB-FC5E-8049-BBC0-8DFBADD16092}">
      <dsp:nvSpPr>
        <dsp:cNvPr id="0" name=""/>
        <dsp:cNvSpPr/>
      </dsp:nvSpPr>
      <dsp:spPr>
        <a:xfrm>
          <a:off x="22241" y="451793"/>
          <a:ext cx="1505698" cy="1505698"/>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065E1E-B4DC-274D-9BD0-D76534FA7721}">
      <dsp:nvSpPr>
        <dsp:cNvPr id="0" name=""/>
        <dsp:cNvSpPr/>
      </dsp:nvSpPr>
      <dsp:spPr>
        <a:xfrm>
          <a:off x="775090" y="2409538"/>
          <a:ext cx="8488201" cy="120455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6118"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16. </a:t>
          </a:r>
          <a:r>
            <a:rPr lang="hu-HU" sz="2200" kern="1200" dirty="0"/>
            <a:t>A fentiek a további adatfeldolgozókra is vonatkoznak (</a:t>
          </a:r>
          <a:r>
            <a:rPr lang="en-US" sz="2200" kern="1200" dirty="0"/>
            <a:t>28</a:t>
          </a:r>
          <a:r>
            <a:rPr lang="hu-HU" sz="2200" kern="1200" dirty="0"/>
            <a:t>. cikk </a:t>
          </a:r>
          <a:r>
            <a:rPr lang="en-US" sz="2200" kern="1200" dirty="0"/>
            <a:t>(4)</a:t>
          </a:r>
          <a:r>
            <a:rPr lang="hu-HU" sz="2200" kern="1200" dirty="0"/>
            <a:t> bekezdés</a:t>
          </a:r>
          <a:r>
            <a:rPr lang="en-US" sz="2200" kern="1200" dirty="0"/>
            <a:t>).</a:t>
          </a:r>
          <a:endParaRPr lang="el-GR" sz="2200" kern="1200" dirty="0"/>
        </a:p>
      </dsp:txBody>
      <dsp:txXfrm>
        <a:off x="775090" y="2409538"/>
        <a:ext cx="8488201" cy="1204558"/>
      </dsp:txXfrm>
    </dsp:sp>
    <dsp:sp modelId="{1C8BD48D-F863-8F4E-8359-4F0A1837547E}">
      <dsp:nvSpPr>
        <dsp:cNvPr id="0" name=""/>
        <dsp:cNvSpPr/>
      </dsp:nvSpPr>
      <dsp:spPr>
        <a:xfrm>
          <a:off x="22241" y="2258968"/>
          <a:ext cx="1505698" cy="1505698"/>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4C7E06-94F5-B940-8FAC-77566015DEDA}" type="datetimeFigureOut">
              <a:rPr lang="en-US" smtClean="0"/>
              <a:t>3/11/2020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8BA61-C5D8-D941-8AEE-5E369E27B828}" type="slidenum">
              <a:rPr lang="en-US" smtClean="0"/>
              <a:t>‹#›</a:t>
            </a:fld>
            <a:endParaRPr lang="en-US"/>
          </a:p>
        </p:txBody>
      </p:sp>
    </p:spTree>
    <p:extLst>
      <p:ext uri="{BB962C8B-B14F-4D97-AF65-F5344CB8AC3E}">
        <p14:creationId xmlns:p14="http://schemas.microsoft.com/office/powerpoint/2010/main" val="636397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chr.coe.int/Documents/FS_Data_ENG.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5393445"/>
          </a:xfrm>
        </p:spPr>
        <p:txBody>
          <a:bodyPr/>
          <a:lstStyle/>
          <a:p>
            <a:r>
              <a:rPr lang="hu-HU" dirty="0">
                <a:solidFill>
                  <a:schemeClr val="accent2">
                    <a:lumMod val="75000"/>
                  </a:schemeClr>
                </a:solidFill>
              </a:rPr>
              <a:t>A képzési anyag a STAR (</a:t>
            </a:r>
            <a:r>
              <a:rPr lang="hu-HU" dirty="0" err="1">
                <a:solidFill>
                  <a:schemeClr val="accent2">
                    <a:lumMod val="75000"/>
                  </a:schemeClr>
                </a:solidFill>
              </a:rPr>
              <a:t>Support</a:t>
            </a:r>
            <a:r>
              <a:rPr lang="hu-HU" dirty="0">
                <a:solidFill>
                  <a:schemeClr val="accent2">
                    <a:lumMod val="75000"/>
                  </a:schemeClr>
                </a:solidFill>
              </a:rPr>
              <a:t> </a:t>
            </a:r>
            <a:r>
              <a:rPr lang="hu-HU" dirty="0" err="1">
                <a:solidFill>
                  <a:schemeClr val="accent2">
                    <a:lumMod val="75000"/>
                  </a:schemeClr>
                </a:solidFill>
              </a:rPr>
              <a:t>Training</a:t>
            </a:r>
            <a:r>
              <a:rPr lang="hu-HU" dirty="0">
                <a:solidFill>
                  <a:schemeClr val="accent2">
                    <a:lumMod val="75000"/>
                  </a:schemeClr>
                </a:solidFill>
              </a:rPr>
              <a:t> </a:t>
            </a:r>
            <a:r>
              <a:rPr lang="hu-HU" dirty="0" err="1">
                <a:solidFill>
                  <a:schemeClr val="accent2">
                    <a:lumMod val="75000"/>
                  </a:schemeClr>
                </a:solidFill>
              </a:rPr>
              <a:t>Activities</a:t>
            </a:r>
            <a:r>
              <a:rPr lang="hu-HU" dirty="0">
                <a:solidFill>
                  <a:schemeClr val="accent2">
                    <a:lumMod val="75000"/>
                  </a:schemeClr>
                </a:solidFill>
              </a:rPr>
              <a:t> </a:t>
            </a:r>
            <a:r>
              <a:rPr lang="hu-HU" dirty="0" err="1">
                <a:solidFill>
                  <a:schemeClr val="accent2">
                    <a:lumMod val="75000"/>
                  </a:schemeClr>
                </a:solidFill>
              </a:rPr>
              <a:t>on</a:t>
            </a:r>
            <a:r>
              <a:rPr lang="hu-HU" dirty="0">
                <a:solidFill>
                  <a:schemeClr val="accent2">
                    <a:lumMod val="75000"/>
                  </a:schemeClr>
                </a:solidFill>
              </a:rPr>
              <a:t> </a:t>
            </a:r>
            <a:r>
              <a:rPr lang="hu-HU" dirty="0" err="1">
                <a:solidFill>
                  <a:schemeClr val="accent2">
                    <a:lumMod val="75000"/>
                  </a:schemeClr>
                </a:solidFill>
              </a:rPr>
              <a:t>the</a:t>
            </a:r>
            <a:r>
              <a:rPr lang="hu-HU" dirty="0">
                <a:solidFill>
                  <a:schemeClr val="accent2">
                    <a:lumMod val="75000"/>
                  </a:schemeClr>
                </a:solidFill>
              </a:rPr>
              <a:t> data </a:t>
            </a:r>
            <a:r>
              <a:rPr lang="hu-HU" dirty="0" err="1">
                <a:solidFill>
                  <a:schemeClr val="accent2">
                    <a:lumMod val="75000"/>
                  </a:schemeClr>
                </a:solidFill>
              </a:rPr>
              <a:t>protection</a:t>
            </a:r>
            <a:r>
              <a:rPr lang="hu-HU" dirty="0">
                <a:solidFill>
                  <a:schemeClr val="accent2">
                    <a:lumMod val="75000"/>
                  </a:schemeClr>
                </a:solidFill>
              </a:rPr>
              <a:t> Reform 2017-2019) projekt keretében, az Európai Unió Jogok, Egyenlőség és Polgárság 2014-2020 programjának (REC-RDAT-TRAI-AG-2016 ) társfinanszírozásában, a 769138 számú Grant </a:t>
            </a:r>
            <a:r>
              <a:rPr lang="hu-HU" dirty="0" err="1">
                <a:solidFill>
                  <a:schemeClr val="accent2">
                    <a:lumMod val="75000"/>
                  </a:schemeClr>
                </a:solidFill>
              </a:rPr>
              <a:t>Agreement</a:t>
            </a:r>
            <a:r>
              <a:rPr lang="hu-HU" dirty="0">
                <a:solidFill>
                  <a:schemeClr val="accent2">
                    <a:lumMod val="75000"/>
                  </a:schemeClr>
                </a:solidFill>
              </a:rPr>
              <a:t> alatt készült. </a:t>
            </a:r>
          </a:p>
          <a:p>
            <a:endParaRPr lang="hu-HU" dirty="0">
              <a:solidFill>
                <a:schemeClr val="accent2">
                  <a:lumMod val="75000"/>
                </a:schemeClr>
              </a:solidFill>
            </a:endParaRPr>
          </a:p>
          <a:p>
            <a:r>
              <a:rPr lang="hu-HU" dirty="0">
                <a:solidFill>
                  <a:schemeClr val="accent2">
                    <a:lumMod val="75000"/>
                  </a:schemeClr>
                </a:solidFill>
              </a:rPr>
              <a:t>További információk, valamint az eredeti angol nyelvű  képzési anyagok megtalálhatóak a projekt honlapján (www.project-star.eu)</a:t>
            </a:r>
          </a:p>
          <a:p>
            <a:pPr algn="just"/>
            <a:r>
              <a:rPr lang="hu-HU" dirty="0">
                <a:solidFill>
                  <a:schemeClr val="accent2">
                    <a:lumMod val="75000"/>
                  </a:schemeClr>
                </a:solidFill>
              </a:rPr>
              <a:t>---</a:t>
            </a:r>
          </a:p>
          <a:p>
            <a:r>
              <a:rPr lang="hu-HU" dirty="0">
                <a:solidFill>
                  <a:schemeClr val="accent2">
                    <a:lumMod val="75000"/>
                  </a:schemeClr>
                </a:solidFill>
              </a:rPr>
              <a:t>Mellékelt formanyomtatványok:</a:t>
            </a:r>
          </a:p>
          <a:p>
            <a:endParaRPr lang="hu-HU" dirty="0"/>
          </a:p>
          <a:p>
            <a:pPr marL="171450" indent="-171450">
              <a:buFont typeface="Arial" panose="020B0604020202020204" pitchFamily="34" charset="0"/>
              <a:buChar char="•"/>
            </a:pPr>
            <a:r>
              <a:rPr lang="hu-HU" sz="1200" kern="1200" dirty="0">
                <a:solidFill>
                  <a:schemeClr val="tx1"/>
                </a:solidFill>
                <a:effectLst/>
                <a:latin typeface="+mn-lt"/>
                <a:ea typeface="+mn-ea"/>
                <a:cs typeface="+mn-cs"/>
              </a:rPr>
              <a:t>Meghívó – a képzés tartalmának, céljának</a:t>
            </a:r>
            <a:r>
              <a:rPr lang="hu-HU" sz="1200" kern="1200" baseline="0" dirty="0">
                <a:solidFill>
                  <a:schemeClr val="tx1"/>
                </a:solidFill>
                <a:effectLst/>
                <a:latin typeface="+mn-lt"/>
                <a:ea typeface="+mn-ea"/>
                <a:cs typeface="+mn-cs"/>
              </a:rPr>
              <a:t> és tervezett tanulási eredményeinek leírása</a:t>
            </a:r>
          </a:p>
          <a:p>
            <a:pPr marL="171450" indent="-171450">
              <a:buFont typeface="Arial" panose="020B0604020202020204" pitchFamily="34" charset="0"/>
              <a:buChar char="•"/>
            </a:pPr>
            <a:r>
              <a:rPr lang="hu-HU" sz="1200" kern="1200" dirty="0">
                <a:solidFill>
                  <a:schemeClr val="tx1"/>
                </a:solidFill>
                <a:effectLst/>
                <a:latin typeface="+mn-lt"/>
                <a:ea typeface="+mn-ea"/>
                <a:cs typeface="+mn-cs"/>
              </a:rPr>
              <a:t>Résztvevők listája – mely tartalmazza az </a:t>
            </a:r>
            <a:r>
              <a:rPr lang="hu-HU" sz="1200" kern="1200" dirty="0">
                <a:effectLst/>
                <a:latin typeface="+mn-lt"/>
                <a:ea typeface="+mn-ea"/>
                <a:cs typeface="+mn-cs"/>
              </a:rPr>
              <a:t>adatvédelmi hozzájárulási formanyomtatványt is!</a:t>
            </a:r>
          </a:p>
          <a:p>
            <a:pPr marL="171450" indent="-171450">
              <a:buFont typeface="Arial" panose="020B0604020202020204" pitchFamily="34" charset="0"/>
              <a:buChar char="•"/>
            </a:pPr>
            <a:r>
              <a:rPr lang="hu-HU" dirty="0">
                <a:solidFill>
                  <a:schemeClr val="accent2">
                    <a:lumMod val="75000"/>
                  </a:schemeClr>
                </a:solidFill>
              </a:rPr>
              <a:t>Értékelőlap</a:t>
            </a:r>
            <a:r>
              <a:rPr lang="hu-HU" sz="1200" kern="1200" dirty="0">
                <a:solidFill>
                  <a:schemeClr val="tx1"/>
                </a:solidFill>
                <a:effectLst/>
                <a:latin typeface="+mn-lt"/>
                <a:ea typeface="+mn-ea"/>
                <a:cs typeface="+mn-cs"/>
              </a:rPr>
              <a:t>–oktatók számára</a:t>
            </a:r>
          </a:p>
          <a:p>
            <a:pPr marL="171450" indent="-171450">
              <a:buFont typeface="Arial" panose="020B0604020202020204" pitchFamily="34" charset="0"/>
              <a:buChar char="•"/>
            </a:pPr>
            <a:r>
              <a:rPr lang="hu-HU" sz="1200" kern="1200" noProof="0" dirty="0">
                <a:solidFill>
                  <a:schemeClr val="accent2">
                    <a:lumMod val="75000"/>
                  </a:schemeClr>
                </a:solidFill>
                <a:effectLst/>
                <a:latin typeface="+mn-lt"/>
                <a:ea typeface="+mn-ea"/>
                <a:cs typeface="+mn-cs"/>
              </a:rPr>
              <a:t>Plakát</a:t>
            </a:r>
            <a:r>
              <a:rPr lang="hu-HU" sz="1200" kern="1200" noProof="0" dirty="0">
                <a:solidFill>
                  <a:schemeClr val="tx1"/>
                </a:solidFill>
                <a:effectLst/>
                <a:latin typeface="+mn-lt"/>
                <a:ea typeface="+mn-ea"/>
                <a:cs typeface="+mn-cs"/>
              </a:rPr>
              <a:t>/ </a:t>
            </a:r>
            <a:r>
              <a:rPr lang="hu-HU" dirty="0">
                <a:solidFill>
                  <a:schemeClr val="accent2">
                    <a:lumMod val="75000"/>
                  </a:schemeClr>
                </a:solidFill>
              </a:rPr>
              <a:t>online felhívás</a:t>
            </a:r>
            <a:r>
              <a:rPr lang="hu-HU" sz="1200" kern="1200" noProof="0" dirty="0">
                <a:solidFill>
                  <a:schemeClr val="tx1"/>
                </a:solidFill>
                <a:effectLst/>
                <a:latin typeface="+mn-lt"/>
                <a:ea typeface="+mn-ea"/>
                <a:cs typeface="+mn-cs"/>
              </a:rPr>
              <a:t>– a képzés tartalmának, céljának és a tervezett tanulási eredmények</a:t>
            </a:r>
            <a:r>
              <a:rPr lang="hu-HU" sz="1200" kern="1200" baseline="0" noProof="0" dirty="0">
                <a:solidFill>
                  <a:schemeClr val="tx1"/>
                </a:solidFill>
                <a:effectLst/>
                <a:latin typeface="+mn-lt"/>
                <a:ea typeface="+mn-ea"/>
                <a:cs typeface="+mn-cs"/>
              </a:rPr>
              <a:t> </a:t>
            </a:r>
            <a:r>
              <a:rPr lang="hu-HU" sz="1200" kern="1200" noProof="0" dirty="0">
                <a:solidFill>
                  <a:schemeClr val="tx1"/>
                </a:solidFill>
                <a:effectLst/>
                <a:latin typeface="+mn-lt"/>
                <a:ea typeface="+mn-ea"/>
                <a:cs typeface="+mn-cs"/>
              </a:rPr>
              <a:t>leírása</a:t>
            </a:r>
          </a:p>
          <a:p>
            <a:endParaRPr lang="hu-HU" sz="1200" kern="1200" dirty="0">
              <a:solidFill>
                <a:schemeClr val="tx1"/>
              </a:solidFill>
              <a:effectLst/>
              <a:latin typeface="+mn-lt"/>
              <a:ea typeface="+mn-ea"/>
              <a:cs typeface="+mn-cs"/>
            </a:endParaRPr>
          </a:p>
          <a:p>
            <a:pPr lvl="0"/>
            <a:r>
              <a:rPr lang="hu-HU" sz="1200" b="1" kern="1200" noProof="0" dirty="0">
                <a:solidFill>
                  <a:schemeClr val="tx1"/>
                </a:solidFill>
                <a:effectLst/>
                <a:latin typeface="+mn-lt"/>
                <a:ea typeface="+mn-ea"/>
                <a:cs typeface="+mn-cs"/>
              </a:rPr>
              <a:t>Javasolt szakirodalom</a:t>
            </a:r>
          </a:p>
          <a:p>
            <a:pPr marL="171450" lvl="0" indent="-171450">
              <a:buFont typeface="Arial" panose="020B0604020202020204" pitchFamily="34" charset="0"/>
              <a:buChar char="•"/>
            </a:pPr>
            <a:r>
              <a:rPr lang="hu-HU" sz="1200" kern="1200" noProof="0" dirty="0">
                <a:solidFill>
                  <a:schemeClr val="tx1"/>
                </a:solidFill>
                <a:effectLst/>
                <a:latin typeface="+mn-lt"/>
                <a:ea typeface="+mn-ea"/>
                <a:cs typeface="+mn-cs"/>
              </a:rPr>
              <a:t>A 29. cikk szerinti munkacsoport iránymutatása az adatvédelmi hatásvizsgálat elvégzéséhez és annak megállapításához, hogy az adatkezelés az (EU) 2016/679 rendelet alkalmazásában „valószínűsíthetően magas kockázattal jár”-e, 2016/679 (2017. október 4.)</a:t>
            </a:r>
          </a:p>
          <a:p>
            <a:pPr marL="171450" lvl="0" indent="-171450">
              <a:buFont typeface="Arial" panose="020B0604020202020204" pitchFamily="34" charset="0"/>
              <a:buChar char="•"/>
            </a:pPr>
            <a:r>
              <a:rPr lang="hu-HU" sz="1200" kern="1200" noProof="0" dirty="0">
                <a:solidFill>
                  <a:schemeClr val="tx1"/>
                </a:solidFill>
                <a:effectLst/>
                <a:latin typeface="+mn-lt"/>
                <a:ea typeface="+mn-ea"/>
                <a:cs typeface="+mn-cs"/>
              </a:rPr>
              <a:t>A 29. cikk szerinti munkacsoport véleménye a GDPR keretrendszerében alkalmazott kockázatalapú megközelítésről</a:t>
            </a:r>
            <a:r>
              <a:rPr lang="hu-HU" sz="1200" kern="1200" baseline="0" noProof="0" dirty="0">
                <a:solidFill>
                  <a:schemeClr val="tx1"/>
                </a:solidFill>
                <a:effectLst/>
                <a:latin typeface="+mn-lt"/>
                <a:ea typeface="+mn-ea"/>
                <a:cs typeface="+mn-cs"/>
              </a:rPr>
              <a:t> (</a:t>
            </a:r>
            <a:r>
              <a:rPr lang="hu-HU" sz="1200" kern="1200" noProof="0" dirty="0">
                <a:solidFill>
                  <a:schemeClr val="tx1"/>
                </a:solidFill>
                <a:effectLst/>
                <a:latin typeface="+mn-lt"/>
                <a:ea typeface="+mn-ea"/>
                <a:cs typeface="+mn-cs"/>
              </a:rPr>
              <a:t>2014.</a:t>
            </a:r>
            <a:r>
              <a:rPr lang="hu-HU" sz="1200" kern="1200" baseline="0" noProof="0" dirty="0">
                <a:solidFill>
                  <a:schemeClr val="tx1"/>
                </a:solidFill>
                <a:effectLst/>
                <a:latin typeface="+mn-lt"/>
                <a:ea typeface="+mn-ea"/>
                <a:cs typeface="+mn-cs"/>
              </a:rPr>
              <a:t> május 30.</a:t>
            </a:r>
            <a:r>
              <a:rPr lang="hu-HU" sz="1200" kern="1200" noProof="0" dirty="0">
                <a:solidFill>
                  <a:schemeClr val="tx1"/>
                </a:solidFill>
                <a:effectLst/>
                <a:latin typeface="+mn-lt"/>
                <a:ea typeface="+mn-ea"/>
                <a:cs typeface="+mn-cs"/>
              </a:rPr>
              <a:t>)</a:t>
            </a:r>
          </a:p>
          <a:p>
            <a:pPr marL="171450" lvl="0" indent="-171450">
              <a:buFont typeface="Arial" panose="020B0604020202020204" pitchFamily="34" charset="0"/>
              <a:buChar char="•"/>
            </a:pPr>
            <a:r>
              <a:rPr lang="hu-HU" sz="1200" kern="1200" noProof="0" dirty="0">
                <a:solidFill>
                  <a:schemeClr val="tx1"/>
                </a:solidFill>
                <a:effectLst/>
                <a:latin typeface="+mn-lt"/>
                <a:ea typeface="+mn-ea"/>
                <a:cs typeface="+mn-cs"/>
              </a:rPr>
              <a:t>EDPB - Vélemény a felügyeleti hatóságok által létrehozott, a </a:t>
            </a:r>
            <a:r>
              <a:rPr lang="hu-HU" noProof="0" dirty="0"/>
              <a:t>GDPR 35. cikkének (4) bekezdése szerinti adatkezelési műveletek típusainak jegyzék-tervezete</a:t>
            </a:r>
            <a:r>
              <a:rPr lang="hu-HU" baseline="0" noProof="0" dirty="0"/>
              <a:t> kapcsán</a:t>
            </a:r>
            <a:r>
              <a:rPr lang="hu-HU" noProof="0" dirty="0"/>
              <a:t>, amelyekre nézve kötelező a hatásvizsgálat</a:t>
            </a:r>
            <a:r>
              <a:rPr lang="hu-HU" baseline="0" noProof="0" dirty="0"/>
              <a:t> </a:t>
            </a:r>
            <a:r>
              <a:rPr lang="hu-HU" noProof="0" dirty="0"/>
              <a:t>lefolytatása (2</a:t>
            </a:r>
            <a:r>
              <a:rPr lang="hu-HU" sz="1200" kern="1200" noProof="0" dirty="0">
                <a:solidFill>
                  <a:schemeClr val="tx1"/>
                </a:solidFill>
                <a:effectLst/>
                <a:latin typeface="+mn-lt"/>
                <a:ea typeface="+mn-ea"/>
                <a:cs typeface="+mn-cs"/>
              </a:rPr>
              <a:t>018. szeptember 25.)</a:t>
            </a:r>
          </a:p>
          <a:p>
            <a:pPr marL="171450" lvl="0" indent="-171450">
              <a:buFont typeface="Arial" panose="020B0604020202020204" pitchFamily="34" charset="0"/>
              <a:buChar char="•"/>
            </a:pPr>
            <a:r>
              <a:rPr lang="hu-HU" sz="1200" kern="1200" noProof="0" dirty="0">
                <a:solidFill>
                  <a:schemeClr val="tx1"/>
                </a:solidFill>
                <a:effectLst/>
                <a:latin typeface="+mn-lt"/>
                <a:ea typeface="+mn-ea"/>
                <a:cs typeface="+mn-cs"/>
              </a:rPr>
              <a:t>ICO - Útmutató az általános adatvédelmi rendelethez (2018)</a:t>
            </a:r>
          </a:p>
          <a:p>
            <a:pPr lvl="0"/>
            <a:r>
              <a:rPr lang="hu-HU" sz="1200" b="1" kern="1200" dirty="0">
                <a:solidFill>
                  <a:schemeClr val="tx1"/>
                </a:solidFill>
                <a:effectLst/>
                <a:latin typeface="+mn-lt"/>
                <a:ea typeface="+mn-ea"/>
                <a:cs typeface="+mn-cs"/>
              </a:rPr>
              <a:t>További szakirodalom</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Christopher </a:t>
            </a:r>
            <a:r>
              <a:rPr lang="en-GB" sz="1200" kern="1200" dirty="0" err="1">
                <a:solidFill>
                  <a:schemeClr val="tx1"/>
                </a:solidFill>
                <a:effectLst/>
                <a:latin typeface="+mn-lt"/>
                <a:ea typeface="+mn-ea"/>
                <a:cs typeface="+mn-cs"/>
              </a:rPr>
              <a:t>Kuner</a:t>
            </a:r>
            <a:r>
              <a:rPr lang="en-GB" sz="1200" kern="1200" dirty="0">
                <a:solidFill>
                  <a:schemeClr val="tx1"/>
                </a:solidFill>
                <a:effectLst/>
                <a:latin typeface="+mn-lt"/>
                <a:ea typeface="+mn-ea"/>
                <a:cs typeface="+mn-cs"/>
              </a:rPr>
              <a:t> et al., Risk Management in data protection, (2015) 5(2) International Data Privacy Law 95-98</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Claudia Quelle, Enhancing Compliance under the General Data Protection Regulation: The Risky Upshot of the Accountability- and Risk-based Approach, (2018) 9(3) European Journal of Risk Regulation 502-526</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Raphael Gellert, Data protection: a risk regulation? Between the risk management of everything and the precautionary alternative, (2015) 5(1) International Data Privacy Law 3-19</a:t>
            </a:r>
          </a:p>
          <a:p>
            <a:pPr lvl="0"/>
            <a:r>
              <a:rPr lang="en-GB" sz="1200" b="1" kern="1200" dirty="0" err="1">
                <a:solidFill>
                  <a:schemeClr val="tx1"/>
                </a:solidFill>
                <a:effectLst/>
                <a:latin typeface="+mn-lt"/>
                <a:ea typeface="+mn-ea"/>
                <a:cs typeface="+mn-cs"/>
              </a:rPr>
              <a:t>Jogeset</a:t>
            </a:r>
            <a:endParaRPr lang="en-GB" sz="1200" kern="1200" dirty="0">
              <a:solidFill>
                <a:schemeClr val="tx1"/>
              </a:solidFill>
              <a:effectLst/>
              <a:latin typeface="+mn-lt"/>
              <a:ea typeface="+mn-ea"/>
              <a:cs typeface="+mn-cs"/>
            </a:endParaRPr>
          </a:p>
          <a:p>
            <a:pPr marL="0" lvl="0" indent="0" algn="just">
              <a:buFont typeface="Arial" panose="020B0604020202020204" pitchFamily="34" charset="0"/>
              <a:buNone/>
            </a:pPr>
            <a:endParaRPr lang="hu-HU" dirty="0"/>
          </a:p>
        </p:txBody>
      </p:sp>
    </p:spTree>
    <p:extLst>
      <p:ext uri="{BB962C8B-B14F-4D97-AF65-F5344CB8AC3E}">
        <p14:creationId xmlns:p14="http://schemas.microsoft.com/office/powerpoint/2010/main" val="102533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dirty="0"/>
              <a:t>A témakör ismerteti a kockázat fogalmát. A dia célja, hogy a résztvevők megértsék, az adatvédelemben a kockázat különös jelentőséggel bír, és megismerjék annak sajátosságait.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dirty="0"/>
              <a:t> Az előadás legyen közérthető és szemléletes. A dia célja, hogy a hallgatóság megértse az adatvédelemben rejlő kockázat fogalmát.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közepes/magas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endParaRPr lang="hu-HU" b="0" noProof="0" dirty="0"/>
          </a:p>
          <a:p>
            <a:r>
              <a:rPr lang="hu-HU" b="1" noProof="0" dirty="0"/>
              <a:t>Jogeset:</a:t>
            </a:r>
            <a:r>
              <a:rPr lang="hu-HU" b="0" noProof="0" dirty="0"/>
              <a:t>-</a:t>
            </a:r>
          </a:p>
          <a:p>
            <a:r>
              <a:rPr lang="hu-HU" b="1" noProof="0" dirty="0"/>
              <a:t>További olvasmányok:</a:t>
            </a:r>
            <a:r>
              <a:rPr lang="hu-HU" b="0" baseline="0" noProof="0" dirty="0"/>
              <a:t> https://www.cnil.fr/en/cnil-publishes-update-its-pia-guides </a:t>
            </a:r>
            <a:endParaRPr lang="hu-HU" b="0" noProof="0" dirty="0"/>
          </a:p>
          <a:p>
            <a:r>
              <a:rPr lang="hu-HU" b="1" noProof="0" dirty="0"/>
              <a:t>Megjegyzések:</a:t>
            </a:r>
            <a:r>
              <a:rPr lang="hu-HU" b="0" noProof="0" dirty="0"/>
              <a:t>-</a:t>
            </a:r>
          </a:p>
          <a:p>
            <a:endParaRPr lang="en-GB" dirty="0"/>
          </a:p>
        </p:txBody>
      </p:sp>
      <p:sp>
        <p:nvSpPr>
          <p:cNvPr id="4" name="Segnaposto numero diapositiva 3"/>
          <p:cNvSpPr>
            <a:spLocks noGrp="1"/>
          </p:cNvSpPr>
          <p:nvPr>
            <p:ph type="sldNum" sz="quarter" idx="5"/>
          </p:nvPr>
        </p:nvSpPr>
        <p:spPr/>
        <p:txBody>
          <a:bodyPr/>
          <a:lstStyle/>
          <a:p>
            <a:fld id="{77A8BA61-C5D8-D941-8AEE-5E369E27B828}" type="slidenum">
              <a:rPr lang="en-US" smtClean="0"/>
              <a:t>10</a:t>
            </a:fld>
            <a:endParaRPr lang="en-US"/>
          </a:p>
        </p:txBody>
      </p:sp>
    </p:spTree>
    <p:extLst>
      <p:ext uri="{BB962C8B-B14F-4D97-AF65-F5344CB8AC3E}">
        <p14:creationId xmlns:p14="http://schemas.microsoft.com/office/powerpoint/2010/main" val="2147449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dirty="0"/>
              <a:t>A témakör ismerteti a kockázat fogalmát. A dia célja, hogy a résztvevők megértsék, hogy az adatvédelemben a kockázat különös jelentőséggel bír, és megismerjék a sajátosságait.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dirty="0"/>
              <a:t>Az előadás legyen közérthető és szemléletes, keltse fel a hallgatóság figyelmét</a:t>
            </a:r>
            <a:r>
              <a:rPr lang="hu-HU" sz="1200" b="0" kern="1200" noProof="0" dirty="0">
                <a:solidFill>
                  <a:schemeClr val="tx1"/>
                </a:solidFill>
                <a:effectLst/>
                <a:latin typeface="+mn-lt"/>
                <a:ea typeface="+mn-ea"/>
                <a:cs typeface="+mn-cs"/>
              </a:rPr>
              <a:t>. A dia célja, hogy a résztvevők megértsék, hogy mit jelent a kockázat fogalma és milyen speciális  jelentéssel bír az adatvédelem területén.</a:t>
            </a:r>
          </a:p>
          <a:p>
            <a:r>
              <a:rPr lang="hu-HU" b="1" noProof="0" dirty="0"/>
              <a:t>Időterv (fontosság): </a:t>
            </a:r>
            <a:r>
              <a:rPr lang="hu-HU" b="0" noProof="0" dirty="0"/>
              <a:t>közepes/magas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r>
              <a:rPr lang="hu-HU" b="0" noProof="0" dirty="0"/>
              <a:t>-</a:t>
            </a:r>
          </a:p>
          <a:p>
            <a:r>
              <a:rPr lang="hu-HU" b="1" noProof="0" dirty="0"/>
              <a:t>Jogeset:</a:t>
            </a:r>
            <a:r>
              <a:rPr lang="hu-HU" b="0" noProof="0" dirty="0"/>
              <a:t>-</a:t>
            </a:r>
          </a:p>
          <a:p>
            <a:r>
              <a:rPr lang="hu-HU" b="1" noProof="0" dirty="0"/>
              <a:t>További olvasmányok:</a:t>
            </a:r>
            <a:r>
              <a:rPr lang="hu-HU" b="0" noProof="0" dirty="0"/>
              <a:t>-</a:t>
            </a:r>
          </a:p>
          <a:p>
            <a:r>
              <a:rPr lang="hu-HU" b="1" noProof="0" dirty="0"/>
              <a:t>Megjegyzések: </a:t>
            </a:r>
          </a:p>
          <a:p>
            <a:endParaRPr lang="hu-HU" b="1" noProof="0" dirty="0"/>
          </a:p>
          <a:p>
            <a:r>
              <a:rPr lang="hu-HU" noProof="0" dirty="0"/>
              <a:t>1. Megjegyzések az 1. ponthoz: </a:t>
            </a:r>
            <a:r>
              <a:rPr lang="hu-HU" dirty="0"/>
              <a:t>Például a (75) </a:t>
            </a:r>
            <a:r>
              <a:rPr lang="hu-HU" dirty="0" err="1"/>
              <a:t>preambulumbekezdés</a:t>
            </a:r>
            <a:r>
              <a:rPr lang="hu-HU" dirty="0"/>
              <a:t> a hátrányos megkülönböztetésből, személyazonosság-lopásból vagy a személyazonossággal való visszaélésből, pénzügyi veszteségből, a jó hírnév sérelméből, a szakmai titoktartási kötelezettség által védett személyes adatok bizalmas jellegének sérüléséből, az álnevesítés engedély nélkül történő feloldásából, vagy bármilyen egyéb jelentős gazdasági vagy szociális hátrányból,</a:t>
            </a:r>
            <a:r>
              <a:rPr lang="hu-HU" baseline="0" dirty="0"/>
              <a:t> a személyes adatok feletti irányítás elvesztéséből fakadó kockázatra utal.</a:t>
            </a: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hu-HU" sz="1200" noProof="0" dirty="0">
              <a:latin typeface="Calibri" panose="020F0502020204030204" pitchFamily="34" charset="0"/>
              <a:cs typeface="Calibri" panose="020F0502020204030204" pitchFamily="34" charset="0"/>
            </a:endParaRPr>
          </a:p>
          <a:p>
            <a:r>
              <a:rPr lang="hu-HU" dirty="0"/>
              <a:t>(75) </a:t>
            </a:r>
            <a:r>
              <a:rPr lang="hu-HU" dirty="0" err="1"/>
              <a:t>preambulumbekezdés</a:t>
            </a:r>
            <a:endParaRPr lang="hu-HU" dirty="0"/>
          </a:p>
          <a:p>
            <a:r>
              <a:rPr lang="hu-HU" dirty="0"/>
              <a:t>A természetes személyek jogait és szabadságait érintő – változó valószínűségű és súlyosságú – kockázatok származhatnak a személyes adatok kezeléséből, amelyek fizikai, vagyoni vagy nem vagyoni károkhoz vezethetnek, különösen, ha az adatkezelésből hátrányos megkülönböztetés, személyazonosság-lopás vagy személyazonossággal való visszaélés, pénzügyi veszteség, a jó hírnév sérelme, a szakmai titoktartási kötelezettség által védett személyes adatok bizalmas jellegének sérülése, az álnevesítés engedély nélkül történő feloldása, vagy bármilyen egyéb jelentős gazdasági vagy szociális hátrány fakadhat; vagy ha az érintettek nem gyakorolhatják jogaikat és szabadságaikat, vagy nem rendelkezhetnek saját személyes adataik felett; vagy ha olyan személyes adatok kezelése történik, amelyek faji vagy etnikai származásra, vagy politikai véleményre, vallási vagy világnézeti meggyőződésre vagy szakszervezeti tagságra utalnak, valamint ha a kezelt adatok genetikai adatok, egészségügyi adatok vagy a szexuális életre, büntetőjogi felelősség megállapítására, illetve bűncselekményekre, vagy ezekhez kapcsolódó biztonsági intézkedésekre vonatkoznak; vagy ha személyes jellemzők értékelésére, így különösen munkahelyi teljesítménnyel kapcsolatos jellemzők, gazdasági helyzet, egészségi állapot, személyes preferenciák vagy érdeklődési körök, megbízhatóság vagy viselkedés, tartózkodási hely vagy mozgás elemzésére vagy előrejelzésére kerül sor személyes profil létrehozása vagy felhasználása céljából; vagy ha kiszolgáltatott személyek – különösen, ha gyermekek – személyes adatainak a kezelésére kerül sor; vagy ha az adatkezelés nagy mennyiségű személyes adat alapján zajlik, és nagyszámú érintettre terjed ki.</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sz="1200" noProof="0"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noProof="0" dirty="0">
                <a:latin typeface="Calibri" panose="020F0502020204030204" pitchFamily="34" charset="0"/>
                <a:cs typeface="Calibri" panose="020F0502020204030204" pitchFamily="34" charset="0"/>
              </a:rPr>
              <a:t>2. Megjegyzések a 2. és 3. ponthoz: </a:t>
            </a:r>
            <a:r>
              <a:rPr lang="hu-HU" dirty="0"/>
              <a:t>Nem világos, hogy a GDPR alapján milyen típusú kockázatokat vizsgálnak meg a kockázatelemzésben. A diasor célja tisztázni a kockázatelemzési gyakorlatokat és végrehajtásukat. </a:t>
            </a:r>
            <a:endParaRPr lang="en-GB" sz="1200" dirty="0">
              <a:latin typeface="Calibri" panose="020F0502020204030204" pitchFamily="34" charset="0"/>
              <a:cs typeface="Calibri" panose="020F0502020204030204" pitchFamily="34" charset="0"/>
            </a:endParaRPr>
          </a:p>
          <a:p>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hu-HU" sz="1200" noProof="0"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hu-HU" sz="1200" noProof="0" dirty="0">
              <a:latin typeface="Calibri" panose="020F0502020204030204" pitchFamily="34" charset="0"/>
              <a:cs typeface="Calibri" panose="020F0502020204030204" pitchFamily="34" charset="0"/>
            </a:endParaRPr>
          </a:p>
          <a:p>
            <a:endParaRPr lang="hu-HU" noProof="0" dirty="0"/>
          </a:p>
        </p:txBody>
      </p:sp>
      <p:sp>
        <p:nvSpPr>
          <p:cNvPr id="4" name="Slide Number Placeholder 3"/>
          <p:cNvSpPr>
            <a:spLocks noGrp="1"/>
          </p:cNvSpPr>
          <p:nvPr>
            <p:ph type="sldNum" sz="quarter" idx="5"/>
          </p:nvPr>
        </p:nvSpPr>
        <p:spPr/>
        <p:txBody>
          <a:bodyPr/>
          <a:lstStyle/>
          <a:p>
            <a:fld id="{77A8BA61-C5D8-D941-8AEE-5E369E27B828}" type="slidenum">
              <a:rPr lang="en-US" smtClean="0"/>
              <a:t>11</a:t>
            </a:fld>
            <a:endParaRPr lang="en-US"/>
          </a:p>
        </p:txBody>
      </p:sp>
    </p:spTree>
    <p:extLst>
      <p:ext uri="{BB962C8B-B14F-4D97-AF65-F5344CB8AC3E}">
        <p14:creationId xmlns:p14="http://schemas.microsoft.com/office/powerpoint/2010/main" val="263104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dirty="0"/>
          </a:p>
        </p:txBody>
      </p:sp>
      <p:sp>
        <p:nvSpPr>
          <p:cNvPr id="4" name="Dia számának hely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A8BA61-C5D8-D941-8AEE-5E369E27B8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44543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témakör bemutatja a </a:t>
            </a:r>
            <a:r>
              <a:rPr lang="hu-HU" dirty="0"/>
              <a:t>GDPR-ban alkalmazott kockázatalapú megközelítés fogalmát, valamint meghatározza a kockázatalapú megközelítésre vonatkozó egyedi követelményeket és rendelkezéseket. </a:t>
            </a:r>
            <a:endParaRPr lang="hu-HU" b="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A dia célja, hogy a hallgatóság megismerje a kockázatalapú megközelítés alkotóelemeit és kritériumait.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r>
              <a:rPr lang="hu-HU" b="0" noProof="0" dirty="0"/>
              <a:t>:-</a:t>
            </a:r>
          </a:p>
          <a:p>
            <a:r>
              <a:rPr lang="hu-HU" b="1" noProof="0" dirty="0"/>
              <a:t>Jogeset:</a:t>
            </a:r>
            <a:r>
              <a:rPr lang="hu-HU" b="0" noProof="0" dirty="0"/>
              <a:t>-</a:t>
            </a:r>
          </a:p>
          <a:p>
            <a:r>
              <a:rPr lang="hu-HU" b="1" noProof="0" dirty="0"/>
              <a:t>További olvasmányok:</a:t>
            </a:r>
            <a:r>
              <a:rPr lang="hu-HU" b="0" noProof="0" dirty="0"/>
              <a:t>-</a:t>
            </a:r>
          </a:p>
          <a:p>
            <a:r>
              <a:rPr lang="hu-HU" b="1" noProof="0" dirty="0"/>
              <a:t>Megjegyzések: </a:t>
            </a:r>
          </a:p>
          <a:p>
            <a:endParaRPr lang="hu-HU" b="1" noProof="0"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hu-HU" noProof="0" dirty="0"/>
              <a:t>Megjegyzések az</a:t>
            </a:r>
            <a:r>
              <a:rPr lang="hu-HU" baseline="0" noProof="0" dirty="0"/>
              <a:t> </a:t>
            </a:r>
            <a:r>
              <a:rPr lang="hu-HU" noProof="0" dirty="0"/>
              <a:t>1. ponthoz: A gyakorlatban a szervezeteknek be kell tartaniuk a kötelezettségeiket a megfelelés érdekében, miközben figyelemmel kell lenniük az adatkezelés érintettek jogaira és szabadságaira vonatkozó kockázatára is.</a:t>
            </a:r>
          </a:p>
          <a:p>
            <a:pPr marL="171450" indent="-171450">
              <a:buFont typeface="Wingdings" panose="05000000000000000000" pitchFamily="2" charset="2"/>
              <a:buChar char="§"/>
            </a:pPr>
            <a:endParaRPr lang="hu-HU" b="0" noProof="0" dirty="0"/>
          </a:p>
          <a:p>
            <a:pPr marL="171450" indent="-171450">
              <a:buFont typeface="Wingdings" panose="05000000000000000000" pitchFamily="2" charset="2"/>
              <a:buChar char="§"/>
            </a:pPr>
            <a:r>
              <a:rPr lang="hu-HU" b="0" noProof="0" dirty="0"/>
              <a:t>Megjegyzések a 2. ponthoz: Például az adatkezelési nyilvántartás vezetésének követelménye nem vonatkozik a 250-nél kevesebb embert foglalkoztató vállalkozásra vagy szervezetre, </a:t>
            </a:r>
            <a:r>
              <a:rPr lang="hu-HU" sz="1200" b="0" i="0" kern="1200" dirty="0">
                <a:solidFill>
                  <a:schemeClr val="tx1"/>
                </a:solidFill>
                <a:effectLst/>
                <a:latin typeface="+mn-lt"/>
                <a:ea typeface="+mn-ea"/>
                <a:cs typeface="+mn-cs"/>
              </a:rPr>
              <a:t>kivéve, ha az általa végzett adatkezelés az érintettek jogaira és szabadságaira nézve valószínűsíthetően kockázattal jár, ha az adatkezelés nem alkalmi jellegű, vagy ha az adatkezelés kiterjed a személyes adatok 9. cikk (1) bekezdésében említett különleges kategóriáinak vagy a 10. cikkben említett, büntetőjogi felelősség megállapítására vonatkozó határozatokra és bűncselekményekre vonatkozó személyes adatoknak a kezelésére</a:t>
            </a:r>
            <a:r>
              <a:rPr lang="hu-HU" noProof="0" dirty="0"/>
              <a:t> (30. cikk (5) bekezdés)</a:t>
            </a:r>
          </a:p>
          <a:p>
            <a:pPr marL="171450" indent="-171450">
              <a:buFont typeface="Wingdings" panose="05000000000000000000" pitchFamily="2" charset="2"/>
              <a:buChar char="§"/>
            </a:pPr>
            <a:endParaRPr lang="hu-HU" noProof="0"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hu-HU" noProof="0" dirty="0"/>
              <a:t>Megjegyzés a 3. ponthoz: Ez az eset jó példa a kötelező adatvédelmi hatásvizsgálatra.</a:t>
            </a:r>
          </a:p>
          <a:p>
            <a:pPr marL="171450" indent="-171450">
              <a:buFont typeface="Wingdings" panose="05000000000000000000" pitchFamily="2" charset="2"/>
              <a:buChar char="§"/>
            </a:pPr>
            <a:endParaRPr lang="hu-HU" noProof="0"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hu-HU" noProof="0" dirty="0"/>
              <a:t>Megjegyzések a 4. ponthoz: Egyes esetekben a kockázatalapú megközelítés megköveteli az adatkezelés várható előnyeinek vizsgálatát és értékelését az egyén, az egyének csoportja, a piac (üzleti vállalkozás) és általában véve a társadalom szempontjából, ahogyan az az adatvédelmi hatásvizsgálatok esetében is történik.</a:t>
            </a:r>
          </a:p>
        </p:txBody>
      </p:sp>
      <p:sp>
        <p:nvSpPr>
          <p:cNvPr id="4" name="Slide Number Placeholder 3"/>
          <p:cNvSpPr>
            <a:spLocks noGrp="1"/>
          </p:cNvSpPr>
          <p:nvPr>
            <p:ph type="sldNum" sz="quarter" idx="5"/>
          </p:nvPr>
        </p:nvSpPr>
        <p:spPr/>
        <p:txBody>
          <a:bodyPr/>
          <a:lstStyle/>
          <a:p>
            <a:fld id="{77A8BA61-C5D8-D941-8AEE-5E369E27B828}" type="slidenum">
              <a:rPr lang="en-US" smtClean="0"/>
              <a:t>13</a:t>
            </a:fld>
            <a:endParaRPr lang="en-US"/>
          </a:p>
        </p:txBody>
      </p:sp>
    </p:spTree>
    <p:extLst>
      <p:ext uri="{BB962C8B-B14F-4D97-AF65-F5344CB8AC3E}">
        <p14:creationId xmlns:p14="http://schemas.microsoft.com/office/powerpoint/2010/main" val="36224699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témakör bemutatja a </a:t>
            </a:r>
            <a:r>
              <a:rPr lang="hu-HU" dirty="0"/>
              <a:t>GDPR-ban alkalmazott kockázatalapú megközelítés fogalmát, és részletes áttekintést nyújt a kulcsfontosságú rendelkezésekről, valamint meghatározza a kockázatalapú megközelítésre vonatkozó egyedi követelményeket és rendelkezéseket. A dia feladata, hogy a hallgatók átfogó képet kapjanak a kockázatalapú megközelítés GDPR-ban való megjelenéséről és a követelményekről.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A résztvevők értsék meg, hogy milyen konkrét kötelezettségek merülnek fel a kockázatalapú megközelítés kapcsán, és melyek a kötelezettségek GDPR szerinti jogalapjai.</a:t>
            </a: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r>
              <a:rPr lang="hu-HU" b="0" noProof="0" dirty="0"/>
              <a:t>: GDPR</a:t>
            </a:r>
            <a:r>
              <a:rPr lang="hu-HU" b="0" baseline="0" noProof="0" dirty="0"/>
              <a:t> </a:t>
            </a:r>
            <a:r>
              <a:rPr lang="hu-HU" b="0" noProof="0" dirty="0"/>
              <a:t>24. cikk és</a:t>
            </a:r>
            <a:r>
              <a:rPr lang="hu-HU" b="0" baseline="0" noProof="0" dirty="0"/>
              <a:t> </a:t>
            </a:r>
            <a:r>
              <a:rPr lang="hu-HU" b="0" noProof="0" dirty="0"/>
              <a:t>25.</a:t>
            </a:r>
            <a:r>
              <a:rPr lang="hu-HU" b="0" baseline="0" noProof="0" dirty="0"/>
              <a:t> cikk</a:t>
            </a:r>
            <a:endParaRPr lang="hu-HU" b="0" noProof="0" dirty="0"/>
          </a:p>
          <a:p>
            <a:r>
              <a:rPr lang="hu-HU" b="1" noProof="0" dirty="0"/>
              <a:t>Jogeset:</a:t>
            </a:r>
            <a:r>
              <a:rPr lang="hu-HU" b="0" noProof="0" dirty="0"/>
              <a:t>-</a:t>
            </a:r>
          </a:p>
          <a:p>
            <a:r>
              <a:rPr lang="hu-HU" b="1" noProof="0" dirty="0"/>
              <a:t>További olvasmányok:</a:t>
            </a:r>
            <a:r>
              <a:rPr lang="hu-HU" b="0" noProof="0" dirty="0"/>
              <a:t>-</a:t>
            </a:r>
          </a:p>
          <a:p>
            <a:r>
              <a:rPr lang="hu-HU" b="1" noProof="0" dirty="0"/>
              <a:t>Megjegyzések: </a:t>
            </a:r>
          </a:p>
          <a:p>
            <a:endParaRPr lang="hu-HU" b="1" noProof="0" dirty="0"/>
          </a:p>
          <a:p>
            <a:pPr marL="171450" indent="-171450">
              <a:buFont typeface="Arial" panose="020B0604020202020204" pitchFamily="34" charset="0"/>
              <a:buChar char="•"/>
            </a:pPr>
            <a:r>
              <a:rPr lang="hu-HU" noProof="0" dirty="0"/>
              <a:t>Megjegyzések a 2. ponthoz: </a:t>
            </a:r>
          </a:p>
          <a:p>
            <a:r>
              <a:rPr lang="hu-HU" noProof="0" dirty="0"/>
              <a:t>24. cikk: </a:t>
            </a:r>
            <a:r>
              <a:rPr lang="hu-HU" dirty="0"/>
              <a:t>Az adatkezelő az adatkezelés jellege, hatóköre, körülményei és céljai, valamint a természetes személyek jogaira és szabadságaira jelentett, változó valószínűségű és súlyosságú kockázat figyelembevételével megfelelő technikai és szervezési intézkedéseket hajt végre annak biztosítása és bizonyítása céljából, hogy a személyes adatok kezelése e rendelettel összhangban történik. Ezeket az intézkedéseket az adatkezelő felülvizsgálja és szükség esetén naprakésszé teszi.</a:t>
            </a:r>
            <a:endParaRPr lang="hu-HU" noProof="0" dirty="0"/>
          </a:p>
          <a:p>
            <a:endParaRPr lang="hu-HU" noProof="0" dirty="0"/>
          </a:p>
          <a:p>
            <a:pPr marL="171450" indent="-171450">
              <a:buFont typeface="Arial" panose="020B0604020202020204" pitchFamily="34" charset="0"/>
              <a:buChar char="•"/>
            </a:pPr>
            <a:r>
              <a:rPr lang="hu-HU" noProof="0" dirty="0"/>
              <a:t>Megjegyzések</a:t>
            </a:r>
            <a:r>
              <a:rPr lang="hu-HU" baseline="0" noProof="0" dirty="0"/>
              <a:t> a</a:t>
            </a:r>
            <a:r>
              <a:rPr lang="hu-HU" noProof="0" dirty="0"/>
              <a:t> 3. ponthoz: </a:t>
            </a:r>
          </a:p>
          <a:p>
            <a:r>
              <a:rPr lang="hu-HU" noProof="0" dirty="0"/>
              <a:t>25. cikk: </a:t>
            </a:r>
            <a:r>
              <a:rPr lang="hu-HU" dirty="0"/>
              <a:t>Az adatkezelő a tudomány és technológia állása és a megvalósítás költségei, továbbá az adatkezelés jellege, hatóköre, körülményei és céljai, valamint a természetes személyek jogaira és szabadságaira jelentett, változó valószínűségű és súlyosságú kockázat figyelembevételével mind az adatkezelés módjának meghatározásakor, mind pedig az adatkezelés során olyan megfelelő technikai és szervezési intézkedéseket – például álnevesítést – hajt végre, amelyek célja egyrészt az adatvédelmi elvek, például az adattakarékosság hatékony megvalósítása, másrészt az e rendeletben foglalt követelmények teljesítéséhez és az érintettek jogainak védelméhez szükséges garanciák beépítése az adatkezelés folyamatába.</a:t>
            </a:r>
            <a:endParaRPr lang="hu-HU" noProof="0" dirty="0"/>
          </a:p>
        </p:txBody>
      </p:sp>
      <p:sp>
        <p:nvSpPr>
          <p:cNvPr id="4" name="Slide Number Placeholder 3"/>
          <p:cNvSpPr>
            <a:spLocks noGrp="1"/>
          </p:cNvSpPr>
          <p:nvPr>
            <p:ph type="sldNum" sz="quarter" idx="5"/>
          </p:nvPr>
        </p:nvSpPr>
        <p:spPr/>
        <p:txBody>
          <a:bodyPr/>
          <a:lstStyle/>
          <a:p>
            <a:fld id="{77A8BA61-C5D8-D941-8AEE-5E369E27B828}" type="slidenum">
              <a:rPr lang="en-US" smtClean="0"/>
              <a:t>14</a:t>
            </a:fld>
            <a:endParaRPr lang="en-US"/>
          </a:p>
        </p:txBody>
      </p:sp>
    </p:spTree>
    <p:extLst>
      <p:ext uri="{BB962C8B-B14F-4D97-AF65-F5344CB8AC3E}">
        <p14:creationId xmlns:p14="http://schemas.microsoft.com/office/powerpoint/2010/main" val="201390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témakör bemutatja a </a:t>
            </a:r>
            <a:r>
              <a:rPr lang="hu-HU" dirty="0"/>
              <a:t>GDPR-ban alkalmazott kockázatalapú megközelítés fogalmát, és részletes áttekintést nyújt a kulcsfontosságú rendelkezésekről, valamint meghatározza a kockázatalapú megközelítésre vonatkozó egyedi követelményeket és rendelkezéseket. A dia feladata, hogy a hallgatók átfogó képet kapjanak a kockázatalapú megközelítés GDPR-ban való megjelenéséről és a követelményekről.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A résztvevők értsék meg, hogy milyen konkrét kötelezettségek merülnek fel a kockázatalapú megközelítés kapcsán, és melyek a kötelezettségek GDPR szerinti jogalapjai.</a:t>
            </a: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r>
              <a:rPr lang="hu-HU" b="0" noProof="0" dirty="0"/>
              <a:t>: </a:t>
            </a:r>
            <a:r>
              <a:rPr lang="hu-HU" noProof="0" dirty="0"/>
              <a:t>27. cikk (2) bekezdés a) pont, </a:t>
            </a:r>
            <a:r>
              <a:rPr lang="hu-HU" b="0" noProof="0" dirty="0"/>
              <a:t>30.</a:t>
            </a:r>
            <a:r>
              <a:rPr lang="hu-HU" b="0" baseline="0" noProof="0" dirty="0"/>
              <a:t> cikk </a:t>
            </a:r>
            <a:r>
              <a:rPr lang="hu-HU" b="0" noProof="0" dirty="0"/>
              <a:t>(5) bekezdés, 32. cikk.</a:t>
            </a:r>
          </a:p>
          <a:p>
            <a:r>
              <a:rPr lang="hu-HU" b="1" noProof="0" dirty="0"/>
              <a:t>Jogeset:</a:t>
            </a:r>
            <a:r>
              <a:rPr lang="hu-HU" b="0" noProof="0" dirty="0"/>
              <a:t>-</a:t>
            </a:r>
          </a:p>
          <a:p>
            <a:r>
              <a:rPr lang="hu-HU" b="1" noProof="0" dirty="0"/>
              <a:t>További olvasmányok:</a:t>
            </a:r>
            <a:r>
              <a:rPr lang="hu-HU" b="0" noProof="0" dirty="0"/>
              <a:t>-</a:t>
            </a:r>
          </a:p>
          <a:p>
            <a:r>
              <a:rPr lang="hu-HU" b="1" noProof="0" dirty="0"/>
              <a:t>Megjegyzések: </a:t>
            </a:r>
          </a:p>
          <a:p>
            <a:endParaRPr lang="hu-HU" b="1" noProof="0" dirty="0"/>
          </a:p>
          <a:p>
            <a:pPr marL="171450" indent="-171450">
              <a:buFont typeface="Arial" panose="020B0604020202020204" pitchFamily="34" charset="0"/>
              <a:buChar char="•"/>
            </a:pPr>
            <a:r>
              <a:rPr lang="hu-HU" noProof="0" dirty="0"/>
              <a:t>Megjegyzések a 4. ponthoz: </a:t>
            </a:r>
          </a:p>
          <a:p>
            <a:r>
              <a:rPr lang="hu-HU" noProof="0" dirty="0"/>
              <a:t>27. cikk (2) bekezdés a) pont: </a:t>
            </a:r>
            <a:r>
              <a:rPr lang="hu-HU" dirty="0"/>
              <a:t>e cikk (1) bekezdésében foglalt kötelezettséget nem kell alkalmazni</a:t>
            </a:r>
            <a:r>
              <a:rPr lang="hu-HU" baseline="0" dirty="0"/>
              <a:t> </a:t>
            </a:r>
            <a:r>
              <a:rPr lang="hu-HU" dirty="0"/>
              <a:t>az alkalmi jellegű adatkezelésre, amely nem terjed ki sem a személyes adatoknak a 9. cikk (1) bekezdésében említett különleges kategóriáira, sem a 10. cikkben említett, büntetőjogi felelősség megállapítására vonatkozó határozatokra és bűncselekményekre vonatkozó személyes adatok nagy számban történő kezelésére, és amely – figyelembe véve az adatkezelés jellegét, körülményeit, hatókörét és céljait – valószínűsíthetően nem jelent kockázatot a természetes személyek jogaira és szabadságaira nézve; vagy</a:t>
            </a:r>
          </a:p>
          <a:p>
            <a:endParaRPr lang="hu-HU" noProof="0" dirty="0"/>
          </a:p>
          <a:p>
            <a:pPr marL="171450" indent="-171450">
              <a:buFont typeface="Arial" panose="020B0604020202020204" pitchFamily="34" charset="0"/>
              <a:buChar char="•"/>
            </a:pPr>
            <a:r>
              <a:rPr lang="hu-HU" noProof="0" dirty="0"/>
              <a:t>Megjegyzések az 5. ponthoz: </a:t>
            </a:r>
          </a:p>
          <a:p>
            <a:r>
              <a:rPr lang="hu-HU" noProof="0" dirty="0"/>
              <a:t>30. cikk (5) bekezdés: </a:t>
            </a:r>
            <a:r>
              <a:rPr lang="hu-HU" dirty="0"/>
              <a:t>Az (1) és (2) bekezdésben foglalt kötelezettségek nem vonatkoznak a 250 főnél kevesebb személyt foglalkoztató vállalkozásra vagy szervezetre, kivéve, ha az általa végzett adatkezelés az érintettek jogaira és szabadságaira nézve valószínűsíthetően kockázattal jár, ha az adatkezelés nem alkalmi jellegű, vagy ha az adatkezelés kiterjed a személyes adatok 9. cikk (1) bekezdésében említett különleges kategóriáinak vagy a 10. cikkben említett, büntetőjogi felelősség megállapítására vonatkozó határozatokra és bűncselekményekre vonatkozó személyes adatoknak a kezelésére.</a:t>
            </a:r>
          </a:p>
          <a:p>
            <a:endParaRPr lang="hu-HU" noProof="0" dirty="0"/>
          </a:p>
          <a:p>
            <a:pPr marL="171450" indent="-171450">
              <a:buFont typeface="Arial" panose="020B0604020202020204" pitchFamily="34" charset="0"/>
              <a:buChar char="•"/>
            </a:pPr>
            <a:r>
              <a:rPr lang="hu-HU" noProof="0" dirty="0"/>
              <a:t>Megjegyzések a 6. ponthoz: </a:t>
            </a:r>
          </a:p>
          <a:p>
            <a:r>
              <a:rPr lang="hu-HU" dirty="0"/>
              <a:t>32. cikk (1) bekezdés: Az</a:t>
            </a:r>
            <a:r>
              <a:rPr lang="hu-HU" baseline="0" dirty="0"/>
              <a:t> </a:t>
            </a:r>
            <a:r>
              <a:rPr lang="hu-HU" dirty="0"/>
              <a:t>adatkezelő és az adatfeldolgozó a tudomány és technológia állása és a megvalósítás költségei, továbbá az adatkezelés jellege, hatóköre, körülményei és céljai, valamint a természetes személyek jogaira és szabadságaira jelentett, változó valószínűségű és súlyosságú kockázat figyelembevételével megfelelő technikai és szervezési intézkedéseket hajt végre annak érdekében, hogy a kockázat mértékének megfelelő szintű adatbiztonságot garantálja, ideértve, többek között, adott esetben:</a:t>
            </a:r>
          </a:p>
          <a:p>
            <a:r>
              <a:rPr lang="hu-HU" dirty="0"/>
              <a:t>a) a személyes adatok álnevesítését és titkosítását;</a:t>
            </a:r>
          </a:p>
          <a:p>
            <a:r>
              <a:rPr lang="hu-HU" dirty="0"/>
              <a:t>b) a személyes adatok kezelésére használt rendszerek és szolgáltatások folyamatos bizalmas jellegének biztosítását, integritását, rendelkezésre állását és ellenálló képességét;</a:t>
            </a:r>
          </a:p>
          <a:p>
            <a:r>
              <a:rPr lang="hu-HU" dirty="0"/>
              <a:t>c) fizikai vagy műszaki incidens esetén az arra való képességet, hogy a személyes adatokhoz való hozzáférést és az adatok rendelkezésre állását kellő időben vissza lehet állítani;</a:t>
            </a:r>
          </a:p>
          <a:p>
            <a:r>
              <a:rPr lang="hu-HU" dirty="0"/>
              <a:t>d) az adatkezelés biztonságának garantálására hozott technikai és szervezési intézkedések hatékonyságának rendszeres tesztelésére, felmérésére és értékelésére szolgáló eljárást.</a:t>
            </a:r>
          </a:p>
          <a:p>
            <a:endParaRPr lang="hu-HU" noProof="0" dirty="0"/>
          </a:p>
          <a:p>
            <a:r>
              <a:rPr lang="hu-HU" dirty="0"/>
              <a:t>32. cikk (2) bekezdés: A biztonság megfelelő szintjének meghatározásakor kifejezetten figyelembe kell venni az adatkezelésből eredő olyan kockázatokat, amelyek különösen a továbbított, tárolt vagy más módon kezelt személyes adatok véletlen vagy jogellenes megsemmisítéséből, elvesztéséből, megváltoztatásából, jogosulatlan nyilvánosságra hozatalából vagy az azokhoz való jogosulatlan hozzáférésből erednek.</a:t>
            </a:r>
            <a:endParaRPr lang="hu-HU" noProof="0" dirty="0"/>
          </a:p>
        </p:txBody>
      </p:sp>
      <p:sp>
        <p:nvSpPr>
          <p:cNvPr id="4" name="Slide Number Placeholder 3"/>
          <p:cNvSpPr>
            <a:spLocks noGrp="1"/>
          </p:cNvSpPr>
          <p:nvPr>
            <p:ph type="sldNum" sz="quarter" idx="5"/>
          </p:nvPr>
        </p:nvSpPr>
        <p:spPr/>
        <p:txBody>
          <a:bodyPr/>
          <a:lstStyle/>
          <a:p>
            <a:fld id="{77A8BA61-C5D8-D941-8AEE-5E369E27B828}" type="slidenum">
              <a:rPr lang="en-US" smtClean="0"/>
              <a:t>15</a:t>
            </a:fld>
            <a:endParaRPr lang="en-US"/>
          </a:p>
        </p:txBody>
      </p:sp>
    </p:spTree>
    <p:extLst>
      <p:ext uri="{BB962C8B-B14F-4D97-AF65-F5344CB8AC3E}">
        <p14:creationId xmlns:p14="http://schemas.microsoft.com/office/powerpoint/2010/main" val="968745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A dia célja és tárgya: </a:t>
            </a:r>
            <a:r>
              <a:rPr lang="hu-HU" b="0" noProof="0" dirty="0"/>
              <a:t>jelen</a:t>
            </a:r>
            <a:r>
              <a:rPr lang="hu-HU" b="0" dirty="0"/>
              <a:t> </a:t>
            </a:r>
            <a:r>
              <a:rPr lang="hu-HU" dirty="0"/>
              <a:t>téma célja a GDPR-</a:t>
            </a:r>
            <a:r>
              <a:rPr lang="hu-HU" dirty="0" err="1"/>
              <a:t>ban</a:t>
            </a:r>
            <a:r>
              <a:rPr lang="hu-HU" dirty="0"/>
              <a:t> alkalmazott kockázatalapú megközelítés fogalmának magyarázata, részletes áttekintés nyújtása a kulcsfontosságú rendelkezésekről, valamint a kockázatalapú megközelítésre vonatkozó egyedi követelmények és rendelkezések meghatározása. Jelen téma célja, hogy a hallgatók világos képet alkothassanak arról, hogy a GDPR-</a:t>
            </a:r>
            <a:r>
              <a:rPr lang="hu-HU" dirty="0" err="1"/>
              <a:t>ban</a:t>
            </a:r>
            <a:r>
              <a:rPr lang="hu-HU" dirty="0"/>
              <a:t> hogyan fejeződik ki a kockázatalapú megközelítést, és melyek a vonatkozó követelmények.</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előadásnak leírónak kell lennie, és fenn kell tartania a közönség figyelmét. </a:t>
            </a:r>
            <a:r>
              <a:rPr lang="hu-HU" dirty="0"/>
              <a:t>A cél az, hogy a hallgatók megértsék, milyen konkrét kötelezettségek merülnek fel a kockázatalapú megközelítés alapján, és melyek ennek a GDPR-</a:t>
            </a:r>
            <a:r>
              <a:rPr lang="hu-HU" dirty="0" err="1"/>
              <a:t>ban</a:t>
            </a:r>
            <a:r>
              <a:rPr lang="hu-HU" baseline="0" dirty="0"/>
              <a:t> fellelhető </a:t>
            </a:r>
            <a:r>
              <a:rPr lang="hu-HU" dirty="0"/>
              <a:t>jogalapjai.</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Időterv (fontosság): </a:t>
            </a:r>
            <a:r>
              <a:rPr lang="hu-HU" b="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a:t>
            </a:r>
            <a:r>
              <a:rPr lang="hu-HU" b="0" dirty="0"/>
              <a:t>: 33.cikk, 34.cikk, 35.cikk GDPR.</a:t>
            </a:r>
          </a:p>
          <a:p>
            <a:r>
              <a:rPr lang="hu-HU" b="1" dirty="0"/>
              <a:t>Jogeset:</a:t>
            </a:r>
            <a:r>
              <a:rPr lang="hu-HU" b="0" dirty="0"/>
              <a:t>-</a:t>
            </a:r>
          </a:p>
          <a:p>
            <a:r>
              <a:rPr lang="hu-HU" b="1" dirty="0"/>
              <a:t>További olvasmányok:</a:t>
            </a:r>
            <a:r>
              <a:rPr lang="hu-HU" b="0" dirty="0"/>
              <a:t>-</a:t>
            </a:r>
          </a:p>
          <a:p>
            <a:r>
              <a:rPr lang="hu-HU" b="1" dirty="0"/>
              <a:t>Megjegyzések: </a:t>
            </a:r>
          </a:p>
          <a:p>
            <a:r>
              <a:rPr lang="hu-HU" dirty="0"/>
              <a:t>Megjegyzések a</a:t>
            </a:r>
            <a:r>
              <a:rPr lang="hu-HU" baseline="0" dirty="0"/>
              <a:t> </a:t>
            </a:r>
            <a:r>
              <a:rPr lang="hu-HU" dirty="0"/>
              <a:t>7. ponthoz: </a:t>
            </a:r>
          </a:p>
          <a:p>
            <a:r>
              <a:rPr lang="hu-HU" dirty="0"/>
              <a:t>33. cikk: Az adatvédelmi incidenst az adatkezelő indokolatlan késedelem nélkül, és ha lehetséges, legkésőbb 72 órával azután, hogy az adatvédelmi incidens a tudomására jutott, bejelenti az 55. cikk alapján illetékes felügyeleti hatóságnak, kivéve, ha az adatvédelmi incidens valószínűsíthetően nem jár kockázattal a természetes személyek jogaira és szabadságaira nézve. </a:t>
            </a:r>
          </a:p>
          <a:p>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dirty="0"/>
              <a:t>Megjegyzések a</a:t>
            </a:r>
            <a:r>
              <a:rPr lang="hu-HU" baseline="0" dirty="0"/>
              <a:t> 8</a:t>
            </a:r>
            <a:r>
              <a:rPr lang="hu-HU" dirty="0"/>
              <a:t>. ponthoz: </a:t>
            </a:r>
          </a:p>
          <a:p>
            <a:r>
              <a:rPr lang="hu-HU" dirty="0"/>
              <a:t>34.cikk:  Ha az adatvédelmi incidens valószínűsíthetően magas kockázattal jár a természetes személyek jogaira és szabadságaira nézve, az adatkezelő indokolatlan késedelem nélkül tájékoztatja az érintettet az adatvédelmi incidensről. Az érintettet nem kell tájékoztatni, ha az adatkezelő az adatvédelmi incidenst követően olyan további intézkedéseket tett, amelyek biztosítják, hogy az érintett jogaira és szabadságaira jelentett, az (1) bekezdésben említett magas kockázat a továbbiakban valószínűsíthetően nem valósul meg.</a:t>
            </a:r>
          </a:p>
          <a:p>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dirty="0"/>
              <a:t>Megjegyzések a</a:t>
            </a:r>
            <a:r>
              <a:rPr lang="hu-HU" baseline="0" dirty="0"/>
              <a:t> 9</a:t>
            </a:r>
            <a:r>
              <a:rPr lang="hu-HU" dirty="0"/>
              <a:t>. ponthoz: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dirty="0"/>
              <a:t>35.cikk: Amennyiben egy bizonyos típusú adatkezelés</a:t>
            </a:r>
            <a:r>
              <a:rPr lang="hu-HU" baseline="0" dirty="0"/>
              <a:t> – k</a:t>
            </a:r>
            <a:r>
              <a:rPr lang="hu-HU" dirty="0"/>
              <a:t>ülönösen az új technológiák felhasználásával, figyelembe véve a feldolgozás jellegét, terjedelmét, összefüggéseit és céljait</a:t>
            </a:r>
            <a:r>
              <a:rPr lang="hu-HU" baseline="0" dirty="0"/>
              <a:t> – </a:t>
            </a:r>
            <a:r>
              <a:rPr lang="hu-HU" dirty="0"/>
              <a:t>valószínűleg nagy kockázatot jelent a természetes személyek jogaira és szabadságaira, az adatkezelő az adatkezelést megelőzően köteles felmérni</a:t>
            </a:r>
            <a:r>
              <a:rPr lang="hu-HU" baseline="0" dirty="0"/>
              <a:t> </a:t>
            </a:r>
            <a:r>
              <a:rPr lang="hu-HU" dirty="0"/>
              <a:t>a tervezett adatkezelési műveleteknek a személyes adatok védelmére gyakorolt hatását. Egy</a:t>
            </a:r>
            <a:r>
              <a:rPr lang="hu-HU" baseline="0" dirty="0"/>
              <a:t> felmérés foglalkozhat</a:t>
            </a:r>
            <a:r>
              <a:rPr lang="hu-HU" dirty="0"/>
              <a:t> hasonló, nagy kockázatot jelentő adatkezelési műveletek sorozatával.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dirty="0"/>
              <a:t>Megjegyzések a</a:t>
            </a:r>
            <a:r>
              <a:rPr lang="hu-HU" baseline="0" dirty="0"/>
              <a:t> 10</a:t>
            </a:r>
            <a:r>
              <a:rPr lang="hu-HU" dirty="0"/>
              <a:t>. ponthoz: </a:t>
            </a:r>
          </a:p>
          <a:p>
            <a:r>
              <a:rPr lang="hu-HU" dirty="0"/>
              <a:t>35. Cikk (3) bekezdés: Az (1) bekezdésben említett adatvédelmi hatásvizsgálatot különösen az alábbi esetekben kell elvégezni:</a:t>
            </a:r>
          </a:p>
          <a:p>
            <a:r>
              <a:rPr lang="hu-HU" dirty="0"/>
              <a:t>a)</a:t>
            </a:r>
          </a:p>
          <a:p>
            <a:r>
              <a:rPr lang="hu-HU" dirty="0"/>
              <a:t>természetes személyekre vonatkozó egyes személyes jellemzők olyan módszeres és kiterjedt értékelése, amely automatizált adatkezelésen – ideértve a profilalkotást is –alapul, és amelyre a természetes személy tekintetében joghatással bíró vagy a természetes személyt hasonlóképpen jelentős mértékben érintő döntések épülnek;</a:t>
            </a:r>
          </a:p>
          <a:p>
            <a:r>
              <a:rPr lang="hu-HU" dirty="0"/>
              <a:t>b)</a:t>
            </a:r>
          </a:p>
          <a:p>
            <a:r>
              <a:rPr lang="hu-HU" dirty="0"/>
              <a:t>a 9. cikk (1) bekezdésében említett személyes adatok különleges kategóriái, vagy a 10. cikkben említett, büntetőjogi felelősség megállapítására vonatkozó határozatokra és bűncselekményekre vonatkozó személyes adatok nagy számban történő kezelése; vagy</a:t>
            </a:r>
          </a:p>
          <a:p>
            <a:r>
              <a:rPr lang="hu-HU" dirty="0"/>
              <a:t>c)</a:t>
            </a:r>
          </a:p>
          <a:p>
            <a:r>
              <a:rPr lang="hu-HU" dirty="0"/>
              <a:t>nyilvános helyek nagymértékű, módszeres megfigyelése.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dirty="0"/>
              <a:t>Megjegyzések </a:t>
            </a:r>
            <a:r>
              <a:rPr lang="hu-HU" dirty="0"/>
              <a:t>a</a:t>
            </a:r>
            <a:r>
              <a:rPr lang="hu-HU" baseline="0" dirty="0"/>
              <a:t> 11</a:t>
            </a:r>
            <a:r>
              <a:rPr lang="hu-HU" dirty="0"/>
              <a:t>. ponthoz: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dirty="0"/>
              <a:t>Ezért a magas kockázatú adatkezelési tevékenység figyelembe vételének kritériumai a következők lehetnek: a) az érintett érintettek száma és b) az adatkezelés jellege és hatása, nevezetesen a társadalmi-gazdasági hátrányt okozó adatkezelés. Az adatkezelőknek át kell tekinteniük az adatvédelmi hatásvizsgálatról szóló iránymutatásokat (DPIA), és meg kell határozniuk, hogy az adatkezelés „valószínűleg nagy kockázatot jelent-e” a 2016/679 rendelet alkalmazásában, amelyet a 29. cikk szerinti adatvédelmi munkacsoport adott ki. Fontos szem előtt tartani, hogy bár a kockázat objektív és mérhető, azonban nem abszolút fogalom. Az egyes adatkezelési tevékenységekre és az érintett alanyokra vonatkozik. Így a kockázat kontextustól függ, és minden kockázatértékelésnek bizonyítékokon kell alapulnia, indokoltnak, alaposnak, dokumentáltnak kell lennie, és tükröznie kell az adatkezelés, az érintettek,</a:t>
            </a:r>
            <a:r>
              <a:rPr lang="hu-HU" baseline="0" dirty="0"/>
              <a:t> valamint</a:t>
            </a:r>
            <a:r>
              <a:rPr lang="hu-HU" dirty="0"/>
              <a:t> az adatkezelő sajátosságait.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a:p>
        </p:txBody>
      </p:sp>
      <p:sp>
        <p:nvSpPr>
          <p:cNvPr id="4" name="Slide Number Placeholder 3"/>
          <p:cNvSpPr>
            <a:spLocks noGrp="1"/>
          </p:cNvSpPr>
          <p:nvPr>
            <p:ph type="sldNum" sz="quarter" idx="5"/>
          </p:nvPr>
        </p:nvSpPr>
        <p:spPr/>
        <p:txBody>
          <a:bodyPr/>
          <a:lstStyle/>
          <a:p>
            <a:fld id="{77A8BA61-C5D8-D941-8AEE-5E369E27B828}" type="slidenum">
              <a:rPr lang="en-US" smtClean="0"/>
              <a:t>16</a:t>
            </a:fld>
            <a:endParaRPr lang="en-US"/>
          </a:p>
        </p:txBody>
      </p:sp>
    </p:spTree>
    <p:extLst>
      <p:ext uri="{BB962C8B-B14F-4D97-AF65-F5344CB8AC3E}">
        <p14:creationId xmlns:p14="http://schemas.microsoft.com/office/powerpoint/2010/main" val="11777635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témakör bemutatja a </a:t>
            </a:r>
            <a:r>
              <a:rPr lang="hu-HU" dirty="0"/>
              <a:t>GDPR-ban alkalmazott kockázatalapú megközelítés fogalmát, és részletes áttekintést nyújt a kulcsfontosságú rendelkezésekről, valamint meghatározza a kockázatalapú megközelítésre vonatkozó egyedi követelményeket és rendelkezéseket. A dia feladata, hogy a hallgatók átfogó képet kapjanak a kockázatalapú megközelítés GDPR-ban való megjelenéséről és a követelményekről.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A résztvevők értsék meg, hogy milyen konkrét kötelezettségek merülnek fel a kockázatalapú megközelítés kapcsán, és melyek a kötelezettségek GDPR szerinti jogalapjai.</a:t>
            </a: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Időterv (fontosság): </a:t>
            </a:r>
            <a:r>
              <a:rPr lang="hu-HU" b="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a:t>
            </a:r>
            <a:r>
              <a:rPr lang="hu-HU" b="0" dirty="0"/>
              <a:t>: GDPR</a:t>
            </a:r>
            <a:r>
              <a:rPr lang="hu-HU" b="0" baseline="0" dirty="0"/>
              <a:t> </a:t>
            </a:r>
            <a:r>
              <a:rPr lang="hu-HU" b="0" dirty="0"/>
              <a:t>36. cikk, 39. cikk (2) bekezdés, 40. cikk (2) bekezdés h) pont</a:t>
            </a:r>
          </a:p>
          <a:p>
            <a:r>
              <a:rPr lang="hu-HU" b="1" dirty="0"/>
              <a:t>Jogeset:</a:t>
            </a:r>
            <a:r>
              <a:rPr lang="hu-HU" b="0" dirty="0"/>
              <a:t>-</a:t>
            </a:r>
          </a:p>
          <a:p>
            <a:r>
              <a:rPr lang="hu-HU" b="1" dirty="0"/>
              <a:t>További olvasmányok:</a:t>
            </a:r>
            <a:r>
              <a:rPr lang="hu-HU" b="0" dirty="0"/>
              <a:t>-</a:t>
            </a:r>
          </a:p>
          <a:p>
            <a:r>
              <a:rPr lang="hu-HU" b="1" dirty="0"/>
              <a:t>Megjegyzések: </a:t>
            </a:r>
          </a:p>
          <a:p>
            <a:pPr marL="171450" indent="-171450">
              <a:buFont typeface="Arial" panose="020B0604020202020204" pitchFamily="34" charset="0"/>
              <a:buChar char="•"/>
            </a:pPr>
            <a:r>
              <a:rPr lang="hu-HU" dirty="0"/>
              <a:t>Megjegyzések a</a:t>
            </a:r>
            <a:r>
              <a:rPr lang="hu-HU" baseline="0" dirty="0"/>
              <a:t> </a:t>
            </a:r>
            <a:r>
              <a:rPr lang="hu-HU" dirty="0"/>
              <a:t>12. ponthoz: </a:t>
            </a:r>
          </a:p>
          <a:p>
            <a:r>
              <a:rPr lang="hu-HU" dirty="0"/>
              <a:t>36. cikk: Ha a 35. cikkben előírt adatvédelmi hatásvizsgálat megállapítja, hogy az adatkezelés az adatkezelő által a kockázat mérséklése céljából tett intézkedések hiányában valószínűsíthetően magas kockázattal jár, a személyes adatok kezelését megelőzően az adatkezelő konzultál a felügyeleti hatósággal.</a:t>
            </a:r>
          </a:p>
          <a:p>
            <a:endParaRPr lang="hu-HU" dirty="0"/>
          </a:p>
          <a:p>
            <a:pPr marL="171450" indent="-171450">
              <a:buFont typeface="Arial" panose="020B0604020202020204" pitchFamily="34" charset="0"/>
              <a:buChar char="•"/>
            </a:pPr>
            <a:r>
              <a:rPr lang="hu-HU" dirty="0"/>
              <a:t>Megjegyzések a</a:t>
            </a:r>
            <a:r>
              <a:rPr lang="hu-HU" baseline="0" dirty="0"/>
              <a:t> </a:t>
            </a:r>
            <a:r>
              <a:rPr lang="hu-HU" dirty="0"/>
              <a:t>13. ponthoz: </a:t>
            </a:r>
          </a:p>
          <a:p>
            <a:r>
              <a:rPr lang="hu-HU" dirty="0"/>
              <a:t>39. cikk (2) bekezdés: Az adatvédelmi tisztviselő feladatait az adatkezelési műveletekhez fűződő kockázat megfelelő figyelembevételével, az adatkezelés jellegére, hatókörére, körülményére és céljára is tekintettel végzi.</a:t>
            </a:r>
          </a:p>
          <a:p>
            <a:endParaRPr lang="hu-HU" dirty="0"/>
          </a:p>
          <a:p>
            <a:pPr marL="171450" indent="-171450">
              <a:buFont typeface="Arial" panose="020B0604020202020204" pitchFamily="34" charset="0"/>
              <a:buChar char="•"/>
            </a:pPr>
            <a:r>
              <a:rPr lang="hu-HU" dirty="0"/>
              <a:t>Megjegyzések a</a:t>
            </a:r>
            <a:r>
              <a:rPr lang="hu-HU" baseline="0" dirty="0"/>
              <a:t> </a:t>
            </a:r>
            <a:r>
              <a:rPr lang="hu-HU" dirty="0"/>
              <a:t>14. ponthoz: </a:t>
            </a:r>
          </a:p>
          <a:p>
            <a:r>
              <a:rPr lang="hu-HU" dirty="0"/>
              <a:t>40. cikk (2) bekezdés h) pont: A magatartási kódexek</a:t>
            </a:r>
            <a:r>
              <a:rPr lang="hu-HU" baseline="0" dirty="0"/>
              <a:t> foglalkozhatnak a kockázatelemzéssel, így különösen </a:t>
            </a:r>
            <a:r>
              <a:rPr lang="hu-HU" dirty="0"/>
              <a:t>a 24. és a 25. cikkben említett intézkedések és eljárásokkal, valamint a 32. cikkben említett, az adatkezelés biztonságát szolgáló intézkedésekkel;</a:t>
            </a:r>
          </a:p>
          <a:p>
            <a:endParaRPr lang="hu-HU" dirty="0"/>
          </a:p>
        </p:txBody>
      </p:sp>
      <p:sp>
        <p:nvSpPr>
          <p:cNvPr id="4" name="Slide Number Placeholder 3"/>
          <p:cNvSpPr>
            <a:spLocks noGrp="1"/>
          </p:cNvSpPr>
          <p:nvPr>
            <p:ph type="sldNum" sz="quarter" idx="5"/>
          </p:nvPr>
        </p:nvSpPr>
        <p:spPr/>
        <p:txBody>
          <a:bodyPr/>
          <a:lstStyle/>
          <a:p>
            <a:fld id="{77A8BA61-C5D8-D941-8AEE-5E369E27B828}" type="slidenum">
              <a:rPr lang="en-US" smtClean="0"/>
              <a:t>17</a:t>
            </a:fld>
            <a:endParaRPr lang="en-US"/>
          </a:p>
        </p:txBody>
      </p:sp>
    </p:spTree>
    <p:extLst>
      <p:ext uri="{BB962C8B-B14F-4D97-AF65-F5344CB8AC3E}">
        <p14:creationId xmlns:p14="http://schemas.microsoft.com/office/powerpoint/2010/main" val="1720735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témakör bemutatja a </a:t>
            </a:r>
            <a:r>
              <a:rPr lang="hu-HU" dirty="0"/>
              <a:t>GDPR-ban alkalmazott kockázatalapú megközelítés fogalmát, és részletes áttekintést nyújt a kulcsfontosságú rendelkezésekről, valamint meghatározza a kockázatalapú megközelítésre vonatkozó egyedi követelményeket és rendelkezéseket. A dia feladata, hogy a hallgatók átfogó képet kapjanak a kockázatalapú megközelítés GDPR-ban való megjelenéséről és a követelményekről.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A résztvevők értsék meg, hogy milyen konkrét kötelezettségek merülnek fel a kockázatalapú megközelítés kapcsán, és melyek a kötelezettségek GDPR szerinti jogalapjai.</a:t>
            </a: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Időterv (fontosság): </a:t>
            </a:r>
            <a:r>
              <a:rPr lang="hu-HU" b="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a:t>
            </a:r>
            <a:r>
              <a:rPr lang="hu-HU" b="0" dirty="0"/>
              <a:t>: 28. cikk (3) bekezdés (c) pont, 28. cikk (4) bekezdés, 32. cikk.</a:t>
            </a:r>
          </a:p>
          <a:p>
            <a:r>
              <a:rPr lang="hu-HU" b="1" dirty="0"/>
              <a:t>Jogeset:</a:t>
            </a:r>
            <a:r>
              <a:rPr lang="hu-HU" b="0" dirty="0"/>
              <a:t>-</a:t>
            </a:r>
          </a:p>
          <a:p>
            <a:r>
              <a:rPr lang="hu-HU" b="1" dirty="0"/>
              <a:t>További olvasmányok:</a:t>
            </a:r>
            <a:r>
              <a:rPr lang="hu-HU" b="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Megjegyzések: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b="1"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dirty="0"/>
              <a:t>Megjegyzések a</a:t>
            </a:r>
            <a:r>
              <a:rPr lang="hu-HU" baseline="0" dirty="0"/>
              <a:t> </a:t>
            </a:r>
            <a:r>
              <a:rPr lang="hu-HU" dirty="0"/>
              <a:t>15. ponthoz: </a:t>
            </a:r>
          </a:p>
          <a:p>
            <a:r>
              <a:rPr lang="hu-HU" dirty="0"/>
              <a:t>32. cikk:  Az adatkezelő és az adatfeldolgozó a tudomány és technológia állása és a megvalósítás költségei, továbbá az adatkezelés jellege, hatóköre, körülményei és céljai, valamint a természetes személyek jogaira és szabadságaira jelentett, változó valószínűségű és súlyosságú kockázat figyelembevételével megfelelő technikai és szervezési intézkedéseket hajt végre annak érdekében, hogy a kockázat mértékének megfelelő szintű adatbiztonságot garantálja.</a:t>
            </a:r>
          </a:p>
          <a:p>
            <a:endParaRPr lang="hu-HU" dirty="0"/>
          </a:p>
          <a:p>
            <a:r>
              <a:rPr lang="hu-HU" dirty="0"/>
              <a:t>28. Cikk (3) bekezdés c):  Az adatfeldolgozó által végzett adatkezelést az uniós jog vagy tagállami jog alapján létrejött olyan – az adatkezelés tárgyát, időtartamát, jellegét és célját, a személyes adatok típusát, az érintettek kategóriáit, valamint az adatkezelő kötelezettségeit és jogait meghatározó –szerződésnek vagy más jogi aktusnak kell szabályoznia, amely köti az adatfeldolgozót az adatkezelővel szemben. A szerződés vagy más jogi aktus különösen előírja, hogy az adatfeldolgozó</a:t>
            </a:r>
            <a:r>
              <a:rPr lang="hu-HU" baseline="0" dirty="0"/>
              <a:t> </a:t>
            </a:r>
            <a:r>
              <a:rPr lang="hu-HU" dirty="0"/>
              <a:t>meghozza a 32. cikkben előírt intézkedéseket.</a:t>
            </a:r>
          </a:p>
          <a:p>
            <a:endParaRPr lang="hu-H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dirty="0"/>
              <a:t>Megjegyzések a</a:t>
            </a:r>
            <a:r>
              <a:rPr lang="hu-HU" baseline="0" dirty="0"/>
              <a:t> </a:t>
            </a:r>
            <a:r>
              <a:rPr lang="hu-HU" dirty="0"/>
              <a:t>16. ponthoz: </a:t>
            </a:r>
          </a:p>
          <a:p>
            <a:r>
              <a:rPr lang="hu-HU" dirty="0"/>
              <a:t>28. cikk (4) bekezdés:   Ha az adatfeldolgozó bizonyos, az adatkezelő nevében végzett konkrét adatkezelési tevékenységekhez további adatfeldolgozó szolgáltatásait is igénybe veszi, uniós vagy tagállami jog alapján létrejött szerződés vagy más jogi aktus útján erre a további adatfeldolgozóra is ugyanazok az adatvédelmi kötelezettségeket kell telepíteni, mint amelyek az adatkezelő és az adatfeldolgozó között létrejött, a (3) bekezdésben említett szerződésben vagy egyéb jogi aktusban szerepelnek, különösen úgy, hogy a további adatfeldolgozónak megfelelő garanciákat kell nyújtania a megfelelő technikai és szervezési intézkedések végrehajtására, és ezáltal biztosítania kell, hogy az adatkezelés megfeleljen e rendelet követelményeinek. Ha a további adatfeldolgozó nem teljesíti adatvédelmi kötelezettségeit, az őt megbízó adatfeldolgozó teljes felelősséggel tartozik az adatkezelő felé a további adatfeldolgozó kötelezettségeinek a teljesítéséért.</a:t>
            </a:r>
          </a:p>
        </p:txBody>
      </p:sp>
      <p:sp>
        <p:nvSpPr>
          <p:cNvPr id="4" name="Slide Number Placeholder 3"/>
          <p:cNvSpPr>
            <a:spLocks noGrp="1"/>
          </p:cNvSpPr>
          <p:nvPr>
            <p:ph type="sldNum" sz="quarter" idx="5"/>
          </p:nvPr>
        </p:nvSpPr>
        <p:spPr/>
        <p:txBody>
          <a:bodyPr/>
          <a:lstStyle/>
          <a:p>
            <a:fld id="{77A8BA61-C5D8-D941-8AEE-5E369E27B828}" type="slidenum">
              <a:rPr lang="en-US" smtClean="0"/>
              <a:t>18</a:t>
            </a:fld>
            <a:endParaRPr lang="en-US"/>
          </a:p>
        </p:txBody>
      </p:sp>
    </p:spTree>
    <p:extLst>
      <p:ext uri="{BB962C8B-B14F-4D97-AF65-F5344CB8AC3E}">
        <p14:creationId xmlns:p14="http://schemas.microsoft.com/office/powerpoint/2010/main" val="484031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a GDPR kockázatalapú megközelítésre vonatkozó implicit rendelkezéseit.</a:t>
            </a: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A résztvevők értsék meg, hogy milyen konkrét kötelezettségek merülnek fel a kockázatalapú megközelítés kapcsán, és melyek a kötelezettségek GDPR szerinti jogalapjai.</a:t>
            </a: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Időterv (fontosság): </a:t>
            </a:r>
            <a:r>
              <a:rPr lang="hu-HU" b="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a:t>
            </a:r>
            <a:r>
              <a:rPr lang="hu-HU" b="0" dirty="0"/>
              <a:t>: GDPR 9.cikk, 8.cikk, 6.cikk (1) bekezdés (f), 5.cikk (1) bekezdés (b)</a:t>
            </a:r>
          </a:p>
          <a:p>
            <a:r>
              <a:rPr lang="hu-HU" b="1" dirty="0"/>
              <a:t>Jogeset:</a:t>
            </a:r>
            <a:r>
              <a:rPr lang="hu-HU" b="0" dirty="0"/>
              <a:t>-</a:t>
            </a:r>
          </a:p>
          <a:p>
            <a:r>
              <a:rPr lang="hu-HU" b="1" dirty="0"/>
              <a:t>További olvasmányok:</a:t>
            </a:r>
            <a:r>
              <a:rPr lang="hu-HU" b="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Megjegyzések: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dirty="0"/>
              <a:t>Megjegyzések a</a:t>
            </a:r>
            <a:r>
              <a:rPr lang="hu-HU" baseline="0" dirty="0"/>
              <a:t> </a:t>
            </a:r>
            <a:r>
              <a:rPr lang="hu-HU" dirty="0"/>
              <a:t>17. ponthoz: </a:t>
            </a:r>
          </a:p>
          <a:p>
            <a:r>
              <a:rPr lang="hu-HU" sz="1200" b="0" i="0" kern="1200" dirty="0">
                <a:solidFill>
                  <a:schemeClr val="tx1"/>
                </a:solidFill>
                <a:effectLst/>
                <a:latin typeface="+mn-lt"/>
                <a:ea typeface="+mn-ea"/>
                <a:cs typeface="+mn-cs"/>
              </a:rPr>
              <a:t>Az alapvető jogok és szabadságok szempontjából a természetüknél fogva különösen érzékeny személyes adatok egyedi védelmet igényelnek, mivel az alapvető jogokra és szabadságokra nézve a kezelésük körülményei jelentős kockázatot hordozhatnak. </a:t>
            </a:r>
            <a:r>
              <a:rPr lang="hu-HU" dirty="0"/>
              <a:t>(51) preambulumbekezdés</a:t>
            </a:r>
          </a:p>
          <a:p>
            <a:endParaRPr lang="hu-H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dirty="0"/>
              <a:t>Megjegyzések a</a:t>
            </a:r>
            <a:r>
              <a:rPr lang="hu-HU" baseline="0" dirty="0"/>
              <a:t> </a:t>
            </a:r>
            <a:r>
              <a:rPr lang="hu-HU" dirty="0"/>
              <a:t>19. ponthoz: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dirty="0"/>
              <a:t>Az adatkezelő vagy harmadik fél jogszerű érdekének</a:t>
            </a:r>
            <a:r>
              <a:rPr lang="hu-HU" baseline="0" dirty="0"/>
              <a:t> vizsgálata során </a:t>
            </a:r>
            <a:r>
              <a:rPr lang="hu-HU" dirty="0"/>
              <a:t>az adatkezelőknek kockázatelemzést</a:t>
            </a:r>
            <a:r>
              <a:rPr lang="hu-HU" baseline="0" dirty="0"/>
              <a:t> </a:t>
            </a:r>
            <a:r>
              <a:rPr lang="hu-HU" dirty="0"/>
              <a:t>és mérlegelést kell végeznie</a:t>
            </a:r>
            <a:r>
              <a:rPr lang="hu-HU" baseline="0" dirty="0"/>
              <a:t> </a:t>
            </a:r>
            <a:r>
              <a:rPr lang="hu-HU" dirty="0"/>
              <a:t>annak felmérése érdekében, hogy jogos érdekeit felülbírálják-e az érintettek érdekei vagy alapvető jogai és szabadságai.</a:t>
            </a:r>
          </a:p>
          <a:p>
            <a:endParaRPr lang="hu-H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dirty="0"/>
              <a:t>Megjegyzések a</a:t>
            </a:r>
            <a:r>
              <a:rPr lang="hu-HU" baseline="0" dirty="0"/>
              <a:t> 20</a:t>
            </a:r>
            <a:r>
              <a:rPr lang="hu-HU" dirty="0"/>
              <a:t>. ponthoz: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dirty="0"/>
              <a:t>A személyes adatok további kezelését illetően az 5. cikk (1) bekezdésének b) pontja előírja, hogy a személyes adatokat nem szabad tovább kezelni az eredeti célokkal összeegyeztethetetlen módon. Az eredeti és a másodlagos célok  összeegyeztethetőségének vizsgálatakor az adatkezelőknek meg kell vizsgálniuk a tervezett további adatkezelés lehetséges következményeit az érintettek számára. (6. cikk, (4) bekezdés, d) pont)</a:t>
            </a:r>
          </a:p>
        </p:txBody>
      </p:sp>
      <p:sp>
        <p:nvSpPr>
          <p:cNvPr id="4" name="Slide Number Placeholder 3"/>
          <p:cNvSpPr>
            <a:spLocks noGrp="1"/>
          </p:cNvSpPr>
          <p:nvPr>
            <p:ph type="sldNum" sz="quarter" idx="5"/>
          </p:nvPr>
        </p:nvSpPr>
        <p:spPr/>
        <p:txBody>
          <a:bodyPr/>
          <a:lstStyle/>
          <a:p>
            <a:fld id="{77A8BA61-C5D8-D941-8AEE-5E369E27B828}" type="slidenum">
              <a:rPr lang="en-US" smtClean="0"/>
              <a:t>19</a:t>
            </a:fld>
            <a:endParaRPr lang="en-US"/>
          </a:p>
        </p:txBody>
      </p:sp>
    </p:spTree>
    <p:extLst>
      <p:ext uri="{BB962C8B-B14F-4D97-AF65-F5344CB8AC3E}">
        <p14:creationId xmlns:p14="http://schemas.microsoft.com/office/powerpoint/2010/main" val="3559100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u-HU" dirty="0"/>
              <a:t>A jegyzetekben további információk találhatóak  a STAR diasorok használatára vonatkozóan az alábbi formában:</a:t>
            </a:r>
            <a:endParaRPr lang="hu-HU" noProof="0" dirty="0"/>
          </a:p>
          <a:p>
            <a:pPr algn="just"/>
            <a:endParaRPr lang="hu-HU"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a:t>
            </a:r>
            <a:endParaRPr lang="hu-HU" sz="1200" b="1" kern="1200" noProof="0" dirty="0">
              <a:effectLst/>
              <a:latin typeface="+mn-lt"/>
              <a:ea typeface="+mn-ea"/>
              <a:cs typeface="+mn-cs"/>
            </a:endParaRPr>
          </a:p>
          <a:p>
            <a:pPr algn="just"/>
            <a:r>
              <a:rPr lang="hu-HU" b="1" noProof="0" dirty="0"/>
              <a:t>Kinek releváns:</a:t>
            </a:r>
          </a:p>
          <a:p>
            <a:pPr algn="just"/>
            <a:r>
              <a:rPr lang="hu-HU" b="1" noProof="0" dirty="0"/>
              <a:t>Jogszabályi rendelkezések:</a:t>
            </a:r>
          </a:p>
          <a:p>
            <a:pPr algn="just"/>
            <a:r>
              <a:rPr lang="hu-HU" b="1" noProof="0" dirty="0"/>
              <a:t>Jogeset:</a:t>
            </a:r>
          </a:p>
          <a:p>
            <a:pPr algn="just"/>
            <a:r>
              <a:rPr lang="hu-HU" b="1" noProof="0" dirty="0"/>
              <a:t>További olvasmányok:</a:t>
            </a:r>
          </a:p>
          <a:p>
            <a:pPr algn="just"/>
            <a:r>
              <a:rPr lang="hu-HU" b="1" noProof="0" dirty="0"/>
              <a:t>Megjegyzések: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0" i="0" kern="1200" dirty="0">
                <a:effectLst/>
                <a:latin typeface="+mn-lt"/>
                <a:ea typeface="+mn-ea"/>
                <a:cs typeface="+mn-cs"/>
              </a:rPr>
              <a:t>A jogesetek az alábbi</a:t>
            </a:r>
            <a:r>
              <a:rPr lang="hu-HU" sz="1200" b="0" i="0" kern="1200" baseline="0" dirty="0">
                <a:effectLst/>
                <a:latin typeface="+mn-lt"/>
                <a:ea typeface="+mn-ea"/>
                <a:cs typeface="+mn-cs"/>
              </a:rPr>
              <a:t> forrásokból származnak: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Európai adatvédelmi jogi kézikönyv</a:t>
            </a:r>
            <a:r>
              <a:rPr lang="hu-HU" sz="1200" b="1" kern="1200" baseline="0" dirty="0">
                <a:effectLst/>
                <a:latin typeface="+mn-lt"/>
                <a:ea typeface="+mn-ea"/>
                <a:cs typeface="+mn-cs"/>
              </a:rPr>
              <a:t> </a:t>
            </a:r>
            <a:r>
              <a:rPr lang="hu-HU" sz="1200" b="1" i="0" kern="1200" dirty="0">
                <a:effectLst/>
                <a:latin typeface="+mn-lt"/>
                <a:ea typeface="+mn-ea"/>
                <a:cs typeface="+mn-cs"/>
              </a:rPr>
              <a:t>– 2018. évi kiadás </a:t>
            </a:r>
            <a:r>
              <a:rPr lang="hu-HU" b="0" dirty="0"/>
              <a:t>http://fra.europa.eu/en/publication/2018/handbook-european-data-protection-law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Emberi Jogok Európai Bírósága, Press Unit (2018), </a:t>
            </a:r>
            <a:r>
              <a:rPr lang="hu-HU" sz="1200" b="1" i="1" kern="1200" dirty="0" err="1">
                <a:effectLst/>
                <a:latin typeface="+mn-lt"/>
                <a:ea typeface="+mn-ea"/>
                <a:cs typeface="+mn-cs"/>
              </a:rPr>
              <a:t>Factsheet</a:t>
            </a:r>
            <a:r>
              <a:rPr lang="hu-HU" sz="1200" b="1" i="1" kern="1200" dirty="0">
                <a:effectLst/>
                <a:latin typeface="+mn-lt"/>
                <a:ea typeface="+mn-ea"/>
                <a:cs typeface="+mn-cs"/>
              </a:rPr>
              <a:t> – </a:t>
            </a:r>
            <a:r>
              <a:rPr lang="hu-HU" sz="1200" b="1" i="1" kern="1200" dirty="0" err="1">
                <a:effectLst/>
                <a:latin typeface="+mn-lt"/>
                <a:ea typeface="+mn-ea"/>
                <a:cs typeface="+mn-cs"/>
              </a:rPr>
              <a:t>Personal</a:t>
            </a:r>
            <a:r>
              <a:rPr lang="hu-HU" sz="1200" b="1" i="1" kern="1200" dirty="0">
                <a:effectLst/>
                <a:latin typeface="+mn-lt"/>
                <a:ea typeface="+mn-ea"/>
                <a:cs typeface="+mn-cs"/>
              </a:rPr>
              <a:t> Data </a:t>
            </a:r>
            <a:r>
              <a:rPr lang="hu-HU" sz="1200" b="1" i="1" kern="1200" dirty="0" err="1">
                <a:effectLst/>
                <a:latin typeface="+mn-lt"/>
                <a:ea typeface="+mn-ea"/>
                <a:cs typeface="+mn-cs"/>
              </a:rPr>
              <a:t>Protection</a:t>
            </a:r>
            <a:r>
              <a:rPr lang="hu-HU" sz="1200" kern="1200" dirty="0">
                <a:effectLst/>
                <a:latin typeface="+mn-lt"/>
                <a:ea typeface="+mn-ea"/>
                <a:cs typeface="+mn-cs"/>
              </a:rPr>
              <a:t>,</a:t>
            </a:r>
            <a:r>
              <a:rPr lang="hu-HU" sz="1200" b="0" i="0" kern="1200" dirty="0">
                <a:effectLst/>
                <a:latin typeface="+mn-lt"/>
                <a:ea typeface="+mn-ea"/>
                <a:cs typeface="+mn-cs"/>
              </a:rPr>
              <a:t> Európa Tanács</a:t>
            </a:r>
            <a:r>
              <a:rPr lang="hu-HU" sz="1200" kern="1200" dirty="0">
                <a:effectLst/>
                <a:latin typeface="+mn-lt"/>
                <a:ea typeface="+mn-ea"/>
                <a:cs typeface="+mn-cs"/>
              </a:rPr>
              <a:t>, Strasbourg</a:t>
            </a:r>
            <a:r>
              <a:rPr lang="hu-HU" sz="1200" kern="1200" dirty="0">
                <a:solidFill>
                  <a:schemeClr val="tx1"/>
                </a:solidFill>
                <a:effectLst/>
                <a:latin typeface="+mn-lt"/>
                <a:ea typeface="+mn-ea"/>
                <a:cs typeface="+mn-cs"/>
              </a:rPr>
              <a:t>; </a:t>
            </a:r>
            <a:r>
              <a:rPr lang="hu-HU" sz="1200" u="sng" kern="1200" dirty="0">
                <a:solidFill>
                  <a:schemeClr val="tx1"/>
                </a:solidFill>
                <a:effectLst/>
                <a:latin typeface="+mn-lt"/>
                <a:ea typeface="+mn-ea"/>
                <a:cs typeface="+mn-cs"/>
                <a:hlinkClick r:id="rId3"/>
              </a:rPr>
              <a:t>http://echr.coe.int/Documents/FS_Data_ENG.pdf</a:t>
            </a:r>
            <a:endParaRPr lang="hu-HU" sz="1200" kern="1200" dirty="0">
              <a:solidFill>
                <a:schemeClr val="tx1"/>
              </a:solidFill>
              <a:effectLst/>
              <a:latin typeface="+mn-lt"/>
              <a:ea typeface="+mn-ea"/>
              <a:cs typeface="+mn-cs"/>
            </a:endParaRPr>
          </a:p>
          <a:p>
            <a:pPr algn="just"/>
            <a:endParaRPr lang="hu-HU" b="0" dirty="0"/>
          </a:p>
          <a:p>
            <a:pPr algn="just"/>
            <a:r>
              <a:rPr lang="hu-HU" b="1" dirty="0"/>
              <a:t> </a:t>
            </a:r>
          </a:p>
          <a:p>
            <a:pPr algn="just"/>
            <a:endParaRPr lang="hu-H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354DD1-2611-4C94-BF96-173E74F837F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0766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a kockázatalapú megközelítés előnyeit. A cél az, hogy a hallgatók megérthessék, hogy a kockázatalapú megközelítés nem teher</a:t>
            </a:r>
            <a:r>
              <a:rPr lang="hu-HU" b="0" baseline="0" noProof="0" dirty="0"/>
              <a:t> </a:t>
            </a:r>
            <a:r>
              <a:rPr lang="hu-HU" b="0" noProof="0" dirty="0"/>
              <a:t>vagy formalitás, hanem egy lényeges kötelezettség, mely kiemelkedő helyet és szerepet</a:t>
            </a:r>
            <a:r>
              <a:rPr lang="hu-HU" b="0" baseline="0" noProof="0" dirty="0"/>
              <a:t> tölt be </a:t>
            </a:r>
            <a:r>
              <a:rPr lang="hu-HU" b="0" noProof="0" dirty="0"/>
              <a:t>a GDPR-</a:t>
            </a:r>
            <a:r>
              <a:rPr lang="hu-HU" b="0" noProof="0" dirty="0" err="1"/>
              <a:t>on</a:t>
            </a:r>
            <a:r>
              <a:rPr lang="hu-HU" b="0" noProof="0" dirty="0"/>
              <a:t> belül.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A célja, hogy a hallgatóság megértse, hogy a kockázatalapú megközelítés alkalmazása előnyös a vállalatok számára, és biztosítja a GDPR hatékony alkalmazását, valamint az érintettek alapvető jogainak és szabadságainak védelmét.</a:t>
            </a:r>
          </a:p>
          <a:p>
            <a:r>
              <a:rPr lang="hu-HU" b="1" noProof="0" dirty="0"/>
              <a:t>Időterv (fontosság): </a:t>
            </a:r>
            <a:r>
              <a:rPr lang="hu-HU" b="0" noProof="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r>
              <a:rPr lang="hu-HU" b="0" noProof="0" dirty="0"/>
              <a:t>-</a:t>
            </a:r>
          </a:p>
          <a:p>
            <a:r>
              <a:rPr lang="hu-HU" b="1" noProof="0" dirty="0"/>
              <a:t>Jogeset:</a:t>
            </a:r>
            <a:r>
              <a:rPr lang="hu-HU" b="0" noProof="0" dirty="0"/>
              <a:t>-</a:t>
            </a:r>
          </a:p>
          <a:p>
            <a:r>
              <a:rPr lang="hu-HU" b="1" noProof="0" dirty="0"/>
              <a:t>További olvasmányok:</a:t>
            </a:r>
            <a:r>
              <a:rPr lang="hu-HU" b="0" noProof="0" dirty="0"/>
              <a:t>-</a:t>
            </a:r>
          </a:p>
          <a:p>
            <a:r>
              <a:rPr lang="hu-HU" b="1" noProof="0" dirty="0"/>
              <a:t>Megjegyzések: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noProof="0" dirty="0"/>
              <a:t>Megjegyzések </a:t>
            </a:r>
            <a:r>
              <a:rPr lang="hu-HU" noProof="0" dirty="0"/>
              <a:t>az</a:t>
            </a:r>
            <a:r>
              <a:rPr lang="hu-HU" baseline="0" noProof="0" dirty="0"/>
              <a:t> </a:t>
            </a:r>
            <a:r>
              <a:rPr lang="hu-HU" noProof="0" dirty="0"/>
              <a:t>1. ponthoz: </a:t>
            </a:r>
            <a:r>
              <a:rPr lang="hu-HU" sz="1200" noProof="0" dirty="0"/>
              <a:t>Objektív, bizonyítékokon alapuló, megalapozott és dokumentált kockázatmérlegelést</a:t>
            </a:r>
            <a:r>
              <a:rPr lang="hu-HU" sz="1200" baseline="0" noProof="0" dirty="0"/>
              <a:t> </a:t>
            </a:r>
            <a:r>
              <a:rPr lang="hu-HU" sz="1200" noProof="0" dirty="0"/>
              <a:t>igényel.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sz="1200" noProof="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noProof="0" dirty="0"/>
              <a:t>Megjegyzések </a:t>
            </a:r>
            <a:r>
              <a:rPr lang="hu-HU" noProof="0" dirty="0"/>
              <a:t>a</a:t>
            </a:r>
            <a:r>
              <a:rPr lang="hu-HU" baseline="0" noProof="0" dirty="0"/>
              <a:t> 2</a:t>
            </a:r>
            <a:r>
              <a:rPr lang="hu-HU" noProof="0" dirty="0"/>
              <a:t>. ponthoz: </a:t>
            </a:r>
            <a:r>
              <a:rPr lang="hu-HU" sz="1200" noProof="0" dirty="0"/>
              <a:t>lehetővé teszi a becsült kockázatok megelőzését és az előre nem jelzett kockázatok előfordulásának minimalizálását.</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sz="1200" noProof="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noProof="0" dirty="0"/>
              <a:t>Megjegyzések </a:t>
            </a:r>
            <a:r>
              <a:rPr lang="hu-HU" noProof="0" dirty="0"/>
              <a:t>a</a:t>
            </a:r>
            <a:r>
              <a:rPr lang="hu-HU" baseline="0" noProof="0" dirty="0"/>
              <a:t> 3</a:t>
            </a:r>
            <a:r>
              <a:rPr lang="hu-HU" noProof="0" dirty="0"/>
              <a:t>. ponthoz: A kockázatalapú megközelítés működhet szervezeti elvként is (meghatározhatja az üzleti prioritásokat, megtervezheti a vállalati politikákat, allokálhat megtakarítási erőforrásokat).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noProof="0" dirty="0"/>
              <a:t>Támogatja a szervezeteket saját politikájuk kidolgozásában, valamint testreszabott és kontextusspecifikus megoldások végrehajtásában. Az adatvédelem kockázatalapú megközelítése kiegészíti a GDPR szigorú rendelkezéseit, és útmutatást nyújt a szervezeteknek az azonosított kockázatok megelőzése érdekében tett intézkedések rendjéről</a:t>
            </a:r>
            <a:r>
              <a:rPr lang="hu-HU" baseline="0" noProof="0" dirty="0"/>
              <a:t> a </a:t>
            </a:r>
            <a:r>
              <a:rPr lang="hu-HU" noProof="0" dirty="0"/>
              <a:t>kötelezettségeikről.</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sz="1200" noProof="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noProof="0" dirty="0"/>
              <a:t>Megjegyzések </a:t>
            </a:r>
            <a:r>
              <a:rPr lang="hu-HU" noProof="0" dirty="0"/>
              <a:t>az</a:t>
            </a:r>
            <a:r>
              <a:rPr lang="hu-HU" baseline="0" noProof="0" dirty="0"/>
              <a:t> 5</a:t>
            </a:r>
            <a:r>
              <a:rPr lang="hu-HU" noProof="0" dirty="0"/>
              <a:t>. ponthoz: </a:t>
            </a:r>
            <a:r>
              <a:rPr lang="hu-HU" sz="1200" noProof="0" dirty="0"/>
              <a:t>Ezért javítja a szervezetek tudatosságát és önértékelését.</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sz="1200" noProof="0" dirty="0"/>
          </a:p>
          <a:p>
            <a:endParaRPr lang="hu-HU" noProof="0" dirty="0"/>
          </a:p>
        </p:txBody>
      </p:sp>
      <p:sp>
        <p:nvSpPr>
          <p:cNvPr id="4" name="Slide Number Placeholder 3"/>
          <p:cNvSpPr>
            <a:spLocks noGrp="1"/>
          </p:cNvSpPr>
          <p:nvPr>
            <p:ph type="sldNum" sz="quarter" idx="5"/>
          </p:nvPr>
        </p:nvSpPr>
        <p:spPr/>
        <p:txBody>
          <a:bodyPr/>
          <a:lstStyle/>
          <a:p>
            <a:fld id="{77A8BA61-C5D8-D941-8AEE-5E369E27B828}" type="slidenum">
              <a:rPr lang="en-US" smtClean="0"/>
              <a:t>20</a:t>
            </a:fld>
            <a:endParaRPr lang="en-US"/>
          </a:p>
        </p:txBody>
      </p:sp>
    </p:spTree>
    <p:extLst>
      <p:ext uri="{BB962C8B-B14F-4D97-AF65-F5344CB8AC3E}">
        <p14:creationId xmlns:p14="http://schemas.microsoft.com/office/powerpoint/2010/main" val="20306543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a kockázatalapú megközelítés előnyeit. A cél az, hogy a hallgatók megérthessék, hogy a kockázatalapú megközelítés nem teher</a:t>
            </a:r>
            <a:r>
              <a:rPr lang="hu-HU" b="0" baseline="0" noProof="0" dirty="0"/>
              <a:t> </a:t>
            </a:r>
            <a:r>
              <a:rPr lang="hu-HU" b="0" noProof="0" dirty="0"/>
              <a:t>vagy formalitás, hanem egy lényeges kötelezettség, mely kiemelkedő helyet és szerepet</a:t>
            </a:r>
            <a:r>
              <a:rPr lang="hu-HU" b="0" baseline="0" noProof="0" dirty="0"/>
              <a:t> tölt be </a:t>
            </a:r>
            <a:r>
              <a:rPr lang="hu-HU" b="0" noProof="0" dirty="0"/>
              <a:t>a GDPR-</a:t>
            </a:r>
            <a:r>
              <a:rPr lang="hu-HU" b="0" noProof="0" dirty="0" err="1"/>
              <a:t>on</a:t>
            </a:r>
            <a:r>
              <a:rPr lang="hu-HU" b="0" noProof="0" dirty="0"/>
              <a:t> belül.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A célja, hogy a hallgatóság megértse, hogy a kockázatalapú megközelítés alkalmazása előnyös a vállalatok számára, és biztosítja a GDPR hatékony alkalmazását, valamint az érintettek alapvető jogainak és szabadságainak védelmét.</a:t>
            </a:r>
          </a:p>
          <a:p>
            <a:r>
              <a:rPr lang="hu-HU" b="1" dirty="0"/>
              <a:t>Időterv (fontosság): </a:t>
            </a:r>
            <a:r>
              <a:rPr lang="hu-HU" b="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a:t>
            </a:r>
            <a:r>
              <a:rPr lang="hu-HU" b="0" dirty="0"/>
              <a:t>-</a:t>
            </a:r>
          </a:p>
          <a:p>
            <a:r>
              <a:rPr lang="hu-HU" b="1" dirty="0"/>
              <a:t>Jogeset:</a:t>
            </a:r>
            <a:r>
              <a:rPr lang="hu-HU" b="0" dirty="0"/>
              <a:t>-</a:t>
            </a:r>
          </a:p>
          <a:p>
            <a:r>
              <a:rPr lang="hu-HU" b="1" dirty="0"/>
              <a:t>További olvasmányok:</a:t>
            </a:r>
            <a:r>
              <a:rPr lang="hu-HU" b="0" dirty="0"/>
              <a:t>-</a:t>
            </a:r>
          </a:p>
          <a:p>
            <a:r>
              <a:rPr lang="hu-HU" b="1" dirty="0"/>
              <a:t>Megjegyzések: </a:t>
            </a:r>
          </a:p>
          <a:p>
            <a:pPr marL="171450" indent="-171450">
              <a:buFont typeface="Arial" panose="020B0604020202020204" pitchFamily="34" charset="0"/>
              <a:buChar char="•"/>
            </a:pPr>
            <a:r>
              <a:rPr lang="hu-HU" dirty="0"/>
              <a:t>Megjegyzések a</a:t>
            </a:r>
            <a:r>
              <a:rPr lang="hu-HU" baseline="0" dirty="0"/>
              <a:t> </a:t>
            </a:r>
            <a:r>
              <a:rPr lang="hu-HU" dirty="0"/>
              <a:t>4. ponthoz: Segít a szervezeteknek meghúzni a vonalat a nem kockázatos és a kockázatos (magas, közepes és alacsony kockázatú) adatkezelési</a:t>
            </a:r>
            <a:r>
              <a:rPr lang="hu-HU" baseline="0" dirty="0"/>
              <a:t> </a:t>
            </a:r>
            <a:r>
              <a:rPr lang="hu-HU" dirty="0"/>
              <a:t>műveletek között, valamint</a:t>
            </a:r>
            <a:r>
              <a:rPr lang="hu-HU" baseline="0" dirty="0"/>
              <a:t> segít</a:t>
            </a:r>
            <a:r>
              <a:rPr lang="hu-HU" dirty="0"/>
              <a:t> a kockázatcsökkentő gyakorlatokra összpontosítani.</a:t>
            </a:r>
          </a:p>
          <a:p>
            <a:endParaRPr lang="hu-H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dirty="0"/>
              <a:t>Megjegyzések a</a:t>
            </a:r>
            <a:r>
              <a:rPr lang="hu-HU" baseline="0" dirty="0"/>
              <a:t>z 5</a:t>
            </a:r>
            <a:r>
              <a:rPr lang="hu-HU" dirty="0"/>
              <a:t>. ponthoz: A kockázatalapú megközelítést alkalmazó szervezetek együtt dolgozzák ki az adatvédelmi kötelezettségeket.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dirty="0"/>
              <a:t>Megjegyzések a</a:t>
            </a:r>
            <a:r>
              <a:rPr lang="hu-HU" baseline="0" dirty="0"/>
              <a:t> 6</a:t>
            </a:r>
            <a:r>
              <a:rPr lang="hu-HU" dirty="0"/>
              <a:t>. ponthoz: A szervezeteknek teljes mértékben tisztában kell lenniük adatkezelési tevékenységeik kockázataival, és saját belátásuk szerint kell végrehajtaniuk a megfelelő intézkedéseket és eljárásokat.</a:t>
            </a:r>
          </a:p>
        </p:txBody>
      </p:sp>
      <p:sp>
        <p:nvSpPr>
          <p:cNvPr id="4" name="Slide Number Placeholder 3"/>
          <p:cNvSpPr>
            <a:spLocks noGrp="1"/>
          </p:cNvSpPr>
          <p:nvPr>
            <p:ph type="sldNum" sz="quarter" idx="5"/>
          </p:nvPr>
        </p:nvSpPr>
        <p:spPr/>
        <p:txBody>
          <a:bodyPr/>
          <a:lstStyle/>
          <a:p>
            <a:fld id="{77A8BA61-C5D8-D941-8AEE-5E369E27B828}" type="slidenum">
              <a:rPr lang="en-US" smtClean="0"/>
              <a:t>21</a:t>
            </a:fld>
            <a:endParaRPr lang="en-US"/>
          </a:p>
        </p:txBody>
      </p:sp>
    </p:spTree>
    <p:extLst>
      <p:ext uri="{BB962C8B-B14F-4D97-AF65-F5344CB8AC3E}">
        <p14:creationId xmlns:p14="http://schemas.microsoft.com/office/powerpoint/2010/main" val="9897169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a kockázatalapú megközelítés előnyeit. A cél az, hogy a hallgatók megérthessék, hogy a kockázatalapú megközelítés nem teher</a:t>
            </a:r>
            <a:r>
              <a:rPr lang="hu-HU" b="0" baseline="0" noProof="0" dirty="0"/>
              <a:t> </a:t>
            </a:r>
            <a:r>
              <a:rPr lang="hu-HU" b="0" noProof="0" dirty="0"/>
              <a:t>vagy formalitás, hanem egy lényeges kötelezettség, mely kiemelkedő helyet és szerepet</a:t>
            </a:r>
            <a:r>
              <a:rPr lang="hu-HU" b="0" baseline="0" noProof="0" dirty="0"/>
              <a:t> tölt be </a:t>
            </a:r>
            <a:r>
              <a:rPr lang="hu-HU" b="0" noProof="0" dirty="0"/>
              <a:t>a GDPR-</a:t>
            </a:r>
            <a:r>
              <a:rPr lang="hu-HU" b="0" noProof="0" dirty="0" err="1"/>
              <a:t>on</a:t>
            </a:r>
            <a:r>
              <a:rPr lang="hu-HU" b="0" noProof="0" dirty="0"/>
              <a:t> belül.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A célja, hogy a hallgatóság megértse, hogy a kockázatalapú megközelítés alkalmazása előnyös a vállalatok számára, és biztosítja a GDPR hatékony alkalmazását, valamint az érintettek alapvető jogainak és szabadságainak védelmét.</a:t>
            </a:r>
          </a:p>
          <a:p>
            <a:r>
              <a:rPr lang="hu-HU" b="1" dirty="0"/>
              <a:t>Időterv (fontosság): </a:t>
            </a:r>
            <a:r>
              <a:rPr lang="hu-HU" b="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a:t>
            </a:r>
            <a:r>
              <a:rPr lang="hu-HU" b="0" dirty="0"/>
              <a:t>-</a:t>
            </a:r>
          </a:p>
          <a:p>
            <a:r>
              <a:rPr lang="hu-HU" b="1" dirty="0"/>
              <a:t>Jogeset:</a:t>
            </a:r>
            <a:r>
              <a:rPr lang="hu-HU" b="0" dirty="0"/>
              <a:t>-</a:t>
            </a:r>
          </a:p>
          <a:p>
            <a:r>
              <a:rPr lang="hu-HU" b="1" dirty="0"/>
              <a:t>További olvasmányok:</a:t>
            </a:r>
            <a:r>
              <a:rPr lang="hu-HU" b="0" dirty="0"/>
              <a:t>-</a:t>
            </a:r>
          </a:p>
          <a:p>
            <a:r>
              <a:rPr lang="hu-HU" b="1" dirty="0"/>
              <a:t>Megjegyzések: </a:t>
            </a:r>
          </a:p>
          <a:p>
            <a:pPr marL="171450" indent="-171450">
              <a:buFont typeface="Arial" panose="020B0604020202020204" pitchFamily="34" charset="0"/>
              <a:buChar char="•"/>
            </a:pPr>
            <a:r>
              <a:rPr lang="hu-HU" sz="1200" dirty="0"/>
              <a:t>Megjegyzések </a:t>
            </a:r>
            <a:r>
              <a:rPr lang="hu-HU" dirty="0"/>
              <a:t>a</a:t>
            </a:r>
            <a:r>
              <a:rPr lang="hu-HU" baseline="0" dirty="0"/>
              <a:t> 10</a:t>
            </a:r>
            <a:r>
              <a:rPr lang="hu-HU" dirty="0"/>
              <a:t>. ponthoz: Ha a szervezetek kellő gondossággal járnak el a kockázatalapú megközelítés alkalmazásában,</a:t>
            </a:r>
            <a:r>
              <a:rPr lang="hu-HU" baseline="0" dirty="0"/>
              <a:t> a</a:t>
            </a:r>
            <a:r>
              <a:rPr lang="hu-HU" dirty="0"/>
              <a:t>z befolyásolhatja a GDPR-szankciók jellegét és súlyosságát is. Ezért a kockázatalapú megközelítés tükröződik az adatvédelmi rendelet alkalmazásában is.</a:t>
            </a:r>
            <a:endParaRPr lang="en-GB" b="1" dirty="0"/>
          </a:p>
        </p:txBody>
      </p:sp>
      <p:sp>
        <p:nvSpPr>
          <p:cNvPr id="4" name="Slide Number Placeholder 3"/>
          <p:cNvSpPr>
            <a:spLocks noGrp="1"/>
          </p:cNvSpPr>
          <p:nvPr>
            <p:ph type="sldNum" sz="quarter" idx="5"/>
          </p:nvPr>
        </p:nvSpPr>
        <p:spPr/>
        <p:txBody>
          <a:bodyPr/>
          <a:lstStyle/>
          <a:p>
            <a:fld id="{77A8BA61-C5D8-D941-8AEE-5E369E27B828}" type="slidenum">
              <a:rPr lang="en-US" smtClean="0"/>
              <a:t>22</a:t>
            </a:fld>
            <a:endParaRPr lang="en-US"/>
          </a:p>
        </p:txBody>
      </p:sp>
    </p:spTree>
    <p:extLst>
      <p:ext uri="{BB962C8B-B14F-4D97-AF65-F5344CB8AC3E}">
        <p14:creationId xmlns:p14="http://schemas.microsoft.com/office/powerpoint/2010/main" val="27388811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a kockázatalapú megközelítés alkalmazásának fogalmi és gyakorlati korlátait és korlátozásait. Ennek a diának a célja, hogy további információt nyújtson a kockázatalapú megközelítésről az adatvédelem során.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A célja, hogy a hallgatóság megértse, hogy a kockázatalapú megközelítés a GDPR alapján jogi kötelezettség.</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r>
              <a:rPr lang="hu-HU" b="0" noProof="0" dirty="0"/>
              <a:t>:-</a:t>
            </a:r>
          </a:p>
          <a:p>
            <a:r>
              <a:rPr lang="hu-HU" b="1" noProof="0" dirty="0"/>
              <a:t>Jogeset:</a:t>
            </a:r>
            <a:r>
              <a:rPr lang="hu-HU" b="0" noProof="0" dirty="0"/>
              <a:t>-</a:t>
            </a:r>
          </a:p>
          <a:p>
            <a:r>
              <a:rPr lang="hu-HU" b="1" noProof="0" dirty="0"/>
              <a:t>További olvasmányok:</a:t>
            </a:r>
            <a:r>
              <a:rPr lang="hu-HU" b="0" noProof="0" dirty="0"/>
              <a:t>-</a:t>
            </a:r>
          </a:p>
          <a:p>
            <a:r>
              <a:rPr lang="hu-HU" b="1" noProof="0" dirty="0"/>
              <a:t>Megjegyzések: </a:t>
            </a:r>
          </a:p>
          <a:p>
            <a:pPr marL="171450" indent="-171450">
              <a:buFont typeface="Arial" panose="020B0604020202020204" pitchFamily="34" charset="0"/>
              <a:buChar char="•"/>
            </a:pPr>
            <a:r>
              <a:rPr lang="hu-HU" noProof="0" dirty="0"/>
              <a:t>Megjegyzések a</a:t>
            </a:r>
            <a:r>
              <a:rPr lang="hu-HU" baseline="0" noProof="0" dirty="0"/>
              <a:t> 3</a:t>
            </a:r>
            <a:r>
              <a:rPr lang="hu-HU" noProof="0" dirty="0"/>
              <a:t>. ponthoz: A szervezeteknek ügyelniük kell az adatkezelés sorén felmerülő új kockázatokra az adatkezelés teljes időtartama alatt.</a:t>
            </a:r>
            <a:endParaRPr lang="en-GB" dirty="0"/>
          </a:p>
        </p:txBody>
      </p:sp>
      <p:sp>
        <p:nvSpPr>
          <p:cNvPr id="4" name="Slide Number Placeholder 3"/>
          <p:cNvSpPr>
            <a:spLocks noGrp="1"/>
          </p:cNvSpPr>
          <p:nvPr>
            <p:ph type="sldNum" sz="quarter" idx="5"/>
          </p:nvPr>
        </p:nvSpPr>
        <p:spPr/>
        <p:txBody>
          <a:bodyPr/>
          <a:lstStyle/>
          <a:p>
            <a:fld id="{77A8BA61-C5D8-D941-8AEE-5E369E27B828}" type="slidenum">
              <a:rPr lang="en-US" smtClean="0"/>
              <a:t>23</a:t>
            </a:fld>
            <a:endParaRPr lang="en-US"/>
          </a:p>
        </p:txBody>
      </p:sp>
    </p:spTree>
    <p:extLst>
      <p:ext uri="{BB962C8B-B14F-4D97-AF65-F5344CB8AC3E}">
        <p14:creationId xmlns:p14="http://schemas.microsoft.com/office/powerpoint/2010/main" val="2103966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A dia célja és tárgya: </a:t>
            </a:r>
            <a:r>
              <a:rPr lang="hu-HU" b="0" dirty="0"/>
              <a:t>A dia összefoglalja a kockázatalapú megközelítés szerepével és funkciójával kapcsolatos legfontosabb megállapításokat.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A célja, hogy a hallgatóság megértse, hogy a kockázatalapú megközelítés alkalmazásának előnyeit.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Időterv (fontosság): </a:t>
            </a:r>
            <a:r>
              <a:rPr lang="hu-HU" b="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a:t>
            </a:r>
            <a:r>
              <a:rPr lang="hu-HU" b="0" dirty="0"/>
              <a:t>:-</a:t>
            </a:r>
          </a:p>
          <a:p>
            <a:r>
              <a:rPr lang="hu-HU" b="1" dirty="0"/>
              <a:t>Jogeset:</a:t>
            </a:r>
            <a:r>
              <a:rPr lang="hu-HU" b="0" dirty="0"/>
              <a:t>-</a:t>
            </a:r>
          </a:p>
          <a:p>
            <a:r>
              <a:rPr lang="hu-HU" b="1" dirty="0"/>
              <a:t>További olvasmányok:</a:t>
            </a:r>
            <a:r>
              <a:rPr lang="hu-HU" b="0" dirty="0"/>
              <a:t>-</a:t>
            </a:r>
          </a:p>
          <a:p>
            <a:r>
              <a:rPr lang="hu-HU" b="1" dirty="0"/>
              <a:t>Megjegyzések:</a:t>
            </a:r>
            <a:r>
              <a:rPr lang="hu-HU" b="0" dirty="0"/>
              <a:t>-</a:t>
            </a:r>
          </a:p>
        </p:txBody>
      </p:sp>
      <p:sp>
        <p:nvSpPr>
          <p:cNvPr id="4" name="Slide Number Placeholder 3"/>
          <p:cNvSpPr>
            <a:spLocks noGrp="1"/>
          </p:cNvSpPr>
          <p:nvPr>
            <p:ph type="sldNum" sz="quarter" idx="5"/>
          </p:nvPr>
        </p:nvSpPr>
        <p:spPr/>
        <p:txBody>
          <a:bodyPr/>
          <a:lstStyle/>
          <a:p>
            <a:fld id="{77A8BA61-C5D8-D941-8AEE-5E369E27B828}" type="slidenum">
              <a:rPr lang="en-US" smtClean="0"/>
              <a:t>24</a:t>
            </a:fld>
            <a:endParaRPr lang="en-US"/>
          </a:p>
        </p:txBody>
      </p:sp>
    </p:spTree>
    <p:extLst>
      <p:ext uri="{BB962C8B-B14F-4D97-AF65-F5344CB8AC3E}">
        <p14:creationId xmlns:p14="http://schemas.microsoft.com/office/powerpoint/2010/main" val="19426625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táblázatos formában mutatja be a kockázat súlyosságát és valószínűségét.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endParaRPr lang="hu-HU" b="0" noProof="0" dirty="0"/>
          </a:p>
          <a:p>
            <a:r>
              <a:rPr lang="hu-HU" b="1" noProof="0" dirty="0"/>
              <a:t>Jogeset:</a:t>
            </a:r>
            <a:r>
              <a:rPr lang="hu-HU" b="0" noProof="0" dirty="0"/>
              <a:t> -</a:t>
            </a:r>
          </a:p>
          <a:p>
            <a:r>
              <a:rPr lang="hu-HU" b="1" noProof="0" dirty="0"/>
              <a:t>További olvasmányok:</a:t>
            </a:r>
            <a:r>
              <a:rPr lang="hu-HU" b="0" noProof="0" dirty="0"/>
              <a:t>-</a:t>
            </a:r>
          </a:p>
          <a:p>
            <a:r>
              <a:rPr lang="hu-HU" b="1" noProof="0" dirty="0"/>
              <a:t>Megjegyzések: </a:t>
            </a:r>
            <a:r>
              <a:rPr lang="hu-HU" sz="1200" b="0" i="0" kern="1200" dirty="0">
                <a:solidFill>
                  <a:schemeClr val="tx1"/>
                </a:solidFill>
                <a:effectLst/>
                <a:latin typeface="+mn-lt"/>
                <a:ea typeface="+mn-ea"/>
                <a:cs typeface="+mn-cs"/>
              </a:rPr>
              <a:t>Az érintett jogait és szabadságait érintő kockázat valószínűségét és súlyosságát az adatkezelés jellegének, körülményeinek és céljainak függvényében kell meghatározni. A kockázatot olyan objektív értékelés alapján kell felmérni, amelynek során szükséges megállapítani, hogy az adatkezelési műveletek kockázattal, illetve nagy kockázattal járnak-e. </a:t>
            </a:r>
            <a:r>
              <a:rPr lang="hu-HU" noProof="0" dirty="0"/>
              <a:t>(76) </a:t>
            </a:r>
            <a:r>
              <a:rPr lang="hu-HU" noProof="0" dirty="0" err="1"/>
              <a:t>preambulumbekezdés</a:t>
            </a:r>
            <a:endParaRPr lang="hu-HU" noProof="0" dirty="0"/>
          </a:p>
          <a:p>
            <a:endParaRPr lang="hu-HU" noProof="0" dirty="0"/>
          </a:p>
          <a:p>
            <a:r>
              <a:rPr lang="hu-HU" noProof="0" dirty="0"/>
              <a:t>A súlyosság a kockázat nagyságára, a valószínűség pedig a kockázat bekövetkezésének lehetőségére utal.</a:t>
            </a:r>
          </a:p>
        </p:txBody>
      </p:sp>
      <p:sp>
        <p:nvSpPr>
          <p:cNvPr id="4" name="Slide Number Placeholder 3"/>
          <p:cNvSpPr>
            <a:spLocks noGrp="1"/>
          </p:cNvSpPr>
          <p:nvPr>
            <p:ph type="sldNum" sz="quarter" idx="5"/>
          </p:nvPr>
        </p:nvSpPr>
        <p:spPr/>
        <p:txBody>
          <a:bodyPr/>
          <a:lstStyle/>
          <a:p>
            <a:fld id="{77A8BA61-C5D8-D941-8AEE-5E369E27B828}" type="slidenum">
              <a:rPr lang="en-US" smtClean="0"/>
              <a:t>27</a:t>
            </a:fld>
            <a:endParaRPr lang="en-US"/>
          </a:p>
        </p:txBody>
      </p:sp>
    </p:spTree>
    <p:extLst>
      <p:ext uri="{BB962C8B-B14F-4D97-AF65-F5344CB8AC3E}">
        <p14:creationId xmlns:p14="http://schemas.microsoft.com/office/powerpoint/2010/main" val="38222943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szemléletes példákon keresztül mutatja be, hogy a kockázatalapú megközelítés hogyan alkalmazható különféle helyzetekben. A példák célja, hogy segítse a hallgatókat abban, hogy megértsék, hogy a kockázatalapú megközelítés alapos, megfogható, objektív, többdimenziós és igazolható értékelést igényel.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Bátorítsa az eszmecserét,  legyen interaktív a feladat megoldása! A feladat célja, hogy bemutassa a kockázatalapú megközelítést, prioritások meghatározását és az erőforrások elosztását.</a:t>
            </a:r>
          </a:p>
          <a:p>
            <a:r>
              <a:rPr lang="hu-HU" b="1" noProof="0" dirty="0"/>
              <a:t>Időterv (fontosság): </a:t>
            </a:r>
            <a:r>
              <a:rPr lang="hu-HU" b="0" noProof="0" dirty="0"/>
              <a:t>közepes/magas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r>
              <a:rPr lang="hu-HU" b="0" noProof="0" dirty="0"/>
              <a:t>-</a:t>
            </a:r>
          </a:p>
          <a:p>
            <a:r>
              <a:rPr lang="hu-HU" b="1" noProof="0" dirty="0"/>
              <a:t>Jogeset:</a:t>
            </a:r>
            <a:r>
              <a:rPr lang="hu-HU" b="0" noProof="0" dirty="0"/>
              <a:t>-</a:t>
            </a:r>
          </a:p>
          <a:p>
            <a:r>
              <a:rPr lang="hu-HU" b="1" noProof="0" dirty="0"/>
              <a:t>További olvasmányok:</a:t>
            </a:r>
            <a:r>
              <a:rPr lang="hu-HU" b="0" noProof="0" dirty="0"/>
              <a:t>-</a:t>
            </a:r>
          </a:p>
          <a:p>
            <a:r>
              <a:rPr lang="hu-HU" b="1" noProof="0" dirty="0"/>
              <a:t>Megjegyzések: </a:t>
            </a:r>
          </a:p>
          <a:p>
            <a:endParaRPr lang="hu-HU" b="1" noProof="0" dirty="0"/>
          </a:p>
          <a:p>
            <a:r>
              <a:rPr lang="hu-HU" b="0" noProof="0" dirty="0"/>
              <a:t>A genetikai adatok esetében vitatható, hogy a genetikai adatok valóban </a:t>
            </a:r>
            <a:r>
              <a:rPr lang="hu-HU" b="0" noProof="0" dirty="0" err="1"/>
              <a:t>anonimizálhatók-e</a:t>
            </a:r>
            <a:r>
              <a:rPr lang="hu-HU" b="0" noProof="0" dirty="0"/>
              <a:t> továbbá</a:t>
            </a:r>
            <a:r>
              <a:rPr lang="hu-HU" b="0" baseline="0" noProof="0" dirty="0"/>
              <a:t> </a:t>
            </a:r>
            <a:r>
              <a:rPr lang="hu-HU" b="0" noProof="0" dirty="0"/>
              <a:t>a genetikai adatok harmadik felekre (például rokonokra) vonatkozó személyes információt is hordoznak. Ezért további határozott intézkedésekre lehet szükség az adatvédelemmel kapcsolatos kockázatok forrásainak felismerése érdekében, valamint annak megállapítása során, hogy ezek hogyan lehetnek hatással az érintettek alapvető jogaira és szabadságaira. Érdemes például megvizsgálni, hogy az érintettek más területeken ki vannak-e téve kockázatoknak</a:t>
            </a:r>
            <a:r>
              <a:rPr lang="hu-HU" b="0" baseline="0" noProof="0" dirty="0"/>
              <a:t> (</a:t>
            </a:r>
            <a:r>
              <a:rPr lang="hu-HU" b="0" noProof="0" dirty="0"/>
              <a:t>például a foglalkoztatásban vagy a biztosítási ágazatnál).</a:t>
            </a:r>
          </a:p>
          <a:p>
            <a:endParaRPr lang="hu-HU" noProof="0" dirty="0"/>
          </a:p>
          <a:p>
            <a:r>
              <a:rPr lang="hu-HU" noProof="0" dirty="0"/>
              <a:t>A fenti példa esetében szükséges az adatvédelmi hatásvizsgálat lefolytatása, valamint a személyes adatok megőrzésének teljes időtartama alatt figyelemmel kell kísérni az esetleges káros hatásokat az adatok összekapcsolása, a profilozás és a jogosulatlan közzététel elkerülése érdekében. Nem elegendő a hatásvizsgálat elvégzése a szolgáltatások és termékek szállítása előtt, hanem azt rendszeresen felül kell vizsgálni és frissíteni is kell. A hatásvizsgálat mellett további kockázatértékelésekre is szükség lehet, például kapcsolattartás az adatvédelmi tisztviselővel, az</a:t>
            </a:r>
            <a:r>
              <a:rPr lang="hu-HU" baseline="0" noProof="0" dirty="0"/>
              <a:t> adatkezelés </a:t>
            </a:r>
            <a:r>
              <a:rPr lang="hu-HU" noProof="0" dirty="0"/>
              <a:t>nyilvántartásának megtervezése és biztonságos vezetése,</a:t>
            </a:r>
            <a:r>
              <a:rPr lang="hu-HU" baseline="0" noProof="0" dirty="0"/>
              <a:t> stb</a:t>
            </a:r>
            <a:r>
              <a:rPr lang="hu-HU" noProof="0" dirty="0"/>
              <a:t>. </a:t>
            </a:r>
          </a:p>
          <a:p>
            <a:r>
              <a:rPr lang="hu-HU" noProof="0" dirty="0"/>
              <a:t>A hatásvizsgálat elvégzéséhez szükséges a különböző üzleti ágazatok közötti kapcsolattartás az adatáramlás feltérképezése, az adatkezelés kihívásainak megértése </a:t>
            </a:r>
            <a:r>
              <a:rPr lang="hu-HU" baseline="0" noProof="0" dirty="0"/>
              <a:t>miatt</a:t>
            </a:r>
            <a:r>
              <a:rPr lang="hu-HU" noProof="0" dirty="0"/>
              <a:t>. Ez létfontosságú lehet az üzleti egységek által elfogadott műszaki és szervezeti intézkedések, például az informatikai megoldások vonatkozásában.</a:t>
            </a:r>
          </a:p>
          <a:p>
            <a:endParaRPr lang="hu-HU" noProof="0" dirty="0"/>
          </a:p>
          <a:p>
            <a:r>
              <a:rPr lang="hu-HU" noProof="0" dirty="0"/>
              <a:t>A hozzájárulás megadása biztosíthatja az adatkezelés jogszerűségét, de nem csökkenti a kockázatelemzés szükségességét és fontosságát.</a:t>
            </a:r>
          </a:p>
          <a:p>
            <a:endParaRPr lang="hu-HU" noProof="0" dirty="0"/>
          </a:p>
          <a:p>
            <a:r>
              <a:rPr lang="hu-HU" noProof="0" dirty="0"/>
              <a:t>Az összes megvitatott esetben a cél annak bemutatása, hogy nincs mindenki számára egységes megoldás: a kockázat kihívást jelent az adatvédelemben, mely többdimenziós elemzéseket és különféle tudományágak együttes alkalmazását igényli a kockázatalapú megközelítés alkalmazása</a:t>
            </a:r>
            <a:r>
              <a:rPr lang="hu-HU" baseline="0" noProof="0" dirty="0"/>
              <a:t> érdekében. </a:t>
            </a:r>
            <a:endParaRPr lang="hu-HU" noProof="0" dirty="0"/>
          </a:p>
        </p:txBody>
      </p:sp>
      <p:sp>
        <p:nvSpPr>
          <p:cNvPr id="4" name="Slide Number Placeholder 3"/>
          <p:cNvSpPr>
            <a:spLocks noGrp="1"/>
          </p:cNvSpPr>
          <p:nvPr>
            <p:ph type="sldNum" sz="quarter" idx="5"/>
          </p:nvPr>
        </p:nvSpPr>
        <p:spPr/>
        <p:txBody>
          <a:bodyPr/>
          <a:lstStyle/>
          <a:p>
            <a:fld id="{77A8BA61-C5D8-D941-8AEE-5E369E27B828}" type="slidenum">
              <a:rPr lang="en-US" smtClean="0"/>
              <a:t>28</a:t>
            </a:fld>
            <a:endParaRPr lang="en-US"/>
          </a:p>
        </p:txBody>
      </p:sp>
    </p:spTree>
    <p:extLst>
      <p:ext uri="{BB962C8B-B14F-4D97-AF65-F5344CB8AC3E}">
        <p14:creationId xmlns:p14="http://schemas.microsoft.com/office/powerpoint/2010/main" val="4466243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szemléletes példákon keresztül mutatja be, hogy a kockázatalapú megközelítés hogyan alkalmazható különféle helyzetekben. A példák célja, hogy segítse a hallgatókat abban, hogy megértsék, hogy a kockázatalapú megközelítés alapos, megfogható, objektív, többdimenziós és igazolható értékelést igényel.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Bátorítsa az eszmecserét,  legyen interaktív a feladat megoldása! A feladat célja, hogy bemutassa a kockázatalapú megközelítést, prioritások meghatározását és az erőforrások elosztását.</a:t>
            </a:r>
          </a:p>
          <a:p>
            <a:r>
              <a:rPr lang="hu-HU" b="1" noProof="0" dirty="0"/>
              <a:t>Időterv (fontosság): </a:t>
            </a:r>
            <a:r>
              <a:rPr lang="hu-HU" b="0" noProof="0" dirty="0"/>
              <a:t>közepes/magas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r>
              <a:rPr lang="hu-HU" b="0" noProof="0" dirty="0"/>
              <a:t>-</a:t>
            </a:r>
          </a:p>
          <a:p>
            <a:r>
              <a:rPr lang="hu-HU" b="1" noProof="0" dirty="0"/>
              <a:t>Jogeset:</a:t>
            </a:r>
            <a:r>
              <a:rPr lang="hu-HU" b="0" noProof="0" dirty="0"/>
              <a:t>-</a:t>
            </a:r>
          </a:p>
          <a:p>
            <a:r>
              <a:rPr lang="hu-HU" b="1" noProof="0" dirty="0"/>
              <a:t>További olvasmányok:</a:t>
            </a:r>
            <a:r>
              <a:rPr lang="hu-HU" b="0" noProof="0" dirty="0"/>
              <a:t>-</a:t>
            </a:r>
          </a:p>
          <a:p>
            <a:r>
              <a:rPr lang="hu-HU" b="1" noProof="0" dirty="0"/>
              <a:t>Megjegyzések: </a:t>
            </a:r>
            <a:r>
              <a:rPr lang="hu-HU" b="0" noProof="0" dirty="0"/>
              <a:t>A kockázatalapú megközelítésnek nem célja, hogy terheket rójon a társaságokra. Éppen ellenkezőleg, lehetővé teszi a vállalatok számára, hogy jobban kezeljék erőforrásaikat, és azokra a területekre összpontosítsanak, ahol a kockázatok a legjelentősebbek.</a:t>
            </a:r>
          </a:p>
          <a:p>
            <a:r>
              <a:rPr lang="hu-HU" b="0" noProof="0" dirty="0"/>
              <a:t>A vállalatoknak képesnek kell lenniük arra, hogy feltérképezzék</a:t>
            </a:r>
            <a:r>
              <a:rPr lang="hu-HU" b="0" baseline="0" noProof="0" dirty="0"/>
              <a:t> adatkezelési </a:t>
            </a:r>
            <a:r>
              <a:rPr lang="hu-HU" b="0" noProof="0" dirty="0"/>
              <a:t>tevékenységeiket. Például a jelen példában meg kell vizsgálni, hogy milyen további intézkedéseket hoznak a különleges adatokkal kapcsolatban. Ugyancsak meg kell vizsgálni az egyes adatkezelési műveleteket külön-külön, és hogy az egyes tevékenységek</a:t>
            </a:r>
            <a:r>
              <a:rPr lang="hu-HU" b="0" baseline="0" noProof="0" dirty="0"/>
              <a:t> során</a:t>
            </a:r>
            <a:r>
              <a:rPr lang="hu-HU" b="0" noProof="0" dirty="0"/>
              <a:t> miként tartják tiszteletben az adatvédelmi elveket. Például a sérülékeny csoportok, marketing és promóciós tevékenységek lebonyolítása.</a:t>
            </a:r>
          </a:p>
          <a:p>
            <a:r>
              <a:rPr lang="hu-HU" b="0" noProof="0" dirty="0"/>
              <a:t>A kis- és középvállalkozások nem mindig vannak tudatában az adatvédelmi kötelezettségeiknek, a tudatosság hiánya és az erőforrások korlátozott száma miatt. A kockázatalapú megközelítés a kockázatok előzetes felmérését javasolja, ezáltal a prioritások, meghatározása, döntések és intézkedések meghozatala már a kockázat meghatározása alapján előzetesen megtörténhet. Ezért a vállalatoknak a lehető leghatékonyabban kell elosztani erőforrásaikat azokra a tevékenységekre és területekre koncentrálva, ahol nagyobb a valószínűsége a kockázat bekövetkeztének, mely súlyos károkat jelenthet egyének alapvető jogaira és szabadságaira nézve. </a:t>
            </a:r>
            <a:r>
              <a:rPr lang="hu-HU" noProof="0" dirty="0"/>
              <a:t>Ezzel biztosítja, hogy képesek legyenek kezelni a kockázatokat, tiszteletben tartsák az alapvető jogokat és szabadságokat, és a szükséges intézkedések meghozatala mellett kezeljék a személyes adatokat.</a:t>
            </a:r>
          </a:p>
        </p:txBody>
      </p:sp>
      <p:sp>
        <p:nvSpPr>
          <p:cNvPr id="4" name="Slide Number Placeholder 3"/>
          <p:cNvSpPr>
            <a:spLocks noGrp="1"/>
          </p:cNvSpPr>
          <p:nvPr>
            <p:ph type="sldNum" sz="quarter" idx="5"/>
          </p:nvPr>
        </p:nvSpPr>
        <p:spPr/>
        <p:txBody>
          <a:bodyPr/>
          <a:lstStyle/>
          <a:p>
            <a:fld id="{77A8BA61-C5D8-D941-8AEE-5E369E27B828}" type="slidenum">
              <a:rPr lang="en-US" smtClean="0"/>
              <a:t>29</a:t>
            </a:fld>
            <a:endParaRPr lang="en-US"/>
          </a:p>
        </p:txBody>
      </p:sp>
    </p:spTree>
    <p:extLst>
      <p:ext uri="{BB962C8B-B14F-4D97-AF65-F5344CB8AC3E}">
        <p14:creationId xmlns:p14="http://schemas.microsoft.com/office/powerpoint/2010/main" val="36193340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szemléletes példákon keresztül mutatja be, hogy a kockázatalapú megközelítés hogyan alkalmazható különféle helyzetekben. A példák célja, hogy segítse a hallgatókat abban, hogy megértsék, hogy a kockázatalapú megközelítés alapos, megfogható, objektív, többdimenziós és igazolható értékelést igényel.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Bátorítsa az eszmecserét,  legyen interaktív a feladat megoldása! A feladat célja, hogy bemutassa, hogy a kockázatalapú megközelítés </a:t>
            </a:r>
            <a:r>
              <a:rPr lang="hu-HU" b="0" noProof="0" dirty="0"/>
              <a:t>az adatkezelő és az érintett felek méretétől </a:t>
            </a:r>
            <a:r>
              <a:rPr lang="hu-HU" noProof="0" dirty="0"/>
              <a:t>függetlenül alkalmazandó. További kötelezettségek merülhetnek fel, nagyobb kockázatú adatkezelés esetén.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közepes/magas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r>
              <a:rPr lang="hu-HU" b="0" noProof="0" dirty="0"/>
              <a:t>-</a:t>
            </a:r>
          </a:p>
          <a:p>
            <a:r>
              <a:rPr lang="hu-HU" b="1" noProof="0" dirty="0"/>
              <a:t>Jogeset:</a:t>
            </a:r>
            <a:r>
              <a:rPr lang="hu-HU" b="0" noProof="0" dirty="0"/>
              <a:t>-</a:t>
            </a:r>
          </a:p>
          <a:p>
            <a:r>
              <a:rPr lang="hu-HU" b="1" noProof="0" dirty="0"/>
              <a:t>További olvasmányok:</a:t>
            </a:r>
            <a:r>
              <a:rPr lang="hu-HU" b="0" noProof="0" dirty="0"/>
              <a:t>-</a:t>
            </a:r>
          </a:p>
          <a:p>
            <a:r>
              <a:rPr lang="hu-HU" b="1" noProof="0" dirty="0"/>
              <a:t>Megjegyzések: </a:t>
            </a:r>
            <a:r>
              <a:rPr lang="hu-HU" sz="1200" kern="1200" dirty="0">
                <a:solidFill>
                  <a:schemeClr val="tx1"/>
                </a:solidFill>
                <a:effectLst/>
                <a:latin typeface="+mn-lt"/>
                <a:ea typeface="+mn-ea"/>
                <a:cs typeface="+mn-cs"/>
              </a:rPr>
              <a:t>A kérdések rámutatnak arra, hogy nincsenek előre meghatározott válaszok és megoldások, hanem minden tényezőt figyelembe kell venni az objektív, jól bemutatott és indokolt kockázatelemzés során. Ez az elszámoltathatóság elvének alapvetése, amely alapján az adatkezelő felelős az adatvédelmi rendelkezések betartásáért, valamint képesnek kell lennie ennek a bizonyítására is.</a:t>
            </a:r>
            <a:endParaRPr lang="en-GB" sz="1200" kern="1200" dirty="0">
              <a:solidFill>
                <a:schemeClr val="tx1"/>
              </a:solidFill>
              <a:effectLst/>
              <a:latin typeface="+mn-lt"/>
              <a:ea typeface="+mn-ea"/>
              <a:cs typeface="+mn-cs"/>
            </a:endParaRPr>
          </a:p>
          <a:p>
            <a:r>
              <a:rPr lang="hu-HU" sz="1200" kern="1200" dirty="0">
                <a:solidFill>
                  <a:schemeClr val="tx1"/>
                </a:solidFill>
                <a:effectLst/>
                <a:latin typeface="+mn-lt"/>
                <a:ea typeface="+mn-ea"/>
                <a:cs typeface="+mn-cs"/>
              </a:rPr>
              <a:t>A fenti eset azt a helyzetet mutatja be, amikor az adatkezelő korlátozott számú erőforrással rendelkezik és nagyszámú adatkezelési műveletet végez, melyek közül néhányat már a GDPR előtt is végzett.</a:t>
            </a:r>
            <a:endParaRPr lang="en-GB" sz="1200" kern="1200" dirty="0">
              <a:solidFill>
                <a:schemeClr val="tx1"/>
              </a:solidFill>
              <a:effectLst/>
              <a:latin typeface="+mn-lt"/>
              <a:ea typeface="+mn-ea"/>
              <a:cs typeface="+mn-cs"/>
            </a:endParaRPr>
          </a:p>
          <a:p>
            <a:r>
              <a:rPr lang="hu-HU" sz="1200" kern="1200" dirty="0">
                <a:solidFill>
                  <a:schemeClr val="tx1"/>
                </a:solidFill>
                <a:effectLst/>
                <a:latin typeface="+mn-lt"/>
                <a:ea typeface="+mn-ea"/>
                <a:cs typeface="+mn-cs"/>
              </a:rPr>
              <a:t>A kockázatalapú megközelítés minden adatkezelési tevékenységre vonatkozik, függetlenül attól, hogy mikor kezdték meg azokat. Amennyiben személyes adatok kezelésére kerül sor, a GDPR szerinti kockázatalapú megközelítés alkalmazandó. Noha nem tesz különbséget a GDPR előtti és a jelenlegi adatkezelési tevékenységek között, az adatkezelés ideje és az adatkezelés idejében alkalmazandó jogszabályok szerepet játszhatnak az új kockázatok, valamint a sürgős, potenciális, kritikus, súlyos és az előre nem látott kockázatok meghatározása szempontjából. A 35. cikk (3) bekezdése és a felügyeleti hatóságok által kiadott útmutatások referencia-pontként szolgálhatnak azon nagy rizikójú adatkezelési tevékenységek azonosításában, melyeket felül kell vizsgálni. Hangsúlyozni kell, hogy a kockázatalapú megközelítés szerint a szervezeteknek megfelelő mechanizmusokkal kell rendelkezniük a felmerülő kockázatok azonosítása és csökkentése érdekében. Ez magában foglalhatja a pénzügyi és emberi erőforrások átcsoportosítását, a strukturális és vállalati változásokat, valamint a megfelelési mechanizmusok fejlesztését. Például a szervezeteknek meg kell tervezniük és végre kell hajtaniuk a megfelelési programokat, hogy rendszeresen megvizsgálják a kockázatok valószínűségét és súlyosságát, valamint az érintettekre gyakorolt esetleges káros hatásait.</a:t>
            </a:r>
            <a:endParaRPr lang="en-GB" sz="1200" kern="1200" dirty="0">
              <a:solidFill>
                <a:schemeClr val="tx1"/>
              </a:solidFill>
              <a:effectLst/>
              <a:latin typeface="+mn-lt"/>
              <a:ea typeface="+mn-ea"/>
              <a:cs typeface="+mn-cs"/>
            </a:endParaRPr>
          </a:p>
          <a:p>
            <a:r>
              <a:rPr lang="hu-HU" sz="1200" kern="1200" dirty="0">
                <a:solidFill>
                  <a:schemeClr val="tx1"/>
                </a:solidFill>
                <a:effectLst/>
                <a:latin typeface="+mn-lt"/>
                <a:ea typeface="+mn-ea"/>
                <a:cs typeface="+mn-cs"/>
              </a:rPr>
              <a:t>A fenti megjegyzésekhez hasonlóan, rendelkezni kell olyan mechanizmusokkal és folyamatokkal is, melyek az adatkezelés lehetséges előnyeit vizsgálják meg. Ennek objektívnek kell lennie, és tükröznie kell a legjobb gyakorlatot, annak érdekében, hogy ezeket a megállapításokat szükség esetén felhasználhassa, például egy hatásvizsgálat esetében. Ennek összhangban kell állnia az arányosság elvével.</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7A8BA61-C5D8-D941-8AEE-5E369E27B828}" type="slidenum">
              <a:rPr lang="en-US" smtClean="0"/>
              <a:t>30</a:t>
            </a:fld>
            <a:endParaRPr lang="en-US"/>
          </a:p>
        </p:txBody>
      </p:sp>
    </p:spTree>
    <p:extLst>
      <p:ext uri="{BB962C8B-B14F-4D97-AF65-F5344CB8AC3E}">
        <p14:creationId xmlns:p14="http://schemas.microsoft.com/office/powerpoint/2010/main" val="32683026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szemléletes példákon keresztül mutatja be, hogy a kockázatalapú megközelítés hogyan alkalmazható különféle helyzetekben. A példák célja, hogy segítse a hallgatókat abban, hogy megértsék, hogy a kockázatalapú megközelítés alapos, megfogható, objektív, többdimenziós és igazolható értékelést igényel.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figyelmét! Bátorítsa az eszmecserét,  legyen interaktív a feladat megoldása! A feladat célja, hogy bemutassa, hogy a kockázatalapú megközelítés </a:t>
            </a:r>
            <a:r>
              <a:rPr lang="hu-HU" b="0" noProof="0" dirty="0"/>
              <a:t>az adatkezelő és az érintett felek méretétől </a:t>
            </a:r>
            <a:r>
              <a:rPr lang="hu-HU" noProof="0" dirty="0"/>
              <a:t>függetlenül alkalmazandó. További kötelezettségek merülhetnek fel, nagyobb kockázatú adatkezelés esetén.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közepes/magas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r>
              <a:rPr lang="hu-HU" b="0" noProof="0" dirty="0"/>
              <a:t>-</a:t>
            </a:r>
          </a:p>
          <a:p>
            <a:r>
              <a:rPr lang="hu-HU" b="1" noProof="0" dirty="0"/>
              <a:t>Jogeset:</a:t>
            </a:r>
            <a:r>
              <a:rPr lang="hu-HU" b="0" noProof="0" dirty="0"/>
              <a:t>-</a:t>
            </a:r>
          </a:p>
          <a:p>
            <a:r>
              <a:rPr lang="hu-HU" b="1" noProof="0" dirty="0"/>
              <a:t>További olvasmányok:</a:t>
            </a:r>
            <a:r>
              <a:rPr lang="hu-HU" b="0" noProof="0" dirty="0"/>
              <a:t>-</a:t>
            </a:r>
          </a:p>
          <a:p>
            <a:r>
              <a:rPr lang="hu-HU" b="1" noProof="0" dirty="0"/>
              <a:t>Megjegyzések: </a:t>
            </a:r>
            <a:r>
              <a:rPr lang="hu-HU" b="0" noProof="0" dirty="0"/>
              <a:t>A kockázatalapú megközelítés azt jelenti, hogy az összes adatkezelési műveletet és kockázatot alaposan meg kell vizsgálni. Például a fenti esetből világos, hogy figyelembe kell venni a vállalati változásokból fakadó különféle kockázatokat, valamint hogy az adatvédelemben rejlő kockázatokat holisztikus módon kell megérteni, ideértve az egyéb tevékenységekből és jogi előírásokból származó kockázatokat is. A szokásos adatvédelmi kötelezettségek betartása mellett a szervezetek megvizsgálhatják az adatkezelési nyilvántartások és információs eszközök egyesítéséből adódó esetleges kockázatokat, például a fogyasztók nevét tartalmazó nyilvántartásokat, akik termékeket és szolgáltatásokat vásároltak, nyereményjátékokban vettek részt vagy jogi követeléseket támasztottak a társasággal</a:t>
            </a:r>
            <a:r>
              <a:rPr lang="hu-HU" b="0" baseline="0" noProof="0" dirty="0"/>
              <a:t> </a:t>
            </a:r>
            <a:r>
              <a:rPr lang="hu-HU" b="0" noProof="0" dirty="0"/>
              <a:t>szemben. A vállalat azt is mérlegelheti, hogy ez a szervezeti változás befolyásolhatja-e az érintett helyzetét az adott piacon, és hogy az üzleti fejlesztésről szóló információt meg kell-e osztani az érintettekkel.</a:t>
            </a:r>
          </a:p>
          <a:p>
            <a:endParaRPr lang="hu-HU" b="0" noProof="0" dirty="0"/>
          </a:p>
          <a:p>
            <a:r>
              <a:rPr lang="hu-HU" b="0" noProof="0" dirty="0"/>
              <a:t>A társaságoknak körültekintőnek kell lenniük és figyelembe kell venniük az összes lehetséges kockázatot. E célból átfogó folyamatokat dolgozhatnak ki és vezethetnek be, melyek ez esetleges meg nem felelés esetén alkalmazhatóak a kockázatok azonosítására és kezelésére, valamint az adatvédelmi kockázati nyilvántartás vezetésére, a kockázatok azonosítása és csökkentése érdekében.</a:t>
            </a:r>
          </a:p>
          <a:p>
            <a:endParaRPr lang="hu-HU" b="0" noProof="0" dirty="0"/>
          </a:p>
          <a:p>
            <a:r>
              <a:rPr lang="hu-HU" b="0" noProof="0" dirty="0"/>
              <a:t>Hasonló megfontolások vonatkoznak a kisebb gazdasági egységek és adatállományuk összeolvadására is.</a:t>
            </a:r>
          </a:p>
          <a:p>
            <a:endParaRPr lang="hu-HU" b="0" noProof="0" dirty="0"/>
          </a:p>
        </p:txBody>
      </p:sp>
      <p:sp>
        <p:nvSpPr>
          <p:cNvPr id="4" name="Slide Number Placeholder 3"/>
          <p:cNvSpPr>
            <a:spLocks noGrp="1"/>
          </p:cNvSpPr>
          <p:nvPr>
            <p:ph type="sldNum" sz="quarter" idx="5"/>
          </p:nvPr>
        </p:nvSpPr>
        <p:spPr/>
        <p:txBody>
          <a:bodyPr/>
          <a:lstStyle/>
          <a:p>
            <a:fld id="{77A8BA61-C5D8-D941-8AEE-5E369E27B828}" type="slidenum">
              <a:rPr lang="en-US" smtClean="0"/>
              <a:t>31</a:t>
            </a:fld>
            <a:endParaRPr lang="en-US"/>
          </a:p>
        </p:txBody>
      </p:sp>
    </p:spTree>
    <p:extLst>
      <p:ext uri="{BB962C8B-B14F-4D97-AF65-F5344CB8AC3E}">
        <p14:creationId xmlns:p14="http://schemas.microsoft.com/office/powerpoint/2010/main" val="644139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29577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ismerteti, hogy időszerű az egyes tevékenységek kockázatalapú megközelítésének alkalmazására vonatkozó iránymutatás kibocsátása. A dia célja, hogy ösztönözze az adatvédelemben érdekelt feleket arra, hogy tájékozódjanak és frissítsék szabályzataikat a legújabb útmutatásokkal összhangban.</a:t>
            </a:r>
            <a:endParaRPr lang="hu-HU" sz="12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legyen szemléletes és keltse fel a hallgatóság érdeklődését! A diát naprakésszé kell tenni a legújabb iránymutatásokkal, és javasolt az adott hallgatóság igényeire szabni (DPO-k, DPA-k, stb.), valamint a tárgyalt témákhoz igazítani (előzetes hatásvizsgálat, különleges adatok, stb.)</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sz="1200" b="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0" kern="1200" noProof="0" dirty="0">
                <a:solidFill>
                  <a:schemeClr val="tx1"/>
                </a:solidFill>
                <a:effectLst/>
                <a:latin typeface="+mn-lt"/>
                <a:ea typeface="+mn-ea"/>
                <a:cs typeface="+mn-cs"/>
              </a:rPr>
              <a:t>Az alábbi lista kiegészíthető a vonatkozó jogi fejleményekkel és kiadványokkal, például a felügyeleti hatóság által kibocsátott hatásvizsgálati listával. NAIH:</a:t>
            </a:r>
            <a:r>
              <a:rPr lang="hu-HU" sz="1200" b="0" kern="1200" baseline="0" noProof="0" dirty="0">
                <a:solidFill>
                  <a:schemeClr val="tx1"/>
                </a:solidFill>
                <a:effectLst/>
                <a:latin typeface="+mn-lt"/>
                <a:ea typeface="+mn-ea"/>
                <a:cs typeface="+mn-cs"/>
              </a:rPr>
              <a:t> </a:t>
            </a:r>
            <a:r>
              <a:rPr lang="hu-HU" sz="1200" b="0" kern="1200" noProof="0" dirty="0">
                <a:solidFill>
                  <a:schemeClr val="tx1"/>
                </a:solidFill>
                <a:effectLst/>
                <a:latin typeface="+mn-lt"/>
                <a:ea typeface="+mn-ea"/>
                <a:cs typeface="+mn-cs"/>
              </a:rPr>
              <a:t>https://www.naih.hu/files/GDPR_35_4_lista_HU_mod.pdf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latin typeface="+mn-lt"/>
                <a:ea typeface="+mn-ea"/>
                <a:cs typeface="+mn-cs"/>
              </a:rPr>
              <a:t>Hivatalos útmutatás: </a:t>
            </a:r>
          </a:p>
          <a:p>
            <a:pPr marL="0" lvl="0" indent="0">
              <a:buFont typeface="Arial" panose="020B0604020202020204" pitchFamily="34" charset="0"/>
              <a:buNone/>
            </a:pPr>
            <a:r>
              <a:rPr lang="hu-HU" sz="1200" kern="1200" noProof="0" dirty="0">
                <a:solidFill>
                  <a:schemeClr val="tx1"/>
                </a:solidFill>
                <a:effectLst/>
                <a:latin typeface="+mn-lt"/>
                <a:ea typeface="+mn-ea"/>
                <a:cs typeface="+mn-cs"/>
              </a:rPr>
              <a:t>A 29. cikk szerinti munkacsoport iránymutatása az adatvédelmi hatásvizsgálat elvégzéséhez és annak megállapításához, hogy az adatkezelés az (EU) 2016/679 rendelet alkalmazásában „valószínűsíthetően magas kockázattal jár”-e, 2016/679 (2017. október 4.)</a:t>
            </a:r>
          </a:p>
          <a:p>
            <a:pPr marL="0" lvl="0" indent="0">
              <a:buFont typeface="Arial" panose="020B0604020202020204" pitchFamily="34" charset="0"/>
              <a:buNone/>
            </a:pPr>
            <a:r>
              <a:rPr lang="hu-HU" sz="1200" kern="1200" noProof="0" dirty="0">
                <a:solidFill>
                  <a:schemeClr val="tx1"/>
                </a:solidFill>
                <a:effectLst/>
                <a:latin typeface="+mn-lt"/>
                <a:ea typeface="+mn-ea"/>
                <a:cs typeface="+mn-cs"/>
              </a:rPr>
              <a:t>A 29. cikk szerinti munkacsoport véleménye a GDPR keretrendszerében alkalmazott kockázatalapú megközelítésről (2014.</a:t>
            </a:r>
            <a:r>
              <a:rPr lang="hu-HU" sz="1200" kern="1200" baseline="0" noProof="0" dirty="0">
                <a:solidFill>
                  <a:schemeClr val="tx1"/>
                </a:solidFill>
                <a:effectLst/>
                <a:latin typeface="+mn-lt"/>
                <a:ea typeface="+mn-ea"/>
                <a:cs typeface="+mn-cs"/>
              </a:rPr>
              <a:t> május 30.)</a:t>
            </a:r>
            <a:r>
              <a:rPr lang="hu-HU" sz="1200" kern="1200" noProof="0" dirty="0">
                <a:solidFill>
                  <a:schemeClr val="tx1"/>
                </a:solidFill>
                <a:effectLst/>
                <a:latin typeface="+mn-lt"/>
                <a:ea typeface="+mn-ea"/>
                <a:cs typeface="+mn-cs"/>
              </a:rPr>
              <a:t> </a:t>
            </a:r>
          </a:p>
          <a:p>
            <a:pPr marL="0" lvl="0" indent="0">
              <a:buFont typeface="Arial" panose="020B0604020202020204" pitchFamily="34" charset="0"/>
              <a:buNone/>
            </a:pPr>
            <a:r>
              <a:rPr lang="hu-HU" sz="1200" kern="1200" noProof="0" dirty="0">
                <a:solidFill>
                  <a:schemeClr val="tx1"/>
                </a:solidFill>
                <a:effectLst/>
                <a:latin typeface="+mn-lt"/>
                <a:ea typeface="+mn-ea"/>
                <a:cs typeface="+mn-cs"/>
              </a:rPr>
              <a:t>EDPB - Vélemény a felügyeleti hatóságok által létrehozott, a </a:t>
            </a:r>
            <a:r>
              <a:rPr lang="hu-HU" noProof="0" dirty="0"/>
              <a:t>GDPR 35. cikkének (4) bekezdése szerinti adatkezelési műveletek típusainak jegyzék-tervezete</a:t>
            </a:r>
            <a:r>
              <a:rPr lang="hu-HU" baseline="0" noProof="0" dirty="0"/>
              <a:t> kapcsán</a:t>
            </a:r>
            <a:r>
              <a:rPr lang="hu-HU" noProof="0" dirty="0"/>
              <a:t>, amelyekre nézve kötelező a hatásvizsgálat</a:t>
            </a:r>
            <a:r>
              <a:rPr lang="hu-HU" baseline="0" noProof="0" dirty="0"/>
              <a:t> </a:t>
            </a:r>
            <a:r>
              <a:rPr lang="hu-HU" noProof="0" dirty="0"/>
              <a:t>lefolytatása, 2</a:t>
            </a:r>
            <a:r>
              <a:rPr lang="hu-HU" sz="1200" kern="1200" noProof="0" dirty="0">
                <a:solidFill>
                  <a:schemeClr val="tx1"/>
                </a:solidFill>
                <a:effectLst/>
                <a:latin typeface="+mn-lt"/>
                <a:ea typeface="+mn-ea"/>
                <a:cs typeface="+mn-cs"/>
              </a:rPr>
              <a:t>018. szeptember 25.</a:t>
            </a:r>
          </a:p>
          <a:p>
            <a:pPr marL="0" lvl="0" indent="0">
              <a:buFont typeface="Arial" panose="020B0604020202020204" pitchFamily="34" charset="0"/>
              <a:buNone/>
            </a:pPr>
            <a:r>
              <a:rPr lang="hu-HU" sz="1200" kern="1200" noProof="0" dirty="0">
                <a:solidFill>
                  <a:schemeClr val="tx1"/>
                </a:solidFill>
                <a:effectLst/>
                <a:latin typeface="+mn-lt"/>
                <a:ea typeface="+mn-ea"/>
                <a:cs typeface="+mn-cs"/>
              </a:rPr>
              <a:t>ICO - Útmutató az általános adatvédelmi rendelethez (2018)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sz="1200" b="0" kern="1200" noProof="0" dirty="0">
              <a:solidFill>
                <a:schemeClr val="tx1"/>
              </a:solidFill>
              <a:effectLst/>
              <a:latin typeface="+mn-lt"/>
              <a:ea typeface="+mn-ea"/>
              <a:cs typeface="+mn-cs"/>
            </a:endParaRPr>
          </a:p>
          <a:p>
            <a:r>
              <a:rPr lang="hu-HU" b="1" noProof="0" dirty="0"/>
              <a:t>Jogeset: </a:t>
            </a:r>
            <a:endParaRPr lang="hu-HU" b="0" noProof="0" dirty="0"/>
          </a:p>
          <a:p>
            <a:endParaRPr lang="hu-HU" b="1" noProof="0" dirty="0"/>
          </a:p>
          <a:p>
            <a:r>
              <a:rPr lang="hu-HU" b="1" noProof="0" dirty="0"/>
              <a:t>További olvasmányok: </a:t>
            </a:r>
          </a:p>
          <a:p>
            <a:endParaRPr lang="hu-HU" b="0" noProof="0" dirty="0"/>
          </a:p>
          <a:p>
            <a:r>
              <a:rPr lang="hu-HU" b="0" noProof="0" dirty="0" err="1"/>
              <a:t>Christopher</a:t>
            </a:r>
            <a:r>
              <a:rPr lang="hu-HU" b="0" noProof="0" dirty="0"/>
              <a:t> </a:t>
            </a:r>
            <a:r>
              <a:rPr lang="hu-HU" b="0" noProof="0" dirty="0" err="1"/>
              <a:t>Kuner</a:t>
            </a:r>
            <a:r>
              <a:rPr lang="hu-HU" b="0" noProof="0" dirty="0"/>
              <a:t> et </a:t>
            </a:r>
            <a:r>
              <a:rPr lang="hu-HU" b="0" noProof="0" dirty="0" err="1"/>
              <a:t>al</a:t>
            </a:r>
            <a:r>
              <a:rPr lang="hu-HU" b="0" noProof="0" dirty="0"/>
              <a:t>., </a:t>
            </a:r>
            <a:r>
              <a:rPr lang="hu-HU" b="0" noProof="0" dirty="0" err="1"/>
              <a:t>Risk</a:t>
            </a:r>
            <a:r>
              <a:rPr lang="hu-HU" b="0" noProof="0" dirty="0"/>
              <a:t> Management in </a:t>
            </a:r>
            <a:r>
              <a:rPr lang="hu-HU" b="0" noProof="0" dirty="0" err="1"/>
              <a:t>data</a:t>
            </a:r>
            <a:r>
              <a:rPr lang="hu-HU" b="0" noProof="0" dirty="0"/>
              <a:t> </a:t>
            </a:r>
            <a:r>
              <a:rPr lang="hu-HU" b="0" noProof="0" dirty="0" err="1"/>
              <a:t>protection</a:t>
            </a:r>
            <a:r>
              <a:rPr lang="hu-HU" b="0" noProof="0" dirty="0"/>
              <a:t>, (2015) 5(2) International Data </a:t>
            </a:r>
            <a:r>
              <a:rPr lang="hu-HU" b="0" noProof="0" dirty="0" err="1"/>
              <a:t>Privacy</a:t>
            </a:r>
            <a:r>
              <a:rPr lang="hu-HU" b="0" noProof="0" dirty="0"/>
              <a:t> Law 95-98</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0" kern="1200" noProof="0" dirty="0">
                <a:solidFill>
                  <a:schemeClr val="tx1"/>
                </a:solidFill>
                <a:latin typeface="+mn-lt"/>
                <a:ea typeface="+mn-ea"/>
                <a:cs typeface="+mn-cs"/>
              </a:rPr>
              <a:t>Centre </a:t>
            </a:r>
            <a:r>
              <a:rPr lang="hu-HU" sz="1200" b="0" kern="1200" noProof="0" dirty="0" err="1">
                <a:solidFill>
                  <a:schemeClr val="tx1"/>
                </a:solidFill>
                <a:latin typeface="+mn-lt"/>
                <a:ea typeface="+mn-ea"/>
                <a:cs typeface="+mn-cs"/>
              </a:rPr>
              <a:t>for</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Information</a:t>
            </a:r>
            <a:r>
              <a:rPr lang="hu-HU" sz="1200" b="0" kern="1200" noProof="0" dirty="0">
                <a:solidFill>
                  <a:schemeClr val="tx1"/>
                </a:solidFill>
                <a:latin typeface="+mn-lt"/>
                <a:ea typeface="+mn-ea"/>
                <a:cs typeface="+mn-cs"/>
              </a:rPr>
              <a:t> Policy </a:t>
            </a:r>
            <a:r>
              <a:rPr lang="hu-HU" sz="1200" b="0" kern="1200" noProof="0" dirty="0" err="1">
                <a:solidFill>
                  <a:schemeClr val="tx1"/>
                </a:solidFill>
                <a:latin typeface="+mn-lt"/>
                <a:ea typeface="+mn-ea"/>
                <a:cs typeface="+mn-cs"/>
              </a:rPr>
              <a:t>Leadership</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at</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Hunton</a:t>
            </a:r>
            <a:r>
              <a:rPr lang="hu-HU" sz="1200" b="0" kern="1200" noProof="0" dirty="0">
                <a:solidFill>
                  <a:schemeClr val="tx1"/>
                </a:solidFill>
                <a:latin typeface="+mn-lt"/>
                <a:ea typeface="+mn-ea"/>
                <a:cs typeface="+mn-cs"/>
              </a:rPr>
              <a:t> Andrews </a:t>
            </a:r>
            <a:r>
              <a:rPr lang="hu-HU" sz="1200" b="0" kern="1200" noProof="0" dirty="0" err="1">
                <a:solidFill>
                  <a:schemeClr val="tx1"/>
                </a:solidFill>
                <a:latin typeface="+mn-lt"/>
                <a:ea typeface="+mn-ea"/>
                <a:cs typeface="+mn-cs"/>
              </a:rPr>
              <a:t>Kurth</a:t>
            </a:r>
            <a:r>
              <a:rPr lang="hu-HU" sz="1200" b="0" kern="1200" noProof="0" dirty="0">
                <a:solidFill>
                  <a:schemeClr val="tx1"/>
                </a:solidFill>
                <a:latin typeface="+mn-lt"/>
                <a:ea typeface="+mn-ea"/>
                <a:cs typeface="+mn-cs"/>
              </a:rPr>
              <a:t> LLP (CIPL), A </a:t>
            </a:r>
            <a:r>
              <a:rPr lang="hu-HU" sz="1200" b="0" kern="1200" noProof="0" dirty="0" err="1">
                <a:solidFill>
                  <a:schemeClr val="tx1"/>
                </a:solidFill>
                <a:latin typeface="+mn-lt"/>
                <a:ea typeface="+mn-ea"/>
                <a:cs typeface="+mn-cs"/>
              </a:rPr>
              <a:t>Risk-based</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Approach</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to</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Privacy</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Improving</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Effectiveness</a:t>
            </a:r>
            <a:r>
              <a:rPr lang="hu-HU" sz="1200" b="0" kern="1200" noProof="0" dirty="0">
                <a:solidFill>
                  <a:schemeClr val="tx1"/>
                </a:solidFill>
                <a:latin typeface="+mn-lt"/>
                <a:ea typeface="+mn-ea"/>
                <a:cs typeface="+mn-cs"/>
              </a:rPr>
              <a:t> in </a:t>
            </a:r>
            <a:r>
              <a:rPr lang="hu-HU" sz="1200" b="0" kern="1200" noProof="0" dirty="0" err="1">
                <a:solidFill>
                  <a:schemeClr val="tx1"/>
                </a:solidFill>
                <a:latin typeface="+mn-lt"/>
                <a:ea typeface="+mn-ea"/>
                <a:cs typeface="+mn-cs"/>
              </a:rPr>
              <a:t>Practice</a:t>
            </a:r>
            <a:r>
              <a:rPr lang="hu-HU" sz="1200" b="0" kern="1200" noProof="0" dirty="0">
                <a:solidFill>
                  <a:schemeClr val="tx1"/>
                </a:solidFill>
                <a:latin typeface="+mn-lt"/>
                <a:ea typeface="+mn-ea"/>
                <a:cs typeface="+mn-cs"/>
              </a:rPr>
              <a:t>, 19 </a:t>
            </a:r>
            <a:r>
              <a:rPr lang="hu-HU" sz="1200" b="0" kern="1200" noProof="0" dirty="0" err="1">
                <a:solidFill>
                  <a:schemeClr val="tx1"/>
                </a:solidFill>
                <a:latin typeface="+mn-lt"/>
                <a:ea typeface="+mn-ea"/>
                <a:cs typeface="+mn-cs"/>
              </a:rPr>
              <a:t>June</a:t>
            </a:r>
            <a:r>
              <a:rPr lang="hu-HU" sz="1200" b="0" kern="1200" noProof="0" dirty="0">
                <a:solidFill>
                  <a:schemeClr val="tx1"/>
                </a:solidFill>
                <a:latin typeface="+mn-lt"/>
                <a:ea typeface="+mn-ea"/>
                <a:cs typeface="+mn-cs"/>
              </a:rPr>
              <a:t> 2014</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0" kern="1200" noProof="0" dirty="0">
                <a:solidFill>
                  <a:schemeClr val="tx1"/>
                </a:solidFill>
                <a:latin typeface="+mn-lt"/>
                <a:ea typeface="+mn-ea"/>
                <a:cs typeface="+mn-cs"/>
              </a:rPr>
              <a:t>Centre </a:t>
            </a:r>
            <a:r>
              <a:rPr lang="hu-HU" sz="1200" b="0" kern="1200" noProof="0" dirty="0" err="1">
                <a:solidFill>
                  <a:schemeClr val="tx1"/>
                </a:solidFill>
                <a:latin typeface="+mn-lt"/>
                <a:ea typeface="+mn-ea"/>
                <a:cs typeface="+mn-cs"/>
              </a:rPr>
              <a:t>for</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Information</a:t>
            </a:r>
            <a:r>
              <a:rPr lang="hu-HU" sz="1200" b="0" kern="1200" noProof="0" dirty="0">
                <a:solidFill>
                  <a:schemeClr val="tx1"/>
                </a:solidFill>
                <a:latin typeface="+mn-lt"/>
                <a:ea typeface="+mn-ea"/>
                <a:cs typeface="+mn-cs"/>
              </a:rPr>
              <a:t> Policy </a:t>
            </a:r>
            <a:r>
              <a:rPr lang="hu-HU" sz="1200" b="0" kern="1200" noProof="0" dirty="0" err="1">
                <a:solidFill>
                  <a:schemeClr val="tx1"/>
                </a:solidFill>
                <a:latin typeface="+mn-lt"/>
                <a:ea typeface="+mn-ea"/>
                <a:cs typeface="+mn-cs"/>
              </a:rPr>
              <a:t>Leadership</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at</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Hunton</a:t>
            </a:r>
            <a:r>
              <a:rPr lang="hu-HU" sz="1200" b="0" kern="1200" noProof="0" dirty="0">
                <a:solidFill>
                  <a:schemeClr val="tx1"/>
                </a:solidFill>
                <a:latin typeface="+mn-lt"/>
                <a:ea typeface="+mn-ea"/>
                <a:cs typeface="+mn-cs"/>
              </a:rPr>
              <a:t> Andrews </a:t>
            </a:r>
            <a:r>
              <a:rPr lang="hu-HU" sz="1200" b="0" kern="1200" noProof="0" dirty="0" err="1">
                <a:solidFill>
                  <a:schemeClr val="tx1"/>
                </a:solidFill>
                <a:latin typeface="+mn-lt"/>
                <a:ea typeface="+mn-ea"/>
                <a:cs typeface="+mn-cs"/>
              </a:rPr>
              <a:t>Kurth</a:t>
            </a:r>
            <a:r>
              <a:rPr lang="hu-HU" sz="1200" b="0" kern="1200" noProof="0" dirty="0">
                <a:solidFill>
                  <a:schemeClr val="tx1"/>
                </a:solidFill>
                <a:latin typeface="+mn-lt"/>
                <a:ea typeface="+mn-ea"/>
                <a:cs typeface="+mn-cs"/>
              </a:rPr>
              <a:t> LLP (CIPL), </a:t>
            </a:r>
            <a:r>
              <a:rPr lang="hu-HU" sz="1200" b="0" kern="1200" noProof="0" dirty="0" err="1">
                <a:solidFill>
                  <a:schemeClr val="tx1"/>
                </a:solidFill>
                <a:latin typeface="+mn-lt"/>
                <a:ea typeface="+mn-ea"/>
                <a:cs typeface="+mn-cs"/>
              </a:rPr>
              <a:t>Risk</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High</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Risk</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Risk</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Assessments</a:t>
            </a:r>
            <a:r>
              <a:rPr lang="hu-HU" sz="1200" b="0" kern="1200" noProof="0" dirty="0">
                <a:solidFill>
                  <a:schemeClr val="tx1"/>
                </a:solidFill>
                <a:latin typeface="+mn-lt"/>
                <a:ea typeface="+mn-ea"/>
                <a:cs typeface="+mn-cs"/>
              </a:rPr>
              <a:t> and Data </a:t>
            </a:r>
            <a:r>
              <a:rPr lang="hu-HU" sz="1200" b="0" kern="1200" noProof="0" dirty="0" err="1">
                <a:solidFill>
                  <a:schemeClr val="tx1"/>
                </a:solidFill>
                <a:latin typeface="+mn-lt"/>
                <a:ea typeface="+mn-ea"/>
                <a:cs typeface="+mn-cs"/>
              </a:rPr>
              <a:t>Protection</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Impact</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Assessments</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under</a:t>
            </a:r>
            <a:r>
              <a:rPr lang="hu-HU" sz="1200" b="0" kern="1200" noProof="0" dirty="0">
                <a:solidFill>
                  <a:schemeClr val="tx1"/>
                </a:solidFill>
                <a:latin typeface="+mn-lt"/>
                <a:ea typeface="+mn-ea"/>
                <a:cs typeface="+mn-cs"/>
              </a:rPr>
              <a:t> </a:t>
            </a:r>
            <a:r>
              <a:rPr lang="hu-HU" sz="1200" b="0" kern="1200" noProof="0" dirty="0" err="1">
                <a:solidFill>
                  <a:schemeClr val="tx1"/>
                </a:solidFill>
                <a:latin typeface="+mn-lt"/>
                <a:ea typeface="+mn-ea"/>
                <a:cs typeface="+mn-cs"/>
              </a:rPr>
              <a:t>the</a:t>
            </a:r>
            <a:r>
              <a:rPr lang="hu-HU" sz="1200" b="0" kern="1200" noProof="0" dirty="0">
                <a:solidFill>
                  <a:schemeClr val="tx1"/>
                </a:solidFill>
                <a:latin typeface="+mn-lt"/>
                <a:ea typeface="+mn-ea"/>
                <a:cs typeface="+mn-cs"/>
              </a:rPr>
              <a:t> GDPR, 21 December 2016  </a:t>
            </a:r>
            <a:endParaRPr lang="hu-HU" b="0" noProof="0" dirty="0"/>
          </a:p>
          <a:p>
            <a:r>
              <a:rPr lang="hu-HU" b="0" noProof="0" dirty="0"/>
              <a:t>Claudia Quelle, </a:t>
            </a:r>
            <a:r>
              <a:rPr lang="hu-HU" b="0" noProof="0" dirty="0" err="1"/>
              <a:t>Enhancing</a:t>
            </a:r>
            <a:r>
              <a:rPr lang="hu-HU" b="0" noProof="0" dirty="0"/>
              <a:t> </a:t>
            </a:r>
            <a:r>
              <a:rPr lang="hu-HU" b="0" noProof="0" dirty="0" err="1"/>
              <a:t>Compliance</a:t>
            </a:r>
            <a:r>
              <a:rPr lang="hu-HU" b="0" noProof="0" dirty="0"/>
              <a:t> </a:t>
            </a:r>
            <a:r>
              <a:rPr lang="hu-HU" b="0" noProof="0" dirty="0" err="1"/>
              <a:t>under</a:t>
            </a:r>
            <a:r>
              <a:rPr lang="hu-HU" b="0" noProof="0" dirty="0"/>
              <a:t> </a:t>
            </a:r>
            <a:r>
              <a:rPr lang="hu-HU" b="0" noProof="0" dirty="0" err="1"/>
              <a:t>the</a:t>
            </a:r>
            <a:r>
              <a:rPr lang="hu-HU" b="0" noProof="0" dirty="0"/>
              <a:t> General Data </a:t>
            </a:r>
            <a:r>
              <a:rPr lang="hu-HU" b="0" noProof="0" dirty="0" err="1"/>
              <a:t>Protection</a:t>
            </a:r>
            <a:r>
              <a:rPr lang="hu-HU" b="0" noProof="0" dirty="0"/>
              <a:t> </a:t>
            </a:r>
            <a:r>
              <a:rPr lang="hu-HU" b="0" noProof="0" dirty="0" err="1"/>
              <a:t>Regulation</a:t>
            </a:r>
            <a:r>
              <a:rPr lang="hu-HU" b="0" noProof="0" dirty="0"/>
              <a:t>: The </a:t>
            </a:r>
            <a:r>
              <a:rPr lang="hu-HU" b="0" noProof="0" dirty="0" err="1"/>
              <a:t>Risky</a:t>
            </a:r>
            <a:r>
              <a:rPr lang="hu-HU" b="0" noProof="0" dirty="0"/>
              <a:t> </a:t>
            </a:r>
            <a:r>
              <a:rPr lang="hu-HU" b="0" noProof="0" dirty="0" err="1"/>
              <a:t>Upshot</a:t>
            </a:r>
            <a:r>
              <a:rPr lang="hu-HU" b="0" noProof="0" dirty="0"/>
              <a:t> of </a:t>
            </a:r>
            <a:r>
              <a:rPr lang="hu-HU" b="0" noProof="0" dirty="0" err="1"/>
              <a:t>the</a:t>
            </a:r>
            <a:r>
              <a:rPr lang="hu-HU" b="0" noProof="0" dirty="0"/>
              <a:t> </a:t>
            </a:r>
            <a:r>
              <a:rPr lang="hu-HU" b="0" noProof="0" dirty="0" err="1"/>
              <a:t>Accountability</a:t>
            </a:r>
            <a:r>
              <a:rPr lang="hu-HU" b="0" noProof="0" dirty="0"/>
              <a:t>- and </a:t>
            </a:r>
            <a:r>
              <a:rPr lang="hu-HU" b="0" noProof="0" dirty="0" err="1"/>
              <a:t>Risk-based</a:t>
            </a:r>
            <a:r>
              <a:rPr lang="hu-HU" b="0" noProof="0" dirty="0"/>
              <a:t> </a:t>
            </a:r>
            <a:r>
              <a:rPr lang="hu-HU" b="0" noProof="0" dirty="0" err="1"/>
              <a:t>Approach</a:t>
            </a:r>
            <a:r>
              <a:rPr lang="hu-HU" b="0" noProof="0" dirty="0"/>
              <a:t>, (2018) 9(3) </a:t>
            </a:r>
            <a:r>
              <a:rPr lang="hu-HU" b="0" noProof="0" dirty="0">
                <a:effectLst/>
              </a:rPr>
              <a:t>European Journal of </a:t>
            </a:r>
            <a:r>
              <a:rPr lang="hu-HU" b="0" noProof="0" dirty="0" err="1">
                <a:effectLst/>
              </a:rPr>
              <a:t>Risk</a:t>
            </a:r>
            <a:r>
              <a:rPr lang="hu-HU" b="0" noProof="0" dirty="0">
                <a:effectLst/>
              </a:rPr>
              <a:t> </a:t>
            </a:r>
            <a:r>
              <a:rPr lang="hu-HU" b="0" noProof="0" dirty="0" err="1">
                <a:effectLst/>
              </a:rPr>
              <a:t>Regulation</a:t>
            </a:r>
            <a:r>
              <a:rPr lang="hu-HU" b="0" noProof="0" dirty="0">
                <a:effectLst/>
              </a:rPr>
              <a:t> 502-526</a:t>
            </a:r>
            <a:endParaRPr lang="hu-HU" b="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noProof="0" dirty="0"/>
              <a:t>IAPP, The </a:t>
            </a:r>
            <a:r>
              <a:rPr lang="hu-HU" b="0" noProof="0" dirty="0" err="1"/>
              <a:t>Risk-Based</a:t>
            </a:r>
            <a:r>
              <a:rPr lang="hu-HU" b="0" noProof="0" dirty="0"/>
              <a:t> </a:t>
            </a:r>
            <a:r>
              <a:rPr lang="hu-HU" b="0" noProof="0" dirty="0" err="1"/>
              <a:t>Approach</a:t>
            </a:r>
            <a:r>
              <a:rPr lang="hu-HU" b="0" noProof="0" dirty="0"/>
              <a:t> in </a:t>
            </a:r>
            <a:r>
              <a:rPr lang="hu-HU" b="0" noProof="0" dirty="0" err="1"/>
              <a:t>the</a:t>
            </a:r>
            <a:r>
              <a:rPr lang="hu-HU" b="0" noProof="0" dirty="0"/>
              <a:t> GDPR:  </a:t>
            </a:r>
            <a:r>
              <a:rPr lang="hu-HU" b="0" noProof="0" dirty="0" err="1"/>
              <a:t>Interpretation</a:t>
            </a:r>
            <a:r>
              <a:rPr lang="hu-HU" b="0" noProof="0" dirty="0"/>
              <a:t> and </a:t>
            </a:r>
            <a:r>
              <a:rPr lang="hu-HU" b="0" noProof="0" dirty="0" err="1"/>
              <a:t>Implications</a:t>
            </a:r>
            <a:r>
              <a:rPr lang="hu-HU" b="0" noProof="0" dirty="0"/>
              <a:t>, </a:t>
            </a:r>
            <a:r>
              <a:rPr lang="hu-HU" b="0" noProof="0" dirty="0" err="1"/>
              <a:t>March</a:t>
            </a:r>
            <a:r>
              <a:rPr lang="hu-HU" b="0" noProof="0" dirty="0"/>
              <a:t> 2016</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0" noProof="0" dirty="0" err="1"/>
              <a:t>Raphael</a:t>
            </a:r>
            <a:r>
              <a:rPr lang="hu-HU" b="0" noProof="0" dirty="0"/>
              <a:t> Gellert, Data </a:t>
            </a:r>
            <a:r>
              <a:rPr lang="hu-HU" b="0" noProof="0" dirty="0" err="1"/>
              <a:t>protection</a:t>
            </a:r>
            <a:r>
              <a:rPr lang="hu-HU" b="0" noProof="0" dirty="0"/>
              <a:t>: a </a:t>
            </a:r>
            <a:r>
              <a:rPr lang="hu-HU" b="0" noProof="0" dirty="0" err="1"/>
              <a:t>risk</a:t>
            </a:r>
            <a:r>
              <a:rPr lang="hu-HU" b="0" noProof="0" dirty="0"/>
              <a:t> </a:t>
            </a:r>
            <a:r>
              <a:rPr lang="hu-HU" b="0" noProof="0" dirty="0" err="1"/>
              <a:t>regulation</a:t>
            </a:r>
            <a:r>
              <a:rPr lang="hu-HU" b="0" noProof="0" dirty="0"/>
              <a:t>? </a:t>
            </a:r>
            <a:r>
              <a:rPr lang="hu-HU" b="0" noProof="0" dirty="0" err="1"/>
              <a:t>Between</a:t>
            </a:r>
            <a:r>
              <a:rPr lang="hu-HU" b="0" noProof="0" dirty="0"/>
              <a:t> </a:t>
            </a:r>
            <a:r>
              <a:rPr lang="hu-HU" b="0" noProof="0" dirty="0" err="1"/>
              <a:t>the</a:t>
            </a:r>
            <a:r>
              <a:rPr lang="hu-HU" b="0" noProof="0" dirty="0"/>
              <a:t> </a:t>
            </a:r>
            <a:r>
              <a:rPr lang="hu-HU" b="0" noProof="0" dirty="0" err="1"/>
              <a:t>risk</a:t>
            </a:r>
            <a:r>
              <a:rPr lang="hu-HU" b="0" noProof="0" dirty="0"/>
              <a:t> management of </a:t>
            </a:r>
            <a:r>
              <a:rPr lang="hu-HU" b="0" noProof="0" dirty="0" err="1"/>
              <a:t>everything</a:t>
            </a:r>
            <a:r>
              <a:rPr lang="hu-HU" b="0" noProof="0" dirty="0"/>
              <a:t> and </a:t>
            </a:r>
            <a:r>
              <a:rPr lang="hu-HU" b="0" noProof="0" dirty="0" err="1"/>
              <a:t>the</a:t>
            </a:r>
            <a:r>
              <a:rPr lang="hu-HU" b="0" noProof="0" dirty="0"/>
              <a:t> </a:t>
            </a:r>
            <a:r>
              <a:rPr lang="hu-HU" b="0" noProof="0" dirty="0" err="1"/>
              <a:t>precautionary</a:t>
            </a:r>
            <a:r>
              <a:rPr lang="hu-HU" b="0" noProof="0" dirty="0"/>
              <a:t> </a:t>
            </a:r>
            <a:r>
              <a:rPr lang="hu-HU" b="0" noProof="0" dirty="0" err="1"/>
              <a:t>alternative</a:t>
            </a:r>
            <a:r>
              <a:rPr lang="hu-HU" b="0" noProof="0" dirty="0"/>
              <a:t>, (2015) 5(1) International Data </a:t>
            </a:r>
            <a:r>
              <a:rPr lang="hu-HU" b="0" noProof="0" dirty="0" err="1"/>
              <a:t>Privacy</a:t>
            </a:r>
            <a:r>
              <a:rPr lang="hu-HU" b="0" noProof="0" dirty="0"/>
              <a:t> Law 3-19</a:t>
            </a:r>
          </a:p>
          <a:p>
            <a:r>
              <a:rPr lang="hu-HU" b="0" noProof="0" dirty="0" err="1"/>
              <a:t>Raphael</a:t>
            </a:r>
            <a:r>
              <a:rPr lang="hu-HU" b="0" noProof="0" dirty="0"/>
              <a:t> Gellert, </a:t>
            </a:r>
            <a:r>
              <a:rPr lang="hu-HU" b="0" noProof="0" dirty="0" err="1"/>
              <a:t>Understanding</a:t>
            </a:r>
            <a:r>
              <a:rPr lang="hu-HU" b="0" noProof="0" dirty="0"/>
              <a:t> Data </a:t>
            </a:r>
            <a:r>
              <a:rPr lang="hu-HU" b="0" noProof="0" dirty="0" err="1"/>
              <a:t>Protection</a:t>
            </a:r>
            <a:r>
              <a:rPr lang="hu-HU" b="0" noProof="0" dirty="0"/>
              <a:t> </a:t>
            </a:r>
            <a:r>
              <a:rPr lang="hu-HU" b="0" noProof="0" dirty="0" err="1"/>
              <a:t>as</a:t>
            </a:r>
            <a:r>
              <a:rPr lang="hu-HU" b="0" noProof="0" dirty="0"/>
              <a:t> </a:t>
            </a:r>
            <a:r>
              <a:rPr lang="hu-HU" b="0" noProof="0" dirty="0" err="1"/>
              <a:t>Risk</a:t>
            </a:r>
            <a:r>
              <a:rPr lang="hu-HU" b="0" noProof="0" dirty="0"/>
              <a:t> </a:t>
            </a:r>
            <a:r>
              <a:rPr lang="hu-HU" b="0" noProof="0" dirty="0" err="1"/>
              <a:t>Regulation</a:t>
            </a:r>
            <a:r>
              <a:rPr lang="hu-HU" b="0" noProof="0" dirty="0"/>
              <a:t>, (2015) 18(11) </a:t>
            </a:r>
            <a:r>
              <a:rPr lang="hu-HU" b="0" noProof="0" dirty="0">
                <a:effectLst/>
              </a:rPr>
              <a:t>Journal of Internet Law 3-16</a:t>
            </a:r>
          </a:p>
          <a:p>
            <a:r>
              <a:rPr lang="hu-HU" b="0" noProof="0" dirty="0" err="1"/>
              <a:t>Raphael</a:t>
            </a:r>
            <a:r>
              <a:rPr lang="hu-HU" b="0" noProof="0" dirty="0"/>
              <a:t> Gellert, We </a:t>
            </a:r>
            <a:r>
              <a:rPr lang="hu-HU" b="0" noProof="0" dirty="0" err="1"/>
              <a:t>Have</a:t>
            </a:r>
            <a:r>
              <a:rPr lang="hu-HU" b="0" noProof="0" dirty="0"/>
              <a:t> </a:t>
            </a:r>
            <a:r>
              <a:rPr lang="hu-HU" b="0" noProof="0" dirty="0" err="1"/>
              <a:t>Always</a:t>
            </a:r>
            <a:r>
              <a:rPr lang="hu-HU" b="0" noProof="0" dirty="0"/>
              <a:t> </a:t>
            </a:r>
            <a:r>
              <a:rPr lang="hu-HU" b="0" noProof="0" dirty="0" err="1"/>
              <a:t>Managed</a:t>
            </a:r>
            <a:r>
              <a:rPr lang="hu-HU" b="0" noProof="0" dirty="0"/>
              <a:t> </a:t>
            </a:r>
            <a:r>
              <a:rPr lang="hu-HU" b="0" noProof="0" dirty="0" err="1"/>
              <a:t>Risks</a:t>
            </a:r>
            <a:r>
              <a:rPr lang="hu-HU" b="0" noProof="0" dirty="0"/>
              <a:t> in Data </a:t>
            </a:r>
            <a:r>
              <a:rPr lang="hu-HU" b="0" noProof="0" dirty="0" err="1"/>
              <a:t>Protection</a:t>
            </a:r>
            <a:r>
              <a:rPr lang="hu-HU" b="0" noProof="0" dirty="0"/>
              <a:t> Law: </a:t>
            </a:r>
            <a:r>
              <a:rPr lang="hu-HU" b="0" noProof="0" dirty="0" err="1"/>
              <a:t>Understanding</a:t>
            </a:r>
            <a:r>
              <a:rPr lang="hu-HU" b="0" noProof="0" dirty="0"/>
              <a:t> </a:t>
            </a:r>
            <a:r>
              <a:rPr lang="hu-HU" b="0" noProof="0" dirty="0" err="1"/>
              <a:t>the</a:t>
            </a:r>
            <a:r>
              <a:rPr lang="hu-HU" b="0" noProof="0" dirty="0"/>
              <a:t> </a:t>
            </a:r>
            <a:r>
              <a:rPr lang="hu-HU" b="0" noProof="0" dirty="0" err="1"/>
              <a:t>Similarities</a:t>
            </a:r>
            <a:r>
              <a:rPr lang="hu-HU" b="0" noProof="0" dirty="0"/>
              <a:t> and </a:t>
            </a:r>
            <a:r>
              <a:rPr lang="hu-HU" b="0" noProof="0" dirty="0" err="1"/>
              <a:t>Differences</a:t>
            </a:r>
            <a:r>
              <a:rPr lang="hu-HU" b="0" noProof="0" dirty="0"/>
              <a:t> </a:t>
            </a:r>
            <a:r>
              <a:rPr lang="hu-HU" b="0" noProof="0" dirty="0" err="1"/>
              <a:t>Between</a:t>
            </a:r>
            <a:r>
              <a:rPr lang="hu-HU" b="0" noProof="0" dirty="0"/>
              <a:t> </a:t>
            </a:r>
            <a:r>
              <a:rPr lang="hu-HU" b="0" noProof="0" dirty="0" err="1"/>
              <a:t>the</a:t>
            </a:r>
            <a:r>
              <a:rPr lang="hu-HU" b="0" noProof="0" dirty="0"/>
              <a:t> </a:t>
            </a:r>
            <a:r>
              <a:rPr lang="hu-HU" b="0" noProof="0" dirty="0" err="1"/>
              <a:t>Rights-Based</a:t>
            </a:r>
            <a:r>
              <a:rPr lang="hu-HU" b="0" noProof="0" dirty="0"/>
              <a:t> and </a:t>
            </a:r>
            <a:r>
              <a:rPr lang="hu-HU" b="0" noProof="0" dirty="0" err="1"/>
              <a:t>the</a:t>
            </a:r>
            <a:r>
              <a:rPr lang="hu-HU" b="0" noProof="0" dirty="0"/>
              <a:t> </a:t>
            </a:r>
            <a:r>
              <a:rPr lang="hu-HU" b="0" noProof="0" dirty="0" err="1"/>
              <a:t>Risk-Based</a:t>
            </a:r>
            <a:r>
              <a:rPr lang="hu-HU" b="0" noProof="0" dirty="0"/>
              <a:t> </a:t>
            </a:r>
            <a:r>
              <a:rPr lang="hu-HU" b="0" noProof="0" dirty="0" err="1"/>
              <a:t>Approaches</a:t>
            </a:r>
            <a:r>
              <a:rPr lang="hu-HU" b="0" noProof="0" dirty="0"/>
              <a:t> </a:t>
            </a:r>
            <a:r>
              <a:rPr lang="hu-HU" b="0" noProof="0" dirty="0" err="1"/>
              <a:t>to</a:t>
            </a:r>
            <a:r>
              <a:rPr lang="hu-HU" b="0" noProof="0" dirty="0"/>
              <a:t> Data </a:t>
            </a:r>
            <a:r>
              <a:rPr lang="hu-HU" b="0" noProof="0" dirty="0" err="1"/>
              <a:t>Protection</a:t>
            </a:r>
            <a:r>
              <a:rPr lang="hu-HU" b="0" noProof="0" dirty="0"/>
              <a:t>, (2016) 4(2) European Data </a:t>
            </a:r>
            <a:r>
              <a:rPr lang="hu-HU" b="0" noProof="0" dirty="0" err="1"/>
              <a:t>Protection</a:t>
            </a:r>
            <a:r>
              <a:rPr lang="hu-HU" b="0" noProof="0" dirty="0"/>
              <a:t> Law </a:t>
            </a:r>
            <a:r>
              <a:rPr lang="hu-HU" b="0" noProof="0" dirty="0" err="1"/>
              <a:t>Review</a:t>
            </a:r>
            <a:r>
              <a:rPr lang="hu-HU" b="0" noProof="0" dirty="0"/>
              <a:t> </a:t>
            </a:r>
            <a:r>
              <a:rPr lang="hu-HU" b="0" noProof="0" dirty="0">
                <a:effectLst/>
              </a:rPr>
              <a:t>481-492 </a:t>
            </a:r>
            <a:endParaRPr lang="hu-HU" b="0" noProof="0" dirty="0"/>
          </a:p>
          <a:p>
            <a:endParaRPr lang="hu-HU" b="1" noProof="0" dirty="0"/>
          </a:p>
          <a:p>
            <a:endParaRPr lang="hu-HU" b="1" noProof="0" dirty="0"/>
          </a:p>
          <a:p>
            <a:endParaRPr lang="hu-HU" noProof="0" dirty="0"/>
          </a:p>
        </p:txBody>
      </p:sp>
      <p:sp>
        <p:nvSpPr>
          <p:cNvPr id="4" name="Slide Number Placeholder 3"/>
          <p:cNvSpPr>
            <a:spLocks noGrp="1"/>
          </p:cNvSpPr>
          <p:nvPr>
            <p:ph type="sldNum" sz="quarter" idx="5"/>
          </p:nvPr>
        </p:nvSpPr>
        <p:spPr/>
        <p:txBody>
          <a:bodyPr/>
          <a:lstStyle/>
          <a:p>
            <a:fld id="{77A8BA61-C5D8-D941-8AEE-5E369E27B828}" type="slidenum">
              <a:rPr lang="en-US" smtClean="0"/>
              <a:t>32</a:t>
            </a:fld>
            <a:endParaRPr lang="en-US"/>
          </a:p>
        </p:txBody>
      </p:sp>
    </p:spTree>
    <p:extLst>
      <p:ext uri="{BB962C8B-B14F-4D97-AF65-F5344CB8AC3E}">
        <p14:creationId xmlns:p14="http://schemas.microsoft.com/office/powerpoint/2010/main" val="41897144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átfogó és tömör összefoglalást nyújt a áttekintett témakörökről. A dia célja, hogy bemutassa a kulcsfogalmakat és kézzelfogható és konkrét következtetéseket vonjon 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hu-HU" sz="1200" b="0" kern="1200" dirty="0">
                <a:solidFill>
                  <a:schemeClr val="tx1"/>
                </a:solidFill>
                <a:effectLst/>
                <a:latin typeface="+mn-lt"/>
                <a:ea typeface="+mn-ea"/>
                <a:cs typeface="+mn-cs"/>
              </a:rPr>
              <a:t>Az előadás legyen közérthető, és keltse fel a hallgatóság figyelmét! A dia célja, hogy a hallgatóság össze tudja gyűjteni a számára később felhasználható információkat és elmondhassa a véleményét. </a:t>
            </a:r>
          </a:p>
          <a:p>
            <a:r>
              <a:rPr lang="hu-HU" b="1" noProof="0" dirty="0"/>
              <a:t>Időterv (fontosság): </a:t>
            </a:r>
            <a:r>
              <a:rPr lang="hu-HU" b="0" noProof="0" dirty="0"/>
              <a:t>közepes/magas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r>
              <a:rPr lang="hu-HU" b="0" noProof="0" dirty="0"/>
              <a:t>-</a:t>
            </a:r>
          </a:p>
          <a:p>
            <a:r>
              <a:rPr lang="hu-HU" b="1" noProof="0" dirty="0"/>
              <a:t>Jogeset:</a:t>
            </a:r>
            <a:r>
              <a:rPr lang="hu-HU" b="0" noProof="0" dirty="0"/>
              <a:t>-</a:t>
            </a:r>
          </a:p>
          <a:p>
            <a:r>
              <a:rPr lang="hu-HU" b="1" noProof="0" dirty="0"/>
              <a:t>További olvasmányok:</a:t>
            </a:r>
            <a:r>
              <a:rPr lang="hu-HU" b="0" noProof="0" dirty="0"/>
              <a:t>-</a:t>
            </a:r>
          </a:p>
          <a:p>
            <a:r>
              <a:rPr lang="hu-HU" b="1" noProof="0" dirty="0"/>
              <a:t>Megjegyzések:</a:t>
            </a:r>
          </a:p>
          <a:p>
            <a:pPr marL="0" marR="0" lvl="0" indent="0" algn="l" defTabSz="914400" rtl="0" eaLnBrk="1" fontAlgn="auto" latinLnBrk="0" hangingPunct="1">
              <a:lnSpc>
                <a:spcPct val="100000"/>
              </a:lnSpc>
              <a:spcBef>
                <a:spcPts val="0"/>
              </a:spcBef>
              <a:spcAft>
                <a:spcPts val="0"/>
              </a:spcAft>
              <a:buClrTx/>
              <a:buSzTx/>
              <a:buFontTx/>
              <a:buNone/>
              <a:tabLst/>
              <a:defRPr/>
            </a:pPr>
            <a:r>
              <a:rPr lang="hu-HU" noProof="0" dirty="0"/>
              <a:t>Megjegyzések az</a:t>
            </a:r>
            <a:r>
              <a:rPr lang="hu-HU" baseline="0" noProof="0" dirty="0"/>
              <a:t> </a:t>
            </a:r>
            <a:r>
              <a:rPr lang="hu-HU" noProof="0" dirty="0"/>
              <a:t>1. ponthoz: A GDPR kevésbé normatív jogszabály, amely azonban arra kötelezi a szervezeteket, hogy proaktívak és felelősségteljesek legyenek a kockázatcsökkentés és a kockázatkezelés terén. Míg a kockázatcsökkentés a kockázatelemzés és a kockázatkezelés révén kívánatos cél, közismert tény, hogy a kockázatelkerülés nem mindig megvalósítható. A kockázatalapú megközelítés nem mindenható - a GDPR adatkezelőkre vonatkozó alapelvei az adatkezeléstől és a kockázatoktól függetlenül érvényesek. A kockázatalapú megközelítés további intézkedéseket igényel, ha egy konkrét kockázatot azonosítanak.</a:t>
            </a:r>
          </a:p>
          <a:p>
            <a:endParaRPr lang="el-G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kern="1200" noProof="0" dirty="0">
                <a:solidFill>
                  <a:schemeClr val="tx1"/>
                </a:solidFill>
                <a:effectLst/>
                <a:latin typeface="+mn-lt"/>
                <a:ea typeface="+mn-ea"/>
                <a:cs typeface="+mn-cs"/>
              </a:rPr>
              <a:t>Megjegyzések </a:t>
            </a:r>
            <a:r>
              <a:rPr lang="hu-HU" noProof="0" dirty="0"/>
              <a:t>a 2. ponthoz: Ahogy a diákban hangsúlyoztuk, a kockázat csak fokozhatja az alapvető jogok és szabadságok védelmét és nem akadályozhatja azok gyakorlását. Ez</a:t>
            </a:r>
            <a:r>
              <a:rPr lang="hu-HU" baseline="0" noProof="0" dirty="0"/>
              <a:t> j</a:t>
            </a:r>
            <a:r>
              <a:rPr lang="hu-HU" noProof="0" dirty="0"/>
              <a:t>ogi szempontból</a:t>
            </a:r>
            <a:r>
              <a:rPr lang="hu-HU" baseline="0" noProof="0" dirty="0"/>
              <a:t> </a:t>
            </a:r>
            <a:r>
              <a:rPr lang="hu-HU" noProof="0" dirty="0"/>
              <a:t>az adatvédelem jogi megközelítésére  épül, amelyet a GDPR is rögzít. A kockázatalapú megközelítés nem menti fel a szervezeteket az alapvető jogok és szabadságok tiszteletben tartása alól. Ez azt jelenti, hogy ez a két megközelítés nem ellentétes, hanem együttesen alkalmazandó a GDPR szerint. Az összeegyeztetésük kockázatelemzést igényel annak biztosítása érdekében, hogy a jogokat és szabadságokat mindig megóvják. A kockázatalapúság nem ütközik a jogon alapuló megközelítéssel, hanem kiegészíti és fokozza azt, mivel a célja az érintettek védelme. Ez azt is jelenti, hogy a szükséges kiegyenlítő aktusnak és a kockázatelemzésnek figyelembe kell vennie az adatvédelemhez való jog alapvető jellegét, amint azt az Európai Unió Alapjogi Chartája rögzíti. Az alapvető jogokat és szabadságokat tiszteletben kell tartani, függetlenül az adatkezelés által jelentett kockázatok mértékétől.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r>
              <a:rPr lang="hu-HU" sz="1200" kern="1200" noProof="0" dirty="0">
                <a:solidFill>
                  <a:schemeClr val="tx1"/>
                </a:solidFill>
                <a:effectLst/>
                <a:latin typeface="+mn-lt"/>
                <a:ea typeface="+mn-ea"/>
                <a:cs typeface="+mn-cs"/>
              </a:rPr>
              <a:t>Megjegyzések </a:t>
            </a:r>
            <a:r>
              <a:rPr lang="hu-HU" noProof="0" dirty="0"/>
              <a:t>a 4. ponthoz: Mikortól</a:t>
            </a:r>
            <a:r>
              <a:rPr lang="hu-HU" baseline="0" noProof="0" dirty="0"/>
              <a:t> alkalmazandó</a:t>
            </a:r>
            <a:r>
              <a:rPr lang="hu-HU" noProof="0" dirty="0"/>
              <a:t> a kockázatalapú megközelítés?</a:t>
            </a:r>
          </a:p>
          <a:p>
            <a:r>
              <a:rPr lang="hu-HU" noProof="0" dirty="0"/>
              <a:t>Ez egy folyamatos feladat, amelynek még a megvalósulásuk előtt azonosítania kell a kockázatokat. Ezt beépítették</a:t>
            </a:r>
            <a:r>
              <a:rPr lang="hu-HU" baseline="0" noProof="0" dirty="0"/>
              <a:t> a GDPR rendelkezéseibe is, és </a:t>
            </a:r>
            <a:r>
              <a:rPr lang="hu-HU" noProof="0" dirty="0"/>
              <a:t>a szervezeteknek mérlegelniük kell, meg kell vizsgálniuk és meg kell fogalmazniuk a lehetséges kockázatokat. Akkor is aktiválni kell a kockázatelemzést, ha sebezhetőségek merülnek fel, például biztonságot érintő események, vagy aggodalmak merülnek fel az adatkezelés hatásával kapcsolatban (például társadalmi félelmek).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kern="1200" dirty="0">
                <a:solidFill>
                  <a:schemeClr val="tx1"/>
                </a:solidFill>
                <a:effectLst/>
                <a:latin typeface="+mn-lt"/>
                <a:ea typeface="+mn-ea"/>
                <a:cs typeface="+mn-cs"/>
              </a:rPr>
              <a:t>Fontos, hogy proaktív lépéseket tegyünk és rugalmasan kezeljük és visszaszorítsuk a kockázatokat (például alakítsunk ki belső eljárásokat, biztosítsuk, hogy a szervezet megismerje a legújabb adatvédelmi fejleményeket, ellenőrizzük az az adatkezelést és annak hatásait, alakítsunk ki kommunikációs csatornákat a felügyeleti hatósággal és az érintettekkel.) Hozzunk megalapozott döntéseket, melyek tükrözik a kockázatelemzés inputjait és outputjait.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noProof="0" dirty="0"/>
              <a:t>Megjegyzések az 5. ponthoz: A kockázat viszonyítás alapként</a:t>
            </a:r>
            <a:r>
              <a:rPr lang="hu-HU" baseline="0" noProof="0" dirty="0"/>
              <a:t> szolgál a</a:t>
            </a:r>
            <a:r>
              <a:rPr lang="hu-HU" noProof="0" dirty="0"/>
              <a:t> megnövekedett kötelezettséghez és felelősséghez. Minél nagyobb a kockázat, annál nagyobb a felelősség.</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kern="1200" noProof="0" dirty="0">
                <a:solidFill>
                  <a:schemeClr val="tx1"/>
                </a:solidFill>
                <a:effectLst/>
                <a:latin typeface="+mn-lt"/>
                <a:ea typeface="+mn-ea"/>
                <a:cs typeface="+mn-cs"/>
              </a:rPr>
              <a:t>Megjegyzések </a:t>
            </a:r>
            <a:r>
              <a:rPr lang="hu-HU" noProof="0" dirty="0"/>
              <a:t>a 6. ponthoz: A kockázatot lehetséges elfogadható </a:t>
            </a:r>
            <a:r>
              <a:rPr lang="hu-HU" baseline="0" noProof="0" dirty="0"/>
              <a:t>szintre csökkenteni.</a:t>
            </a:r>
          </a:p>
          <a:p>
            <a:endParaRPr lang="en-GB" sz="1200" kern="1200" dirty="0">
              <a:solidFill>
                <a:schemeClr val="tx1"/>
              </a:solidFill>
              <a:effectLst/>
              <a:latin typeface="+mn-lt"/>
              <a:ea typeface="+mn-ea"/>
              <a:cs typeface="+mn-cs"/>
            </a:endParaRPr>
          </a:p>
          <a:p>
            <a:endParaRPr lang="hu-HU" sz="1200" kern="1200" dirty="0">
              <a:solidFill>
                <a:schemeClr val="tx1"/>
              </a:solidFill>
              <a:effectLst/>
              <a:latin typeface="+mn-lt"/>
              <a:ea typeface="+mn-ea"/>
              <a:cs typeface="+mn-cs"/>
            </a:endParaRPr>
          </a:p>
          <a:p>
            <a:endParaRPr lang="en-GB" dirty="0"/>
          </a:p>
          <a:p>
            <a:r>
              <a:rPr lang="hu-HU" b="1" noProof="0" dirty="0"/>
              <a:t> </a:t>
            </a:r>
            <a:endParaRPr lang="hu-HU" sz="1200" kern="1200" noProof="0" dirty="0">
              <a:solidFill>
                <a:schemeClr val="tx1"/>
              </a:solidFill>
              <a:effectLst/>
              <a:latin typeface="+mn-lt"/>
              <a:ea typeface="+mn-ea"/>
              <a:cs typeface="+mn-cs"/>
            </a:endParaRPr>
          </a:p>
          <a:p>
            <a:endParaRPr lang="hu-HU" noProof="0" dirty="0"/>
          </a:p>
          <a:p>
            <a:endParaRPr lang="hu-HU" noProof="0" dirty="0"/>
          </a:p>
        </p:txBody>
      </p:sp>
      <p:sp>
        <p:nvSpPr>
          <p:cNvPr id="4" name="Slide Number Placeholder 3"/>
          <p:cNvSpPr>
            <a:spLocks noGrp="1"/>
          </p:cNvSpPr>
          <p:nvPr>
            <p:ph type="sldNum" sz="quarter" idx="5"/>
          </p:nvPr>
        </p:nvSpPr>
        <p:spPr/>
        <p:txBody>
          <a:bodyPr/>
          <a:lstStyle/>
          <a:p>
            <a:fld id="{77A8BA61-C5D8-D941-8AEE-5E369E27B828}" type="slidenum">
              <a:rPr lang="en-US" smtClean="0"/>
              <a:t>33</a:t>
            </a:fld>
            <a:endParaRPr lang="en-US"/>
          </a:p>
        </p:txBody>
      </p:sp>
    </p:spTree>
    <p:extLst>
      <p:ext uri="{BB962C8B-B14F-4D97-AF65-F5344CB8AC3E}">
        <p14:creationId xmlns:p14="http://schemas.microsoft.com/office/powerpoint/2010/main" val="29096719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rgbClr val="FF0000"/>
                </a:solidFill>
                <a:effectLst/>
                <a:latin typeface="+mn-lt"/>
                <a:ea typeface="+mn-ea"/>
                <a:cs typeface="+mn-cs"/>
              </a:rPr>
              <a:t>A képzésben résztvevők szükséges tapasztalata: </a:t>
            </a:r>
            <a:endParaRPr lang="hu-HU" sz="1200" b="1" kern="1200" noProof="0" dirty="0">
              <a:solidFill>
                <a:schemeClr val="tx1"/>
              </a:solidFill>
              <a:effectLst/>
              <a:latin typeface="+mn-lt"/>
              <a:ea typeface="+mn-ea"/>
              <a:cs typeface="+mn-cs"/>
            </a:endParaRPr>
          </a:p>
          <a:p>
            <a:r>
              <a:rPr lang="hu-HU" b="1" noProof="0" dirty="0"/>
              <a:t>Kinek releváns:</a:t>
            </a:r>
          </a:p>
          <a:p>
            <a:r>
              <a:rPr lang="hu-HU" b="1" noProof="0" dirty="0"/>
              <a:t>Jogszabályi rendelkezések:</a:t>
            </a:r>
          </a:p>
          <a:p>
            <a:r>
              <a:rPr lang="hu-HU" b="1" noProof="0" dirty="0"/>
              <a:t>Jogeset:</a:t>
            </a:r>
          </a:p>
          <a:p>
            <a:r>
              <a:rPr lang="hu-HU" b="1" noProof="0" dirty="0"/>
              <a:t>További olvasmányok:</a:t>
            </a:r>
          </a:p>
          <a:p>
            <a:r>
              <a:rPr lang="hu-HU" b="1" noProof="0" dirty="0"/>
              <a:t>Megjegyzések:</a:t>
            </a:r>
          </a:p>
          <a:p>
            <a:endParaRPr lang="en-GB" b="1" dirty="0"/>
          </a:p>
          <a:p>
            <a:endParaRPr lang="en-GB" dirty="0"/>
          </a:p>
        </p:txBody>
      </p:sp>
      <p:sp>
        <p:nvSpPr>
          <p:cNvPr id="4" name="Slide Number Placeholder 3"/>
          <p:cNvSpPr>
            <a:spLocks noGrp="1"/>
          </p:cNvSpPr>
          <p:nvPr>
            <p:ph type="sldNum" sz="quarter" idx="5"/>
          </p:nvPr>
        </p:nvSpPr>
        <p:spPr/>
        <p:txBody>
          <a:bodyPr/>
          <a:lstStyle/>
          <a:p>
            <a:fld id="{EEAE1ED8-A20A-47BF-AD6C-9B601BC3AB8D}" type="slidenum">
              <a:rPr lang="en-GB" smtClean="0"/>
              <a:t>34</a:t>
            </a:fld>
            <a:endParaRPr lang="en-GB"/>
          </a:p>
        </p:txBody>
      </p:sp>
    </p:spTree>
    <p:extLst>
      <p:ext uri="{BB962C8B-B14F-4D97-AF65-F5344CB8AC3E}">
        <p14:creationId xmlns:p14="http://schemas.microsoft.com/office/powerpoint/2010/main" val="41555068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4389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Az előadó bemutatása a közönség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Hangsúlyozzuk, hogy az előadó – adatvédelmi tudása okán – a </a:t>
            </a:r>
            <a:r>
              <a:rPr lang="hu-HU" dirty="0">
                <a:solidFill>
                  <a:schemeClr val="accent2">
                    <a:lumMod val="75000"/>
                  </a:schemeClr>
                </a:solidFill>
              </a:rPr>
              <a:t>jövőben esetleges kapcsolattartási pont lehet</a:t>
            </a:r>
            <a:r>
              <a:rPr lang="hu-HU" baseline="0" dirty="0">
                <a:solidFill>
                  <a:schemeClr val="accent2">
                    <a:lumMod val="75000"/>
                  </a:schemeClr>
                </a:solidFill>
              </a:rPr>
              <a:t> a hallgatók számára!</a:t>
            </a:r>
            <a:endParaRPr lang="hu-HU" dirty="0">
              <a:solidFill>
                <a:schemeClr val="accent2">
                  <a:lumMod val="7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a:t>
            </a:r>
            <a:endParaRPr lang="hu-HU" b="0" noProof="0" dirty="0"/>
          </a:p>
          <a:p>
            <a:r>
              <a:rPr lang="hu-HU" b="1" noProof="0" dirty="0"/>
              <a:t>Kinek releváns: </a:t>
            </a:r>
            <a:r>
              <a:rPr lang="hu-HU" b="0" noProof="0" dirty="0"/>
              <a:t>mindenkinek</a:t>
            </a:r>
          </a:p>
          <a:p>
            <a:r>
              <a:rPr lang="hu-HU" b="1" noProof="0" dirty="0"/>
              <a:t>Jogszabályi rendelkezések: - </a:t>
            </a:r>
            <a:endParaRPr lang="hu-HU" b="0" noProof="0" dirty="0"/>
          </a:p>
          <a:p>
            <a:r>
              <a:rPr lang="hu-HU" b="1" noProof="0" dirty="0"/>
              <a:t>Jogeset: -</a:t>
            </a:r>
          </a:p>
          <a:p>
            <a:r>
              <a:rPr lang="hu-HU" b="1" noProof="0" dirty="0"/>
              <a:t>További olvasmányok: -</a:t>
            </a:r>
          </a:p>
          <a:p>
            <a:r>
              <a:rPr lang="hu-HU" b="1" noProof="0" dirty="0"/>
              <a:t>Megjegyzések: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3775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b="1" dirty="0"/>
              <a:t>A </a:t>
            </a:r>
            <a:r>
              <a:rPr lang="hu-HU" b="1" noProof="0" dirty="0"/>
              <a:t>dia célja és tárgya: </a:t>
            </a:r>
            <a:r>
              <a:rPr lang="hu-HU" b="0" noProof="0" dirty="0"/>
              <a:t>A dia bemutatja a kockázatalapú megközelítés fogalmát, annak elemeit, funkcióját, és alkalmazását, valamint különös tekintettel a gyakorlati alkalmazását, a GDPR-</a:t>
            </a:r>
            <a:r>
              <a:rPr lang="hu-HU" b="0" noProof="0" dirty="0" err="1"/>
              <a:t>nak</a:t>
            </a:r>
            <a:r>
              <a:rPr lang="hu-HU" b="0" noProof="0" dirty="0"/>
              <a:t> való megfeleléshez való kapcsolatát és az emberi jogi megközelítését. A dia segíti a szervezeteket a kockázatalapú megközelítés alkalmazásában.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a:t>
            </a:r>
            <a:endParaRPr lang="hu-HU" b="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Kinek releváns: </a:t>
            </a:r>
            <a:r>
              <a:rPr lang="hu-HU" b="0" noProof="0" dirty="0"/>
              <a:t>mindenkinek</a:t>
            </a:r>
          </a:p>
          <a:p>
            <a:r>
              <a:rPr lang="hu-HU" b="1" noProof="0" dirty="0"/>
              <a:t>Jogszabályi rendelkezések: </a:t>
            </a:r>
            <a:r>
              <a:rPr lang="hu-HU" b="0" noProof="0" dirty="0"/>
              <a:t>-</a:t>
            </a:r>
          </a:p>
          <a:p>
            <a:r>
              <a:rPr lang="hu-HU" b="1" noProof="0" dirty="0"/>
              <a:t>Jogeset:</a:t>
            </a:r>
            <a:r>
              <a:rPr lang="hu-HU" b="0" noProof="0" dirty="0"/>
              <a:t>-</a:t>
            </a:r>
            <a:endParaRPr lang="hu-HU" b="1" noProof="0" dirty="0"/>
          </a:p>
          <a:p>
            <a:r>
              <a:rPr lang="hu-HU" b="1" noProof="0" dirty="0"/>
              <a:t>További olvasmányok:</a:t>
            </a:r>
            <a:r>
              <a:rPr lang="hu-HU" b="0" noProof="0" dirty="0"/>
              <a:t>-</a:t>
            </a:r>
            <a:endParaRPr lang="hu-HU" b="1" noProof="0" dirty="0"/>
          </a:p>
          <a:p>
            <a:r>
              <a:rPr lang="hu-HU" b="1" noProof="0" dirty="0"/>
              <a:t>Megjegyzések:</a:t>
            </a:r>
            <a:r>
              <a:rPr lang="hu-HU" b="0" noProof="0" dirty="0"/>
              <a:t>-</a:t>
            </a:r>
            <a:endParaRPr lang="hu-HU" b="1" noProof="0" dirty="0"/>
          </a:p>
          <a:p>
            <a:endParaRPr lang="en-GB" dirty="0"/>
          </a:p>
        </p:txBody>
      </p:sp>
      <p:sp>
        <p:nvSpPr>
          <p:cNvPr id="4" name="Segnaposto numero diapositiva 3"/>
          <p:cNvSpPr>
            <a:spLocks noGrp="1"/>
          </p:cNvSpPr>
          <p:nvPr>
            <p:ph type="sldNum" sz="quarter" idx="5"/>
          </p:nvPr>
        </p:nvSpPr>
        <p:spPr/>
        <p:txBody>
          <a:bodyPr/>
          <a:lstStyle/>
          <a:p>
            <a:fld id="{77A8BA61-C5D8-D941-8AEE-5E369E27B828}" type="slidenum">
              <a:rPr lang="en-US" smtClean="0"/>
              <a:t>5</a:t>
            </a:fld>
            <a:endParaRPr lang="en-US"/>
          </a:p>
        </p:txBody>
      </p:sp>
    </p:spTree>
    <p:extLst>
      <p:ext uri="{BB962C8B-B14F-4D97-AF65-F5344CB8AC3E}">
        <p14:creationId xmlns:p14="http://schemas.microsoft.com/office/powerpoint/2010/main" val="1828509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b="1" dirty="0"/>
              <a:t>A </a:t>
            </a:r>
            <a:r>
              <a:rPr lang="hu-HU" b="1" noProof="0" dirty="0"/>
              <a:t>dia célja és tárgya: </a:t>
            </a:r>
            <a:r>
              <a:rPr lang="hu-HU" b="0" noProof="0" dirty="0"/>
              <a:t>A </a:t>
            </a:r>
            <a:r>
              <a:rPr lang="hu-HU" dirty="0"/>
              <a:t>dia rövid áttekintést nyújt a GDPR kulcsfontosságú kockázatalapú megközelítésre vonatkozó rendelkezéseiről a </a:t>
            </a:r>
            <a:r>
              <a:rPr lang="hu-HU" b="0" dirty="0"/>
              <a:t>felsorolt területeken</a:t>
            </a:r>
            <a:r>
              <a:rPr lang="hu-HU" dirty="0"/>
              <a:t>, bemutatja a kockázatalapú megközelítés jogi keretét és a kockázatalapú megközelítés kulcsfontosságú elemeit.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dirty="0"/>
              <a:t>A bevezető rész röviden összefoglalja a GDPR főbb vonatkozó rendelkezéseit.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Kinek releváns: </a:t>
            </a:r>
            <a:r>
              <a:rPr lang="hu-HU" b="0" noProof="0" dirty="0"/>
              <a:t>mindenkinek</a:t>
            </a:r>
          </a:p>
          <a:p>
            <a:r>
              <a:rPr lang="hu-HU" b="1" noProof="0" dirty="0"/>
              <a:t>Jogszabályi rendelkezések: </a:t>
            </a:r>
            <a:r>
              <a:rPr lang="hu-HU" b="0" noProof="0" dirty="0"/>
              <a:t>GDPR 24., 25., 27., 28., 30., 32., 33., 34., 35., 36., 39.</a:t>
            </a:r>
            <a:r>
              <a:rPr lang="hu-HU" b="0" baseline="0" noProof="0" dirty="0"/>
              <a:t> és </a:t>
            </a:r>
            <a:r>
              <a:rPr lang="hu-HU" b="0" noProof="0" dirty="0"/>
              <a:t>40.</a:t>
            </a:r>
            <a:r>
              <a:rPr lang="hu-HU" b="0" baseline="0" noProof="0" dirty="0"/>
              <a:t> cikk</a:t>
            </a:r>
            <a:endParaRPr lang="hu-HU" b="0" noProof="0" dirty="0"/>
          </a:p>
          <a:p>
            <a:r>
              <a:rPr lang="hu-HU" b="1" noProof="0" dirty="0"/>
              <a:t>Jogeset:</a:t>
            </a:r>
            <a:r>
              <a:rPr lang="hu-HU" b="0" noProof="0" dirty="0"/>
              <a:t>-</a:t>
            </a:r>
            <a:endParaRPr lang="hu-HU" b="1" noProof="0" dirty="0"/>
          </a:p>
          <a:p>
            <a:r>
              <a:rPr lang="hu-HU" b="1" noProof="0" dirty="0"/>
              <a:t>További olvasmányok:</a:t>
            </a:r>
            <a:r>
              <a:rPr lang="hu-HU" b="0" noProof="0" dirty="0"/>
              <a:t>-</a:t>
            </a:r>
            <a:endParaRPr lang="hu-HU" b="1" noProof="0" dirty="0"/>
          </a:p>
          <a:p>
            <a:r>
              <a:rPr lang="hu-HU" b="1" noProof="0" dirty="0"/>
              <a:t>Megjegyzések:</a:t>
            </a:r>
            <a:r>
              <a:rPr lang="hu-HU" b="0" noProof="0" dirty="0"/>
              <a:t>-</a:t>
            </a:r>
            <a:endParaRPr lang="hu-HU" b="1" noProof="0" dirty="0"/>
          </a:p>
          <a:p>
            <a:endParaRPr lang="en-GB" dirty="0"/>
          </a:p>
        </p:txBody>
      </p:sp>
      <p:sp>
        <p:nvSpPr>
          <p:cNvPr id="4" name="Slide Number Placeholder 3"/>
          <p:cNvSpPr>
            <a:spLocks noGrp="1"/>
          </p:cNvSpPr>
          <p:nvPr>
            <p:ph type="sldNum" sz="quarter" idx="5"/>
          </p:nvPr>
        </p:nvSpPr>
        <p:spPr/>
        <p:txBody>
          <a:bodyPr/>
          <a:lstStyle/>
          <a:p>
            <a:fld id="{77A8BA61-C5D8-D941-8AEE-5E369E27B828}" type="slidenum">
              <a:rPr lang="en-US" smtClean="0"/>
              <a:t>6</a:t>
            </a:fld>
            <a:endParaRPr lang="en-US"/>
          </a:p>
        </p:txBody>
      </p:sp>
    </p:spTree>
    <p:extLst>
      <p:ext uri="{BB962C8B-B14F-4D97-AF65-F5344CB8AC3E}">
        <p14:creationId xmlns:p14="http://schemas.microsoft.com/office/powerpoint/2010/main" val="1633852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u-HU" b="1" noProof="0" dirty="0"/>
              <a:t>A dia célja és tárgya: </a:t>
            </a:r>
            <a:r>
              <a:rPr lang="hu-HU" b="0" noProof="0" dirty="0"/>
              <a:t>A</a:t>
            </a:r>
            <a:r>
              <a:rPr lang="hu-HU" b="0" baseline="0" noProof="0" dirty="0"/>
              <a:t> dia </a:t>
            </a:r>
            <a:r>
              <a:rPr lang="hu-HU" dirty="0"/>
              <a:t>rövid áttekintést nyújt a kockázatalapú megközelítés kulcsfontosságú kérdéseiről. A dia felhívja a figyelmet az adatvédelmi kötelezettségekre, rendelkezésekre és alapelvekre.</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 célja, hogy </a:t>
            </a:r>
            <a:r>
              <a:rPr lang="hu-HU" b="0" dirty="0"/>
              <a:t>felhívja a figyelmet a kockázatalapú megközelítéssel kapcsolatos konkrét adatvédelmi kötelezettségekre, rendelkezésekre és alapelvekre és segítse a hallgatókat a megvitatott téma megértésében. A hallgatóság tapasztalatától függően néhány kifejezés újdonság lehet számukra</a:t>
            </a:r>
            <a:r>
              <a:rPr lang="hu-HU" dirty="0"/>
              <a:t>, ezért fontos, hogy ezeket az előadó elmagyarázza vagy elmondja, hogy az előadás során később részletesen fog beszélni róluk.</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sz="12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Kinek releváns: </a:t>
            </a:r>
            <a:r>
              <a:rPr lang="hu-HU" b="0" noProof="0" dirty="0"/>
              <a:t>mindenkinek</a:t>
            </a:r>
          </a:p>
          <a:p>
            <a:r>
              <a:rPr lang="hu-HU" b="1" noProof="0" dirty="0"/>
              <a:t>Jogszabályi rendelkezések:  </a:t>
            </a:r>
            <a:r>
              <a:rPr lang="hu-HU" b="0" noProof="0" dirty="0"/>
              <a:t>GDPR 25. cikk,</a:t>
            </a:r>
            <a:r>
              <a:rPr lang="hu-HU" b="0" baseline="0" noProof="0" dirty="0"/>
              <a:t> </a:t>
            </a:r>
            <a:r>
              <a:rPr lang="hu-HU" b="0" noProof="0" dirty="0"/>
              <a:t>5. cikk (1) bekezdés (a) pont, 5. cikk (2) bekezdés, 35. cikk, 30.</a:t>
            </a:r>
            <a:r>
              <a:rPr lang="hu-HU" b="0" baseline="0" noProof="0" dirty="0"/>
              <a:t> cikk</a:t>
            </a:r>
            <a:endParaRPr lang="hu-HU" b="0" noProof="0" dirty="0"/>
          </a:p>
          <a:p>
            <a:r>
              <a:rPr lang="hu-HU" b="1" noProof="0" dirty="0"/>
              <a:t>Jogeset:</a:t>
            </a:r>
            <a:r>
              <a:rPr lang="hu-HU" b="0" noProof="0" dirty="0"/>
              <a:t>-</a:t>
            </a:r>
            <a:endParaRPr lang="hu-HU" b="1" noProof="0" dirty="0"/>
          </a:p>
          <a:p>
            <a:r>
              <a:rPr lang="hu-HU" b="1" noProof="0" dirty="0"/>
              <a:t>További olvasmányok:</a:t>
            </a:r>
            <a:r>
              <a:rPr lang="hu-HU" b="0" noProof="0" dirty="0"/>
              <a:t>-</a:t>
            </a:r>
            <a:endParaRPr lang="hu-HU" b="1" noProof="0" dirty="0"/>
          </a:p>
          <a:p>
            <a:r>
              <a:rPr lang="hu-HU" b="1" noProof="0" dirty="0"/>
              <a:t>Megjegyzések:</a:t>
            </a:r>
            <a:r>
              <a:rPr lang="hu-HU" b="0" noProof="0" dirty="0"/>
              <a:t>-</a:t>
            </a:r>
            <a:endParaRPr lang="hu-HU" b="1" noProof="0" dirty="0"/>
          </a:p>
          <a:p>
            <a:endParaRPr lang="en-GB" dirty="0"/>
          </a:p>
        </p:txBody>
      </p:sp>
      <p:sp>
        <p:nvSpPr>
          <p:cNvPr id="4" name="Slide Number Placeholder 3"/>
          <p:cNvSpPr>
            <a:spLocks noGrp="1"/>
          </p:cNvSpPr>
          <p:nvPr>
            <p:ph type="sldNum" sz="quarter" idx="5"/>
          </p:nvPr>
        </p:nvSpPr>
        <p:spPr/>
        <p:txBody>
          <a:bodyPr/>
          <a:lstStyle/>
          <a:p>
            <a:fld id="{77A8BA61-C5D8-D941-8AEE-5E369E27B828}" type="slidenum">
              <a:rPr lang="en-US" smtClean="0"/>
              <a:t>7</a:t>
            </a:fld>
            <a:endParaRPr lang="en-US"/>
          </a:p>
        </p:txBody>
      </p:sp>
    </p:spTree>
    <p:extLst>
      <p:ext uri="{BB962C8B-B14F-4D97-AF65-F5344CB8AC3E}">
        <p14:creationId xmlns:p14="http://schemas.microsoft.com/office/powerpoint/2010/main" val="3733926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a kockázat fogalmának és szerepének és az európai adatvédelmi  szabályozáshoz fűződő kapcsolatát. A dia elősegíti, hogy a résztvevők megértsék a kockázat és az adatvédelem közti kapcsolatot, valamint rávilágít a jogi szabályozás fejlődésére.</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dirty="0"/>
              <a:t> Az előadás legyen közérthető és szemléletes. A dia célja, hogy a hallgatóság megértse az adatvédelemben rejlő kockázat fogalmát.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a:t>
            </a:r>
            <a:r>
              <a:rPr lang="hu-HU" b="0" noProof="0" dirty="0"/>
              <a:t>-</a:t>
            </a:r>
          </a:p>
          <a:p>
            <a:r>
              <a:rPr lang="hu-HU" b="1" noProof="0" dirty="0"/>
              <a:t>Jogeset:</a:t>
            </a:r>
            <a:r>
              <a:rPr lang="hu-HU" b="0" noProof="0" dirty="0"/>
              <a:t>-</a:t>
            </a:r>
          </a:p>
          <a:p>
            <a:r>
              <a:rPr lang="hu-HU" b="1" noProof="0" dirty="0"/>
              <a:t>További olvasmányok:</a:t>
            </a:r>
            <a:r>
              <a:rPr lang="hu-HU" b="0" noProof="0" dirty="0"/>
              <a:t>-</a:t>
            </a:r>
            <a:endParaRPr lang="hu-HU" b="1" noProof="0" dirty="0"/>
          </a:p>
          <a:p>
            <a:r>
              <a:rPr lang="hu-HU" b="1" noProof="0" dirty="0"/>
              <a:t>Megjegyzések: </a:t>
            </a:r>
          </a:p>
          <a:p>
            <a:endParaRPr lang="en-GB" dirty="0"/>
          </a:p>
          <a:p>
            <a:pPr marL="171450" indent="-171450">
              <a:buFont typeface="Arial" panose="020B0604020202020204" pitchFamily="34" charset="0"/>
              <a:buChar char="•"/>
            </a:pPr>
            <a:r>
              <a:rPr lang="hu-HU" b="0" noProof="0" dirty="0"/>
              <a:t>Megjegyzések az 1. és 2. ponthoz </a:t>
            </a:r>
            <a:r>
              <a:rPr lang="hu-HU" noProof="0" dirty="0"/>
              <a:t>:  az adatvédelmi</a:t>
            </a:r>
            <a:r>
              <a:rPr lang="hu-HU" dirty="0"/>
              <a:t> szabályozást úgy alakították ki, hogy képesek legyen kezelni a technológia, pl. a számítógépek által jelentett kockázatokat. Az adatvédelmi szabályozás tehát egy „kockázat-szabályozási” kultúrán alapszanak, ahol a szabályozás tárgyát az érintettek alapvető jogaira és szabadságaira kockázatot jelentő tényezők képezik.</a:t>
            </a:r>
          </a:p>
          <a:p>
            <a:pPr marL="171450" indent="-171450">
              <a:buFont typeface="Arial" panose="020B0604020202020204" pitchFamily="34" charset="0"/>
              <a:buChar char="•"/>
            </a:pPr>
            <a:endParaRPr lang="hu-HU" dirty="0"/>
          </a:p>
          <a:p>
            <a:pPr marL="171450" indent="-171450">
              <a:buFont typeface="Arial" panose="020B0604020202020204" pitchFamily="34" charset="0"/>
              <a:buChar char="•"/>
            </a:pPr>
            <a:r>
              <a:rPr lang="hu-HU" dirty="0"/>
              <a:t>Megjegyzések a 3. ponthoz: A GDPR a 95/46/EK adatvédelmi irányelv kockázatalapú megközelítésére</a:t>
            </a:r>
            <a:r>
              <a:rPr lang="hu-HU" baseline="0" dirty="0"/>
              <a:t> </a:t>
            </a:r>
            <a:r>
              <a:rPr lang="hu-HU" dirty="0"/>
              <a:t>épül, amelyet főként az irányelv 17. és 20. cikke szabályozott.</a:t>
            </a:r>
          </a:p>
          <a:p>
            <a:pPr marL="171450" indent="-171450">
              <a:buFont typeface="Arial" panose="020B0604020202020204" pitchFamily="34" charset="0"/>
              <a:buChar char="•"/>
            </a:pPr>
            <a:endParaRPr lang="hu-HU" noProof="0" dirty="0"/>
          </a:p>
          <a:p>
            <a:pPr marL="171450" indent="-171450">
              <a:buFont typeface="Arial" panose="020B0604020202020204" pitchFamily="34" charset="0"/>
              <a:buChar char="•"/>
            </a:pPr>
            <a:r>
              <a:rPr lang="hu-HU" noProof="0" dirty="0"/>
              <a:t>Általánosságban elmondható, hogy a legtöbb szervezet nem fontolja meg az adatvédelem kockázati aspektusát, és amennyiben igen, akkor is csupán a szervezetre kockázatot jelentő tényezőket vizsgálják meg (számíthatunk-e büntetésre, ha nem tartjuk be a GDPR rendelkezéseit).</a:t>
            </a:r>
          </a:p>
        </p:txBody>
      </p:sp>
      <p:sp>
        <p:nvSpPr>
          <p:cNvPr id="4" name="Slide Number Placeholder 3"/>
          <p:cNvSpPr>
            <a:spLocks noGrp="1"/>
          </p:cNvSpPr>
          <p:nvPr>
            <p:ph type="sldNum" sz="quarter" idx="5"/>
          </p:nvPr>
        </p:nvSpPr>
        <p:spPr/>
        <p:txBody>
          <a:bodyPr/>
          <a:lstStyle/>
          <a:p>
            <a:fld id="{77A8BA61-C5D8-D941-8AEE-5E369E27B828}" type="slidenum">
              <a:rPr lang="en-US" smtClean="0"/>
              <a:t>8</a:t>
            </a:fld>
            <a:endParaRPr lang="en-US"/>
          </a:p>
        </p:txBody>
      </p:sp>
    </p:spTree>
    <p:extLst>
      <p:ext uri="{BB962C8B-B14F-4D97-AF65-F5344CB8AC3E}">
        <p14:creationId xmlns:p14="http://schemas.microsoft.com/office/powerpoint/2010/main" val="142167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dirty="0"/>
          </a:p>
        </p:txBody>
      </p:sp>
      <p:sp>
        <p:nvSpPr>
          <p:cNvPr id="4" name="Dia számának helye 3"/>
          <p:cNvSpPr>
            <a:spLocks noGrp="1"/>
          </p:cNvSpPr>
          <p:nvPr>
            <p:ph type="sldNum" sz="quarter" idx="5"/>
          </p:nvPr>
        </p:nvSpPr>
        <p:spPr/>
        <p:txBody>
          <a:bodyPr/>
          <a:lstStyle/>
          <a:p>
            <a:fld id="{77A8BA61-C5D8-D941-8AEE-5E369E27B828}" type="slidenum">
              <a:rPr lang="en-US" smtClean="0"/>
              <a:t>9</a:t>
            </a:fld>
            <a:endParaRPr lang="en-US"/>
          </a:p>
        </p:txBody>
      </p:sp>
    </p:spTree>
    <p:extLst>
      <p:ext uri="{BB962C8B-B14F-4D97-AF65-F5344CB8AC3E}">
        <p14:creationId xmlns:p14="http://schemas.microsoft.com/office/powerpoint/2010/main" val="24033291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project-star.eu/" TargetMode="Externa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187296" y="6004294"/>
            <a:ext cx="66100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sz="1000" u="sng" dirty="0">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sz="1000" dirty="0">
                <a:latin typeface="Cambria" panose="02040503050406030204" pitchFamily="18" charset="0"/>
                <a:ea typeface="Cambria" panose="02040503050406030204" pitchFamily="18" charset="0"/>
                <a:cs typeface="Times New Roman" panose="02020603050405020304" pitchFamily="18" charset="0"/>
              </a:rPr>
              <a:t>(</a:t>
            </a:r>
            <a:r>
              <a:rPr lang="en-GB" altLang="en-US" sz="1000" i="1" dirty="0">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sz="1000" dirty="0">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a:t>
            </a:r>
          </a:p>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More information, and other GDPR training resources can be found at: </a:t>
            </a:r>
            <a:r>
              <a:rPr lang="en-GB" altLang="en-US" sz="1000" b="1" dirty="0" err="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800" dirty="0">
              <a:latin typeface="Arial" panose="020B0604020202020204" pitchFamily="34" charset="0"/>
            </a:endParaRP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2"/>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212837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ím és képaláírá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182990490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570362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426768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4175208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1388037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855045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3/11/2020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398712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440789" y="5857885"/>
            <a:ext cx="646129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hu-HU" sz="1000" b="0" dirty="0"/>
              <a:t>Jelen képzési anyag a STAR </a:t>
            </a:r>
            <a:r>
              <a:rPr lang="hu-HU" sz="1000" b="0" i="1" dirty="0"/>
              <a:t>(</a:t>
            </a:r>
            <a:r>
              <a:rPr lang="hu-HU" sz="1000" b="0" i="1" dirty="0" err="1"/>
              <a:t>Support</a:t>
            </a:r>
            <a:r>
              <a:rPr lang="hu-HU" sz="1000" b="0" i="1" dirty="0"/>
              <a:t> </a:t>
            </a:r>
            <a:r>
              <a:rPr lang="hu-HU" sz="1000" b="0" i="1" dirty="0" err="1"/>
              <a:t>Training</a:t>
            </a:r>
            <a:r>
              <a:rPr lang="hu-HU" sz="1000" b="0" i="1" dirty="0"/>
              <a:t> </a:t>
            </a:r>
            <a:r>
              <a:rPr lang="hu-HU" sz="1000" b="0" i="1" dirty="0" err="1"/>
              <a:t>Activities</a:t>
            </a:r>
            <a:r>
              <a:rPr lang="hu-HU" sz="1000" b="0" i="1" dirty="0"/>
              <a:t> </a:t>
            </a:r>
            <a:r>
              <a:rPr lang="hu-HU" sz="1000" b="0" i="1" dirty="0" err="1"/>
              <a:t>on</a:t>
            </a:r>
            <a:r>
              <a:rPr lang="hu-HU" sz="1000" b="0" i="1" dirty="0"/>
              <a:t> </a:t>
            </a:r>
            <a:r>
              <a:rPr lang="hu-HU" sz="1000" b="0" i="1" dirty="0" err="1"/>
              <a:t>the</a:t>
            </a:r>
            <a:r>
              <a:rPr lang="hu-HU" sz="1000" b="0" i="1" dirty="0"/>
              <a:t> </a:t>
            </a:r>
            <a:r>
              <a:rPr lang="hu-HU" sz="1000" b="0" i="1" dirty="0" err="1"/>
              <a:t>data</a:t>
            </a:r>
            <a:r>
              <a:rPr lang="hu-HU" sz="1000" b="0" i="1" dirty="0"/>
              <a:t> </a:t>
            </a:r>
            <a:r>
              <a:rPr lang="hu-HU" sz="1000" b="0" i="1" dirty="0" err="1"/>
              <a:t>protection</a:t>
            </a:r>
            <a:r>
              <a:rPr lang="hu-HU" sz="1000" b="0" i="1" dirty="0"/>
              <a:t> Reform) </a:t>
            </a:r>
            <a:r>
              <a:rPr lang="hu-HU" sz="1000" b="0" dirty="0"/>
              <a:t>projekt keretében kidolgozott egységes képzési anyagokon alapul. A projekt az Európai Unió Jogok, Egyenlőség és Polgárság 2014-2020 programjának (REC-RDAT-TRAI-AG-2016 ) társfinanszírozásában, a 769138 számú Grant </a:t>
            </a:r>
            <a:r>
              <a:rPr lang="hu-HU" sz="1000" b="0" dirty="0" err="1"/>
              <a:t>Agreement</a:t>
            </a:r>
            <a:r>
              <a:rPr lang="hu-HU" sz="1000" b="0" dirty="0"/>
              <a:t> alatt futott. A képzési anyagok elérhetőek angol nyelven a STAR projekt honlapján (</a:t>
            </a:r>
            <a:r>
              <a:rPr lang="hu-HU" sz="1000" b="0" dirty="0">
                <a:hlinkClick r:id="rId2"/>
              </a:rPr>
              <a:t>http://www.project-star.eu/</a:t>
            </a:r>
            <a:r>
              <a:rPr lang="hu-HU" sz="1000" b="0" dirty="0"/>
              <a:t>). A projekt tartalma kizárólag a szerzők álláspontját tükrözi, az Európai Bizottság semmilyen felelősséget nem vállal a képzési anyagokban szereplő információk felhasználását illetően.</a:t>
            </a: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3"/>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9397196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33862257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965006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279924527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2875371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7498420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272603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15625586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3297847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9757941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2875392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40415050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25045003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245216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18395141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40146592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6251464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3/11/2020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3793096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674565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1966724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355142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481518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175730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799229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emf"/><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5652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96443552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project-star.eu/"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9E06D-94D0-0A4C-BB9B-F35BF4782C06}"/>
              </a:ext>
            </a:extLst>
          </p:cNvPr>
          <p:cNvSpPr>
            <a:spLocks noGrp="1"/>
          </p:cNvSpPr>
          <p:nvPr>
            <p:ph type="ctrTitle"/>
          </p:nvPr>
        </p:nvSpPr>
        <p:spPr>
          <a:xfrm>
            <a:off x="-605061" y="3998066"/>
            <a:ext cx="11467556" cy="661481"/>
          </a:xfrm>
        </p:spPr>
        <p:txBody>
          <a:bodyPr/>
          <a:lstStyle/>
          <a:p>
            <a:pPr algn="ctr"/>
            <a:br>
              <a:rPr lang="hu-HU" sz="2400" dirty="0"/>
            </a:br>
            <a:br>
              <a:rPr lang="hu-HU" sz="2400" dirty="0"/>
            </a:br>
            <a:r>
              <a:rPr lang="hu-HU" sz="2400" dirty="0"/>
              <a:t>8</a:t>
            </a:r>
            <a:r>
              <a:rPr lang="hu-HU" sz="2400" b="1" dirty="0"/>
              <a:t>. témakör – Kockázatalapú megközelítés</a:t>
            </a:r>
          </a:p>
        </p:txBody>
      </p:sp>
      <p:sp>
        <p:nvSpPr>
          <p:cNvPr id="4" name="Ellipszis 3">
            <a:extLst>
              <a:ext uri="{FF2B5EF4-FFF2-40B4-BE49-F238E27FC236}">
                <a16:creationId xmlns:a16="http://schemas.microsoft.com/office/drawing/2014/main" id="{D909D330-5BBE-4EAA-B5DD-A5F501E012A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5" name="Picture 4">
            <a:extLst>
              <a:ext uri="{FF2B5EF4-FFF2-40B4-BE49-F238E27FC236}">
                <a16:creationId xmlns:a16="http://schemas.microsoft.com/office/drawing/2014/main" id="{B6DD7043-A802-436A-90E8-4EB589A7EACA}"/>
              </a:ext>
            </a:extLst>
          </p:cNvPr>
          <p:cNvPicPr>
            <a:picLocks noChangeAspect="1"/>
          </p:cNvPicPr>
          <p:nvPr/>
        </p:nvPicPr>
        <p:blipFill>
          <a:blip r:embed="rId3"/>
          <a:stretch>
            <a:fillRect/>
          </a:stretch>
        </p:blipFill>
        <p:spPr>
          <a:xfrm>
            <a:off x="11053919" y="6098958"/>
            <a:ext cx="1138081" cy="759042"/>
          </a:xfrm>
          <a:prstGeom prst="rect">
            <a:avLst/>
          </a:prstGeom>
        </p:spPr>
      </p:pic>
    </p:spTree>
    <p:extLst>
      <p:ext uri="{BB962C8B-B14F-4D97-AF65-F5344CB8AC3E}">
        <p14:creationId xmlns:p14="http://schemas.microsoft.com/office/powerpoint/2010/main" val="3694809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588D8-C2C4-4850-8FFE-B972DC10A048}"/>
              </a:ext>
            </a:extLst>
          </p:cNvPr>
          <p:cNvSpPr>
            <a:spLocks noGrp="1"/>
          </p:cNvSpPr>
          <p:nvPr>
            <p:ph type="title"/>
          </p:nvPr>
        </p:nvSpPr>
        <p:spPr/>
        <p:txBody>
          <a:bodyPr/>
          <a:lstStyle/>
          <a:p>
            <a:r>
              <a:rPr lang="hu-HU" dirty="0"/>
              <a:t>A kockázat fogalma</a:t>
            </a:r>
            <a:endParaRPr lang="en-GB" dirty="0"/>
          </a:p>
        </p:txBody>
      </p:sp>
      <p:sp>
        <p:nvSpPr>
          <p:cNvPr id="5" name="Segnaposto contenuto 4">
            <a:extLst>
              <a:ext uri="{FF2B5EF4-FFF2-40B4-BE49-F238E27FC236}">
                <a16:creationId xmlns:a16="http://schemas.microsoft.com/office/drawing/2014/main" id="{B34DFB75-36C1-E349-B831-4E32E2BA5FB9}"/>
              </a:ext>
            </a:extLst>
          </p:cNvPr>
          <p:cNvSpPr>
            <a:spLocks noGrp="1"/>
          </p:cNvSpPr>
          <p:nvPr>
            <p:ph idx="1"/>
          </p:nvPr>
        </p:nvSpPr>
        <p:spPr>
          <a:xfrm>
            <a:off x="558580" y="1389414"/>
            <a:ext cx="9226687" cy="4390692"/>
          </a:xfrm>
        </p:spPr>
        <p:txBody>
          <a:bodyPr>
            <a:noAutofit/>
          </a:bodyPr>
          <a:lstStyle/>
          <a:p>
            <a:pPr lvl="0" algn="just"/>
            <a:r>
              <a:rPr lang="hu-HU" sz="2000" dirty="0"/>
              <a:t>A GDPR nem definiálja a kockázat fogalmát.</a:t>
            </a:r>
          </a:p>
          <a:p>
            <a:pPr lvl="0" algn="just"/>
            <a:r>
              <a:rPr lang="hu-HU" sz="2000" dirty="0"/>
              <a:t>A kockázat általánosan elfogadott meghatározása: egy olyan helyzet, amely magában rejti a veszélynek való kitettség lehetőségét  (Oxfordi szótár).</a:t>
            </a:r>
          </a:p>
          <a:p>
            <a:pPr lvl="0" algn="just"/>
            <a:r>
              <a:rPr lang="hu-HU" sz="2000" dirty="0"/>
              <a:t>''A kockázat egy feltételezett forgatókönyv, amely leírja azt az eseményt, amitől tartunk és az összes fenyegető körülményt, ami lehetővé teheti ennek bekövetkeztét. Még pontosabban azt írja le, hogy a kockázati tényezők hogyan tudják kihasználni a támogató eszközök sebezhetőségét, és hogyan segítik elő a személyes adatokra leselkedő veszélyek bekövetkezését és ennek következtében a természetes személyek magánéletére jelentett hatását.'' CNIL, Adatvédelmi hatásvizsgálati módszertan (2018. februári kiadás)</a:t>
            </a:r>
          </a:p>
          <a:p>
            <a:pPr lvl="0" algn="just"/>
            <a:r>
              <a:rPr lang="hu-HU" sz="2000" dirty="0"/>
              <a:t>A kockázat kontextustól függ, és az esemény súlyossága és valószínűsége alapján lehet felmérni.</a:t>
            </a:r>
            <a:endParaRPr lang="el-GR" sz="2000" dirty="0"/>
          </a:p>
        </p:txBody>
      </p:sp>
      <p:sp>
        <p:nvSpPr>
          <p:cNvPr id="4" name="Ellipszis 3">
            <a:extLst>
              <a:ext uri="{FF2B5EF4-FFF2-40B4-BE49-F238E27FC236}">
                <a16:creationId xmlns:a16="http://schemas.microsoft.com/office/drawing/2014/main" id="{74C66EAE-9EA7-4FE5-9608-18150992E479}"/>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87635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1530B-CD4B-4059-85A0-BCFEFBB3F9D7}"/>
              </a:ext>
            </a:extLst>
          </p:cNvPr>
          <p:cNvSpPr>
            <a:spLocks noGrp="1"/>
          </p:cNvSpPr>
          <p:nvPr>
            <p:ph type="title"/>
          </p:nvPr>
        </p:nvSpPr>
        <p:spPr>
          <a:xfrm>
            <a:off x="677334" y="609600"/>
            <a:ext cx="8596668" cy="851065"/>
          </a:xfrm>
        </p:spPr>
        <p:txBody>
          <a:bodyPr/>
          <a:lstStyle/>
          <a:p>
            <a:r>
              <a:rPr lang="hu-HU" dirty="0"/>
              <a:t>A kockázat elemei</a:t>
            </a:r>
            <a:endParaRPr lang="en-GB" dirty="0"/>
          </a:p>
        </p:txBody>
      </p:sp>
      <p:graphicFrame>
        <p:nvGraphicFramePr>
          <p:cNvPr id="9" name="Content Placeholder 8">
            <a:extLst>
              <a:ext uri="{FF2B5EF4-FFF2-40B4-BE49-F238E27FC236}">
                <a16:creationId xmlns:a16="http://schemas.microsoft.com/office/drawing/2014/main" id="{89653A80-A984-49A0-B0FB-5593DB5F3E68}"/>
              </a:ext>
            </a:extLst>
          </p:cNvPr>
          <p:cNvGraphicFramePr>
            <a:graphicFrameLocks noGrp="1"/>
          </p:cNvGraphicFramePr>
          <p:nvPr>
            <p:ph idx="1"/>
            <p:extLst>
              <p:ext uri="{D42A27DB-BD31-4B8C-83A1-F6EECF244321}">
                <p14:modId xmlns:p14="http://schemas.microsoft.com/office/powerpoint/2010/main" val="2806815157"/>
              </p:ext>
            </p:extLst>
          </p:nvPr>
        </p:nvGraphicFramePr>
        <p:xfrm>
          <a:off x="702053" y="1543792"/>
          <a:ext cx="8929275" cy="47046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llipszis 3">
            <a:extLst>
              <a:ext uri="{FF2B5EF4-FFF2-40B4-BE49-F238E27FC236}">
                <a16:creationId xmlns:a16="http://schemas.microsoft.com/office/drawing/2014/main" id="{2DA14C43-B053-47DB-961E-F1D11815874F}"/>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7603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6859A-71D3-924F-8ACC-21CBEEE09615}"/>
              </a:ext>
            </a:extLst>
          </p:cNvPr>
          <p:cNvSpPr>
            <a:spLocks noGrp="1"/>
          </p:cNvSpPr>
          <p:nvPr>
            <p:ph type="title" idx="4294967295"/>
          </p:nvPr>
        </p:nvSpPr>
        <p:spPr>
          <a:xfrm>
            <a:off x="1797843" y="2768600"/>
            <a:ext cx="8596313" cy="1320800"/>
          </a:xfrm>
        </p:spPr>
        <p:txBody>
          <a:bodyPr>
            <a:normAutofit/>
          </a:bodyPr>
          <a:lstStyle/>
          <a:p>
            <a:pPr algn="ctr"/>
            <a:r>
              <a:rPr lang="hu-HU" sz="5400" dirty="0"/>
              <a:t>Kérdések</a:t>
            </a:r>
            <a:r>
              <a:rPr lang="en-US" sz="5400" dirty="0"/>
              <a:t>?</a:t>
            </a:r>
          </a:p>
        </p:txBody>
      </p:sp>
      <p:sp>
        <p:nvSpPr>
          <p:cNvPr id="4" name="Ellipszis 3">
            <a:extLst>
              <a:ext uri="{FF2B5EF4-FFF2-40B4-BE49-F238E27FC236}">
                <a16:creationId xmlns:a16="http://schemas.microsoft.com/office/drawing/2014/main" id="{381E1320-F4D1-47CD-88BF-1650334A571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75096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10346-C1C2-4ECB-BF35-CAB8A62A9AA4}"/>
              </a:ext>
            </a:extLst>
          </p:cNvPr>
          <p:cNvSpPr>
            <a:spLocks noGrp="1"/>
          </p:cNvSpPr>
          <p:nvPr>
            <p:ph type="title"/>
          </p:nvPr>
        </p:nvSpPr>
        <p:spPr/>
        <p:txBody>
          <a:bodyPr/>
          <a:lstStyle/>
          <a:p>
            <a:r>
              <a:rPr lang="hu-HU" dirty="0"/>
              <a:t>A kockázatalapú megközelítés és a GDPR</a:t>
            </a:r>
            <a:endParaRPr lang="en-GB" dirty="0"/>
          </a:p>
        </p:txBody>
      </p:sp>
      <p:graphicFrame>
        <p:nvGraphicFramePr>
          <p:cNvPr id="7" name="Content Placeholder 6">
            <a:extLst>
              <a:ext uri="{FF2B5EF4-FFF2-40B4-BE49-F238E27FC236}">
                <a16:creationId xmlns:a16="http://schemas.microsoft.com/office/drawing/2014/main" id="{C5D140E6-1639-43E6-BB77-E5BC6ED9640E}"/>
              </a:ext>
            </a:extLst>
          </p:cNvPr>
          <p:cNvGraphicFramePr>
            <a:graphicFrameLocks noGrp="1"/>
          </p:cNvGraphicFramePr>
          <p:nvPr>
            <p:ph idx="1"/>
            <p:extLst>
              <p:ext uri="{D42A27DB-BD31-4B8C-83A1-F6EECF244321}">
                <p14:modId xmlns:p14="http://schemas.microsoft.com/office/powerpoint/2010/main" val="1286680880"/>
              </p:ext>
            </p:extLst>
          </p:nvPr>
        </p:nvGraphicFramePr>
        <p:xfrm>
          <a:off x="677862" y="1579421"/>
          <a:ext cx="9059903" cy="46452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llipszis 3">
            <a:extLst>
              <a:ext uri="{FF2B5EF4-FFF2-40B4-BE49-F238E27FC236}">
                <a16:creationId xmlns:a16="http://schemas.microsoft.com/office/drawing/2014/main" id="{54CFD5F6-7B6B-4281-859B-09681D73290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07398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0874-7781-4653-9E51-0735DC9BFFF9}"/>
              </a:ext>
            </a:extLst>
          </p:cNvPr>
          <p:cNvSpPr>
            <a:spLocks noGrp="1"/>
          </p:cNvSpPr>
          <p:nvPr>
            <p:ph type="title"/>
          </p:nvPr>
        </p:nvSpPr>
        <p:spPr>
          <a:xfrm>
            <a:off x="677333" y="417096"/>
            <a:ext cx="9951083" cy="1150448"/>
          </a:xfrm>
        </p:spPr>
        <p:txBody>
          <a:bodyPr>
            <a:normAutofit fontScale="90000"/>
          </a:bodyPr>
          <a:lstStyle/>
          <a:p>
            <a:r>
              <a:rPr lang="hu-HU" dirty="0"/>
              <a:t>A GDPR és a kockázatalapú megközelítés,</a:t>
            </a:r>
            <a:br>
              <a:rPr lang="hu-HU" dirty="0"/>
            </a:br>
            <a:r>
              <a:rPr lang="hu-HU" dirty="0"/>
              <a:t>kockázatos tevékenységek </a:t>
            </a:r>
            <a:r>
              <a:rPr lang="en-GB" dirty="0"/>
              <a:t>(1)</a:t>
            </a:r>
          </a:p>
        </p:txBody>
      </p:sp>
      <p:graphicFrame>
        <p:nvGraphicFramePr>
          <p:cNvPr id="15" name="Diagram 14">
            <a:extLst>
              <a:ext uri="{FF2B5EF4-FFF2-40B4-BE49-F238E27FC236}">
                <a16:creationId xmlns:a16="http://schemas.microsoft.com/office/drawing/2014/main" id="{9D76F349-61F8-47EC-84CB-7CE26E9BB592}"/>
              </a:ext>
            </a:extLst>
          </p:cNvPr>
          <p:cNvGraphicFramePr/>
          <p:nvPr>
            <p:extLst>
              <p:ext uri="{D42A27DB-BD31-4B8C-83A1-F6EECF244321}">
                <p14:modId xmlns:p14="http://schemas.microsoft.com/office/powerpoint/2010/main" val="4294155729"/>
              </p:ext>
            </p:extLst>
          </p:nvPr>
        </p:nvGraphicFramePr>
        <p:xfrm>
          <a:off x="677333" y="2402283"/>
          <a:ext cx="10763250" cy="41699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TextBox 15">
            <a:extLst>
              <a:ext uri="{FF2B5EF4-FFF2-40B4-BE49-F238E27FC236}">
                <a16:creationId xmlns:a16="http://schemas.microsoft.com/office/drawing/2014/main" id="{B3F1D7D7-BFFD-4ACA-BAA9-46B6355053F5}"/>
              </a:ext>
            </a:extLst>
          </p:cNvPr>
          <p:cNvSpPr txBox="1"/>
          <p:nvPr/>
        </p:nvSpPr>
        <p:spPr>
          <a:xfrm>
            <a:off x="571500" y="1600193"/>
            <a:ext cx="9951083" cy="769441"/>
          </a:xfrm>
          <a:prstGeom prst="rect">
            <a:avLst/>
          </a:prstGeom>
          <a:noFill/>
        </p:spPr>
        <p:txBody>
          <a:bodyPr wrap="square" rtlCol="0">
            <a:spAutoFit/>
          </a:bodyPr>
          <a:lstStyle/>
          <a:p>
            <a:pPr lvl="0" algn="just">
              <a:defRPr/>
            </a:pPr>
            <a:r>
              <a:rPr lang="hu-HU" sz="2200" dirty="0"/>
              <a:t>A GDPR kifejezetten támogatja a kockázatalapú megközelítést, és egyértelműen előírja a kockázatelemzést rendelkezéseiben.</a:t>
            </a:r>
            <a:endParaRPr lang="en-GB" sz="2200" dirty="0"/>
          </a:p>
        </p:txBody>
      </p:sp>
      <p:sp>
        <p:nvSpPr>
          <p:cNvPr id="5" name="Ellipszis 4">
            <a:extLst>
              <a:ext uri="{FF2B5EF4-FFF2-40B4-BE49-F238E27FC236}">
                <a16:creationId xmlns:a16="http://schemas.microsoft.com/office/drawing/2014/main" id="{7FE80A72-CAF9-4B89-A6EA-BAF30AD72A8A}"/>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42138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0874-7781-4653-9E51-0735DC9BFFF9}"/>
              </a:ext>
            </a:extLst>
          </p:cNvPr>
          <p:cNvSpPr>
            <a:spLocks noGrp="1"/>
          </p:cNvSpPr>
          <p:nvPr>
            <p:ph type="title"/>
          </p:nvPr>
        </p:nvSpPr>
        <p:spPr/>
        <p:txBody>
          <a:bodyPr>
            <a:normAutofit/>
          </a:bodyPr>
          <a:lstStyle/>
          <a:p>
            <a:r>
              <a:rPr lang="hu-HU" dirty="0"/>
              <a:t>A GDPR és a kockázatalapú megközelítés és a kockázatos tevékenységek </a:t>
            </a:r>
            <a:r>
              <a:rPr lang="en-GB" dirty="0"/>
              <a:t>(</a:t>
            </a:r>
            <a:r>
              <a:rPr lang="hu-HU" dirty="0"/>
              <a:t>2</a:t>
            </a:r>
            <a:r>
              <a:rPr lang="en-GB" dirty="0"/>
              <a:t>)</a:t>
            </a:r>
          </a:p>
        </p:txBody>
      </p:sp>
      <p:graphicFrame>
        <p:nvGraphicFramePr>
          <p:cNvPr id="4" name="Content Placeholder 3">
            <a:extLst>
              <a:ext uri="{FF2B5EF4-FFF2-40B4-BE49-F238E27FC236}">
                <a16:creationId xmlns:a16="http://schemas.microsoft.com/office/drawing/2014/main" id="{62F375AA-44C6-4D59-91FC-D9973C0B81EB}"/>
              </a:ext>
            </a:extLst>
          </p:cNvPr>
          <p:cNvGraphicFramePr>
            <a:graphicFrameLocks noGrp="1"/>
          </p:cNvGraphicFramePr>
          <p:nvPr>
            <p:ph idx="1"/>
            <p:extLst>
              <p:ext uri="{D42A27DB-BD31-4B8C-83A1-F6EECF244321}">
                <p14:modId xmlns:p14="http://schemas.microsoft.com/office/powerpoint/2010/main" val="3731119872"/>
              </p:ext>
            </p:extLst>
          </p:nvPr>
        </p:nvGraphicFramePr>
        <p:xfrm>
          <a:off x="677863" y="1805049"/>
          <a:ext cx="9048028" cy="47501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Ellipszis 4">
            <a:extLst>
              <a:ext uri="{FF2B5EF4-FFF2-40B4-BE49-F238E27FC236}">
                <a16:creationId xmlns:a16="http://schemas.microsoft.com/office/drawing/2014/main" id="{1995E1BD-C79D-4C6F-9A57-726D87E4D204}"/>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69194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0874-7781-4653-9E51-0735DC9BFFF9}"/>
              </a:ext>
            </a:extLst>
          </p:cNvPr>
          <p:cNvSpPr>
            <a:spLocks noGrp="1"/>
          </p:cNvSpPr>
          <p:nvPr>
            <p:ph type="title"/>
          </p:nvPr>
        </p:nvSpPr>
        <p:spPr>
          <a:xfrm>
            <a:off x="677334" y="609600"/>
            <a:ext cx="8596668" cy="1171699"/>
          </a:xfrm>
        </p:spPr>
        <p:txBody>
          <a:bodyPr>
            <a:normAutofit fontScale="90000"/>
          </a:bodyPr>
          <a:lstStyle/>
          <a:p>
            <a:r>
              <a:rPr lang="hu-HU" dirty="0"/>
              <a:t>A GDPR és a kockázatalapú megközelítés és a kockázatos tevékenységek </a:t>
            </a:r>
            <a:r>
              <a:rPr lang="en-GB" dirty="0"/>
              <a:t>(</a:t>
            </a:r>
            <a:r>
              <a:rPr lang="hu-HU" dirty="0"/>
              <a:t>3</a:t>
            </a:r>
            <a:r>
              <a:rPr lang="en-GB" dirty="0"/>
              <a:t>)</a:t>
            </a:r>
          </a:p>
        </p:txBody>
      </p:sp>
      <p:graphicFrame>
        <p:nvGraphicFramePr>
          <p:cNvPr id="7" name="Content Placeholder 6">
            <a:extLst>
              <a:ext uri="{FF2B5EF4-FFF2-40B4-BE49-F238E27FC236}">
                <a16:creationId xmlns:a16="http://schemas.microsoft.com/office/drawing/2014/main" id="{0E0076AC-DD75-482C-80A9-2A20691EB028}"/>
              </a:ext>
            </a:extLst>
          </p:cNvPr>
          <p:cNvGraphicFramePr>
            <a:graphicFrameLocks noGrp="1"/>
          </p:cNvGraphicFramePr>
          <p:nvPr>
            <p:ph idx="1"/>
            <p:extLst>
              <p:ext uri="{D42A27DB-BD31-4B8C-83A1-F6EECF244321}">
                <p14:modId xmlns:p14="http://schemas.microsoft.com/office/powerpoint/2010/main" val="4154821807"/>
              </p:ext>
            </p:extLst>
          </p:nvPr>
        </p:nvGraphicFramePr>
        <p:xfrm>
          <a:off x="166255" y="1781300"/>
          <a:ext cx="9856519" cy="5076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llipszis 3">
            <a:extLst>
              <a:ext uri="{FF2B5EF4-FFF2-40B4-BE49-F238E27FC236}">
                <a16:creationId xmlns:a16="http://schemas.microsoft.com/office/drawing/2014/main" id="{D8257D08-9157-45A4-B32A-053C4D15CA21}"/>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95485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0874-7781-4653-9E51-0735DC9BFFF9}"/>
              </a:ext>
            </a:extLst>
          </p:cNvPr>
          <p:cNvSpPr>
            <a:spLocks noGrp="1"/>
          </p:cNvSpPr>
          <p:nvPr>
            <p:ph type="title"/>
          </p:nvPr>
        </p:nvSpPr>
        <p:spPr/>
        <p:txBody>
          <a:bodyPr>
            <a:normAutofit/>
          </a:bodyPr>
          <a:lstStyle/>
          <a:p>
            <a:r>
              <a:rPr lang="hu-HU" dirty="0"/>
              <a:t>A GDPR és a kockázatalapú megközelítés és a kockázatos tevékenységek </a:t>
            </a:r>
            <a:r>
              <a:rPr lang="en-GB" dirty="0"/>
              <a:t>(</a:t>
            </a:r>
            <a:r>
              <a:rPr lang="hu-HU" dirty="0"/>
              <a:t>4</a:t>
            </a:r>
            <a:r>
              <a:rPr lang="en-GB" dirty="0"/>
              <a:t>)</a:t>
            </a:r>
          </a:p>
        </p:txBody>
      </p:sp>
      <p:graphicFrame>
        <p:nvGraphicFramePr>
          <p:cNvPr id="4" name="Content Placeholder 3">
            <a:extLst>
              <a:ext uri="{FF2B5EF4-FFF2-40B4-BE49-F238E27FC236}">
                <a16:creationId xmlns:a16="http://schemas.microsoft.com/office/drawing/2014/main" id="{0D7AB735-DAF9-47C7-AADF-1C31695F625D}"/>
              </a:ext>
            </a:extLst>
          </p:cNvPr>
          <p:cNvGraphicFramePr>
            <a:graphicFrameLocks noGrp="1"/>
          </p:cNvGraphicFramePr>
          <p:nvPr>
            <p:ph idx="1"/>
            <p:extLst>
              <p:ext uri="{D42A27DB-BD31-4B8C-83A1-F6EECF244321}">
                <p14:modId xmlns:p14="http://schemas.microsoft.com/office/powerpoint/2010/main" val="1217540295"/>
              </p:ext>
            </p:extLst>
          </p:nvPr>
        </p:nvGraphicFramePr>
        <p:xfrm>
          <a:off x="677863" y="1816925"/>
          <a:ext cx="9534916" cy="45957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Ellipszis 4">
            <a:extLst>
              <a:ext uri="{FF2B5EF4-FFF2-40B4-BE49-F238E27FC236}">
                <a16:creationId xmlns:a16="http://schemas.microsoft.com/office/drawing/2014/main" id="{BF35C4B2-A2A5-4094-B050-4AE767862919}"/>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36446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0874-7781-4653-9E51-0735DC9BFFF9}"/>
              </a:ext>
            </a:extLst>
          </p:cNvPr>
          <p:cNvSpPr>
            <a:spLocks noGrp="1"/>
          </p:cNvSpPr>
          <p:nvPr>
            <p:ph type="title"/>
          </p:nvPr>
        </p:nvSpPr>
        <p:spPr/>
        <p:txBody>
          <a:bodyPr>
            <a:normAutofit/>
          </a:bodyPr>
          <a:lstStyle/>
          <a:p>
            <a:r>
              <a:rPr lang="hu-HU" dirty="0"/>
              <a:t>A GDPR és a kockázatalapú megközelítés és a kockázatos tevékenységek </a:t>
            </a:r>
            <a:r>
              <a:rPr lang="en-GB" dirty="0"/>
              <a:t>(</a:t>
            </a:r>
            <a:r>
              <a:rPr lang="hu-HU" dirty="0"/>
              <a:t>5</a:t>
            </a:r>
            <a:r>
              <a:rPr lang="en-GB" dirty="0"/>
              <a:t>)</a:t>
            </a:r>
          </a:p>
        </p:txBody>
      </p:sp>
      <p:graphicFrame>
        <p:nvGraphicFramePr>
          <p:cNvPr id="5" name="Content Placeholder 4">
            <a:extLst>
              <a:ext uri="{FF2B5EF4-FFF2-40B4-BE49-F238E27FC236}">
                <a16:creationId xmlns:a16="http://schemas.microsoft.com/office/drawing/2014/main" id="{9D28866D-9F31-4762-BD2C-01502A9B5D43}"/>
              </a:ext>
            </a:extLst>
          </p:cNvPr>
          <p:cNvGraphicFramePr>
            <a:graphicFrameLocks noGrp="1"/>
          </p:cNvGraphicFramePr>
          <p:nvPr>
            <p:ph idx="1"/>
            <p:extLst>
              <p:ext uri="{D42A27DB-BD31-4B8C-83A1-F6EECF244321}">
                <p14:modId xmlns:p14="http://schemas.microsoft.com/office/powerpoint/2010/main" val="1426923230"/>
              </p:ext>
            </p:extLst>
          </p:nvPr>
        </p:nvGraphicFramePr>
        <p:xfrm>
          <a:off x="677863" y="2160588"/>
          <a:ext cx="9285534" cy="42164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llipszis 3">
            <a:extLst>
              <a:ext uri="{FF2B5EF4-FFF2-40B4-BE49-F238E27FC236}">
                <a16:creationId xmlns:a16="http://schemas.microsoft.com/office/drawing/2014/main" id="{047A8E49-FA86-411D-BF70-16432AAC09F2}"/>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41844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BA761-DFF4-44A0-9E3D-D5075EE188E7}"/>
              </a:ext>
            </a:extLst>
          </p:cNvPr>
          <p:cNvSpPr>
            <a:spLocks noGrp="1"/>
          </p:cNvSpPr>
          <p:nvPr>
            <p:ph type="title"/>
          </p:nvPr>
        </p:nvSpPr>
        <p:spPr>
          <a:xfrm>
            <a:off x="689209" y="282381"/>
            <a:ext cx="8596668" cy="1261412"/>
          </a:xfrm>
        </p:spPr>
        <p:txBody>
          <a:bodyPr>
            <a:normAutofit/>
          </a:bodyPr>
          <a:lstStyle/>
          <a:p>
            <a:r>
              <a:rPr lang="hu-HU" dirty="0"/>
              <a:t>A GDPR kockázatalapú megközelítésre utaló további rendelkezései</a:t>
            </a:r>
            <a:endParaRPr lang="en-GB" dirty="0"/>
          </a:p>
        </p:txBody>
      </p:sp>
      <p:graphicFrame>
        <p:nvGraphicFramePr>
          <p:cNvPr id="8" name="Diagram 7">
            <a:extLst>
              <a:ext uri="{FF2B5EF4-FFF2-40B4-BE49-F238E27FC236}">
                <a16:creationId xmlns:a16="http://schemas.microsoft.com/office/drawing/2014/main" id="{F3509A29-4B3A-4ACD-BB27-DBAF1BA390E0}"/>
              </a:ext>
            </a:extLst>
          </p:cNvPr>
          <p:cNvGraphicFramePr/>
          <p:nvPr>
            <p:extLst>
              <p:ext uri="{D42A27DB-BD31-4B8C-83A1-F6EECF244321}">
                <p14:modId xmlns:p14="http://schemas.microsoft.com/office/powerpoint/2010/main" val="2106405947"/>
              </p:ext>
            </p:extLst>
          </p:nvPr>
        </p:nvGraphicFramePr>
        <p:xfrm>
          <a:off x="838200" y="1745674"/>
          <a:ext cx="10205852" cy="47472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Ellipszis 4">
            <a:extLst>
              <a:ext uri="{FF2B5EF4-FFF2-40B4-BE49-F238E27FC236}">
                <a16:creationId xmlns:a16="http://schemas.microsoft.com/office/drawing/2014/main" id="{ED8F0F94-EF30-427E-8F44-8CDF5EF4F912}"/>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291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78E8-7874-42F8-A74A-9361DF085B7E}"/>
              </a:ext>
            </a:extLst>
          </p:cNvPr>
          <p:cNvSpPr>
            <a:spLocks noGrp="1"/>
          </p:cNvSpPr>
          <p:nvPr>
            <p:ph type="title"/>
          </p:nvPr>
        </p:nvSpPr>
        <p:spPr>
          <a:xfrm>
            <a:off x="677334" y="609600"/>
            <a:ext cx="8596668" cy="1178257"/>
          </a:xfrm>
        </p:spPr>
        <p:txBody>
          <a:bodyPr>
            <a:normAutofit fontScale="90000"/>
          </a:bodyPr>
          <a:lstStyle/>
          <a:p>
            <a:r>
              <a:rPr lang="hu-HU" noProof="0" dirty="0"/>
              <a:t>Útmutató a diák használatához (diavetítés előtt eltávolítandó)</a:t>
            </a:r>
          </a:p>
        </p:txBody>
      </p:sp>
      <p:sp>
        <p:nvSpPr>
          <p:cNvPr id="3" name="Content Placeholder 2">
            <a:extLst>
              <a:ext uri="{FF2B5EF4-FFF2-40B4-BE49-F238E27FC236}">
                <a16:creationId xmlns:a16="http://schemas.microsoft.com/office/drawing/2014/main" id="{A395471E-2649-4901-BC38-E514115E7311}"/>
              </a:ext>
            </a:extLst>
          </p:cNvPr>
          <p:cNvSpPr>
            <a:spLocks noGrp="1"/>
          </p:cNvSpPr>
          <p:nvPr>
            <p:ph idx="1"/>
          </p:nvPr>
        </p:nvSpPr>
        <p:spPr>
          <a:xfrm>
            <a:off x="677334" y="1951631"/>
            <a:ext cx="8596668" cy="4089732"/>
          </a:xfrm>
        </p:spPr>
        <p:txBody>
          <a:bodyPr>
            <a:normAutofit fontScale="77500" lnSpcReduction="20000"/>
          </a:bodyPr>
          <a:lstStyle/>
          <a:p>
            <a:pPr marL="0" indent="0" algn="just">
              <a:buNone/>
            </a:pPr>
            <a:r>
              <a:rPr lang="hu-HU" noProof="0" dirty="0"/>
              <a:t>A következő diasort úgy állítottuk össze, hogy az adott hallgatóság igényeire szabható legyen. Ennek érdekében minden egyes dián megjelöltük, hogy milyen típusú hallgatóságnak szól (lásd a megjegyzések „célcsoport” címszava alatt).</a:t>
            </a:r>
          </a:p>
          <a:p>
            <a:pPr marL="0" indent="0" algn="just">
              <a:buNone/>
            </a:pPr>
            <a:r>
              <a:rPr lang="hu-HU" noProof="0" dirty="0"/>
              <a:t>A diák alatti jegyzetekben további információ található a dia nehézségi fokáról, [megfelelő-e adatvédelmi ismeretekkel nem rendelkezők számára?] a célcsoportról, [általános vagy kiemelt pl. adatvédelmi hatóságok képviselői, ügyvédek, adatvédelmi tisztviselők stb.] valamint a dián szereplő információ jelentőségéről [azaz, feltétlenül szükséges-e, vagy el lehet távolítani anélkül, hogy a képzés hatékonyságát befolyásolná?].</a:t>
            </a:r>
          </a:p>
          <a:p>
            <a:pPr marL="0" indent="0" algn="just">
              <a:buNone/>
            </a:pPr>
            <a:r>
              <a:rPr lang="hu-HU" noProof="0" dirty="0"/>
              <a:t>A képzés előtt kérjük, hogy:</a:t>
            </a:r>
          </a:p>
          <a:p>
            <a:pPr algn="just"/>
            <a:r>
              <a:rPr lang="hu-HU" noProof="0" dirty="0"/>
              <a:t>Alaposan olvassa el a diákat és a jegyzeteket!</a:t>
            </a:r>
          </a:p>
          <a:p>
            <a:pPr algn="just"/>
            <a:r>
              <a:rPr lang="hu-HU" noProof="0" dirty="0"/>
              <a:t>Vessen egy pillantást az olvasmányok listájára - ezek szintén segítik a felkészülést!</a:t>
            </a:r>
          </a:p>
          <a:p>
            <a:pPr algn="just"/>
            <a:r>
              <a:rPr lang="hu-HU" noProof="0" dirty="0"/>
              <a:t>Távolítsa el / rejtse el azokat a diákat, melyeket nem kíván felhasználni [kattintson az egér jobb gombjával a bal oldali diasoron a képkockára, majd a 'dia elrejtése' gombra]! A diák előzetes besorolása az adott dián megjelenő tartalom részletessége és jelentősége alapján történik.</a:t>
            </a:r>
          </a:p>
          <a:p>
            <a:pPr algn="just"/>
            <a:r>
              <a:rPr lang="hu-HU" noProof="0" dirty="0"/>
              <a:t>Igazítsa a diákat a nemzeti vagy ágazati követelményekhez!</a:t>
            </a:r>
          </a:p>
          <a:p>
            <a:pPr algn="just"/>
            <a:r>
              <a:rPr lang="hu-HU" noProof="0" dirty="0"/>
              <a:t>Egészítse ki olyan tartalommal, amelyet alapvető fontosságúnak ítél az adott közönség számára!</a:t>
            </a:r>
          </a:p>
          <a:p>
            <a:pPr algn="just"/>
            <a:r>
              <a:rPr lang="hu-HU" noProof="0" dirty="0"/>
              <a:t>Igazítsa a saját szervezete igényeihez a diasor alapértelmezett megjelenését!</a:t>
            </a:r>
          </a:p>
        </p:txBody>
      </p:sp>
      <p:sp>
        <p:nvSpPr>
          <p:cNvPr id="4" name="Ellipszis 3">
            <a:extLst>
              <a:ext uri="{FF2B5EF4-FFF2-40B4-BE49-F238E27FC236}">
                <a16:creationId xmlns:a16="http://schemas.microsoft.com/office/drawing/2014/main" id="{B9F71120-9D3B-4C18-8638-2E9DB85CEB7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054362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75A28-FB3B-4F3D-BF3F-BEF09C5D63D7}"/>
              </a:ext>
            </a:extLst>
          </p:cNvPr>
          <p:cNvSpPr>
            <a:spLocks noGrp="1"/>
          </p:cNvSpPr>
          <p:nvPr>
            <p:ph type="title"/>
          </p:nvPr>
        </p:nvSpPr>
        <p:spPr>
          <a:xfrm>
            <a:off x="677334" y="609600"/>
            <a:ext cx="9024806" cy="1135489"/>
          </a:xfrm>
        </p:spPr>
        <p:txBody>
          <a:bodyPr>
            <a:normAutofit fontScale="90000"/>
          </a:bodyPr>
          <a:lstStyle/>
          <a:p>
            <a:r>
              <a:rPr lang="hu-HU" dirty="0"/>
              <a:t>Az adatvédelem kockázatalapú megközelítése: funkció és előnyök (1)</a:t>
            </a:r>
          </a:p>
        </p:txBody>
      </p:sp>
      <p:graphicFrame>
        <p:nvGraphicFramePr>
          <p:cNvPr id="4" name="Content Placeholder 3">
            <a:extLst>
              <a:ext uri="{FF2B5EF4-FFF2-40B4-BE49-F238E27FC236}">
                <a16:creationId xmlns:a16="http://schemas.microsoft.com/office/drawing/2014/main" id="{293C34D0-CBF5-46B8-B57F-B1C8E80D59DD}"/>
              </a:ext>
            </a:extLst>
          </p:cNvPr>
          <p:cNvGraphicFramePr>
            <a:graphicFrameLocks noGrp="1"/>
          </p:cNvGraphicFramePr>
          <p:nvPr>
            <p:ph idx="1"/>
            <p:extLst>
              <p:ext uri="{D42A27DB-BD31-4B8C-83A1-F6EECF244321}">
                <p14:modId xmlns:p14="http://schemas.microsoft.com/office/powerpoint/2010/main" val="1055124443"/>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8C3146A5-4BC6-43B3-8725-E8D9D72D8D2F}"/>
              </a:ext>
            </a:extLst>
          </p:cNvPr>
          <p:cNvSpPr txBox="1"/>
          <p:nvPr/>
        </p:nvSpPr>
        <p:spPr>
          <a:xfrm>
            <a:off x="682752" y="1745089"/>
            <a:ext cx="10826496" cy="461665"/>
          </a:xfrm>
          <a:prstGeom prst="rect">
            <a:avLst/>
          </a:prstGeom>
          <a:noFill/>
        </p:spPr>
        <p:txBody>
          <a:bodyPr wrap="square" rtlCol="0">
            <a:spAutoFit/>
          </a:bodyPr>
          <a:lstStyle/>
          <a:p>
            <a:r>
              <a:rPr lang="hu-HU" sz="2400" dirty="0"/>
              <a:t>Nem bürokratikus feladat, hanem alapvető kötelezettség</a:t>
            </a:r>
            <a:r>
              <a:rPr lang="hu-HU" sz="2400" b="1" dirty="0"/>
              <a:t>:</a:t>
            </a:r>
            <a:endParaRPr lang="hu-HU" sz="2400" dirty="0"/>
          </a:p>
        </p:txBody>
      </p:sp>
      <p:sp>
        <p:nvSpPr>
          <p:cNvPr id="6" name="Ellipszis 5">
            <a:extLst>
              <a:ext uri="{FF2B5EF4-FFF2-40B4-BE49-F238E27FC236}">
                <a16:creationId xmlns:a16="http://schemas.microsoft.com/office/drawing/2014/main" id="{FF1F8A6B-0639-4F08-B9EC-6F3021ABA84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97661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5F444-2F81-4386-A060-3DF3B3B93E6C}"/>
              </a:ext>
            </a:extLst>
          </p:cNvPr>
          <p:cNvSpPr>
            <a:spLocks noGrp="1"/>
          </p:cNvSpPr>
          <p:nvPr>
            <p:ph type="title"/>
          </p:nvPr>
        </p:nvSpPr>
        <p:spPr/>
        <p:txBody>
          <a:bodyPr/>
          <a:lstStyle/>
          <a:p>
            <a:r>
              <a:rPr lang="hu-HU" dirty="0"/>
              <a:t>Az adatvédelem kockázatalapú megközelítése: funkció és előnyök </a:t>
            </a:r>
            <a:r>
              <a:rPr lang="en-GB" dirty="0"/>
              <a:t>(2)</a:t>
            </a:r>
          </a:p>
        </p:txBody>
      </p:sp>
      <p:graphicFrame>
        <p:nvGraphicFramePr>
          <p:cNvPr id="4" name="Content Placeholder 3">
            <a:extLst>
              <a:ext uri="{FF2B5EF4-FFF2-40B4-BE49-F238E27FC236}">
                <a16:creationId xmlns:a16="http://schemas.microsoft.com/office/drawing/2014/main" id="{1AF3C813-5C5D-48DF-85A9-69E2430A2A3A}"/>
              </a:ext>
            </a:extLst>
          </p:cNvPr>
          <p:cNvGraphicFramePr>
            <a:graphicFrameLocks noGrp="1"/>
          </p:cNvGraphicFramePr>
          <p:nvPr>
            <p:ph idx="1"/>
            <p:extLst>
              <p:ext uri="{D42A27DB-BD31-4B8C-83A1-F6EECF244321}">
                <p14:modId xmlns:p14="http://schemas.microsoft.com/office/powerpoint/2010/main" val="4178535655"/>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Ellipszis 4">
            <a:extLst>
              <a:ext uri="{FF2B5EF4-FFF2-40B4-BE49-F238E27FC236}">
                <a16:creationId xmlns:a16="http://schemas.microsoft.com/office/drawing/2014/main" id="{C38164DC-9837-4387-801C-DA2514DACE94}"/>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90241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EAEA2-D2C6-417D-B326-710B82D483F6}"/>
              </a:ext>
            </a:extLst>
          </p:cNvPr>
          <p:cNvSpPr>
            <a:spLocks noGrp="1"/>
          </p:cNvSpPr>
          <p:nvPr>
            <p:ph type="title"/>
          </p:nvPr>
        </p:nvSpPr>
        <p:spPr/>
        <p:txBody>
          <a:bodyPr/>
          <a:lstStyle/>
          <a:p>
            <a:r>
              <a:rPr lang="hu-HU" dirty="0"/>
              <a:t>Az adatvédelem kockázatalapú megközelítése: funkció és előnyök </a:t>
            </a:r>
            <a:r>
              <a:rPr lang="en-GB" dirty="0"/>
              <a:t>(3)</a:t>
            </a:r>
          </a:p>
        </p:txBody>
      </p:sp>
      <p:graphicFrame>
        <p:nvGraphicFramePr>
          <p:cNvPr id="4" name="Content Placeholder 3">
            <a:extLst>
              <a:ext uri="{FF2B5EF4-FFF2-40B4-BE49-F238E27FC236}">
                <a16:creationId xmlns:a16="http://schemas.microsoft.com/office/drawing/2014/main" id="{034776A9-3BA0-44F3-860C-875DA4B190E7}"/>
              </a:ext>
            </a:extLst>
          </p:cNvPr>
          <p:cNvGraphicFramePr>
            <a:graphicFrameLocks noGrp="1"/>
          </p:cNvGraphicFramePr>
          <p:nvPr>
            <p:ph idx="1"/>
            <p:extLst>
              <p:ext uri="{D42A27DB-BD31-4B8C-83A1-F6EECF244321}">
                <p14:modId xmlns:p14="http://schemas.microsoft.com/office/powerpoint/2010/main" val="1590093692"/>
              </p:ext>
            </p:extLst>
          </p:nvPr>
        </p:nvGraphicFramePr>
        <p:xfrm>
          <a:off x="677334" y="1930400"/>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Ellipszis 4">
            <a:extLst>
              <a:ext uri="{FF2B5EF4-FFF2-40B4-BE49-F238E27FC236}">
                <a16:creationId xmlns:a16="http://schemas.microsoft.com/office/drawing/2014/main" id="{1FF3FC0E-A65A-45E4-91D1-495DEEFE3DC6}"/>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72090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8BC62-11CB-41E5-AC87-F4FFD8BA5DDB}"/>
              </a:ext>
            </a:extLst>
          </p:cNvPr>
          <p:cNvSpPr>
            <a:spLocks noGrp="1"/>
          </p:cNvSpPr>
          <p:nvPr>
            <p:ph type="title"/>
          </p:nvPr>
        </p:nvSpPr>
        <p:spPr/>
        <p:txBody>
          <a:bodyPr/>
          <a:lstStyle/>
          <a:p>
            <a:r>
              <a:rPr lang="hu-HU" dirty="0"/>
              <a:t>A kockázatalapú megközelítés korlátai</a:t>
            </a:r>
            <a:br>
              <a:rPr lang="hu-HU" dirty="0"/>
            </a:br>
            <a:endParaRPr lang="en-GB" dirty="0"/>
          </a:p>
        </p:txBody>
      </p:sp>
      <p:graphicFrame>
        <p:nvGraphicFramePr>
          <p:cNvPr id="5" name="Content Placeholder 4">
            <a:extLst>
              <a:ext uri="{FF2B5EF4-FFF2-40B4-BE49-F238E27FC236}">
                <a16:creationId xmlns:a16="http://schemas.microsoft.com/office/drawing/2014/main" id="{723FE165-1401-4D52-BFF4-7575ADA9580E}"/>
              </a:ext>
            </a:extLst>
          </p:cNvPr>
          <p:cNvGraphicFramePr>
            <a:graphicFrameLocks noGrp="1"/>
          </p:cNvGraphicFramePr>
          <p:nvPr>
            <p:ph idx="1"/>
            <p:extLst>
              <p:ext uri="{D42A27DB-BD31-4B8C-83A1-F6EECF244321}">
                <p14:modId xmlns:p14="http://schemas.microsoft.com/office/powerpoint/2010/main" val="4187182766"/>
              </p:ext>
            </p:extLst>
          </p:nvPr>
        </p:nvGraphicFramePr>
        <p:xfrm>
          <a:off x="677863" y="1531917"/>
          <a:ext cx="8596312" cy="49282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llipszis 3">
            <a:extLst>
              <a:ext uri="{FF2B5EF4-FFF2-40B4-BE49-F238E27FC236}">
                <a16:creationId xmlns:a16="http://schemas.microsoft.com/office/drawing/2014/main" id="{71C64FB0-9DF8-437E-A563-448BA6AC3114}"/>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866804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99757-9EBE-4EC5-A0F7-CCB248A97C7C}"/>
              </a:ext>
            </a:extLst>
          </p:cNvPr>
          <p:cNvSpPr>
            <a:spLocks noGrp="1"/>
          </p:cNvSpPr>
          <p:nvPr>
            <p:ph type="title" idx="4294967295"/>
          </p:nvPr>
        </p:nvSpPr>
        <p:spPr>
          <a:xfrm>
            <a:off x="339213" y="376910"/>
            <a:ext cx="8596313" cy="768350"/>
          </a:xfrm>
        </p:spPr>
        <p:txBody>
          <a:bodyPr>
            <a:normAutofit fontScale="90000"/>
          </a:bodyPr>
          <a:lstStyle/>
          <a:p>
            <a:r>
              <a:rPr lang="hu-HU" b="1" dirty="0"/>
              <a:t>Összegzés</a:t>
            </a:r>
            <a:br>
              <a:rPr lang="en-GB" dirty="0"/>
            </a:br>
            <a:endParaRPr lang="en-GB" dirty="0"/>
          </a:p>
        </p:txBody>
      </p:sp>
      <p:sp>
        <p:nvSpPr>
          <p:cNvPr id="4" name="Ellipszis 3">
            <a:extLst>
              <a:ext uri="{FF2B5EF4-FFF2-40B4-BE49-F238E27FC236}">
                <a16:creationId xmlns:a16="http://schemas.microsoft.com/office/drawing/2014/main" id="{B6556AC1-1607-49AB-9D9D-BB6352AE79A3}"/>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graphicFrame>
        <p:nvGraphicFramePr>
          <p:cNvPr id="6" name="Diagram 5"/>
          <p:cNvGraphicFramePr/>
          <p:nvPr>
            <p:extLst>
              <p:ext uri="{D42A27DB-BD31-4B8C-83A1-F6EECF244321}">
                <p14:modId xmlns:p14="http://schemas.microsoft.com/office/powerpoint/2010/main" val="2754692694"/>
              </p:ext>
            </p:extLst>
          </p:nvPr>
        </p:nvGraphicFramePr>
        <p:xfrm>
          <a:off x="474952" y="1145260"/>
          <a:ext cx="8816532" cy="57127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9549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6859A-71D3-924F-8ACC-21CBEEE09615}"/>
              </a:ext>
            </a:extLst>
          </p:cNvPr>
          <p:cNvSpPr>
            <a:spLocks noGrp="1"/>
          </p:cNvSpPr>
          <p:nvPr>
            <p:ph type="title" idx="4294967295"/>
          </p:nvPr>
        </p:nvSpPr>
        <p:spPr>
          <a:xfrm>
            <a:off x="1797843" y="2768600"/>
            <a:ext cx="8596313" cy="1320800"/>
          </a:xfrm>
        </p:spPr>
        <p:txBody>
          <a:bodyPr>
            <a:normAutofit/>
          </a:bodyPr>
          <a:lstStyle/>
          <a:p>
            <a:pPr algn="ctr"/>
            <a:r>
              <a:rPr lang="hu-HU" sz="5400" dirty="0"/>
              <a:t>Kérdések</a:t>
            </a:r>
            <a:r>
              <a:rPr lang="en-US" sz="5400" dirty="0"/>
              <a:t>?</a:t>
            </a:r>
          </a:p>
        </p:txBody>
      </p:sp>
      <p:sp>
        <p:nvSpPr>
          <p:cNvPr id="4" name="Ellipszis 3">
            <a:extLst>
              <a:ext uri="{FF2B5EF4-FFF2-40B4-BE49-F238E27FC236}">
                <a16:creationId xmlns:a16="http://schemas.microsoft.com/office/drawing/2014/main" id="{0B621103-EDB9-472F-88F3-52F07F9435CC}"/>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248664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a:extLst>
              <a:ext uri="{FF2B5EF4-FFF2-40B4-BE49-F238E27FC236}">
                <a16:creationId xmlns:a16="http://schemas.microsoft.com/office/drawing/2014/main" id="{7279C35B-ACFF-47BC-8D43-F32E6861A1CD}"/>
              </a:ext>
            </a:extLst>
          </p:cNvPr>
          <p:cNvSpPr>
            <a:spLocks noGrp="1"/>
          </p:cNvSpPr>
          <p:nvPr>
            <p:ph type="title"/>
          </p:nvPr>
        </p:nvSpPr>
        <p:spPr/>
        <p:txBody>
          <a:bodyPr/>
          <a:lstStyle/>
          <a:p>
            <a:endParaRPr lang="en-GB"/>
          </a:p>
        </p:txBody>
      </p:sp>
      <p:sp>
        <p:nvSpPr>
          <p:cNvPr id="3" name="Tartalom helye 2">
            <a:extLst>
              <a:ext uri="{FF2B5EF4-FFF2-40B4-BE49-F238E27FC236}">
                <a16:creationId xmlns:a16="http://schemas.microsoft.com/office/drawing/2014/main" id="{A38D6988-07C5-4F89-A083-E740C6700BB2}"/>
              </a:ext>
            </a:extLst>
          </p:cNvPr>
          <p:cNvSpPr>
            <a:spLocks noGrp="1"/>
          </p:cNvSpPr>
          <p:nvPr>
            <p:ph idx="1"/>
          </p:nvPr>
        </p:nvSpPr>
        <p:spPr/>
        <p:txBody>
          <a:bodyPr>
            <a:normAutofit/>
          </a:bodyPr>
          <a:lstStyle/>
          <a:p>
            <a:r>
              <a:rPr lang="hu-HU" dirty="0"/>
              <a:t>Költség-haszon elemzés</a:t>
            </a:r>
          </a:p>
          <a:p>
            <a:r>
              <a:rPr lang="hu-HU" dirty="0"/>
              <a:t>Kockázat kezelése</a:t>
            </a:r>
          </a:p>
          <a:p>
            <a:pPr lvl="1"/>
            <a:r>
              <a:rPr lang="hu-HU" dirty="0"/>
              <a:t>Belső, szervezeti példák</a:t>
            </a:r>
          </a:p>
          <a:p>
            <a:r>
              <a:rPr lang="hu-HU" dirty="0"/>
              <a:t>ISO szabványok</a:t>
            </a:r>
          </a:p>
          <a:p>
            <a:pPr lvl="1"/>
            <a:r>
              <a:rPr lang="hu-HU" dirty="0"/>
              <a:t>29134: 2017 - Információs technológia - Biztonsági technikák - Irányelvek a magánéletre gyakorolt hatásvizsgálathoz</a:t>
            </a:r>
          </a:p>
          <a:p>
            <a:pPr lvl="1"/>
            <a:r>
              <a:rPr lang="hu-HU" dirty="0"/>
              <a:t>31000: 2018 – Kockázatkezelési iránymutatások</a:t>
            </a:r>
          </a:p>
          <a:p>
            <a:r>
              <a:rPr lang="hu-HU" dirty="0"/>
              <a:t>Ágazati iránymutatások</a:t>
            </a:r>
          </a:p>
        </p:txBody>
      </p:sp>
      <p:sp>
        <p:nvSpPr>
          <p:cNvPr id="4" name="Ellipszis 3">
            <a:extLst>
              <a:ext uri="{FF2B5EF4-FFF2-40B4-BE49-F238E27FC236}">
                <a16:creationId xmlns:a16="http://schemas.microsoft.com/office/drawing/2014/main" id="{9FE8A583-7027-47FF-8CAD-A12FA4124932}"/>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861544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ím 2">
            <a:extLst>
              <a:ext uri="{FF2B5EF4-FFF2-40B4-BE49-F238E27FC236}">
                <a16:creationId xmlns:a16="http://schemas.microsoft.com/office/drawing/2014/main" id="{A0F725AD-E2BD-4ABF-B8E1-91CE0E3C6A0E}"/>
              </a:ext>
            </a:extLst>
          </p:cNvPr>
          <p:cNvSpPr>
            <a:spLocks noGrp="1"/>
          </p:cNvSpPr>
          <p:nvPr>
            <p:ph type="title"/>
          </p:nvPr>
        </p:nvSpPr>
        <p:spPr/>
        <p:txBody>
          <a:bodyPr>
            <a:normAutofit fontScale="90000"/>
          </a:bodyPr>
          <a:lstStyle/>
          <a:p>
            <a:r>
              <a:rPr lang="hu-HU" dirty="0"/>
              <a:t>Kockázati mérlegelés két mutatóval: kockázat-súlyosság és kockázat-valószínűség</a:t>
            </a:r>
            <a:endParaRPr lang="en-GB" dirty="0"/>
          </a:p>
        </p:txBody>
      </p:sp>
      <p:sp>
        <p:nvSpPr>
          <p:cNvPr id="5" name="Ellipszis 4">
            <a:extLst>
              <a:ext uri="{FF2B5EF4-FFF2-40B4-BE49-F238E27FC236}">
                <a16:creationId xmlns:a16="http://schemas.microsoft.com/office/drawing/2014/main" id="{AB6D1C39-5BDB-42A8-9F28-A5B0B81149BD}"/>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graphicFrame>
        <p:nvGraphicFramePr>
          <p:cNvPr id="6" name="Tartalom helye 5"/>
          <p:cNvGraphicFramePr>
            <a:graphicFrameLocks noGrp="1"/>
          </p:cNvGraphicFramePr>
          <p:nvPr>
            <p:ph idx="1"/>
            <p:extLst>
              <p:ext uri="{D42A27DB-BD31-4B8C-83A1-F6EECF244321}">
                <p14:modId xmlns:p14="http://schemas.microsoft.com/office/powerpoint/2010/main" val="2870539418"/>
              </p:ext>
            </p:extLst>
          </p:nvPr>
        </p:nvGraphicFramePr>
        <p:xfrm>
          <a:off x="1071926" y="1911350"/>
          <a:ext cx="7807483" cy="4765312"/>
        </p:xfrm>
        <a:graphic>
          <a:graphicData uri="http://schemas.openxmlformats.org/drawingml/2006/table">
            <a:tbl>
              <a:tblPr firstRow="1" firstCol="1" bandRow="1"/>
              <a:tblGrid>
                <a:gridCol w="1347501">
                  <a:extLst>
                    <a:ext uri="{9D8B030D-6E8A-4147-A177-3AD203B41FA5}">
                      <a16:colId xmlns:a16="http://schemas.microsoft.com/office/drawing/2014/main" val="20000"/>
                    </a:ext>
                  </a:extLst>
                </a:gridCol>
                <a:gridCol w="1347501">
                  <a:extLst>
                    <a:ext uri="{9D8B030D-6E8A-4147-A177-3AD203B41FA5}">
                      <a16:colId xmlns:a16="http://schemas.microsoft.com/office/drawing/2014/main" val="20001"/>
                    </a:ext>
                  </a:extLst>
                </a:gridCol>
                <a:gridCol w="1347501">
                  <a:extLst>
                    <a:ext uri="{9D8B030D-6E8A-4147-A177-3AD203B41FA5}">
                      <a16:colId xmlns:a16="http://schemas.microsoft.com/office/drawing/2014/main" val="20002"/>
                    </a:ext>
                  </a:extLst>
                </a:gridCol>
                <a:gridCol w="1260876">
                  <a:extLst>
                    <a:ext uri="{9D8B030D-6E8A-4147-A177-3AD203B41FA5}">
                      <a16:colId xmlns:a16="http://schemas.microsoft.com/office/drawing/2014/main" val="20003"/>
                    </a:ext>
                  </a:extLst>
                </a:gridCol>
                <a:gridCol w="1252052">
                  <a:extLst>
                    <a:ext uri="{9D8B030D-6E8A-4147-A177-3AD203B41FA5}">
                      <a16:colId xmlns:a16="http://schemas.microsoft.com/office/drawing/2014/main" val="20004"/>
                    </a:ext>
                  </a:extLst>
                </a:gridCol>
                <a:gridCol w="1252052">
                  <a:extLst>
                    <a:ext uri="{9D8B030D-6E8A-4147-A177-3AD203B41FA5}">
                      <a16:colId xmlns:a16="http://schemas.microsoft.com/office/drawing/2014/main" val="20005"/>
                    </a:ext>
                  </a:extLst>
                </a:gridCol>
              </a:tblGrid>
              <a:tr h="55988">
                <a:tc rowSpan="2" gridSpan="2">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 </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hu-HU"/>
                    </a:p>
                  </a:txBody>
                  <a:tcPr/>
                </a:tc>
                <a:tc gridSpan="4">
                  <a:txBody>
                    <a:bodyPr/>
                    <a:lstStyle/>
                    <a:p>
                      <a:pPr algn="ctr">
                        <a:lnSpc>
                          <a:spcPct val="107000"/>
                        </a:lnSpc>
                        <a:spcAft>
                          <a:spcPts val="0"/>
                        </a:spcAft>
                      </a:pPr>
                      <a:r>
                        <a:rPr lang="hu-HU" sz="1600">
                          <a:effectLst/>
                          <a:latin typeface="Calibri" panose="020F0502020204030204" pitchFamily="34" charset="0"/>
                          <a:ea typeface="Calibri" panose="020F0502020204030204" pitchFamily="34" charset="0"/>
                          <a:cs typeface="Times New Roman" panose="02020603050405020304" pitchFamily="18" charset="0"/>
                        </a:rPr>
                        <a:t>Valószínűség</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hu-HU"/>
                    </a:p>
                  </a:txBody>
                  <a:tcPr/>
                </a:tc>
                <a:tc hMerge="1">
                  <a:txBody>
                    <a:bodyPr/>
                    <a:lstStyle/>
                    <a:p>
                      <a:endParaRPr lang="hu-HU"/>
                    </a:p>
                  </a:txBody>
                  <a:tcPr/>
                </a:tc>
                <a:tc hMerge="1">
                  <a:txBody>
                    <a:bodyPr/>
                    <a:lstStyle/>
                    <a:p>
                      <a:endParaRPr lang="hu-HU"/>
                    </a:p>
                  </a:txBody>
                  <a:tcPr/>
                </a:tc>
                <a:extLst>
                  <a:ext uri="{0D108BD9-81ED-4DB2-BD59-A6C34878D82A}">
                    <a16:rowId xmlns:a16="http://schemas.microsoft.com/office/drawing/2014/main" val="10000"/>
                  </a:ext>
                </a:extLst>
              </a:tr>
              <a:tr h="904221">
                <a:tc gridSpan="2" vMerge="1">
                  <a:txBody>
                    <a:bodyPr/>
                    <a:lstStyle/>
                    <a:p>
                      <a:endParaRPr lang="hu-HU"/>
                    </a:p>
                  </a:txBody>
                  <a:tcPr/>
                </a:tc>
                <a:tc hMerge="1" vMerge="1">
                  <a:txBody>
                    <a:bodyPr/>
                    <a:lstStyle/>
                    <a:p>
                      <a:endParaRPr lang="hu-HU"/>
                    </a:p>
                  </a:txBody>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Nagyon valószínűtlen (1)</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Eléggé valószínűtlen (2)</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Lehetséges (3)</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Valószínű (4)</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03930">
                <a:tc rowSpan="3">
                  <a:txBody>
                    <a:bodyPr/>
                    <a:lstStyle/>
                    <a:p>
                      <a:pPr marL="71755" marR="71755" algn="ctr">
                        <a:lnSpc>
                          <a:spcPct val="107000"/>
                        </a:lnSpc>
                        <a:spcAft>
                          <a:spcPts val="0"/>
                        </a:spcAft>
                      </a:pPr>
                      <a:r>
                        <a:rPr lang="hu-HU" sz="1600">
                          <a:effectLst/>
                          <a:latin typeface="Calibri" panose="020F0502020204030204" pitchFamily="34" charset="0"/>
                          <a:ea typeface="Calibri" panose="020F0502020204030204" pitchFamily="34" charset="0"/>
                          <a:cs typeface="Times New Roman" panose="02020603050405020304" pitchFamily="18" charset="0"/>
                        </a:rPr>
                        <a:t>Súlyosság</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Alacsony (1)</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1</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2</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3</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4</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2"/>
                  </a:ext>
                </a:extLst>
              </a:tr>
              <a:tr h="1203930">
                <a:tc vMerge="1">
                  <a:txBody>
                    <a:bodyPr/>
                    <a:lstStyle/>
                    <a:p>
                      <a:endParaRPr lang="hu-HU"/>
                    </a:p>
                  </a:txBody>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Közepes (2)</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2</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4</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6</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8</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1203930">
                <a:tc vMerge="1">
                  <a:txBody>
                    <a:bodyPr/>
                    <a:lstStyle/>
                    <a:p>
                      <a:endParaRPr lang="hu-HU"/>
                    </a:p>
                  </a:txBody>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Magas (3)</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3</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6</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hu-HU" sz="1000">
                          <a:effectLst/>
                          <a:latin typeface="Calibri" panose="020F0502020204030204" pitchFamily="34" charset="0"/>
                          <a:ea typeface="Calibri" panose="020F0502020204030204" pitchFamily="34" charset="0"/>
                          <a:cs typeface="Times New Roman" panose="02020603050405020304" pitchFamily="18" charset="0"/>
                        </a:rPr>
                        <a:t>9</a:t>
                      </a:r>
                      <a:endParaRPr lang="hu-H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07000"/>
                        </a:lnSpc>
                        <a:spcAft>
                          <a:spcPts val="0"/>
                        </a:spcAft>
                      </a:pPr>
                      <a:r>
                        <a:rPr lang="hu-HU" sz="1000" dirty="0">
                          <a:effectLst/>
                          <a:latin typeface="Calibri" panose="020F0502020204030204" pitchFamily="34" charset="0"/>
                          <a:ea typeface="Calibri" panose="020F0502020204030204" pitchFamily="34" charset="0"/>
                          <a:cs typeface="Times New Roman" panose="02020603050405020304" pitchFamily="18" charset="0"/>
                        </a:rPr>
                        <a:t>12</a:t>
                      </a:r>
                      <a:endParaRPr lang="hu-H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212043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AAF80-B5AE-4236-9610-0118CDBD210C}"/>
              </a:ext>
            </a:extLst>
          </p:cNvPr>
          <p:cNvSpPr>
            <a:spLocks noGrp="1"/>
          </p:cNvSpPr>
          <p:nvPr>
            <p:ph type="title"/>
          </p:nvPr>
        </p:nvSpPr>
        <p:spPr>
          <a:xfrm>
            <a:off x="677334" y="609600"/>
            <a:ext cx="8596668" cy="708561"/>
          </a:xfrm>
        </p:spPr>
        <p:txBody>
          <a:bodyPr/>
          <a:lstStyle/>
          <a:p>
            <a:r>
              <a:rPr lang="hu-HU" dirty="0"/>
              <a:t>Gyakorlati példák és megfontolások </a:t>
            </a:r>
            <a:r>
              <a:rPr lang="en-GB" dirty="0"/>
              <a:t>(1)</a:t>
            </a:r>
          </a:p>
        </p:txBody>
      </p:sp>
      <p:sp>
        <p:nvSpPr>
          <p:cNvPr id="3" name="Content Placeholder 2">
            <a:extLst>
              <a:ext uri="{FF2B5EF4-FFF2-40B4-BE49-F238E27FC236}">
                <a16:creationId xmlns:a16="http://schemas.microsoft.com/office/drawing/2014/main" id="{FCADC742-AB05-4DC0-A63F-D1F4B1E1CD62}"/>
              </a:ext>
            </a:extLst>
          </p:cNvPr>
          <p:cNvSpPr>
            <a:spLocks noGrp="1"/>
          </p:cNvSpPr>
          <p:nvPr>
            <p:ph idx="1"/>
          </p:nvPr>
        </p:nvSpPr>
        <p:spPr>
          <a:xfrm>
            <a:off x="677334" y="1484417"/>
            <a:ext cx="8858552" cy="4556946"/>
          </a:xfrm>
        </p:spPr>
        <p:txBody>
          <a:bodyPr>
            <a:normAutofit/>
          </a:bodyPr>
          <a:lstStyle/>
          <a:p>
            <a:pPr marL="0" indent="0" algn="just">
              <a:buNone/>
            </a:pPr>
            <a:r>
              <a:rPr lang="hu-HU" b="1" dirty="0"/>
              <a:t>Esettanulmány 1.</a:t>
            </a:r>
          </a:p>
          <a:p>
            <a:pPr marL="0" indent="0" algn="just">
              <a:buNone/>
            </a:pPr>
            <a:r>
              <a:rPr lang="hu-HU" dirty="0"/>
              <a:t>Az Egyesült Királyságban székhellyel rendelkező vállalat  a fogyasztóknak közvetlenül kínál genetikai teszteket. A fogyasztók megrendelik a genetikai tesztet és hozzájárulnak személyes adataik kezeléséhez, beleértve az olyan különleges adatok kezelését is, mint a genetikai adatok és az egészségügyi adatok.</a:t>
            </a:r>
          </a:p>
          <a:p>
            <a:pPr marL="0" indent="0" algn="just">
              <a:buNone/>
            </a:pPr>
            <a:r>
              <a:rPr lang="hu-HU" b="1" u="sng" dirty="0"/>
              <a:t>Kulcskérdések:</a:t>
            </a:r>
            <a:endParaRPr lang="en-GB" b="1" u="sng" dirty="0"/>
          </a:p>
          <a:p>
            <a:pPr marL="0" indent="0" algn="just">
              <a:buNone/>
            </a:pPr>
            <a:r>
              <a:rPr lang="hu-HU" dirty="0"/>
              <a:t>Szükséges az adatvédelmi hatásvizsgálat?</a:t>
            </a:r>
          </a:p>
          <a:p>
            <a:pPr marL="0" indent="0" algn="just">
              <a:buNone/>
            </a:pPr>
            <a:r>
              <a:rPr lang="hu-HU" dirty="0"/>
              <a:t>A megadott hozzájárulás megelőzi a kockázatalapú megközelítés alkalmazásának követelményét?</a:t>
            </a:r>
          </a:p>
          <a:p>
            <a:pPr marL="0" indent="0" algn="just">
              <a:buNone/>
            </a:pPr>
            <a:r>
              <a:rPr lang="hu-HU" dirty="0"/>
              <a:t>Melyek a lehetséges kockázatok?</a:t>
            </a:r>
          </a:p>
          <a:p>
            <a:pPr marL="0" indent="0" algn="just">
              <a:buNone/>
            </a:pPr>
            <a:r>
              <a:rPr lang="hu-HU" dirty="0"/>
              <a:t>Ki a veszélyeztetett érintett?</a:t>
            </a:r>
          </a:p>
          <a:p>
            <a:pPr marL="0" indent="0" algn="just">
              <a:buNone/>
            </a:pPr>
            <a:r>
              <a:rPr lang="hu-HU" dirty="0"/>
              <a:t>Hogyan tartják tiszteletben az adatbiztonság elvét (pl. álnevesítés)?</a:t>
            </a:r>
          </a:p>
        </p:txBody>
      </p:sp>
      <p:sp>
        <p:nvSpPr>
          <p:cNvPr id="4" name="Ellipszis 3">
            <a:extLst>
              <a:ext uri="{FF2B5EF4-FFF2-40B4-BE49-F238E27FC236}">
                <a16:creationId xmlns:a16="http://schemas.microsoft.com/office/drawing/2014/main" id="{175F5882-8410-4128-8708-DD0FA29121F3}"/>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546258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AAF80-B5AE-4236-9610-0118CDBD210C}"/>
              </a:ext>
            </a:extLst>
          </p:cNvPr>
          <p:cNvSpPr>
            <a:spLocks noGrp="1"/>
          </p:cNvSpPr>
          <p:nvPr>
            <p:ph type="title"/>
          </p:nvPr>
        </p:nvSpPr>
        <p:spPr/>
        <p:txBody>
          <a:bodyPr/>
          <a:lstStyle/>
          <a:p>
            <a:r>
              <a:rPr lang="hu-HU" dirty="0"/>
              <a:t>Gyakorlati példák és megfontolások </a:t>
            </a:r>
            <a:r>
              <a:rPr lang="en-GB" dirty="0"/>
              <a:t>(2)</a:t>
            </a:r>
          </a:p>
        </p:txBody>
      </p:sp>
      <p:sp>
        <p:nvSpPr>
          <p:cNvPr id="3" name="Content Placeholder 2">
            <a:extLst>
              <a:ext uri="{FF2B5EF4-FFF2-40B4-BE49-F238E27FC236}">
                <a16:creationId xmlns:a16="http://schemas.microsoft.com/office/drawing/2014/main" id="{FCADC742-AB05-4DC0-A63F-D1F4B1E1CD62}"/>
              </a:ext>
            </a:extLst>
          </p:cNvPr>
          <p:cNvSpPr>
            <a:spLocks noGrp="1"/>
          </p:cNvSpPr>
          <p:nvPr>
            <p:ph idx="1"/>
          </p:nvPr>
        </p:nvSpPr>
        <p:spPr>
          <a:xfrm>
            <a:off x="677334" y="1757549"/>
            <a:ext cx="8596668" cy="4283814"/>
          </a:xfrm>
        </p:spPr>
        <p:txBody>
          <a:bodyPr>
            <a:normAutofit/>
          </a:bodyPr>
          <a:lstStyle/>
          <a:p>
            <a:pPr marL="0" indent="0" algn="just">
              <a:buNone/>
            </a:pPr>
            <a:r>
              <a:rPr lang="hu-HU" sz="2200" b="1" dirty="0"/>
              <a:t>Esettanulmány 2.</a:t>
            </a:r>
          </a:p>
          <a:p>
            <a:pPr marL="0" indent="0" algn="just">
              <a:buNone/>
            </a:pPr>
            <a:br>
              <a:rPr lang="hu-HU" sz="2200" dirty="0"/>
            </a:br>
            <a:r>
              <a:rPr lang="hu-HU" sz="2200" dirty="0"/>
              <a:t>Egy kisvállalkozás, amely tanácsadási szolgáltatásokat nyújt  kiszolgáltatott személyek számára (mentális fogyatékossággal, pénzügyi és pszichológiai nehézségekkel küzdő személyek stb.) Emellett adománygyűjtő és reklámozási tevékenységet is folytat.</a:t>
            </a:r>
          </a:p>
          <a:p>
            <a:pPr marL="0" indent="0">
              <a:buNone/>
            </a:pPr>
            <a:r>
              <a:rPr lang="hu-HU" sz="2200" b="1" u="sng" dirty="0"/>
              <a:t>Kulcskérdések:</a:t>
            </a:r>
            <a:br>
              <a:rPr lang="hu-HU" sz="2200" dirty="0"/>
            </a:br>
            <a:r>
              <a:rPr lang="hu-HU" sz="2200" dirty="0"/>
              <a:t>Hogyan kell </a:t>
            </a:r>
            <a:r>
              <a:rPr lang="hu-HU" sz="2200" dirty="0" err="1"/>
              <a:t>priorizálni</a:t>
            </a:r>
            <a:r>
              <a:rPr lang="hu-HU" sz="2200" dirty="0"/>
              <a:t>?</a:t>
            </a:r>
            <a:endParaRPr lang="en-GB" sz="2200" dirty="0"/>
          </a:p>
          <a:p>
            <a:pPr marL="0" indent="0" algn="just">
              <a:buNone/>
            </a:pPr>
            <a:endParaRPr lang="en-GB" sz="2200" dirty="0"/>
          </a:p>
        </p:txBody>
      </p:sp>
      <p:sp>
        <p:nvSpPr>
          <p:cNvPr id="4" name="Ellipszis 3">
            <a:extLst>
              <a:ext uri="{FF2B5EF4-FFF2-40B4-BE49-F238E27FC236}">
                <a16:creationId xmlns:a16="http://schemas.microsoft.com/office/drawing/2014/main" id="{9504DE5F-7377-436D-967A-3BD35A2D51E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8336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997A9D-EE35-C940-9E5F-445BA03DA7DC}"/>
              </a:ext>
            </a:extLst>
          </p:cNvPr>
          <p:cNvSpPr>
            <a:spLocks noGrp="1"/>
          </p:cNvSpPr>
          <p:nvPr>
            <p:ph type="title"/>
          </p:nvPr>
        </p:nvSpPr>
        <p:spPr>
          <a:xfrm>
            <a:off x="803366" y="365125"/>
            <a:ext cx="8808867" cy="1099691"/>
          </a:xfrm>
        </p:spPr>
        <p:txBody>
          <a:bodyPr>
            <a:normAutofit/>
          </a:bodyPr>
          <a:lstStyle/>
          <a:p>
            <a:r>
              <a:rPr lang="hu-HU" sz="3200" noProof="0" dirty="0"/>
              <a:t>Útmutató az egyes diák színjelöléséhez (Diavetítés előtt eltávolítandó)</a:t>
            </a:r>
            <a:endParaRPr lang="hu-HU" sz="3200" b="1" noProof="0" dirty="0"/>
          </a:p>
        </p:txBody>
      </p:sp>
      <p:sp>
        <p:nvSpPr>
          <p:cNvPr id="3" name="Segnaposto contenuto 2">
            <a:extLst>
              <a:ext uri="{FF2B5EF4-FFF2-40B4-BE49-F238E27FC236}">
                <a16:creationId xmlns:a16="http://schemas.microsoft.com/office/drawing/2014/main" id="{8FD47E92-E0B5-EB41-A6D5-3A1F836615E6}"/>
              </a:ext>
            </a:extLst>
          </p:cNvPr>
          <p:cNvSpPr>
            <a:spLocks noGrp="1"/>
          </p:cNvSpPr>
          <p:nvPr>
            <p:ph idx="1"/>
          </p:nvPr>
        </p:nvSpPr>
        <p:spPr>
          <a:xfrm>
            <a:off x="677334" y="1846555"/>
            <a:ext cx="8596668" cy="4194807"/>
          </a:xfrm>
        </p:spPr>
        <p:txBody>
          <a:bodyPr>
            <a:normAutofit/>
          </a:bodyPr>
          <a:lstStyle/>
          <a:p>
            <a:pPr algn="just"/>
            <a:r>
              <a:rPr lang="hu-HU" sz="2000" noProof="0" dirty="0"/>
              <a:t>Zöld – alapszint: javasoljuk, hogy tartsa meg!</a:t>
            </a:r>
          </a:p>
          <a:p>
            <a:pPr algn="just"/>
            <a:r>
              <a:rPr lang="hu-HU" sz="2000" noProof="0" dirty="0"/>
              <a:t>Sárga - közepes szint: fontosak, de eltávolításuk nem veszélyezteti a hatékonyságot.</a:t>
            </a:r>
          </a:p>
          <a:p>
            <a:pPr algn="just"/>
            <a:r>
              <a:rPr lang="hu-HU" sz="2000" noProof="0" dirty="0"/>
              <a:t>Piros - haladó szint: fontolja meg, hogy az adott dia szükséges-e, amennyiben  igen, tartalmát igazítsa a hallgatósága igényeihez, amennyiben nem, távolítsa el</a:t>
            </a:r>
          </a:p>
          <a:p>
            <a:pPr algn="just"/>
            <a:r>
              <a:rPr lang="hu-HU" sz="2000" noProof="0" dirty="0"/>
              <a:t>Lila – a nemzeti szabályozáshoz igazodó adaptáció szükséges lehet, mert ezeken a diákon az EU rendeleteket kiegészítő, nemzeti szabályozással kapcsolatos információk szerepelnek. Amennyiben a dia tartalma más tagállamra vonatkozik, javasoljuk, hogy cserélje le a saját nemzeti tagállamára vonatkozó releváns tartalomra.</a:t>
            </a:r>
          </a:p>
        </p:txBody>
      </p:sp>
      <p:sp>
        <p:nvSpPr>
          <p:cNvPr id="4" name="Segnaposto numero diapositiva 3">
            <a:extLst>
              <a:ext uri="{FF2B5EF4-FFF2-40B4-BE49-F238E27FC236}">
                <a16:creationId xmlns:a16="http://schemas.microsoft.com/office/drawing/2014/main" id="{18C115E2-CB21-5242-B2B4-8434B8DE4B7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Ellipszis 4">
            <a:extLst>
              <a:ext uri="{FF2B5EF4-FFF2-40B4-BE49-F238E27FC236}">
                <a16:creationId xmlns:a16="http://schemas.microsoft.com/office/drawing/2014/main" id="{BC77893B-4821-4CD8-9376-7AC4FBD8229D}"/>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29939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AAF80-B5AE-4236-9610-0118CDBD210C}"/>
              </a:ext>
            </a:extLst>
          </p:cNvPr>
          <p:cNvSpPr>
            <a:spLocks noGrp="1"/>
          </p:cNvSpPr>
          <p:nvPr>
            <p:ph type="title"/>
          </p:nvPr>
        </p:nvSpPr>
        <p:spPr>
          <a:xfrm>
            <a:off x="677334" y="609600"/>
            <a:ext cx="8596668" cy="732312"/>
          </a:xfrm>
        </p:spPr>
        <p:txBody>
          <a:bodyPr/>
          <a:lstStyle/>
          <a:p>
            <a:r>
              <a:rPr lang="hu-HU" dirty="0"/>
              <a:t>Gyakorlati példák és megfontolások </a:t>
            </a:r>
            <a:r>
              <a:rPr lang="en-GB" dirty="0"/>
              <a:t>(3)</a:t>
            </a:r>
          </a:p>
        </p:txBody>
      </p:sp>
      <p:sp>
        <p:nvSpPr>
          <p:cNvPr id="3" name="Content Placeholder 2">
            <a:extLst>
              <a:ext uri="{FF2B5EF4-FFF2-40B4-BE49-F238E27FC236}">
                <a16:creationId xmlns:a16="http://schemas.microsoft.com/office/drawing/2014/main" id="{FCADC742-AB05-4DC0-A63F-D1F4B1E1CD62}"/>
              </a:ext>
            </a:extLst>
          </p:cNvPr>
          <p:cNvSpPr>
            <a:spLocks noGrp="1"/>
          </p:cNvSpPr>
          <p:nvPr>
            <p:ph idx="1"/>
          </p:nvPr>
        </p:nvSpPr>
        <p:spPr>
          <a:xfrm>
            <a:off x="677333" y="1460665"/>
            <a:ext cx="9440443" cy="4619501"/>
          </a:xfrm>
        </p:spPr>
        <p:txBody>
          <a:bodyPr>
            <a:noAutofit/>
          </a:bodyPr>
          <a:lstStyle/>
          <a:p>
            <a:pPr marL="0" indent="0" algn="just">
              <a:lnSpc>
                <a:spcPct val="100000"/>
              </a:lnSpc>
              <a:spcBef>
                <a:spcPts val="0"/>
              </a:spcBef>
              <a:buNone/>
            </a:pPr>
            <a:r>
              <a:rPr lang="hu-HU" sz="2000" b="1" dirty="0"/>
              <a:t>Esettanulmány 3.</a:t>
            </a:r>
          </a:p>
          <a:p>
            <a:pPr marL="0" indent="0" algn="just">
              <a:lnSpc>
                <a:spcPct val="100000"/>
              </a:lnSpc>
              <a:spcBef>
                <a:spcPts val="0"/>
              </a:spcBef>
              <a:buNone/>
            </a:pPr>
            <a:endParaRPr lang="hu-HU" sz="2000" b="1" dirty="0"/>
          </a:p>
          <a:p>
            <a:pPr marL="0" indent="0" algn="just">
              <a:lnSpc>
                <a:spcPct val="100000"/>
              </a:lnSpc>
              <a:spcBef>
                <a:spcPts val="0"/>
              </a:spcBef>
              <a:buNone/>
            </a:pPr>
            <a:r>
              <a:rPr lang="hu-HU" sz="2000" dirty="0"/>
              <a:t>Egy kis kutatóintézet adatközpontú kutatásban vesz részt (pl. interjúk). Sok kutatási projekt zajlik és néhányuk már a GDPR hatálybalépése előtt kezdődött. Noha ezek a projektek megfeleltek a vonatkozó adatvédelmi jogszabályoknak, a GDPR szerinti kockázatértékelést el kell végezni. Az intézet aggodalmát fejezi ki, mivel a projekt már aktív és az adatok kezelése már folyamatban van. Továbbá fontos és szükséges, hogy a többi projekt ne kerüljön törlésre, elhalasztásra.</a:t>
            </a:r>
          </a:p>
          <a:p>
            <a:pPr marL="0" indent="0" algn="just">
              <a:lnSpc>
                <a:spcPct val="100000"/>
              </a:lnSpc>
              <a:spcBef>
                <a:spcPts val="0"/>
              </a:spcBef>
              <a:buNone/>
            </a:pPr>
            <a:endParaRPr lang="hu-HU" sz="2000" b="1" dirty="0"/>
          </a:p>
          <a:p>
            <a:pPr marL="0" indent="0" algn="just">
              <a:lnSpc>
                <a:spcPct val="100000"/>
              </a:lnSpc>
              <a:spcBef>
                <a:spcPts val="0"/>
              </a:spcBef>
              <a:buNone/>
            </a:pPr>
            <a:r>
              <a:rPr lang="hu-HU" sz="2000" b="1" u="sng" dirty="0"/>
              <a:t>Kulcskérdések:</a:t>
            </a:r>
          </a:p>
          <a:p>
            <a:pPr marL="0" indent="0" algn="just">
              <a:lnSpc>
                <a:spcPct val="100000"/>
              </a:lnSpc>
              <a:spcBef>
                <a:spcPts val="0"/>
              </a:spcBef>
              <a:buNone/>
            </a:pPr>
            <a:r>
              <a:rPr lang="hu-HU" sz="2000" dirty="0"/>
              <a:t>Hogyan kell az intézetnek döntenie?</a:t>
            </a:r>
          </a:p>
          <a:p>
            <a:pPr marL="0" indent="0" algn="just">
              <a:lnSpc>
                <a:spcPct val="100000"/>
              </a:lnSpc>
              <a:spcBef>
                <a:spcPts val="0"/>
              </a:spcBef>
              <a:buNone/>
            </a:pPr>
            <a:r>
              <a:rPr lang="hu-HU" sz="2000" dirty="0"/>
              <a:t>Létezik előírt hierarchia a kockázat súlyossága és valószínűsége szempontjából?</a:t>
            </a:r>
          </a:p>
          <a:p>
            <a:pPr marL="0" indent="0" algn="just">
              <a:lnSpc>
                <a:spcPct val="100000"/>
              </a:lnSpc>
              <a:spcBef>
                <a:spcPts val="0"/>
              </a:spcBef>
              <a:buNone/>
            </a:pPr>
            <a:r>
              <a:rPr lang="hu-HU" sz="2000" dirty="0"/>
              <a:t>Szerepet játszanak a kutatás lehetséges előnyei?</a:t>
            </a:r>
          </a:p>
          <a:p>
            <a:pPr marL="0" indent="0" algn="just">
              <a:lnSpc>
                <a:spcPct val="100000"/>
              </a:lnSpc>
              <a:spcBef>
                <a:spcPts val="0"/>
              </a:spcBef>
              <a:buNone/>
            </a:pPr>
            <a:r>
              <a:rPr lang="hu-HU" sz="2000" dirty="0"/>
              <a:t>A várható előnyök mikor múlják felül a kockázatokat?</a:t>
            </a:r>
            <a:endParaRPr lang="en-GB" sz="2000" dirty="0"/>
          </a:p>
          <a:p>
            <a:pPr marL="0" indent="0" algn="just">
              <a:lnSpc>
                <a:spcPct val="100000"/>
              </a:lnSpc>
              <a:spcBef>
                <a:spcPts val="0"/>
              </a:spcBef>
              <a:buNone/>
            </a:pPr>
            <a:endParaRPr lang="en-GB" sz="2000" dirty="0"/>
          </a:p>
          <a:p>
            <a:pPr marL="0" indent="0" algn="just">
              <a:lnSpc>
                <a:spcPct val="100000"/>
              </a:lnSpc>
              <a:spcBef>
                <a:spcPts val="0"/>
              </a:spcBef>
              <a:buNone/>
            </a:pPr>
            <a:endParaRPr lang="en-GB" sz="2000" dirty="0"/>
          </a:p>
        </p:txBody>
      </p:sp>
      <p:sp>
        <p:nvSpPr>
          <p:cNvPr id="4" name="Ellipszis 3">
            <a:extLst>
              <a:ext uri="{FF2B5EF4-FFF2-40B4-BE49-F238E27FC236}">
                <a16:creationId xmlns:a16="http://schemas.microsoft.com/office/drawing/2014/main" id="{BFF23F78-62D6-457F-A97C-C9AF7E217946}"/>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44815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2CCE5-A119-4045-B182-D48F271DC3F7}"/>
              </a:ext>
            </a:extLst>
          </p:cNvPr>
          <p:cNvSpPr>
            <a:spLocks noGrp="1"/>
          </p:cNvSpPr>
          <p:nvPr>
            <p:ph type="title"/>
          </p:nvPr>
        </p:nvSpPr>
        <p:spPr>
          <a:xfrm>
            <a:off x="677334" y="609600"/>
            <a:ext cx="8596668" cy="898566"/>
          </a:xfrm>
        </p:spPr>
        <p:txBody>
          <a:bodyPr/>
          <a:lstStyle/>
          <a:p>
            <a:r>
              <a:rPr lang="hu-HU" dirty="0"/>
              <a:t>Gyakorlati példák és megfontolások </a:t>
            </a:r>
            <a:r>
              <a:rPr lang="en-GB" dirty="0"/>
              <a:t>(4)</a:t>
            </a:r>
          </a:p>
        </p:txBody>
      </p:sp>
      <p:sp>
        <p:nvSpPr>
          <p:cNvPr id="3" name="Content Placeholder 2">
            <a:extLst>
              <a:ext uri="{FF2B5EF4-FFF2-40B4-BE49-F238E27FC236}">
                <a16:creationId xmlns:a16="http://schemas.microsoft.com/office/drawing/2014/main" id="{206B2800-789C-4599-A091-6FB545CD4200}"/>
              </a:ext>
            </a:extLst>
          </p:cNvPr>
          <p:cNvSpPr>
            <a:spLocks noGrp="1"/>
          </p:cNvSpPr>
          <p:nvPr>
            <p:ph idx="1"/>
          </p:nvPr>
        </p:nvSpPr>
        <p:spPr>
          <a:xfrm>
            <a:off x="677334" y="1508167"/>
            <a:ext cx="8894178" cy="4533196"/>
          </a:xfrm>
        </p:spPr>
        <p:txBody>
          <a:bodyPr>
            <a:normAutofit/>
          </a:bodyPr>
          <a:lstStyle/>
          <a:p>
            <a:pPr marL="0" indent="0" algn="just">
              <a:buNone/>
            </a:pPr>
            <a:r>
              <a:rPr lang="hu-HU" sz="2200" b="1" dirty="0"/>
              <a:t>Esettanulmány 4.</a:t>
            </a:r>
          </a:p>
          <a:p>
            <a:pPr marL="0" indent="0" algn="just">
              <a:buNone/>
            </a:pPr>
            <a:r>
              <a:rPr lang="hu-HU" sz="2200" dirty="0"/>
              <a:t>Egy multinacionális vállalat, amely világszerte kínál informatikai, technológiai és vállalati termékeket, úgy dönt, hogy bővíti hálózatát, fejleszti üzleti tevékenységét. Ennek az üzleti fejlesztésnek a részeként egyesüléseket és felvásárlásokat hajt végre, olyan kkv-k és nagyobb vállalkozások bevonásával, akik a helyi piacon működnek.</a:t>
            </a:r>
          </a:p>
          <a:p>
            <a:pPr marL="0" indent="0" algn="just">
              <a:buNone/>
            </a:pPr>
            <a:r>
              <a:rPr lang="hu-HU" sz="2200" b="1" u="sng" dirty="0"/>
              <a:t>Kulcskérdések:</a:t>
            </a:r>
          </a:p>
          <a:p>
            <a:pPr marL="0" indent="0" algn="just">
              <a:buNone/>
            </a:pPr>
            <a:r>
              <a:rPr lang="hu-HU" sz="2200" dirty="0"/>
              <a:t>Az adatvédelmi szabályok betartásán túl a kockázatalapú megközelítés követelménye is felmerül?</a:t>
            </a:r>
            <a:endParaRPr lang="en-GB" sz="2200" dirty="0"/>
          </a:p>
        </p:txBody>
      </p:sp>
      <p:sp>
        <p:nvSpPr>
          <p:cNvPr id="4" name="Ellipszis 3">
            <a:extLst>
              <a:ext uri="{FF2B5EF4-FFF2-40B4-BE49-F238E27FC236}">
                <a16:creationId xmlns:a16="http://schemas.microsoft.com/office/drawing/2014/main" id="{5E5D935A-C460-4DDE-9A3B-25DCD01CB484}"/>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452798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C515F-6391-4ED4-94A4-B4E266F5767A}"/>
              </a:ext>
            </a:extLst>
          </p:cNvPr>
          <p:cNvSpPr>
            <a:spLocks noGrp="1"/>
          </p:cNvSpPr>
          <p:nvPr>
            <p:ph type="title"/>
          </p:nvPr>
        </p:nvSpPr>
        <p:spPr/>
        <p:txBody>
          <a:bodyPr/>
          <a:lstStyle/>
          <a:p>
            <a:r>
              <a:rPr lang="hu-HU" dirty="0"/>
              <a:t>Útmutató az adatvédelmi kockázathoz</a:t>
            </a:r>
          </a:p>
        </p:txBody>
      </p:sp>
      <p:sp>
        <p:nvSpPr>
          <p:cNvPr id="3" name="Content Placeholder 2">
            <a:extLst>
              <a:ext uri="{FF2B5EF4-FFF2-40B4-BE49-F238E27FC236}">
                <a16:creationId xmlns:a16="http://schemas.microsoft.com/office/drawing/2014/main" id="{E16D8C88-8DAD-417F-AC06-A9C7DB60A648}"/>
              </a:ext>
            </a:extLst>
          </p:cNvPr>
          <p:cNvSpPr>
            <a:spLocks noGrp="1"/>
          </p:cNvSpPr>
          <p:nvPr>
            <p:ph idx="1"/>
          </p:nvPr>
        </p:nvSpPr>
        <p:spPr>
          <a:xfrm>
            <a:off x="677334" y="1413165"/>
            <a:ext cx="8882302" cy="4975760"/>
          </a:xfrm>
        </p:spPr>
        <p:txBody>
          <a:bodyPr>
            <a:normAutofit fontScale="92500" lnSpcReduction="10000"/>
          </a:bodyPr>
          <a:lstStyle/>
          <a:p>
            <a:pPr algn="just"/>
            <a:r>
              <a:rPr lang="hu-HU" dirty="0"/>
              <a:t>A felügyeleti hatóságnak össze kell állítania és nyilvánosságra kell hoznia az olyan adatkezelési műveletek típusainak a jegyzékét, amelyekre vonatkozóan adatvédelmi hatásvizsgálatot kell végezni. </a:t>
            </a:r>
            <a:r>
              <a:rPr lang="en-US" dirty="0"/>
              <a:t>(35</a:t>
            </a:r>
            <a:r>
              <a:rPr lang="hu-HU" dirty="0"/>
              <a:t>. cikk </a:t>
            </a:r>
            <a:r>
              <a:rPr lang="en-US" dirty="0"/>
              <a:t>(4)</a:t>
            </a:r>
            <a:r>
              <a:rPr lang="hu-HU" dirty="0"/>
              <a:t> bekezdés</a:t>
            </a:r>
            <a:r>
              <a:rPr lang="en-US" dirty="0"/>
              <a:t>)</a:t>
            </a:r>
          </a:p>
          <a:p>
            <a:pPr algn="just"/>
            <a:r>
              <a:rPr lang="hu-HU" dirty="0"/>
              <a:t>A felügyeleti hatóság összeállíthatja és nyilvánosságra hozhatja az olyan adatkezelési műveletek típusainak a jegyzékét is, amelyekre vonatkozóan nem kell adatvédelmi hatásvizsgálatot végezni. </a:t>
            </a:r>
            <a:r>
              <a:rPr lang="en-US" dirty="0"/>
              <a:t>(35</a:t>
            </a:r>
            <a:r>
              <a:rPr lang="hu-HU" dirty="0"/>
              <a:t>. cikk </a:t>
            </a:r>
            <a:r>
              <a:rPr lang="en-US" dirty="0"/>
              <a:t>(5)</a:t>
            </a:r>
            <a:r>
              <a:rPr lang="hu-HU" dirty="0"/>
              <a:t> bekezdés</a:t>
            </a:r>
            <a:r>
              <a:rPr lang="en-US" dirty="0"/>
              <a:t>)</a:t>
            </a:r>
          </a:p>
          <a:p>
            <a:pPr algn="just"/>
            <a:r>
              <a:rPr lang="hu-HU" dirty="0"/>
              <a:t>Az adatkezelők vagy az adatfeldolgozók kategóriáit képviselő egyesületek és egyéb szervezetek magatartási kódexeket dolgozhatnak ki, illetve a már meglévő magatartási kódexeket módosíthatják vagy bővíthetik abból a célból, hogy pontosítsák e rendelet alkalmazását, így például a 24. és a 25. cikkben említett intézkedések és eljárásokkal, valamint a 32. cikkben említett, az adatkezelés biztonságát szolgáló intézkedésekkel kapcsolatban. </a:t>
            </a:r>
            <a:r>
              <a:rPr lang="en-US" dirty="0"/>
              <a:t>(40</a:t>
            </a:r>
            <a:r>
              <a:rPr lang="hu-HU" dirty="0"/>
              <a:t>.cikk </a:t>
            </a:r>
            <a:r>
              <a:rPr lang="en-US" dirty="0"/>
              <a:t>(2)</a:t>
            </a:r>
            <a:r>
              <a:rPr lang="hu-HU" dirty="0"/>
              <a:t> bekezdés </a:t>
            </a:r>
            <a:r>
              <a:rPr lang="en-US" dirty="0"/>
              <a:t>h)</a:t>
            </a:r>
            <a:r>
              <a:rPr lang="hu-HU" dirty="0"/>
              <a:t> pont)</a:t>
            </a:r>
            <a:endParaRPr lang="en-US" dirty="0"/>
          </a:p>
          <a:p>
            <a:pPr algn="just"/>
            <a:r>
              <a:rPr lang="hu-HU" dirty="0"/>
              <a:t>Az Európai Adatvédelmi Testület saját kezdeményezésére vagy adott esetben a Bizottság kérésére iránymutatásokat, ajánlásokat és legjobb gyakorlatokat bocsát ki azokra a körülményekre vonatkozóan, amelyek fennállása esetén az adatvédelmi incidens valószínűsíthetően magas kockázattal jár a természetes személyek jogaira és szabadságaira nézve, a 34. cikk (1) bekezdésében említettek szerint. </a:t>
            </a:r>
            <a:r>
              <a:rPr lang="en-US" dirty="0"/>
              <a:t>(70</a:t>
            </a:r>
            <a:r>
              <a:rPr lang="hu-HU" dirty="0"/>
              <a:t>. cikk </a:t>
            </a:r>
            <a:r>
              <a:rPr lang="en-US" dirty="0"/>
              <a:t>(1)</a:t>
            </a:r>
            <a:r>
              <a:rPr lang="hu-HU" dirty="0"/>
              <a:t> bekezdés </a:t>
            </a:r>
            <a:r>
              <a:rPr lang="en-US" dirty="0"/>
              <a:t>h)</a:t>
            </a:r>
            <a:r>
              <a:rPr lang="hu-HU" dirty="0"/>
              <a:t> pont</a:t>
            </a:r>
            <a:r>
              <a:rPr lang="en-US" dirty="0"/>
              <a:t>)</a:t>
            </a:r>
          </a:p>
        </p:txBody>
      </p:sp>
      <p:sp>
        <p:nvSpPr>
          <p:cNvPr id="4" name="Ellipszis 3">
            <a:extLst>
              <a:ext uri="{FF2B5EF4-FFF2-40B4-BE49-F238E27FC236}">
                <a16:creationId xmlns:a16="http://schemas.microsoft.com/office/drawing/2014/main" id="{593A7D45-5F7F-4FEB-B5C7-70825B30C72D}"/>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588089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C8A4B-6ECE-4E5C-B1AE-7843F0AFDD82}"/>
              </a:ext>
            </a:extLst>
          </p:cNvPr>
          <p:cNvSpPr>
            <a:spLocks noGrp="1"/>
          </p:cNvSpPr>
          <p:nvPr>
            <p:ph type="title"/>
          </p:nvPr>
        </p:nvSpPr>
        <p:spPr>
          <a:xfrm>
            <a:off x="677334" y="609600"/>
            <a:ext cx="8596668" cy="874816"/>
          </a:xfrm>
        </p:spPr>
        <p:txBody>
          <a:bodyPr/>
          <a:lstStyle/>
          <a:p>
            <a:r>
              <a:rPr lang="hu-HU" dirty="0"/>
              <a:t>Összefoglalás</a:t>
            </a:r>
            <a:endParaRPr lang="en-GB" dirty="0"/>
          </a:p>
        </p:txBody>
      </p:sp>
      <p:graphicFrame>
        <p:nvGraphicFramePr>
          <p:cNvPr id="4" name="Content Placeholder 3">
            <a:extLst>
              <a:ext uri="{FF2B5EF4-FFF2-40B4-BE49-F238E27FC236}">
                <a16:creationId xmlns:a16="http://schemas.microsoft.com/office/drawing/2014/main" id="{82C00289-CEA0-4D93-8E17-8C41C4192F8A}"/>
              </a:ext>
            </a:extLst>
          </p:cNvPr>
          <p:cNvGraphicFramePr>
            <a:graphicFrameLocks noGrp="1"/>
          </p:cNvGraphicFramePr>
          <p:nvPr>
            <p:ph idx="1"/>
            <p:extLst>
              <p:ext uri="{D42A27DB-BD31-4B8C-83A1-F6EECF244321}">
                <p14:modId xmlns:p14="http://schemas.microsoft.com/office/powerpoint/2010/main" val="1866629193"/>
              </p:ext>
            </p:extLst>
          </p:nvPr>
        </p:nvGraphicFramePr>
        <p:xfrm>
          <a:off x="677862" y="1211283"/>
          <a:ext cx="9024277" cy="54270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Ellipszis 4">
            <a:extLst>
              <a:ext uri="{FF2B5EF4-FFF2-40B4-BE49-F238E27FC236}">
                <a16:creationId xmlns:a16="http://schemas.microsoft.com/office/drawing/2014/main" id="{FF55C0E1-46D3-4B07-A2B7-36C49D7C573D}"/>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45341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F4161-31CF-4DC6-AF25-E444EB2DF2D8}"/>
              </a:ext>
            </a:extLst>
          </p:cNvPr>
          <p:cNvSpPr>
            <a:spLocks noGrp="1"/>
          </p:cNvSpPr>
          <p:nvPr>
            <p:ph type="title"/>
          </p:nvPr>
        </p:nvSpPr>
        <p:spPr/>
        <p:txBody>
          <a:bodyPr/>
          <a:lstStyle/>
          <a:p>
            <a:r>
              <a:rPr lang="hu-HU" dirty="0"/>
              <a:t>Értékelés és visszajelzés</a:t>
            </a:r>
          </a:p>
        </p:txBody>
      </p:sp>
      <p:sp>
        <p:nvSpPr>
          <p:cNvPr id="3" name="Content Placeholder 2">
            <a:extLst>
              <a:ext uri="{FF2B5EF4-FFF2-40B4-BE49-F238E27FC236}">
                <a16:creationId xmlns:a16="http://schemas.microsoft.com/office/drawing/2014/main" id="{C9BF6E27-AA9A-4D3C-9149-B20F7A62117D}"/>
              </a:ext>
            </a:extLst>
          </p:cNvPr>
          <p:cNvSpPr>
            <a:spLocks noGrp="1"/>
          </p:cNvSpPr>
          <p:nvPr>
            <p:ph idx="1"/>
          </p:nvPr>
        </p:nvSpPr>
        <p:spPr/>
        <p:txBody>
          <a:bodyPr/>
          <a:lstStyle/>
          <a:p>
            <a:r>
              <a:rPr lang="hu-HU" dirty="0"/>
              <a:t>Értékelőlap</a:t>
            </a:r>
          </a:p>
          <a:p>
            <a:r>
              <a:rPr lang="hu-HU" dirty="0"/>
              <a:t>Jelenléti ív</a:t>
            </a:r>
          </a:p>
          <a:p>
            <a:endParaRPr lang="en-GB" dirty="0"/>
          </a:p>
        </p:txBody>
      </p:sp>
      <p:sp>
        <p:nvSpPr>
          <p:cNvPr id="4" name="Segnaposto numero diapositiva 3">
            <a:extLst>
              <a:ext uri="{FF2B5EF4-FFF2-40B4-BE49-F238E27FC236}">
                <a16:creationId xmlns:a16="http://schemas.microsoft.com/office/drawing/2014/main" id="{D3D79F3C-ACDD-A543-84A9-8EBEACAFDD74}"/>
              </a:ext>
            </a:extLst>
          </p:cNvPr>
          <p:cNvSpPr>
            <a:spLocks noGrp="1"/>
          </p:cNvSpPr>
          <p:nvPr>
            <p:ph type="sldNum" sz="quarter" idx="4"/>
          </p:nvPr>
        </p:nvSpPr>
        <p:spPr/>
        <p:txBody>
          <a:bodyPr/>
          <a:lstStyle/>
          <a:p>
            <a:fld id="{D57F1E4F-1CFF-5643-939E-02111984F565}" type="slidenum">
              <a:rPr lang="en-US" smtClean="0"/>
              <a:t>34</a:t>
            </a:fld>
            <a:endParaRPr lang="en-US" dirty="0"/>
          </a:p>
        </p:txBody>
      </p:sp>
      <p:sp>
        <p:nvSpPr>
          <p:cNvPr id="7" name="Title 1">
            <a:extLst>
              <a:ext uri="{FF2B5EF4-FFF2-40B4-BE49-F238E27FC236}">
                <a16:creationId xmlns:a16="http://schemas.microsoft.com/office/drawing/2014/main" id="{AB11F0A4-DA70-C941-9A99-1F909C48BDEC}"/>
              </a:ext>
            </a:extLst>
          </p:cNvPr>
          <p:cNvSpPr txBox="1">
            <a:spLocks/>
          </p:cNvSpPr>
          <p:nvPr/>
        </p:nvSpPr>
        <p:spPr>
          <a:xfrm>
            <a:off x="838200" y="93518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p>
        </p:txBody>
      </p:sp>
      <p:sp>
        <p:nvSpPr>
          <p:cNvPr id="6" name="Ellipszis 5">
            <a:extLst>
              <a:ext uri="{FF2B5EF4-FFF2-40B4-BE49-F238E27FC236}">
                <a16:creationId xmlns:a16="http://schemas.microsoft.com/office/drawing/2014/main" id="{BEEDAB74-9004-404E-8669-E2E2BF4F49B9}"/>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894337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rgbClr val="92D05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107894-4D21-3B46-A2EA-C935391DBD6C}"/>
              </a:ext>
            </a:extLst>
          </p:cNvPr>
          <p:cNvSpPr>
            <a:spLocks noGrp="1"/>
          </p:cNvSpPr>
          <p:nvPr>
            <p:ph type="title"/>
          </p:nvPr>
        </p:nvSpPr>
        <p:spPr/>
        <p:txBody>
          <a:bodyPr/>
          <a:lstStyle/>
          <a:p>
            <a:r>
              <a:rPr lang="hu-HU" b="1" noProof="0" dirty="0" err="1"/>
              <a:t>Credits</a:t>
            </a:r>
            <a:endParaRPr lang="hu-HU" b="1" noProof="0" dirty="0"/>
          </a:p>
        </p:txBody>
      </p:sp>
      <p:sp>
        <p:nvSpPr>
          <p:cNvPr id="3" name="Segnaposto contenuto 2">
            <a:extLst>
              <a:ext uri="{FF2B5EF4-FFF2-40B4-BE49-F238E27FC236}">
                <a16:creationId xmlns:a16="http://schemas.microsoft.com/office/drawing/2014/main" id="{B477F202-DBF6-5D40-9E2F-CF747E4CA124}"/>
              </a:ext>
            </a:extLst>
          </p:cNvPr>
          <p:cNvSpPr>
            <a:spLocks noGrp="1"/>
          </p:cNvSpPr>
          <p:nvPr>
            <p:ph idx="1"/>
          </p:nvPr>
        </p:nvSpPr>
        <p:spPr>
          <a:xfrm>
            <a:off x="677334" y="1637731"/>
            <a:ext cx="8596668" cy="4411652"/>
          </a:xfrm>
        </p:spPr>
        <p:txBody>
          <a:bodyPr>
            <a:noAutofit/>
          </a:bodyPr>
          <a:lstStyle/>
          <a:p>
            <a:pPr marL="0" indent="0" algn="just">
              <a:lnSpc>
                <a:spcPct val="100000"/>
              </a:lnSpc>
              <a:spcBef>
                <a:spcPts val="0"/>
              </a:spcBef>
              <a:buNone/>
            </a:pPr>
            <a:r>
              <a:rPr lang="hu-HU" noProof="0" dirty="0" err="1"/>
              <a:t>These</a:t>
            </a:r>
            <a:r>
              <a:rPr lang="hu-HU" noProof="0" dirty="0"/>
              <a:t> </a:t>
            </a:r>
            <a:r>
              <a:rPr lang="hu-HU" noProof="0" dirty="0" err="1"/>
              <a:t>training</a:t>
            </a:r>
            <a:r>
              <a:rPr lang="hu-HU" noProof="0" dirty="0"/>
              <a:t> </a:t>
            </a:r>
            <a:r>
              <a:rPr lang="hu-HU" noProof="0" dirty="0" err="1"/>
              <a:t>materials</a:t>
            </a:r>
            <a:r>
              <a:rPr lang="hu-HU" noProof="0" dirty="0"/>
              <a:t> </a:t>
            </a:r>
            <a:r>
              <a:rPr lang="hu-HU" noProof="0" dirty="0" err="1"/>
              <a:t>are</a:t>
            </a:r>
            <a:r>
              <a:rPr lang="hu-HU" noProof="0" dirty="0"/>
              <a:t> </a:t>
            </a:r>
            <a:r>
              <a:rPr lang="hu-HU" noProof="0" dirty="0" err="1"/>
              <a:t>based</a:t>
            </a:r>
            <a:r>
              <a:rPr lang="hu-HU" noProof="0" dirty="0"/>
              <a:t> </a:t>
            </a:r>
            <a:r>
              <a:rPr lang="hu-HU" noProof="0" dirty="0" err="1"/>
              <a:t>on</a:t>
            </a:r>
            <a:r>
              <a:rPr lang="hu-HU" noProof="0" dirty="0"/>
              <a:t> standard </a:t>
            </a:r>
            <a:r>
              <a:rPr lang="hu-HU" noProof="0" dirty="0" err="1"/>
              <a:t>training</a:t>
            </a:r>
            <a:r>
              <a:rPr lang="hu-HU" noProof="0" dirty="0"/>
              <a:t> </a:t>
            </a:r>
            <a:r>
              <a:rPr lang="hu-HU" noProof="0" dirty="0" err="1"/>
              <a:t>materials</a:t>
            </a:r>
            <a:r>
              <a:rPr lang="hu-HU" noProof="0" dirty="0"/>
              <a:t> </a:t>
            </a:r>
            <a:r>
              <a:rPr lang="hu-HU" noProof="0" dirty="0" err="1"/>
              <a:t>developed</a:t>
            </a:r>
            <a:r>
              <a:rPr lang="hu-HU" noProof="0" dirty="0"/>
              <a:t> in </a:t>
            </a:r>
            <a:r>
              <a:rPr lang="hu-HU" noProof="0" dirty="0" err="1"/>
              <a:t>the</a:t>
            </a:r>
            <a:r>
              <a:rPr lang="hu-HU" noProof="0" dirty="0"/>
              <a:t> context of </a:t>
            </a:r>
            <a:r>
              <a:rPr lang="hu-HU" noProof="0" dirty="0" err="1"/>
              <a:t>the</a:t>
            </a:r>
            <a:r>
              <a:rPr lang="hu-HU" noProof="0" dirty="0"/>
              <a:t> project “</a:t>
            </a:r>
            <a:r>
              <a:rPr lang="hu-HU" noProof="0" dirty="0" err="1"/>
              <a:t>Supporting</a:t>
            </a:r>
            <a:r>
              <a:rPr lang="hu-HU" noProof="0" dirty="0"/>
              <a:t> </a:t>
            </a:r>
            <a:r>
              <a:rPr lang="hu-HU" noProof="0" dirty="0" err="1"/>
              <a:t>Training</a:t>
            </a:r>
            <a:r>
              <a:rPr lang="hu-HU" noProof="0" dirty="0"/>
              <a:t> </a:t>
            </a:r>
            <a:r>
              <a:rPr lang="hu-HU" noProof="0" dirty="0" err="1"/>
              <a:t>Activities</a:t>
            </a:r>
            <a:r>
              <a:rPr lang="hu-HU" noProof="0" dirty="0"/>
              <a:t> </a:t>
            </a:r>
            <a:r>
              <a:rPr lang="hu-HU" noProof="0" dirty="0" err="1"/>
              <a:t>on</a:t>
            </a:r>
            <a:r>
              <a:rPr lang="hu-HU" noProof="0" dirty="0"/>
              <a:t> </a:t>
            </a:r>
            <a:r>
              <a:rPr lang="hu-HU" noProof="0" dirty="0" err="1"/>
              <a:t>the</a:t>
            </a:r>
            <a:r>
              <a:rPr lang="hu-HU" noProof="0" dirty="0"/>
              <a:t> Data </a:t>
            </a:r>
            <a:r>
              <a:rPr lang="hu-HU" noProof="0" dirty="0" err="1"/>
              <a:t>Protection</a:t>
            </a:r>
            <a:r>
              <a:rPr lang="hu-HU" noProof="0" dirty="0"/>
              <a:t> Reform” – STAR (</a:t>
            </a:r>
            <a:r>
              <a:rPr lang="hu-HU" noProof="0" dirty="0">
                <a:hlinkClick r:id="rId3"/>
              </a:rPr>
              <a:t>http://www.project-star.eu/</a:t>
            </a:r>
            <a:r>
              <a:rPr lang="hu-HU" noProof="0" dirty="0"/>
              <a:t>).</a:t>
            </a:r>
          </a:p>
          <a:p>
            <a:pPr marL="0" indent="0" algn="just">
              <a:lnSpc>
                <a:spcPct val="100000"/>
              </a:lnSpc>
              <a:spcBef>
                <a:spcPts val="0"/>
              </a:spcBef>
              <a:buNone/>
            </a:pPr>
            <a:endParaRPr lang="hu-HU" noProof="0" dirty="0"/>
          </a:p>
          <a:p>
            <a:pPr marL="0" indent="0" algn="just">
              <a:lnSpc>
                <a:spcPct val="100000"/>
              </a:lnSpc>
              <a:spcBef>
                <a:spcPts val="0"/>
              </a:spcBef>
              <a:buNone/>
            </a:pPr>
            <a:endParaRPr lang="hu-HU" noProof="0" dirty="0"/>
          </a:p>
          <a:p>
            <a:pPr marL="2149475" indent="0" algn="just">
              <a:lnSpc>
                <a:spcPct val="100000"/>
              </a:lnSpc>
              <a:spcBef>
                <a:spcPts val="0"/>
              </a:spcBef>
              <a:buNone/>
            </a:pPr>
            <a:r>
              <a:rPr lang="hu-HU" noProof="0" dirty="0" err="1"/>
              <a:t>This</a:t>
            </a:r>
            <a:r>
              <a:rPr lang="hu-HU" noProof="0" dirty="0"/>
              <a:t> project has </a:t>
            </a:r>
            <a:r>
              <a:rPr lang="hu-HU" noProof="0" dirty="0" err="1"/>
              <a:t>received</a:t>
            </a:r>
            <a:r>
              <a:rPr lang="hu-HU" noProof="0" dirty="0"/>
              <a:t> </a:t>
            </a:r>
            <a:r>
              <a:rPr lang="hu-HU" noProof="0" dirty="0" err="1"/>
              <a:t>funding</a:t>
            </a:r>
            <a:r>
              <a:rPr lang="hu-HU" noProof="0" dirty="0"/>
              <a:t> </a:t>
            </a:r>
            <a:r>
              <a:rPr lang="hu-HU" noProof="0" dirty="0" err="1"/>
              <a:t>from</a:t>
            </a:r>
            <a:r>
              <a:rPr lang="hu-HU" noProof="0" dirty="0"/>
              <a:t> </a:t>
            </a:r>
            <a:r>
              <a:rPr lang="hu-HU" noProof="0" dirty="0" err="1"/>
              <a:t>the</a:t>
            </a:r>
            <a:r>
              <a:rPr lang="hu-HU" noProof="0" dirty="0"/>
              <a:t> European Union </a:t>
            </a:r>
            <a:r>
              <a:rPr lang="hu-HU" noProof="0" dirty="0" err="1"/>
              <a:t>under</a:t>
            </a:r>
            <a:r>
              <a:rPr lang="hu-HU" noProof="0" dirty="0"/>
              <a:t> </a:t>
            </a:r>
            <a:r>
              <a:rPr lang="hu-HU" noProof="0" dirty="0" err="1"/>
              <a:t>the</a:t>
            </a:r>
            <a:r>
              <a:rPr lang="hu-HU" noProof="0" dirty="0"/>
              <a:t> REC Action Grant </a:t>
            </a:r>
            <a:r>
              <a:rPr lang="hu-HU" noProof="0" dirty="0" err="1"/>
              <a:t>programme</a:t>
            </a:r>
            <a:r>
              <a:rPr lang="hu-HU" noProof="0" dirty="0"/>
              <a:t>.</a:t>
            </a:r>
          </a:p>
          <a:p>
            <a:pPr marL="2149475" indent="0" algn="just">
              <a:lnSpc>
                <a:spcPct val="100000"/>
              </a:lnSpc>
              <a:spcBef>
                <a:spcPts val="0"/>
              </a:spcBef>
              <a:buNone/>
            </a:pPr>
            <a:r>
              <a:rPr lang="hu-HU" noProof="0" dirty="0"/>
              <a:t>Grant </a:t>
            </a:r>
            <a:r>
              <a:rPr lang="hu-HU" noProof="0" dirty="0" err="1"/>
              <a:t>Agreement</a:t>
            </a:r>
            <a:r>
              <a:rPr lang="hu-HU" noProof="0" dirty="0"/>
              <a:t> No 769138 (2017-2019).</a:t>
            </a:r>
          </a:p>
          <a:p>
            <a:pPr marL="2006600" indent="0" algn="just">
              <a:lnSpc>
                <a:spcPct val="100000"/>
              </a:lnSpc>
              <a:spcBef>
                <a:spcPts val="0"/>
              </a:spcBef>
              <a:buNone/>
            </a:pPr>
            <a:endParaRPr lang="hu-HU" noProof="0" dirty="0"/>
          </a:p>
          <a:p>
            <a:pPr marL="19050" indent="0" algn="just">
              <a:lnSpc>
                <a:spcPct val="100000"/>
              </a:lnSpc>
              <a:spcBef>
                <a:spcPts val="0"/>
              </a:spcBef>
              <a:buNone/>
            </a:pPr>
            <a:r>
              <a:rPr lang="hu-HU" noProof="0" dirty="0"/>
              <a:t>The </a:t>
            </a:r>
            <a:r>
              <a:rPr lang="hu-HU" noProof="0" dirty="0" err="1"/>
              <a:t>default</a:t>
            </a:r>
            <a:r>
              <a:rPr lang="hu-HU" noProof="0" dirty="0"/>
              <a:t> version of </a:t>
            </a:r>
            <a:r>
              <a:rPr lang="hu-HU" noProof="0" dirty="0" err="1"/>
              <a:t>training</a:t>
            </a:r>
            <a:r>
              <a:rPr lang="hu-HU" noProof="0" dirty="0"/>
              <a:t> </a:t>
            </a:r>
            <a:r>
              <a:rPr lang="hu-HU" noProof="0" dirty="0" err="1"/>
              <a:t>materials</a:t>
            </a:r>
            <a:r>
              <a:rPr lang="hu-HU" noProof="0" dirty="0"/>
              <a:t> </a:t>
            </a:r>
            <a:r>
              <a:rPr lang="hu-HU" noProof="0" dirty="0" err="1"/>
              <a:t>are</a:t>
            </a:r>
            <a:r>
              <a:rPr lang="hu-HU" noProof="0" dirty="0"/>
              <a:t> </a:t>
            </a:r>
            <a:r>
              <a:rPr lang="hu-HU" noProof="0" dirty="0" err="1"/>
              <a:t>available</a:t>
            </a:r>
            <a:r>
              <a:rPr lang="hu-HU" noProof="0" dirty="0"/>
              <a:t> free-of-</a:t>
            </a:r>
            <a:r>
              <a:rPr lang="hu-HU" noProof="0" dirty="0" err="1"/>
              <a:t>charge</a:t>
            </a:r>
            <a:r>
              <a:rPr lang="hu-HU" noProof="0" dirty="0"/>
              <a:t> </a:t>
            </a:r>
            <a:r>
              <a:rPr lang="hu-HU" noProof="0" dirty="0" err="1"/>
              <a:t>on</a:t>
            </a:r>
            <a:r>
              <a:rPr lang="hu-HU" noProof="0" dirty="0"/>
              <a:t> </a:t>
            </a:r>
            <a:r>
              <a:rPr lang="hu-HU" noProof="0" dirty="0" err="1"/>
              <a:t>the</a:t>
            </a:r>
            <a:r>
              <a:rPr lang="hu-HU" noProof="0" dirty="0"/>
              <a:t> STAR project </a:t>
            </a:r>
            <a:r>
              <a:rPr lang="hu-HU" noProof="0" dirty="0" err="1"/>
              <a:t>website</a:t>
            </a:r>
            <a:endParaRPr lang="hu-HU" noProof="0" dirty="0"/>
          </a:p>
          <a:p>
            <a:pPr marL="19050" indent="0" algn="just">
              <a:lnSpc>
                <a:spcPct val="100000"/>
              </a:lnSpc>
              <a:spcBef>
                <a:spcPts val="0"/>
              </a:spcBef>
              <a:buNone/>
            </a:pPr>
            <a:endParaRPr lang="hu-HU" noProof="0" dirty="0"/>
          </a:p>
          <a:p>
            <a:pPr marL="19050" indent="0" algn="just">
              <a:spcBef>
                <a:spcPts val="0"/>
              </a:spcBef>
              <a:buNone/>
            </a:pPr>
            <a:r>
              <a:rPr lang="hu-HU" noProof="0" dirty="0"/>
              <a:t>The </a:t>
            </a:r>
            <a:r>
              <a:rPr lang="hu-HU" noProof="0" dirty="0" err="1"/>
              <a:t>content</a:t>
            </a:r>
            <a:r>
              <a:rPr lang="hu-HU" noProof="0" dirty="0"/>
              <a:t> of </a:t>
            </a:r>
            <a:r>
              <a:rPr lang="hu-HU" noProof="0" dirty="0" err="1"/>
              <a:t>this</a:t>
            </a:r>
            <a:r>
              <a:rPr lang="hu-HU" noProof="0" dirty="0"/>
              <a:t> </a:t>
            </a:r>
            <a:r>
              <a:rPr lang="hu-HU" noProof="0" dirty="0" err="1"/>
              <a:t>presentation</a:t>
            </a:r>
            <a:r>
              <a:rPr lang="hu-HU" noProof="0" dirty="0"/>
              <a:t> </a:t>
            </a:r>
            <a:r>
              <a:rPr lang="hu-HU" noProof="0" dirty="0" err="1"/>
              <a:t>represents</a:t>
            </a:r>
            <a:r>
              <a:rPr lang="hu-HU" noProof="0" dirty="0"/>
              <a:t> </a:t>
            </a:r>
            <a:r>
              <a:rPr lang="hu-HU" noProof="0" dirty="0" err="1"/>
              <a:t>the</a:t>
            </a:r>
            <a:r>
              <a:rPr lang="hu-HU" noProof="0" dirty="0"/>
              <a:t> </a:t>
            </a:r>
            <a:r>
              <a:rPr lang="hu-HU" noProof="0" dirty="0" err="1"/>
              <a:t>views</a:t>
            </a:r>
            <a:r>
              <a:rPr lang="hu-HU" noProof="0" dirty="0"/>
              <a:t> of </a:t>
            </a:r>
            <a:r>
              <a:rPr lang="hu-HU" noProof="0" dirty="0" err="1"/>
              <a:t>the</a:t>
            </a:r>
            <a:r>
              <a:rPr lang="hu-HU" noProof="0" dirty="0"/>
              <a:t> </a:t>
            </a:r>
            <a:r>
              <a:rPr lang="hu-HU" noProof="0" dirty="0" err="1"/>
              <a:t>authors</a:t>
            </a:r>
            <a:r>
              <a:rPr lang="hu-HU" noProof="0" dirty="0"/>
              <a:t> </a:t>
            </a:r>
            <a:r>
              <a:rPr lang="hu-HU" noProof="0" dirty="0" err="1"/>
              <a:t>only</a:t>
            </a:r>
            <a:r>
              <a:rPr lang="hu-HU" noProof="0" dirty="0"/>
              <a:t> and is </a:t>
            </a:r>
            <a:r>
              <a:rPr lang="hu-HU" noProof="0" dirty="0" err="1"/>
              <a:t>their</a:t>
            </a:r>
            <a:r>
              <a:rPr lang="hu-HU" noProof="0" dirty="0"/>
              <a:t> </a:t>
            </a:r>
            <a:r>
              <a:rPr lang="hu-HU" noProof="0" dirty="0" err="1"/>
              <a:t>sole</a:t>
            </a:r>
            <a:r>
              <a:rPr lang="hu-HU" noProof="0" dirty="0"/>
              <a:t> </a:t>
            </a:r>
            <a:r>
              <a:rPr lang="hu-HU" noProof="0" dirty="0" err="1"/>
              <a:t>responsibility</a:t>
            </a:r>
            <a:r>
              <a:rPr lang="hu-HU" noProof="0" dirty="0"/>
              <a:t>. The European </a:t>
            </a:r>
            <a:r>
              <a:rPr lang="hu-HU" noProof="0" dirty="0" err="1"/>
              <a:t>Commission</a:t>
            </a:r>
            <a:r>
              <a:rPr lang="hu-HU" noProof="0" dirty="0"/>
              <a:t> </a:t>
            </a:r>
            <a:r>
              <a:rPr lang="hu-HU" noProof="0" dirty="0" err="1"/>
              <a:t>does</a:t>
            </a:r>
            <a:r>
              <a:rPr lang="hu-HU" noProof="0" dirty="0"/>
              <a:t> </a:t>
            </a:r>
            <a:r>
              <a:rPr lang="hu-HU" noProof="0" dirty="0" err="1"/>
              <a:t>not</a:t>
            </a:r>
            <a:r>
              <a:rPr lang="hu-HU" noProof="0" dirty="0"/>
              <a:t> </a:t>
            </a:r>
            <a:r>
              <a:rPr lang="hu-HU" noProof="0" dirty="0" err="1"/>
              <a:t>accept</a:t>
            </a:r>
            <a:r>
              <a:rPr lang="hu-HU" noProof="0" dirty="0"/>
              <a:t> </a:t>
            </a:r>
            <a:r>
              <a:rPr lang="hu-HU" noProof="0" dirty="0" err="1"/>
              <a:t>any</a:t>
            </a:r>
            <a:r>
              <a:rPr lang="hu-HU" noProof="0" dirty="0"/>
              <a:t> </a:t>
            </a:r>
            <a:r>
              <a:rPr lang="hu-HU" noProof="0" dirty="0" err="1"/>
              <a:t>responsibility</a:t>
            </a:r>
            <a:r>
              <a:rPr lang="hu-HU" noProof="0" dirty="0"/>
              <a:t> </a:t>
            </a:r>
            <a:r>
              <a:rPr lang="hu-HU" noProof="0" dirty="0" err="1"/>
              <a:t>for</a:t>
            </a:r>
            <a:r>
              <a:rPr lang="hu-HU" noProof="0" dirty="0"/>
              <a:t> </a:t>
            </a:r>
            <a:r>
              <a:rPr lang="hu-HU" noProof="0" dirty="0" err="1"/>
              <a:t>use</a:t>
            </a:r>
            <a:r>
              <a:rPr lang="hu-HU" noProof="0" dirty="0"/>
              <a:t> </a:t>
            </a:r>
            <a:r>
              <a:rPr lang="hu-HU" noProof="0" dirty="0" err="1"/>
              <a:t>that</a:t>
            </a:r>
            <a:r>
              <a:rPr lang="hu-HU" noProof="0" dirty="0"/>
              <a:t> </a:t>
            </a:r>
            <a:r>
              <a:rPr lang="hu-HU" noProof="0" dirty="0" err="1"/>
              <a:t>may</a:t>
            </a:r>
            <a:r>
              <a:rPr lang="hu-HU" noProof="0" dirty="0"/>
              <a:t> be </a:t>
            </a:r>
            <a:r>
              <a:rPr lang="hu-HU" noProof="0" dirty="0" err="1"/>
              <a:t>made</a:t>
            </a:r>
            <a:r>
              <a:rPr lang="hu-HU" noProof="0" dirty="0"/>
              <a:t> of </a:t>
            </a:r>
            <a:r>
              <a:rPr lang="hu-HU" noProof="0" dirty="0" err="1"/>
              <a:t>the</a:t>
            </a:r>
            <a:r>
              <a:rPr lang="hu-HU" noProof="0" dirty="0"/>
              <a:t> </a:t>
            </a:r>
            <a:r>
              <a:rPr lang="hu-HU" noProof="0" dirty="0" err="1"/>
              <a:t>information</a:t>
            </a:r>
            <a:r>
              <a:rPr lang="hu-HU" noProof="0" dirty="0"/>
              <a:t> </a:t>
            </a:r>
            <a:r>
              <a:rPr lang="hu-HU" noProof="0" dirty="0" err="1"/>
              <a:t>it</a:t>
            </a:r>
            <a:r>
              <a:rPr lang="hu-HU" noProof="0" dirty="0"/>
              <a:t> </a:t>
            </a:r>
            <a:r>
              <a:rPr lang="hu-HU" noProof="0" dirty="0" err="1"/>
              <a:t>contains</a:t>
            </a:r>
            <a:r>
              <a:rPr lang="hu-HU" noProof="0" dirty="0"/>
              <a:t>.</a:t>
            </a:r>
          </a:p>
        </p:txBody>
      </p:sp>
      <p:sp>
        <p:nvSpPr>
          <p:cNvPr id="4" name="Segnaposto numero diapositiva 3">
            <a:extLst>
              <a:ext uri="{FF2B5EF4-FFF2-40B4-BE49-F238E27FC236}">
                <a16:creationId xmlns:a16="http://schemas.microsoft.com/office/drawing/2014/main" id="{464A7052-1EA7-AE49-BAC2-9041DE710AA2}"/>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900" b="0" i="0" u="none" strike="noStrike" kern="1200" cap="none" spc="0" normalizeH="0" baseline="0" noProof="0" smtClean="0">
                <a:ln>
                  <a:noFill/>
                </a:ln>
                <a:solidFill>
                  <a:srgbClr val="4A66AC"/>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900" b="0" i="0" u="none" strike="noStrike" kern="1200" cap="none" spc="0" normalizeH="0" baseline="0" noProof="0" dirty="0">
              <a:ln>
                <a:noFill/>
              </a:ln>
              <a:solidFill>
                <a:srgbClr val="4A66AC"/>
              </a:solidFill>
              <a:effectLst/>
              <a:uLnTx/>
              <a:uFillTx/>
              <a:latin typeface="Trebuchet MS" panose="020B0603020202020204"/>
              <a:ea typeface="+mn-ea"/>
              <a:cs typeface="+mn-cs"/>
            </a:endParaRPr>
          </a:p>
        </p:txBody>
      </p:sp>
      <p:pic>
        <p:nvPicPr>
          <p:cNvPr id="5" name="Picture 4">
            <a:extLst>
              <a:ext uri="{FF2B5EF4-FFF2-40B4-BE49-F238E27FC236}">
                <a16:creationId xmlns:a16="http://schemas.microsoft.com/office/drawing/2014/main" id="{A11D84FC-CBE8-E04C-B63B-A35D5ADE59C4}"/>
              </a:ext>
            </a:extLst>
          </p:cNvPr>
          <p:cNvPicPr>
            <a:picLocks noChangeAspect="1"/>
          </p:cNvPicPr>
          <p:nvPr/>
        </p:nvPicPr>
        <p:blipFill>
          <a:blip r:embed="rId4"/>
          <a:stretch>
            <a:fillRect/>
          </a:stretch>
        </p:blipFill>
        <p:spPr>
          <a:xfrm>
            <a:off x="882050" y="2712603"/>
            <a:ext cx="1915120" cy="1277288"/>
          </a:xfrm>
          <a:prstGeom prst="rect">
            <a:avLst/>
          </a:prstGeom>
        </p:spPr>
      </p:pic>
      <p:sp>
        <p:nvSpPr>
          <p:cNvPr id="6" name="Ellipszis 5">
            <a:extLst>
              <a:ext uri="{FF2B5EF4-FFF2-40B4-BE49-F238E27FC236}">
                <a16:creationId xmlns:a16="http://schemas.microsoft.com/office/drawing/2014/main" id="{39F70899-E62B-4F82-8B79-EE9425676657}"/>
              </a:ext>
            </a:extLst>
          </p:cNvPr>
          <p:cNvSpPr/>
          <p:nvPr/>
        </p:nvSpPr>
        <p:spPr>
          <a:xfrm>
            <a:off x="11650436" y="-18473"/>
            <a:ext cx="541564" cy="601708"/>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60902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D46FE158-E780-3542-87F0-C388EE2738E6}"/>
              </a:ext>
            </a:extLst>
          </p:cNvPr>
          <p:cNvSpPr>
            <a:spLocks noGrp="1"/>
          </p:cNvSpPr>
          <p:nvPr>
            <p:ph type="title"/>
          </p:nvPr>
        </p:nvSpPr>
        <p:spPr/>
        <p:txBody>
          <a:bodyPr/>
          <a:lstStyle/>
          <a:p>
            <a:r>
              <a:rPr lang="hu-HU" dirty="0"/>
              <a:t>Előadó</a:t>
            </a:r>
            <a:endParaRPr lang="en-GB" dirty="0"/>
          </a:p>
        </p:txBody>
      </p:sp>
      <p:pic>
        <p:nvPicPr>
          <p:cNvPr id="14" name="Segnaposto contenuto 13">
            <a:extLst>
              <a:ext uri="{FF2B5EF4-FFF2-40B4-BE49-F238E27FC236}">
                <a16:creationId xmlns:a16="http://schemas.microsoft.com/office/drawing/2014/main" id="{DA633520-E225-C047-A237-0E0C6B9BD9A3}"/>
              </a:ext>
            </a:extLst>
          </p:cNvPr>
          <p:cNvPicPr>
            <a:picLocks noGrp="1" noChangeAspect="1"/>
          </p:cNvPicPr>
          <p:nvPr>
            <p:ph idx="1"/>
          </p:nvPr>
        </p:nvPicPr>
        <p:blipFill>
          <a:blip r:embed="rId3"/>
          <a:stretch>
            <a:fillRect/>
          </a:stretch>
        </p:blipFill>
        <p:spPr>
          <a:xfrm>
            <a:off x="3875881" y="3063081"/>
            <a:ext cx="2200275" cy="2076450"/>
          </a:xfrm>
        </p:spPr>
      </p:pic>
      <p:sp>
        <p:nvSpPr>
          <p:cNvPr id="19" name="CasellaDiTesto 18">
            <a:extLst>
              <a:ext uri="{FF2B5EF4-FFF2-40B4-BE49-F238E27FC236}">
                <a16:creationId xmlns:a16="http://schemas.microsoft.com/office/drawing/2014/main" id="{FBA6102E-2597-F247-B394-B73B5A180883}"/>
              </a:ext>
            </a:extLst>
          </p:cNvPr>
          <p:cNvSpPr txBox="1"/>
          <p:nvPr/>
        </p:nvSpPr>
        <p:spPr>
          <a:xfrm>
            <a:off x="6096000" y="2656674"/>
            <a:ext cx="4648200" cy="1200329"/>
          </a:xfrm>
          <a:prstGeom prst="rect">
            <a:avLst/>
          </a:prstGeom>
          <a:noFill/>
        </p:spPr>
        <p:txBody>
          <a:bodyPr wrap="square" rtlCol="0">
            <a:spAutoFit/>
          </a:bodyPr>
          <a:lstStyle/>
          <a:p>
            <a:pPr lvl="0">
              <a:defRPr/>
            </a:pPr>
            <a:r>
              <a:rPr lang="hu-HU" dirty="0">
                <a:solidFill>
                  <a:prstClr val="black"/>
                </a:solidFill>
                <a:latin typeface="Calibri" panose="020F0502020204030204"/>
              </a:rPr>
              <a:t>Név</a:t>
            </a:r>
            <a:endParaRPr lang="en-GB" dirty="0">
              <a:solidFill>
                <a:prstClr val="black"/>
              </a:solidFill>
              <a:latin typeface="Calibri" panose="020F0502020204030204"/>
            </a:endParaRPr>
          </a:p>
          <a:p>
            <a:pPr lvl="0">
              <a:defRPr/>
            </a:pPr>
            <a:r>
              <a:rPr lang="hu-HU" dirty="0">
                <a:solidFill>
                  <a:prstClr val="black"/>
                </a:solidFill>
                <a:latin typeface="Calibri" panose="020F0502020204030204"/>
              </a:rPr>
              <a:t>Cím</a:t>
            </a:r>
            <a:endParaRPr lang="en-GB" dirty="0">
              <a:solidFill>
                <a:prstClr val="black"/>
              </a:solidFill>
              <a:latin typeface="Calibri" panose="020F0502020204030204"/>
            </a:endParaRPr>
          </a:p>
          <a:p>
            <a:pPr lvl="0">
              <a:defRPr/>
            </a:pPr>
            <a:r>
              <a:rPr lang="hu-HU" dirty="0">
                <a:solidFill>
                  <a:prstClr val="black"/>
                </a:solidFill>
                <a:latin typeface="Calibri" panose="020F0502020204030204"/>
              </a:rPr>
              <a:t>Szervezet/szervezeti egység</a:t>
            </a:r>
          </a:p>
          <a:p>
            <a:pPr lvl="0">
              <a:defRPr/>
            </a:pPr>
            <a:r>
              <a:rPr lang="hu-HU" dirty="0">
                <a:solidFill>
                  <a:prstClr val="black"/>
                </a:solidFill>
                <a:latin typeface="Calibri" panose="020F0502020204030204"/>
              </a:rPr>
              <a:t>Elérhetőség</a:t>
            </a:r>
            <a:endParaRPr lang="en-GB" dirty="0">
              <a:solidFill>
                <a:prstClr val="black"/>
              </a:solidFill>
              <a:latin typeface="Calibri" panose="020F0502020204030204"/>
            </a:endParaRPr>
          </a:p>
        </p:txBody>
      </p:sp>
      <p:sp>
        <p:nvSpPr>
          <p:cNvPr id="6" name="Ellipszis 5">
            <a:extLst>
              <a:ext uri="{FF2B5EF4-FFF2-40B4-BE49-F238E27FC236}">
                <a16:creationId xmlns:a16="http://schemas.microsoft.com/office/drawing/2014/main" id="{C221FB3A-9F33-46F3-8667-A6CBC2CE8A5D}"/>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64540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6C416-8841-1F42-B024-FC5028BAFB0B}"/>
              </a:ext>
            </a:extLst>
          </p:cNvPr>
          <p:cNvSpPr>
            <a:spLocks noGrp="1"/>
          </p:cNvSpPr>
          <p:nvPr>
            <p:ph type="title"/>
          </p:nvPr>
        </p:nvSpPr>
        <p:spPr>
          <a:xfrm>
            <a:off x="677334" y="609600"/>
            <a:ext cx="8596668" cy="898566"/>
          </a:xfrm>
        </p:spPr>
        <p:txBody>
          <a:bodyPr/>
          <a:lstStyle/>
          <a:p>
            <a:r>
              <a:rPr lang="hu-HU" dirty="0"/>
              <a:t>Bevezető</a:t>
            </a:r>
          </a:p>
        </p:txBody>
      </p:sp>
      <p:sp>
        <p:nvSpPr>
          <p:cNvPr id="3" name="Content Placeholder 2">
            <a:extLst>
              <a:ext uri="{FF2B5EF4-FFF2-40B4-BE49-F238E27FC236}">
                <a16:creationId xmlns:a16="http://schemas.microsoft.com/office/drawing/2014/main" id="{F70FB4F8-3CB3-A842-834B-20DA64BA0E7C}"/>
              </a:ext>
            </a:extLst>
          </p:cNvPr>
          <p:cNvSpPr>
            <a:spLocks noGrp="1"/>
          </p:cNvSpPr>
          <p:nvPr>
            <p:ph idx="1"/>
          </p:nvPr>
        </p:nvSpPr>
        <p:spPr>
          <a:xfrm>
            <a:off x="677334" y="1508167"/>
            <a:ext cx="8596668" cy="4533196"/>
          </a:xfrm>
        </p:spPr>
        <p:txBody>
          <a:bodyPr>
            <a:normAutofit fontScale="92500" lnSpcReduction="20000"/>
          </a:bodyPr>
          <a:lstStyle/>
          <a:p>
            <a:pPr marL="0" indent="0">
              <a:buNone/>
            </a:pPr>
            <a:r>
              <a:rPr lang="hu-HU" dirty="0"/>
              <a:t>A diasor bemutatja</a:t>
            </a:r>
          </a:p>
          <a:p>
            <a:r>
              <a:rPr lang="hu-HU" dirty="0"/>
              <a:t>a kockázatalapú megközelítés fogalmát, valamint</a:t>
            </a:r>
          </a:p>
          <a:p>
            <a:r>
              <a:rPr lang="hu-HU" dirty="0"/>
              <a:t>a kockázatalapú megközelítésből adódó kötelezettségeket a GDPR-ban.</a:t>
            </a:r>
          </a:p>
          <a:p>
            <a:pPr marL="0" indent="0">
              <a:buNone/>
            </a:pPr>
            <a:endParaRPr lang="hu-HU" dirty="0"/>
          </a:p>
          <a:p>
            <a:pPr marL="0" indent="0">
              <a:buNone/>
            </a:pPr>
            <a:r>
              <a:rPr lang="hu-HU" dirty="0"/>
              <a:t>A diasor ismerteti a kockázatlapú megközelítés fogalmát, annak elemeit, funkcióját és gyakorlati alkalmazását, továbbá a GDPR-</a:t>
            </a:r>
            <a:r>
              <a:rPr lang="hu-HU" dirty="0" err="1"/>
              <a:t>nak</a:t>
            </a:r>
            <a:r>
              <a:rPr lang="hu-HU" dirty="0"/>
              <a:t> való megfeleléshez való kapcsolatát és az emberi jogi megközelítését. </a:t>
            </a:r>
          </a:p>
          <a:p>
            <a:pPr marL="0" indent="0">
              <a:buNone/>
            </a:pPr>
            <a:endParaRPr lang="hu-HU" dirty="0"/>
          </a:p>
          <a:p>
            <a:pPr marL="0" indent="0">
              <a:buNone/>
            </a:pPr>
            <a:r>
              <a:rPr lang="en-US" dirty="0"/>
              <a:t>how the risk-based approach applies in practice and how it relates to complying with the GDPR and its rights-based approach. </a:t>
            </a:r>
          </a:p>
          <a:p>
            <a:pPr marL="0" indent="0">
              <a:buNone/>
            </a:pPr>
            <a:r>
              <a:rPr lang="hu-HU" dirty="0"/>
              <a:t>Jelen dokumentum célja, hogy bemutassa a GDPR szerinti kockázatalapú megközelítés koncepcióját, elemeit, funkcióját és alkalmazását. A hangsúly azon van, hogy bemutatásra kerüljön, hogy a kockázatalapú megközelítés miként alkalmazható a gyakorlatban, és hogyan kapcsolódik a GDPR és annak jogalapú megközelítésének való megfeleléshez. Jelen diák  célja, hogy segítsék a közjogi és magánszervezeteket a kockázatalapú megközelítését, és hogy túl mutassanak a jogszabályok szó szerinti alkalmazásán.</a:t>
            </a:r>
          </a:p>
        </p:txBody>
      </p:sp>
      <p:sp>
        <p:nvSpPr>
          <p:cNvPr id="4" name="Ellipszis 3">
            <a:extLst>
              <a:ext uri="{FF2B5EF4-FFF2-40B4-BE49-F238E27FC236}">
                <a16:creationId xmlns:a16="http://schemas.microsoft.com/office/drawing/2014/main" id="{5881623D-1301-4E75-ADAE-72CA1846A95F}"/>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649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E8DA7F9-D524-4638-A740-F07228A3CB7B}"/>
              </a:ext>
            </a:extLst>
          </p:cNvPr>
          <p:cNvSpPr>
            <a:spLocks noGrp="1"/>
          </p:cNvSpPr>
          <p:nvPr>
            <p:ph type="title"/>
          </p:nvPr>
        </p:nvSpPr>
        <p:spPr/>
        <p:txBody>
          <a:bodyPr>
            <a:normAutofit/>
          </a:bodyPr>
          <a:lstStyle/>
          <a:p>
            <a:r>
              <a:rPr lang="pt-BR" sz="2800" dirty="0"/>
              <a:t>A</a:t>
            </a:r>
            <a:r>
              <a:rPr lang="hu-HU" sz="2800" dirty="0"/>
              <a:t>z Európai Parlament és a</a:t>
            </a:r>
            <a:r>
              <a:rPr lang="pt-BR" sz="2800" dirty="0"/>
              <a:t> T</a:t>
            </a:r>
            <a:r>
              <a:rPr lang="hu-HU" sz="2800" dirty="0" err="1"/>
              <a:t>anács</a:t>
            </a:r>
            <a:r>
              <a:rPr lang="pt-BR" sz="2800" dirty="0"/>
              <a:t> (EU) 2016/679 R</a:t>
            </a:r>
            <a:r>
              <a:rPr lang="hu-HU" sz="2800" dirty="0" err="1"/>
              <a:t>endelete</a:t>
            </a:r>
            <a:r>
              <a:rPr lang="hu-HU" sz="2800" dirty="0"/>
              <a:t> (GDPR):</a:t>
            </a:r>
            <a:r>
              <a:rPr lang="en-GB" sz="2800" dirty="0"/>
              <a:t> </a:t>
            </a:r>
            <a:r>
              <a:rPr lang="hu-HU" sz="2800" dirty="0"/>
              <a:t>kulcsfontosságú rendelkezések</a:t>
            </a:r>
            <a:endParaRPr lang="en-GB" sz="2800" dirty="0"/>
          </a:p>
        </p:txBody>
      </p:sp>
      <p:sp>
        <p:nvSpPr>
          <p:cNvPr id="4" name="Ellipszis 3">
            <a:extLst>
              <a:ext uri="{FF2B5EF4-FFF2-40B4-BE49-F238E27FC236}">
                <a16:creationId xmlns:a16="http://schemas.microsoft.com/office/drawing/2014/main" id="{09668E16-872F-48A8-BBF0-C121FF0B3B09}"/>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3" name="Tartalom helye 2"/>
          <p:cNvSpPr>
            <a:spLocks noGrp="1"/>
          </p:cNvSpPr>
          <p:nvPr>
            <p:ph idx="1"/>
          </p:nvPr>
        </p:nvSpPr>
        <p:spPr>
          <a:xfrm>
            <a:off x="677334" y="1696065"/>
            <a:ext cx="9145092" cy="4557251"/>
          </a:xfrm>
        </p:spPr>
        <p:txBody>
          <a:bodyPr>
            <a:normAutofit fontScale="92500" lnSpcReduction="10000"/>
          </a:bodyPr>
          <a:lstStyle/>
          <a:p>
            <a:pPr algn="just"/>
            <a:r>
              <a:rPr lang="hu-HU" dirty="0"/>
              <a:t>24. cikk – az adatkezelő feladatai</a:t>
            </a:r>
          </a:p>
          <a:p>
            <a:pPr algn="just"/>
            <a:r>
              <a:rPr lang="hu-HU" dirty="0"/>
              <a:t>25. cikk – beépített és alapértelmezett adatvédelem</a:t>
            </a:r>
          </a:p>
          <a:p>
            <a:pPr algn="just"/>
            <a:r>
              <a:rPr lang="hu-HU" dirty="0"/>
              <a:t>27. cikk - az Unióban tevékenységi hellyel nem rendelkező adatkezelők vagy adatfeldolgozók képviselői</a:t>
            </a:r>
          </a:p>
          <a:p>
            <a:pPr algn="just"/>
            <a:r>
              <a:rPr lang="hu-HU" dirty="0"/>
              <a:t>28. cikk – az adatfeldolgozó</a:t>
            </a:r>
          </a:p>
          <a:p>
            <a:pPr algn="just"/>
            <a:r>
              <a:rPr lang="hu-HU" dirty="0"/>
              <a:t>30. cikk - az adatkezelési tevékenységek nyilvántartása</a:t>
            </a:r>
          </a:p>
          <a:p>
            <a:pPr algn="just"/>
            <a:r>
              <a:rPr lang="hu-HU" dirty="0"/>
              <a:t>32. cikk – az adatkezelés biztonsága</a:t>
            </a:r>
          </a:p>
          <a:p>
            <a:pPr algn="just"/>
            <a:r>
              <a:rPr lang="hu-HU" dirty="0"/>
              <a:t>33. cikk - a</a:t>
            </a:r>
            <a:r>
              <a:rPr lang="pt-BR" dirty="0"/>
              <a:t>z adatvédelmi incidens bejelentése a felügyeleti hatóságnak</a:t>
            </a:r>
            <a:endParaRPr lang="hu-HU" dirty="0"/>
          </a:p>
          <a:p>
            <a:pPr algn="just"/>
            <a:r>
              <a:rPr lang="hu-HU" dirty="0"/>
              <a:t>34. cikk - az érintett tájékoztatása az adatvédelmi incidensről</a:t>
            </a:r>
          </a:p>
          <a:p>
            <a:pPr algn="just"/>
            <a:r>
              <a:rPr lang="hu-HU" dirty="0"/>
              <a:t>35. cikk – az adatvédelmi hatásvizsgálat</a:t>
            </a:r>
          </a:p>
          <a:p>
            <a:pPr algn="just"/>
            <a:r>
              <a:rPr lang="hu-HU" dirty="0"/>
              <a:t>36. cikk – előzetes konzultáció</a:t>
            </a:r>
          </a:p>
          <a:p>
            <a:pPr algn="just"/>
            <a:r>
              <a:rPr lang="hu-HU" dirty="0"/>
              <a:t>39. cikk - az adatvédelmi tisztviselő feladatai</a:t>
            </a:r>
          </a:p>
          <a:p>
            <a:pPr algn="just"/>
            <a:r>
              <a:rPr lang="hu-HU" dirty="0"/>
              <a:t>40. cikk – magatartási kódexek</a:t>
            </a:r>
          </a:p>
          <a:p>
            <a:pPr algn="just"/>
            <a:endParaRPr lang="hu-HU" dirty="0"/>
          </a:p>
        </p:txBody>
      </p:sp>
    </p:spTree>
    <p:extLst>
      <p:ext uri="{BB962C8B-B14F-4D97-AF65-F5344CB8AC3E}">
        <p14:creationId xmlns:p14="http://schemas.microsoft.com/office/powerpoint/2010/main" val="3375595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83008-3AE9-BE45-AB0C-548C65AD397C}"/>
              </a:ext>
            </a:extLst>
          </p:cNvPr>
          <p:cNvSpPr>
            <a:spLocks noGrp="1"/>
          </p:cNvSpPr>
          <p:nvPr>
            <p:ph type="title"/>
          </p:nvPr>
        </p:nvSpPr>
        <p:spPr/>
        <p:txBody>
          <a:bodyPr>
            <a:normAutofit/>
          </a:bodyPr>
          <a:lstStyle/>
          <a:p>
            <a:r>
              <a:rPr lang="hu-HU" dirty="0"/>
              <a:t>A </a:t>
            </a:r>
            <a:r>
              <a:rPr lang="en-US" dirty="0"/>
              <a:t>GDPR </a:t>
            </a:r>
            <a:r>
              <a:rPr lang="hu-HU" dirty="0"/>
              <a:t>kockázatalapú megközelítést igénylő alapelvei és folyamatai</a:t>
            </a:r>
            <a:endParaRPr lang="en-US" dirty="0"/>
          </a:p>
        </p:txBody>
      </p:sp>
      <p:graphicFrame>
        <p:nvGraphicFramePr>
          <p:cNvPr id="4" name="Content Placeholder 3">
            <a:extLst>
              <a:ext uri="{FF2B5EF4-FFF2-40B4-BE49-F238E27FC236}">
                <a16:creationId xmlns:a16="http://schemas.microsoft.com/office/drawing/2014/main" id="{CC308EB2-6268-477D-AD31-26F49B5C0BE2}"/>
              </a:ext>
            </a:extLst>
          </p:cNvPr>
          <p:cNvGraphicFramePr>
            <a:graphicFrameLocks noGrp="1"/>
          </p:cNvGraphicFramePr>
          <p:nvPr>
            <p:ph idx="1"/>
            <p:extLst>
              <p:ext uri="{D42A27DB-BD31-4B8C-83A1-F6EECF244321}">
                <p14:modId xmlns:p14="http://schemas.microsoft.com/office/powerpoint/2010/main" val="422370679"/>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Ellipszis 4">
            <a:extLst>
              <a:ext uri="{FF2B5EF4-FFF2-40B4-BE49-F238E27FC236}">
                <a16:creationId xmlns:a16="http://schemas.microsoft.com/office/drawing/2014/main" id="{C057C170-8706-425D-939D-F6F60E0B0277}"/>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5949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E94CA-E359-4B26-800C-9B9FABDFF143}"/>
              </a:ext>
            </a:extLst>
          </p:cNvPr>
          <p:cNvSpPr>
            <a:spLocks noGrp="1"/>
          </p:cNvSpPr>
          <p:nvPr>
            <p:ph type="title"/>
          </p:nvPr>
        </p:nvSpPr>
        <p:spPr>
          <a:xfrm>
            <a:off x="677334" y="609600"/>
            <a:ext cx="8596668" cy="732312"/>
          </a:xfrm>
        </p:spPr>
        <p:txBody>
          <a:bodyPr>
            <a:normAutofit/>
          </a:bodyPr>
          <a:lstStyle/>
          <a:p>
            <a:r>
              <a:rPr lang="hu-HU" dirty="0"/>
              <a:t>Az adatvédelem és a kockázatok</a:t>
            </a:r>
            <a:endParaRPr lang="en-GB" dirty="0"/>
          </a:p>
        </p:txBody>
      </p:sp>
      <p:graphicFrame>
        <p:nvGraphicFramePr>
          <p:cNvPr id="12" name="Content Placeholder 11">
            <a:extLst>
              <a:ext uri="{FF2B5EF4-FFF2-40B4-BE49-F238E27FC236}">
                <a16:creationId xmlns:a16="http://schemas.microsoft.com/office/drawing/2014/main" id="{F5783D81-BB3D-48F3-A31B-60AB5DECDF22}"/>
              </a:ext>
            </a:extLst>
          </p:cNvPr>
          <p:cNvGraphicFramePr>
            <a:graphicFrameLocks noGrp="1"/>
          </p:cNvGraphicFramePr>
          <p:nvPr>
            <p:ph idx="1"/>
            <p:extLst>
              <p:ext uri="{D42A27DB-BD31-4B8C-83A1-F6EECF244321}">
                <p14:modId xmlns:p14="http://schemas.microsoft.com/office/powerpoint/2010/main" val="1149102714"/>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llipszis 3">
            <a:extLst>
              <a:ext uri="{FF2B5EF4-FFF2-40B4-BE49-F238E27FC236}">
                <a16:creationId xmlns:a16="http://schemas.microsoft.com/office/drawing/2014/main" id="{A3A478B7-E957-40B3-9FDD-2D81381E6AC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42183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6859A-71D3-924F-8ACC-21CBEEE09615}"/>
              </a:ext>
            </a:extLst>
          </p:cNvPr>
          <p:cNvSpPr>
            <a:spLocks noGrp="1"/>
          </p:cNvSpPr>
          <p:nvPr>
            <p:ph type="title" idx="4294967295"/>
          </p:nvPr>
        </p:nvSpPr>
        <p:spPr>
          <a:xfrm>
            <a:off x="1797843" y="2768600"/>
            <a:ext cx="8596313" cy="1320800"/>
          </a:xfrm>
        </p:spPr>
        <p:txBody>
          <a:bodyPr>
            <a:normAutofit/>
          </a:bodyPr>
          <a:lstStyle/>
          <a:p>
            <a:pPr algn="ctr"/>
            <a:r>
              <a:rPr lang="hu-HU" sz="5400" dirty="0"/>
              <a:t>Kérdések</a:t>
            </a:r>
            <a:r>
              <a:rPr lang="en-US" sz="5400" dirty="0"/>
              <a:t>?</a:t>
            </a:r>
          </a:p>
        </p:txBody>
      </p:sp>
      <p:sp>
        <p:nvSpPr>
          <p:cNvPr id="4" name="Ellipszis 3">
            <a:extLst>
              <a:ext uri="{FF2B5EF4-FFF2-40B4-BE49-F238E27FC236}">
                <a16:creationId xmlns:a16="http://schemas.microsoft.com/office/drawing/2014/main" id="{381E1320-F4D1-47CD-88BF-1650334A571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60477703"/>
      </p:ext>
    </p:extLst>
  </p:cSld>
  <p:clrMapOvr>
    <a:masterClrMapping/>
  </p:clrMapOvr>
</p:sld>
</file>

<file path=ppt/theme/theme1.xml><?xml version="1.0" encoding="utf-8"?>
<a:theme xmlns:a="http://schemas.openxmlformats.org/drawingml/2006/main" name="1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2.xml><?xml version="1.0" encoding="utf-8"?>
<a:theme xmlns:a="http://schemas.openxmlformats.org/drawingml/2006/main" name="2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4920</TotalTime>
  <Words>10650</Words>
  <Application>Microsoft Office PowerPoint</Application>
  <PresentationFormat>Szélesvásznú</PresentationFormat>
  <Paragraphs>683</Paragraphs>
  <Slides>35</Slides>
  <Notes>33</Notes>
  <HiddenSlides>0</HiddenSlides>
  <MMClips>0</MMClips>
  <ScaleCrop>false</ScaleCrop>
  <HeadingPairs>
    <vt:vector size="6" baseType="variant">
      <vt:variant>
        <vt:lpstr>Használt betűtípusok</vt:lpstr>
      </vt:variant>
      <vt:variant>
        <vt:i4>6</vt:i4>
      </vt:variant>
      <vt:variant>
        <vt:lpstr>Téma</vt:lpstr>
      </vt:variant>
      <vt:variant>
        <vt:i4>2</vt:i4>
      </vt:variant>
      <vt:variant>
        <vt:lpstr>Diacímek</vt:lpstr>
      </vt:variant>
      <vt:variant>
        <vt:i4>35</vt:i4>
      </vt:variant>
    </vt:vector>
  </HeadingPairs>
  <TitlesOfParts>
    <vt:vector size="43" baseType="lpstr">
      <vt:lpstr>Arial</vt:lpstr>
      <vt:lpstr>Calibri</vt:lpstr>
      <vt:lpstr>Cambria</vt:lpstr>
      <vt:lpstr>Trebuchet MS</vt:lpstr>
      <vt:lpstr>Wingdings</vt:lpstr>
      <vt:lpstr>Wingdings 3</vt:lpstr>
      <vt:lpstr>1_Facet</vt:lpstr>
      <vt:lpstr>2_Facet</vt:lpstr>
      <vt:lpstr>  8. témakör – Kockázatalapú megközelítés</vt:lpstr>
      <vt:lpstr>Útmutató a diák használatához (diavetítés előtt eltávolítandó)</vt:lpstr>
      <vt:lpstr>Útmutató az egyes diák színjelöléséhez (Diavetítés előtt eltávolítandó)</vt:lpstr>
      <vt:lpstr>Előadó</vt:lpstr>
      <vt:lpstr>Bevezető</vt:lpstr>
      <vt:lpstr>Az Európai Parlament és a Tanács (EU) 2016/679 Rendelete (GDPR): kulcsfontosságú rendelkezések</vt:lpstr>
      <vt:lpstr>A GDPR kockázatalapú megközelítést igénylő alapelvei és folyamatai</vt:lpstr>
      <vt:lpstr>Az adatvédelem és a kockázatok</vt:lpstr>
      <vt:lpstr>Kérdések?</vt:lpstr>
      <vt:lpstr>A kockázat fogalma</vt:lpstr>
      <vt:lpstr>A kockázat elemei</vt:lpstr>
      <vt:lpstr>Kérdések?</vt:lpstr>
      <vt:lpstr>A kockázatalapú megközelítés és a GDPR</vt:lpstr>
      <vt:lpstr>A GDPR és a kockázatalapú megközelítés, kockázatos tevékenységek (1)</vt:lpstr>
      <vt:lpstr>A GDPR és a kockázatalapú megközelítés és a kockázatos tevékenységek (2)</vt:lpstr>
      <vt:lpstr>A GDPR és a kockázatalapú megközelítés és a kockázatos tevékenységek (3)</vt:lpstr>
      <vt:lpstr>A GDPR és a kockázatalapú megközelítés és a kockázatos tevékenységek (4)</vt:lpstr>
      <vt:lpstr>A GDPR és a kockázatalapú megközelítés és a kockázatos tevékenységek (5)</vt:lpstr>
      <vt:lpstr>A GDPR kockázatalapú megközelítésre utaló további rendelkezései</vt:lpstr>
      <vt:lpstr>Az adatvédelem kockázatalapú megközelítése: funkció és előnyök (1)</vt:lpstr>
      <vt:lpstr>Az adatvédelem kockázatalapú megközelítése: funkció és előnyök (2)</vt:lpstr>
      <vt:lpstr>Az adatvédelem kockázatalapú megközelítése: funkció és előnyök (3)</vt:lpstr>
      <vt:lpstr>A kockázatalapú megközelítés korlátai </vt:lpstr>
      <vt:lpstr>Összegzés </vt:lpstr>
      <vt:lpstr>Kérdések?</vt:lpstr>
      <vt:lpstr>PowerPoint-bemutató</vt:lpstr>
      <vt:lpstr>Kockázati mérlegelés két mutatóval: kockázat-súlyosság és kockázat-valószínűség</vt:lpstr>
      <vt:lpstr>Gyakorlati példák és megfontolások (1)</vt:lpstr>
      <vt:lpstr>Gyakorlati példák és megfontolások (2)</vt:lpstr>
      <vt:lpstr>Gyakorlati példák és megfontolások (3)</vt:lpstr>
      <vt:lpstr>Gyakorlati példák és megfontolások (4)</vt:lpstr>
      <vt:lpstr>Útmutató az adatvédelmi kockázathoz</vt:lpstr>
      <vt:lpstr>Összefoglalás</vt:lpstr>
      <vt:lpstr>Értékelés és visszajelzés</vt:lpstr>
      <vt:lpstr>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dc:title>
  <dc:creator>Istvan Mate BOROCZ</dc:creator>
  <cp:lastModifiedBy>NAIH-311</cp:lastModifiedBy>
  <cp:revision>585</cp:revision>
  <dcterms:created xsi:type="dcterms:W3CDTF">2018-09-21T16:36:27Z</dcterms:created>
  <dcterms:modified xsi:type="dcterms:W3CDTF">2020-03-11T13:01:45Z</dcterms:modified>
</cp:coreProperties>
</file>