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700" r:id="rId2"/>
    <p:sldMasterId id="2147483717" r:id="rId3"/>
    <p:sldMasterId id="2147483735" r:id="rId4"/>
    <p:sldMasterId id="2147483753" r:id="rId5"/>
    <p:sldMasterId id="2147483771" r:id="rId6"/>
  </p:sldMasterIdLst>
  <p:notesMasterIdLst>
    <p:notesMasterId r:id="rId68"/>
  </p:notesMasterIdLst>
  <p:sldIdLst>
    <p:sldId id="585" r:id="rId7"/>
    <p:sldId id="586" r:id="rId8"/>
    <p:sldId id="587" r:id="rId9"/>
    <p:sldId id="588" r:id="rId10"/>
    <p:sldId id="581" r:id="rId11"/>
    <p:sldId id="582" r:id="rId12"/>
    <p:sldId id="583" r:id="rId13"/>
    <p:sldId id="589" r:id="rId14"/>
    <p:sldId id="261" r:id="rId15"/>
    <p:sldId id="298" r:id="rId16"/>
    <p:sldId id="263" r:id="rId17"/>
    <p:sldId id="262" r:id="rId18"/>
    <p:sldId id="274" r:id="rId19"/>
    <p:sldId id="267" r:id="rId20"/>
    <p:sldId id="264" r:id="rId21"/>
    <p:sldId id="272" r:id="rId22"/>
    <p:sldId id="271" r:id="rId23"/>
    <p:sldId id="590" r:id="rId24"/>
    <p:sldId id="268" r:id="rId25"/>
    <p:sldId id="576" r:id="rId26"/>
    <p:sldId id="591" r:id="rId27"/>
    <p:sldId id="592" r:id="rId28"/>
    <p:sldId id="277" r:id="rId29"/>
    <p:sldId id="282" r:id="rId30"/>
    <p:sldId id="595" r:id="rId31"/>
    <p:sldId id="285" r:id="rId32"/>
    <p:sldId id="283" r:id="rId33"/>
    <p:sldId id="284" r:id="rId34"/>
    <p:sldId id="596" r:id="rId35"/>
    <p:sldId id="597" r:id="rId36"/>
    <p:sldId id="598" r:id="rId37"/>
    <p:sldId id="599" r:id="rId38"/>
    <p:sldId id="313" r:id="rId39"/>
    <p:sldId id="307" r:id="rId40"/>
    <p:sldId id="297" r:id="rId41"/>
    <p:sldId id="302" r:id="rId42"/>
    <p:sldId id="275" r:id="rId43"/>
    <p:sldId id="600" r:id="rId44"/>
    <p:sldId id="286" r:id="rId45"/>
    <p:sldId id="601" r:id="rId46"/>
    <p:sldId id="602" r:id="rId47"/>
    <p:sldId id="270" r:id="rId48"/>
    <p:sldId id="309" r:id="rId49"/>
    <p:sldId id="300" r:id="rId50"/>
    <p:sldId id="301" r:id="rId51"/>
    <p:sldId id="303" r:id="rId52"/>
    <p:sldId id="304" r:id="rId53"/>
    <p:sldId id="305" r:id="rId54"/>
    <p:sldId id="570" r:id="rId55"/>
    <p:sldId id="594" r:id="rId56"/>
    <p:sldId id="276" r:id="rId57"/>
    <p:sldId id="306" r:id="rId58"/>
    <p:sldId id="288" r:id="rId59"/>
    <p:sldId id="294" r:id="rId60"/>
    <p:sldId id="280" r:id="rId61"/>
    <p:sldId id="296" r:id="rId62"/>
    <p:sldId id="279" r:id="rId63"/>
    <p:sldId id="281" r:id="rId64"/>
    <p:sldId id="290" r:id="rId65"/>
    <p:sldId id="295" r:id="rId66"/>
    <p:sldId id="593" r:id="rId6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vezetés" id="{3B9965F0-DC4C-4EEA-95A3-BAD1B8DD20E1}">
          <p14:sldIdLst>
            <p14:sldId id="585"/>
            <p14:sldId id="586"/>
            <p14:sldId id="587"/>
            <p14:sldId id="588"/>
            <p14:sldId id="581"/>
            <p14:sldId id="582"/>
            <p14:sldId id="583"/>
          </p14:sldIdLst>
        </p14:section>
        <p14:section name="Mi az az adatvédelmi hatásvizsgálat?" id="{AFFD27E8-6F6E-4714-9714-3EFD80414333}">
          <p14:sldIdLst>
            <p14:sldId id="589"/>
            <p14:sldId id="261"/>
            <p14:sldId id="298"/>
            <p14:sldId id="263"/>
            <p14:sldId id="262"/>
            <p14:sldId id="274"/>
            <p14:sldId id="267"/>
          </p14:sldIdLst>
        </p14:section>
        <p14:section name="Rövid történeti bevezető" id="{DC3FF1AE-8782-402A-89FA-D3550AFAD8DA}">
          <p14:sldIdLst>
            <p14:sldId id="264"/>
            <p14:sldId id="272"/>
            <p14:sldId id="271"/>
            <p14:sldId id="590"/>
            <p14:sldId id="268"/>
            <p14:sldId id="576"/>
          </p14:sldIdLst>
        </p14:section>
        <p14:section name="Az adatvédelmi hatásvizsgálat a gyakorlatban (bevezetés)" id="{0E52D8A0-CC00-46AE-A715-A233CCF2ACE9}">
          <p14:sldIdLst>
            <p14:sldId id="591"/>
            <p14:sldId id="592"/>
            <p14:sldId id="277"/>
          </p14:sldIdLst>
        </p14:section>
        <p14:section name="Szükség van adatvédelmi hatásvizsgálatra?" id="{F46370B4-AB82-47BA-99FF-C4ECCD3BFC9A}">
          <p14:sldIdLst>
            <p14:sldId id="282"/>
            <p14:sldId id="595"/>
            <p14:sldId id="285"/>
            <p14:sldId id="283"/>
            <p14:sldId id="284"/>
            <p14:sldId id="596"/>
            <p14:sldId id="597"/>
            <p14:sldId id="598"/>
            <p14:sldId id="599"/>
            <p14:sldId id="313"/>
            <p14:sldId id="307"/>
            <p14:sldId id="297"/>
          </p14:sldIdLst>
        </p14:section>
        <p14:section name="Az adatvédelmi hatásvizsgálat folyamata" id="{78DC18D5-5EC1-4E68-A91F-3A4200CBD95F}">
          <p14:sldIdLst>
            <p14:sldId id="302"/>
            <p14:sldId id="275"/>
            <p14:sldId id="600"/>
          </p14:sldIdLst>
        </p14:section>
        <p14:section name="Névtelen szakasz" id="{1CED2C67-D05E-41BE-96AD-58CEFBCEBFD5}">
          <p14:sldIdLst>
            <p14:sldId id="286"/>
            <p14:sldId id="601"/>
            <p14:sldId id="602"/>
          </p14:sldIdLst>
        </p14:section>
        <p14:section name="A jogokra és szabadságokra gyakorolt kockázatok felmérése" id="{8DF2C83B-DD16-45A6-9F7B-792416074695}">
          <p14:sldIdLst>
            <p14:sldId id="270"/>
            <p14:sldId id="309"/>
            <p14:sldId id="300"/>
            <p14:sldId id="301"/>
          </p14:sldIdLst>
        </p14:section>
        <p14:section name="Konzultáció" id="{4CE7A19B-9554-40AE-A9A4-E4A30C6411BA}">
          <p14:sldIdLst>
            <p14:sldId id="303"/>
            <p14:sldId id="304"/>
            <p14:sldId id="305"/>
            <p14:sldId id="570"/>
          </p14:sldIdLst>
        </p14:section>
        <p14:section name="Az adatvédelmi tisztviselő bevonása" id="{51CFAB03-B64F-4B1D-96B6-7369751FA635}">
          <p14:sldIdLst>
            <p14:sldId id="594"/>
            <p14:sldId id="276"/>
            <p14:sldId id="306"/>
          </p14:sldIdLst>
        </p14:section>
        <p14:section name="Az adatvédelmi hatóság számára hozzáférhetővé tétel, valamint elérhetőség" id="{AE65A914-AFFC-40C6-BC34-A76D3C5DE1ED}">
          <p14:sldIdLst>
            <p14:sldId id="288"/>
            <p14:sldId id="294"/>
          </p14:sldIdLst>
        </p14:section>
        <p14:section name="Az útmutatások forrásai" id="{FAD421C1-188C-4F75-8B54-EEE91F52D2FD}">
          <p14:sldIdLst>
            <p14:sldId id="280"/>
            <p14:sldId id="296"/>
            <p14:sldId id="279"/>
            <p14:sldId id="281"/>
          </p14:sldIdLst>
        </p14:section>
        <p14:section name="Lezárás" id="{410B2404-0E25-486A-86E8-28C1993473FA}">
          <p14:sldIdLst>
            <p14:sldId id="290"/>
            <p14:sldId id="295"/>
          </p14:sldIdLst>
        </p14:section>
        <p14:section name="Kredit" id="{212385E0-B79F-4669-98C5-0891D4269E4D}">
          <p14:sldIdLst>
            <p14:sldId id="5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63375" autoAdjust="0"/>
  </p:normalViewPr>
  <p:slideViewPr>
    <p:cSldViewPr snapToGrid="0">
      <p:cViewPr varScale="1">
        <p:scale>
          <a:sx n="72" d="100"/>
          <a:sy n="72" d="100"/>
        </p:scale>
        <p:origin x="2106"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EFAE8-9EEA-4185-B2FF-2B0870A36BC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hu-HU"/>
        </a:p>
      </dgm:t>
    </dgm:pt>
    <dgm:pt modelId="{65AAEB76-06CA-4873-A0A8-3749F1CC1206}">
      <dgm:prSet phldrT="[Szöveg]" custT="1"/>
      <dgm:spPr/>
      <dgm:t>
        <a:bodyPr/>
        <a:lstStyle/>
        <a:p>
          <a:r>
            <a:rPr lang="hu-HU" sz="1000"/>
            <a:t>A tervezett adatkezelés leírása</a:t>
          </a:r>
        </a:p>
      </dgm:t>
    </dgm:pt>
    <dgm:pt modelId="{18561212-8DA0-4D3B-BE47-4078EDD2AC37}" type="parTrans" cxnId="{A7191176-6171-4CC9-A549-52289C968480}">
      <dgm:prSet/>
      <dgm:spPr/>
      <dgm:t>
        <a:bodyPr/>
        <a:lstStyle/>
        <a:p>
          <a:endParaRPr lang="hu-HU"/>
        </a:p>
      </dgm:t>
    </dgm:pt>
    <dgm:pt modelId="{E6DD5006-C5FE-4560-BCD2-33E345711B94}" type="sibTrans" cxnId="{A7191176-6171-4CC9-A549-52289C968480}">
      <dgm:prSet custT="1"/>
      <dgm:spPr/>
      <dgm:t>
        <a:bodyPr/>
        <a:lstStyle/>
        <a:p>
          <a:endParaRPr lang="hu-HU" sz="1000"/>
        </a:p>
      </dgm:t>
    </dgm:pt>
    <dgm:pt modelId="{8A6BF5C7-8019-45A3-8DD3-F56EF99AABB9}">
      <dgm:prSet phldrT="[Szöveg]" custT="1"/>
      <dgm:spPr/>
      <dgm:t>
        <a:bodyPr/>
        <a:lstStyle/>
        <a:p>
          <a:r>
            <a:rPr lang="hu-HU" sz="1000"/>
            <a:t>A szükségesség és arányosság vizsgálata</a:t>
          </a:r>
        </a:p>
      </dgm:t>
    </dgm:pt>
    <dgm:pt modelId="{5C415D3D-BD00-406F-8A3F-4B46A4D3A7C9}" type="parTrans" cxnId="{F4CDFBFD-AC7F-4EB7-BC2E-8899B79E7603}">
      <dgm:prSet/>
      <dgm:spPr/>
      <dgm:t>
        <a:bodyPr/>
        <a:lstStyle/>
        <a:p>
          <a:endParaRPr lang="hu-HU"/>
        </a:p>
      </dgm:t>
    </dgm:pt>
    <dgm:pt modelId="{3A058538-6AA4-4C0C-82A0-5C4662F97CA4}" type="sibTrans" cxnId="{F4CDFBFD-AC7F-4EB7-BC2E-8899B79E7603}">
      <dgm:prSet custT="1"/>
      <dgm:spPr/>
      <dgm:t>
        <a:bodyPr/>
        <a:lstStyle/>
        <a:p>
          <a:endParaRPr lang="hu-HU" sz="1000"/>
        </a:p>
      </dgm:t>
    </dgm:pt>
    <dgm:pt modelId="{2FE7975D-FA14-4931-A4D9-BCD0BC64E8FA}">
      <dgm:prSet phldrT="[Szöveg]" custT="1"/>
      <dgm:spPr/>
      <dgm:t>
        <a:bodyPr/>
        <a:lstStyle/>
        <a:p>
          <a:r>
            <a:rPr lang="hu-HU" sz="1000"/>
            <a:t>Tervezett intézkedések</a:t>
          </a:r>
        </a:p>
      </dgm:t>
    </dgm:pt>
    <dgm:pt modelId="{7BCA2F98-A7B7-47F1-B67F-6A303BE9FBBB}" type="parTrans" cxnId="{27DBDD23-3FFB-46CE-B929-614D723351FF}">
      <dgm:prSet/>
      <dgm:spPr/>
      <dgm:t>
        <a:bodyPr/>
        <a:lstStyle/>
        <a:p>
          <a:endParaRPr lang="hu-HU"/>
        </a:p>
      </dgm:t>
    </dgm:pt>
    <dgm:pt modelId="{0901176B-80CD-43DD-B3CD-7828D9FA1753}" type="sibTrans" cxnId="{27DBDD23-3FFB-46CE-B929-614D723351FF}">
      <dgm:prSet custT="1"/>
      <dgm:spPr/>
      <dgm:t>
        <a:bodyPr/>
        <a:lstStyle/>
        <a:p>
          <a:endParaRPr lang="hu-HU" sz="1000"/>
        </a:p>
      </dgm:t>
    </dgm:pt>
    <dgm:pt modelId="{9A44EF52-BAEB-4368-A369-A3857D612211}">
      <dgm:prSet phldrT="[Szöveg]" custT="1"/>
      <dgm:spPr/>
      <dgm:t>
        <a:bodyPr/>
        <a:lstStyle/>
        <a:p>
          <a:r>
            <a:rPr lang="hu-HU" sz="1000"/>
            <a:t>A jogokat és szabadságokat érintő kockázatok vizsgálata</a:t>
          </a:r>
        </a:p>
      </dgm:t>
    </dgm:pt>
    <dgm:pt modelId="{36526CD5-373D-498F-B423-6C2D9357D64C}" type="parTrans" cxnId="{76349D1E-9830-452A-8290-6C8DE738F269}">
      <dgm:prSet/>
      <dgm:spPr/>
      <dgm:t>
        <a:bodyPr/>
        <a:lstStyle/>
        <a:p>
          <a:endParaRPr lang="hu-HU"/>
        </a:p>
      </dgm:t>
    </dgm:pt>
    <dgm:pt modelId="{DADA17A3-D279-4A5F-9F72-4AB2573847C2}" type="sibTrans" cxnId="{76349D1E-9830-452A-8290-6C8DE738F269}">
      <dgm:prSet custT="1"/>
      <dgm:spPr/>
      <dgm:t>
        <a:bodyPr/>
        <a:lstStyle/>
        <a:p>
          <a:endParaRPr lang="hu-HU" sz="1000"/>
        </a:p>
      </dgm:t>
    </dgm:pt>
    <dgm:pt modelId="{78A55CA7-8820-4454-95D8-6E7396E1DB1B}">
      <dgm:prSet phldrT="[Szöveg]" custT="1"/>
      <dgm:spPr/>
      <dgm:t>
        <a:bodyPr/>
        <a:lstStyle/>
        <a:p>
          <a:endParaRPr lang="hu-HU" sz="900"/>
        </a:p>
        <a:p>
          <a:r>
            <a:rPr lang="hu-HU" sz="900"/>
            <a:t>Nyomomkövetés</a:t>
          </a:r>
          <a:r>
            <a:rPr lang="hu-HU" sz="1000"/>
            <a:t> </a:t>
          </a:r>
        </a:p>
        <a:p>
          <a:r>
            <a:rPr lang="hu-HU" sz="1000"/>
            <a:t>és felülvizsgálat</a:t>
          </a:r>
        </a:p>
      </dgm:t>
    </dgm:pt>
    <dgm:pt modelId="{D5A7CFAD-BD80-4C9E-A0B4-5079676C964B}" type="parTrans" cxnId="{F008EFE1-5096-4E97-84D6-F13AF707C3F5}">
      <dgm:prSet/>
      <dgm:spPr/>
      <dgm:t>
        <a:bodyPr/>
        <a:lstStyle/>
        <a:p>
          <a:endParaRPr lang="hu-HU"/>
        </a:p>
      </dgm:t>
    </dgm:pt>
    <dgm:pt modelId="{18048C0E-6A2A-481D-8F3D-CC8A83B730ED}" type="sibTrans" cxnId="{F008EFE1-5096-4E97-84D6-F13AF707C3F5}">
      <dgm:prSet custT="1"/>
      <dgm:spPr/>
      <dgm:t>
        <a:bodyPr/>
        <a:lstStyle/>
        <a:p>
          <a:endParaRPr lang="hu-HU" sz="1000"/>
        </a:p>
      </dgm:t>
    </dgm:pt>
    <dgm:pt modelId="{9BB59C03-CA18-4571-A705-9C1B5AF8C544}">
      <dgm:prSet custT="1"/>
      <dgm:spPr/>
      <dgm:t>
        <a:bodyPr/>
        <a:lstStyle/>
        <a:p>
          <a:r>
            <a:rPr lang="hu-HU" sz="1000"/>
            <a:t>A kockázatok kezelésére irányuló intézkedések</a:t>
          </a:r>
        </a:p>
      </dgm:t>
    </dgm:pt>
    <dgm:pt modelId="{827AF04C-BF75-4E50-99AB-527505F6AFB5}" type="parTrans" cxnId="{0B0D4E05-1965-4E58-B812-57163A8BC77D}">
      <dgm:prSet/>
      <dgm:spPr/>
      <dgm:t>
        <a:bodyPr/>
        <a:lstStyle/>
        <a:p>
          <a:endParaRPr lang="hu-HU"/>
        </a:p>
      </dgm:t>
    </dgm:pt>
    <dgm:pt modelId="{3C7F6E8B-1CCB-4718-8748-F9326510271E}" type="sibTrans" cxnId="{0B0D4E05-1965-4E58-B812-57163A8BC77D}">
      <dgm:prSet custT="1"/>
      <dgm:spPr/>
      <dgm:t>
        <a:bodyPr/>
        <a:lstStyle/>
        <a:p>
          <a:endParaRPr lang="hu-HU" sz="1000"/>
        </a:p>
      </dgm:t>
    </dgm:pt>
    <dgm:pt modelId="{6C8195F9-BC85-4EFC-8167-38C2EF2EF43C}">
      <dgm:prSet custT="1"/>
      <dgm:spPr/>
      <dgm:t>
        <a:bodyPr/>
        <a:lstStyle/>
        <a:p>
          <a:r>
            <a:rPr lang="hu-HU" sz="1000"/>
            <a:t>Dokumentáció</a:t>
          </a:r>
        </a:p>
      </dgm:t>
    </dgm:pt>
    <dgm:pt modelId="{230504B9-7B88-462B-8F91-4B3C218BDEDD}" type="parTrans" cxnId="{054406E6-3DDB-4E22-8F04-7FF6FDA28A67}">
      <dgm:prSet/>
      <dgm:spPr/>
      <dgm:t>
        <a:bodyPr/>
        <a:lstStyle/>
        <a:p>
          <a:endParaRPr lang="hu-HU"/>
        </a:p>
      </dgm:t>
    </dgm:pt>
    <dgm:pt modelId="{F852259A-3C1D-4EFD-ACBA-BD708EDF6CE8}" type="sibTrans" cxnId="{054406E6-3DDB-4E22-8F04-7FF6FDA28A67}">
      <dgm:prSet custT="1"/>
      <dgm:spPr/>
      <dgm:t>
        <a:bodyPr/>
        <a:lstStyle/>
        <a:p>
          <a:endParaRPr lang="hu-HU" sz="1000"/>
        </a:p>
      </dgm:t>
    </dgm:pt>
    <dgm:pt modelId="{81D4B698-665D-49BB-8C7E-C4D25B558E91}" type="pres">
      <dgm:prSet presAssocID="{399EFAE8-9EEA-4185-B2FF-2B0870A36BC3}" presName="cycle" presStyleCnt="0">
        <dgm:presLayoutVars>
          <dgm:dir/>
          <dgm:resizeHandles val="exact"/>
        </dgm:presLayoutVars>
      </dgm:prSet>
      <dgm:spPr/>
    </dgm:pt>
    <dgm:pt modelId="{C3D65977-BE06-4B2B-B966-E0A084C807AF}" type="pres">
      <dgm:prSet presAssocID="{65AAEB76-06CA-4873-A0A8-3749F1CC1206}" presName="node" presStyleLbl="node1" presStyleIdx="0" presStyleCnt="7">
        <dgm:presLayoutVars>
          <dgm:bulletEnabled val="1"/>
        </dgm:presLayoutVars>
      </dgm:prSet>
      <dgm:spPr/>
    </dgm:pt>
    <dgm:pt modelId="{D3BDFA84-C0A5-453B-B203-D23C06A7A7CA}" type="pres">
      <dgm:prSet presAssocID="{E6DD5006-C5FE-4560-BCD2-33E345711B94}" presName="sibTrans" presStyleLbl="sibTrans2D1" presStyleIdx="0" presStyleCnt="7"/>
      <dgm:spPr/>
    </dgm:pt>
    <dgm:pt modelId="{9EC07C77-6F8D-45A4-8441-4D3966B21A1C}" type="pres">
      <dgm:prSet presAssocID="{E6DD5006-C5FE-4560-BCD2-33E345711B94}" presName="connectorText" presStyleLbl="sibTrans2D1" presStyleIdx="0" presStyleCnt="7"/>
      <dgm:spPr/>
    </dgm:pt>
    <dgm:pt modelId="{905DF967-CA9D-490D-BD8B-F645016D9E47}" type="pres">
      <dgm:prSet presAssocID="{8A6BF5C7-8019-45A3-8DD3-F56EF99AABB9}" presName="node" presStyleLbl="node1" presStyleIdx="1" presStyleCnt="7">
        <dgm:presLayoutVars>
          <dgm:bulletEnabled val="1"/>
        </dgm:presLayoutVars>
      </dgm:prSet>
      <dgm:spPr/>
    </dgm:pt>
    <dgm:pt modelId="{2E215FBC-A8CC-4B8F-85BA-091F5BE17CA1}" type="pres">
      <dgm:prSet presAssocID="{3A058538-6AA4-4C0C-82A0-5C4662F97CA4}" presName="sibTrans" presStyleLbl="sibTrans2D1" presStyleIdx="1" presStyleCnt="7"/>
      <dgm:spPr/>
    </dgm:pt>
    <dgm:pt modelId="{3DDB9930-ED94-4588-9954-344BE51FFA44}" type="pres">
      <dgm:prSet presAssocID="{3A058538-6AA4-4C0C-82A0-5C4662F97CA4}" presName="connectorText" presStyleLbl="sibTrans2D1" presStyleIdx="1" presStyleCnt="7"/>
      <dgm:spPr/>
    </dgm:pt>
    <dgm:pt modelId="{BE516FDC-B77E-4BA2-B07A-3C14DEAEA3AF}" type="pres">
      <dgm:prSet presAssocID="{2FE7975D-FA14-4931-A4D9-BCD0BC64E8FA}" presName="node" presStyleLbl="node1" presStyleIdx="2" presStyleCnt="7">
        <dgm:presLayoutVars>
          <dgm:bulletEnabled val="1"/>
        </dgm:presLayoutVars>
      </dgm:prSet>
      <dgm:spPr/>
    </dgm:pt>
    <dgm:pt modelId="{071BB98A-1A92-4ED7-A26C-324FE62385D1}" type="pres">
      <dgm:prSet presAssocID="{0901176B-80CD-43DD-B3CD-7828D9FA1753}" presName="sibTrans" presStyleLbl="sibTrans2D1" presStyleIdx="2" presStyleCnt="7"/>
      <dgm:spPr/>
    </dgm:pt>
    <dgm:pt modelId="{A59A623A-044B-4576-A4F4-941E75CEA987}" type="pres">
      <dgm:prSet presAssocID="{0901176B-80CD-43DD-B3CD-7828D9FA1753}" presName="connectorText" presStyleLbl="sibTrans2D1" presStyleIdx="2" presStyleCnt="7"/>
      <dgm:spPr/>
    </dgm:pt>
    <dgm:pt modelId="{9EAA2D63-A55A-4C32-83B7-69CF9663B1C8}" type="pres">
      <dgm:prSet presAssocID="{9A44EF52-BAEB-4368-A369-A3857D612211}" presName="node" presStyleLbl="node1" presStyleIdx="3" presStyleCnt="7" custRadScaleRad="100691" custRadScaleInc="-2904">
        <dgm:presLayoutVars>
          <dgm:bulletEnabled val="1"/>
        </dgm:presLayoutVars>
      </dgm:prSet>
      <dgm:spPr/>
    </dgm:pt>
    <dgm:pt modelId="{C33EED69-9C6F-49B3-A94A-1B5EFEE47592}" type="pres">
      <dgm:prSet presAssocID="{DADA17A3-D279-4A5F-9F72-4AB2573847C2}" presName="sibTrans" presStyleLbl="sibTrans2D1" presStyleIdx="3" presStyleCnt="7"/>
      <dgm:spPr/>
    </dgm:pt>
    <dgm:pt modelId="{6728311A-078B-4091-9DB2-5D4B369654CA}" type="pres">
      <dgm:prSet presAssocID="{DADA17A3-D279-4A5F-9F72-4AB2573847C2}" presName="connectorText" presStyleLbl="sibTrans2D1" presStyleIdx="3" presStyleCnt="7"/>
      <dgm:spPr/>
    </dgm:pt>
    <dgm:pt modelId="{0CB3A4DD-5EA8-4268-BBD1-9948AEF063A5}" type="pres">
      <dgm:prSet presAssocID="{9BB59C03-CA18-4571-A705-9C1B5AF8C544}" presName="node" presStyleLbl="node1" presStyleIdx="4" presStyleCnt="7">
        <dgm:presLayoutVars>
          <dgm:bulletEnabled val="1"/>
        </dgm:presLayoutVars>
      </dgm:prSet>
      <dgm:spPr/>
    </dgm:pt>
    <dgm:pt modelId="{E6FF4835-366B-454B-AE7C-38D2D66BB193}" type="pres">
      <dgm:prSet presAssocID="{3C7F6E8B-1CCB-4718-8748-F9326510271E}" presName="sibTrans" presStyleLbl="sibTrans2D1" presStyleIdx="4" presStyleCnt="7"/>
      <dgm:spPr/>
    </dgm:pt>
    <dgm:pt modelId="{FD27E3ED-54DF-48F3-9D4F-53DEEF0D7DBB}" type="pres">
      <dgm:prSet presAssocID="{3C7F6E8B-1CCB-4718-8748-F9326510271E}" presName="connectorText" presStyleLbl="sibTrans2D1" presStyleIdx="4" presStyleCnt="7"/>
      <dgm:spPr/>
    </dgm:pt>
    <dgm:pt modelId="{696A91CC-05A2-4706-96B0-8F67D1344F1A}" type="pres">
      <dgm:prSet presAssocID="{6C8195F9-BC85-4EFC-8167-38C2EF2EF43C}" presName="node" presStyleLbl="node1" presStyleIdx="5" presStyleCnt="7">
        <dgm:presLayoutVars>
          <dgm:bulletEnabled val="1"/>
        </dgm:presLayoutVars>
      </dgm:prSet>
      <dgm:spPr/>
    </dgm:pt>
    <dgm:pt modelId="{87E3E0BE-1F45-4ED6-9D25-CBAC0FF6D31F}" type="pres">
      <dgm:prSet presAssocID="{F852259A-3C1D-4EFD-ACBA-BD708EDF6CE8}" presName="sibTrans" presStyleLbl="sibTrans2D1" presStyleIdx="5" presStyleCnt="7"/>
      <dgm:spPr/>
    </dgm:pt>
    <dgm:pt modelId="{15578BA2-D9DF-42C8-9D2E-DE473CFB61EE}" type="pres">
      <dgm:prSet presAssocID="{F852259A-3C1D-4EFD-ACBA-BD708EDF6CE8}" presName="connectorText" presStyleLbl="sibTrans2D1" presStyleIdx="5" presStyleCnt="7"/>
      <dgm:spPr/>
    </dgm:pt>
    <dgm:pt modelId="{B589730D-5DBF-43E2-ACF5-9AE1E58608AE}" type="pres">
      <dgm:prSet presAssocID="{78A55CA7-8820-4454-95D8-6E7396E1DB1B}" presName="node" presStyleLbl="node1" presStyleIdx="6" presStyleCnt="7" custScaleX="110522" custScaleY="107987" custRadScaleRad="97831" custRadScaleInc="-2806">
        <dgm:presLayoutVars>
          <dgm:bulletEnabled val="1"/>
        </dgm:presLayoutVars>
      </dgm:prSet>
      <dgm:spPr/>
    </dgm:pt>
    <dgm:pt modelId="{6085903C-E62A-4BCC-A096-CEF81BE2B8CA}" type="pres">
      <dgm:prSet presAssocID="{18048C0E-6A2A-481D-8F3D-CC8A83B730ED}" presName="sibTrans" presStyleLbl="sibTrans2D1" presStyleIdx="6" presStyleCnt="7"/>
      <dgm:spPr/>
    </dgm:pt>
    <dgm:pt modelId="{D1BE1812-C315-4825-AA7F-E630BEDA7DB2}" type="pres">
      <dgm:prSet presAssocID="{18048C0E-6A2A-481D-8F3D-CC8A83B730ED}" presName="connectorText" presStyleLbl="sibTrans2D1" presStyleIdx="6" presStyleCnt="7"/>
      <dgm:spPr/>
    </dgm:pt>
  </dgm:ptLst>
  <dgm:cxnLst>
    <dgm:cxn modelId="{0B0D4E05-1965-4E58-B812-57163A8BC77D}" srcId="{399EFAE8-9EEA-4185-B2FF-2B0870A36BC3}" destId="{9BB59C03-CA18-4571-A705-9C1B5AF8C544}" srcOrd="4" destOrd="0" parTransId="{827AF04C-BF75-4E50-99AB-527505F6AFB5}" sibTransId="{3C7F6E8B-1CCB-4718-8748-F9326510271E}"/>
    <dgm:cxn modelId="{B8A81719-9839-4B80-B378-CFD913C7645D}" type="presOf" srcId="{E6DD5006-C5FE-4560-BCD2-33E345711B94}" destId="{D3BDFA84-C0A5-453B-B203-D23C06A7A7CA}" srcOrd="0" destOrd="0" presId="urn:microsoft.com/office/officeart/2005/8/layout/cycle2"/>
    <dgm:cxn modelId="{2ECD6C1E-D692-447F-A444-86D6E061ACC6}" type="presOf" srcId="{DADA17A3-D279-4A5F-9F72-4AB2573847C2}" destId="{C33EED69-9C6F-49B3-A94A-1B5EFEE47592}" srcOrd="0" destOrd="0" presId="urn:microsoft.com/office/officeart/2005/8/layout/cycle2"/>
    <dgm:cxn modelId="{76349D1E-9830-452A-8290-6C8DE738F269}" srcId="{399EFAE8-9EEA-4185-B2FF-2B0870A36BC3}" destId="{9A44EF52-BAEB-4368-A369-A3857D612211}" srcOrd="3" destOrd="0" parTransId="{36526CD5-373D-498F-B423-6C2D9357D64C}" sibTransId="{DADA17A3-D279-4A5F-9F72-4AB2573847C2}"/>
    <dgm:cxn modelId="{27DBDD23-3FFB-46CE-B929-614D723351FF}" srcId="{399EFAE8-9EEA-4185-B2FF-2B0870A36BC3}" destId="{2FE7975D-FA14-4931-A4D9-BCD0BC64E8FA}" srcOrd="2" destOrd="0" parTransId="{7BCA2F98-A7B7-47F1-B67F-6A303BE9FBBB}" sibTransId="{0901176B-80CD-43DD-B3CD-7828D9FA1753}"/>
    <dgm:cxn modelId="{042DE925-B1CF-4897-9EF6-377B5B5A26A1}" type="presOf" srcId="{E6DD5006-C5FE-4560-BCD2-33E345711B94}" destId="{9EC07C77-6F8D-45A4-8441-4D3966B21A1C}" srcOrd="1" destOrd="0" presId="urn:microsoft.com/office/officeart/2005/8/layout/cycle2"/>
    <dgm:cxn modelId="{7D8C112F-CCE9-4507-9516-120F4C06E962}" type="presOf" srcId="{9BB59C03-CA18-4571-A705-9C1B5AF8C544}" destId="{0CB3A4DD-5EA8-4268-BBD1-9948AEF063A5}" srcOrd="0" destOrd="0" presId="urn:microsoft.com/office/officeart/2005/8/layout/cycle2"/>
    <dgm:cxn modelId="{5C087538-C1B0-476A-B6AC-15C52C7E2155}" type="presOf" srcId="{F852259A-3C1D-4EFD-ACBA-BD708EDF6CE8}" destId="{15578BA2-D9DF-42C8-9D2E-DE473CFB61EE}" srcOrd="1" destOrd="0" presId="urn:microsoft.com/office/officeart/2005/8/layout/cycle2"/>
    <dgm:cxn modelId="{F291493D-15FA-4DD0-9FEB-E83F7062FF44}" type="presOf" srcId="{6C8195F9-BC85-4EFC-8167-38C2EF2EF43C}" destId="{696A91CC-05A2-4706-96B0-8F67D1344F1A}" srcOrd="0" destOrd="0" presId="urn:microsoft.com/office/officeart/2005/8/layout/cycle2"/>
    <dgm:cxn modelId="{8A899F40-7B37-45D7-8DAD-C05841A0D74D}" type="presOf" srcId="{18048C0E-6A2A-481D-8F3D-CC8A83B730ED}" destId="{D1BE1812-C315-4825-AA7F-E630BEDA7DB2}" srcOrd="1" destOrd="0" presId="urn:microsoft.com/office/officeart/2005/8/layout/cycle2"/>
    <dgm:cxn modelId="{8E538D5F-899F-43FE-A8BC-4B6C6EE3EFC9}" type="presOf" srcId="{F852259A-3C1D-4EFD-ACBA-BD708EDF6CE8}" destId="{87E3E0BE-1F45-4ED6-9D25-CBAC0FF6D31F}" srcOrd="0" destOrd="0" presId="urn:microsoft.com/office/officeart/2005/8/layout/cycle2"/>
    <dgm:cxn modelId="{DC7DEE66-2E36-4E04-A3B5-3C1028551357}" type="presOf" srcId="{9A44EF52-BAEB-4368-A369-A3857D612211}" destId="{9EAA2D63-A55A-4C32-83B7-69CF9663B1C8}" srcOrd="0" destOrd="0" presId="urn:microsoft.com/office/officeart/2005/8/layout/cycle2"/>
    <dgm:cxn modelId="{06B3D64A-2501-4357-A811-2F6CF617D3DF}" type="presOf" srcId="{78A55CA7-8820-4454-95D8-6E7396E1DB1B}" destId="{B589730D-5DBF-43E2-ACF5-9AE1E58608AE}" srcOrd="0" destOrd="0" presId="urn:microsoft.com/office/officeart/2005/8/layout/cycle2"/>
    <dgm:cxn modelId="{088C2A70-B4A2-4F73-9C66-184097A680C9}" type="presOf" srcId="{2FE7975D-FA14-4931-A4D9-BCD0BC64E8FA}" destId="{BE516FDC-B77E-4BA2-B07A-3C14DEAEA3AF}" srcOrd="0" destOrd="0" presId="urn:microsoft.com/office/officeart/2005/8/layout/cycle2"/>
    <dgm:cxn modelId="{7C76FF53-56E8-4A1C-A383-DD3A7A3EC637}" type="presOf" srcId="{65AAEB76-06CA-4873-A0A8-3749F1CC1206}" destId="{C3D65977-BE06-4B2B-B966-E0A084C807AF}" srcOrd="0" destOrd="0" presId="urn:microsoft.com/office/officeart/2005/8/layout/cycle2"/>
    <dgm:cxn modelId="{A7191176-6171-4CC9-A549-52289C968480}" srcId="{399EFAE8-9EEA-4185-B2FF-2B0870A36BC3}" destId="{65AAEB76-06CA-4873-A0A8-3749F1CC1206}" srcOrd="0" destOrd="0" parTransId="{18561212-8DA0-4D3B-BE47-4078EDD2AC37}" sibTransId="{E6DD5006-C5FE-4560-BCD2-33E345711B94}"/>
    <dgm:cxn modelId="{21A0677E-0C96-422C-B98A-823A02448B1F}" type="presOf" srcId="{3A058538-6AA4-4C0C-82A0-5C4662F97CA4}" destId="{3DDB9930-ED94-4588-9954-344BE51FFA44}" srcOrd="1" destOrd="0" presId="urn:microsoft.com/office/officeart/2005/8/layout/cycle2"/>
    <dgm:cxn modelId="{6789488A-38E6-4F76-BF8F-9073D24F30A2}" type="presOf" srcId="{3A058538-6AA4-4C0C-82A0-5C4662F97CA4}" destId="{2E215FBC-A8CC-4B8F-85BA-091F5BE17CA1}" srcOrd="0" destOrd="0" presId="urn:microsoft.com/office/officeart/2005/8/layout/cycle2"/>
    <dgm:cxn modelId="{2FA8878B-FA36-420B-A956-AFAE88DD1C45}" type="presOf" srcId="{0901176B-80CD-43DD-B3CD-7828D9FA1753}" destId="{071BB98A-1A92-4ED7-A26C-324FE62385D1}" srcOrd="0" destOrd="0" presId="urn:microsoft.com/office/officeart/2005/8/layout/cycle2"/>
    <dgm:cxn modelId="{A1288D9D-A6D2-42B1-8CD9-DDC1A9799BE1}" type="presOf" srcId="{DADA17A3-D279-4A5F-9F72-4AB2573847C2}" destId="{6728311A-078B-4091-9DB2-5D4B369654CA}" srcOrd="1" destOrd="0" presId="urn:microsoft.com/office/officeart/2005/8/layout/cycle2"/>
    <dgm:cxn modelId="{A90847A0-A0C4-41DB-8B4C-D56A425AB54B}" type="presOf" srcId="{8A6BF5C7-8019-45A3-8DD3-F56EF99AABB9}" destId="{905DF967-CA9D-490D-BD8B-F645016D9E47}" srcOrd="0" destOrd="0" presId="urn:microsoft.com/office/officeart/2005/8/layout/cycle2"/>
    <dgm:cxn modelId="{708CD5B6-237C-4DD1-BD01-94D293BCDD9C}" type="presOf" srcId="{0901176B-80CD-43DD-B3CD-7828D9FA1753}" destId="{A59A623A-044B-4576-A4F4-941E75CEA987}" srcOrd="1" destOrd="0" presId="urn:microsoft.com/office/officeart/2005/8/layout/cycle2"/>
    <dgm:cxn modelId="{CA7C00D5-1B15-451C-8403-052EB93BD47E}" type="presOf" srcId="{399EFAE8-9EEA-4185-B2FF-2B0870A36BC3}" destId="{81D4B698-665D-49BB-8C7E-C4D25B558E91}" srcOrd="0" destOrd="0" presId="urn:microsoft.com/office/officeart/2005/8/layout/cycle2"/>
    <dgm:cxn modelId="{B25703DA-3B5A-4791-81B5-08D40F62A2F2}" type="presOf" srcId="{18048C0E-6A2A-481D-8F3D-CC8A83B730ED}" destId="{6085903C-E62A-4BCC-A096-CEF81BE2B8CA}" srcOrd="0" destOrd="0" presId="urn:microsoft.com/office/officeart/2005/8/layout/cycle2"/>
    <dgm:cxn modelId="{F008EFE1-5096-4E97-84D6-F13AF707C3F5}" srcId="{399EFAE8-9EEA-4185-B2FF-2B0870A36BC3}" destId="{78A55CA7-8820-4454-95D8-6E7396E1DB1B}" srcOrd="6" destOrd="0" parTransId="{D5A7CFAD-BD80-4C9E-A0B4-5079676C964B}" sibTransId="{18048C0E-6A2A-481D-8F3D-CC8A83B730ED}"/>
    <dgm:cxn modelId="{054406E6-3DDB-4E22-8F04-7FF6FDA28A67}" srcId="{399EFAE8-9EEA-4185-B2FF-2B0870A36BC3}" destId="{6C8195F9-BC85-4EFC-8167-38C2EF2EF43C}" srcOrd="5" destOrd="0" parTransId="{230504B9-7B88-462B-8F91-4B3C218BDEDD}" sibTransId="{F852259A-3C1D-4EFD-ACBA-BD708EDF6CE8}"/>
    <dgm:cxn modelId="{341037F8-3B8A-4CF8-AA1A-0A68C9067A37}" type="presOf" srcId="{3C7F6E8B-1CCB-4718-8748-F9326510271E}" destId="{E6FF4835-366B-454B-AE7C-38D2D66BB193}" srcOrd="0" destOrd="0" presId="urn:microsoft.com/office/officeart/2005/8/layout/cycle2"/>
    <dgm:cxn modelId="{F4CDFBFD-AC7F-4EB7-BC2E-8899B79E7603}" srcId="{399EFAE8-9EEA-4185-B2FF-2B0870A36BC3}" destId="{8A6BF5C7-8019-45A3-8DD3-F56EF99AABB9}" srcOrd="1" destOrd="0" parTransId="{5C415D3D-BD00-406F-8A3F-4B46A4D3A7C9}" sibTransId="{3A058538-6AA4-4C0C-82A0-5C4662F97CA4}"/>
    <dgm:cxn modelId="{116ED4FE-E140-49D1-B6C9-61B1FA700AF5}" type="presOf" srcId="{3C7F6E8B-1CCB-4718-8748-F9326510271E}" destId="{FD27E3ED-54DF-48F3-9D4F-53DEEF0D7DBB}" srcOrd="1" destOrd="0" presId="urn:microsoft.com/office/officeart/2005/8/layout/cycle2"/>
    <dgm:cxn modelId="{F4E5A48D-7A85-4002-9B2A-7A03C359F506}" type="presParOf" srcId="{81D4B698-665D-49BB-8C7E-C4D25B558E91}" destId="{C3D65977-BE06-4B2B-B966-E0A084C807AF}" srcOrd="0" destOrd="0" presId="urn:microsoft.com/office/officeart/2005/8/layout/cycle2"/>
    <dgm:cxn modelId="{285DB30C-9025-4025-82CC-DDF67D49F23D}" type="presParOf" srcId="{81D4B698-665D-49BB-8C7E-C4D25B558E91}" destId="{D3BDFA84-C0A5-453B-B203-D23C06A7A7CA}" srcOrd="1" destOrd="0" presId="urn:microsoft.com/office/officeart/2005/8/layout/cycle2"/>
    <dgm:cxn modelId="{67A120F9-C2B6-4246-ADA2-1BCBF7220468}" type="presParOf" srcId="{D3BDFA84-C0A5-453B-B203-D23C06A7A7CA}" destId="{9EC07C77-6F8D-45A4-8441-4D3966B21A1C}" srcOrd="0" destOrd="0" presId="urn:microsoft.com/office/officeart/2005/8/layout/cycle2"/>
    <dgm:cxn modelId="{8ABF42F4-C003-4670-B89F-384F38F653F8}" type="presParOf" srcId="{81D4B698-665D-49BB-8C7E-C4D25B558E91}" destId="{905DF967-CA9D-490D-BD8B-F645016D9E47}" srcOrd="2" destOrd="0" presId="urn:microsoft.com/office/officeart/2005/8/layout/cycle2"/>
    <dgm:cxn modelId="{4BA9C42B-AA88-4A92-84C8-564AC2F280C5}" type="presParOf" srcId="{81D4B698-665D-49BB-8C7E-C4D25B558E91}" destId="{2E215FBC-A8CC-4B8F-85BA-091F5BE17CA1}" srcOrd="3" destOrd="0" presId="urn:microsoft.com/office/officeart/2005/8/layout/cycle2"/>
    <dgm:cxn modelId="{013BD49D-8045-4058-A434-86E5BF8F637F}" type="presParOf" srcId="{2E215FBC-A8CC-4B8F-85BA-091F5BE17CA1}" destId="{3DDB9930-ED94-4588-9954-344BE51FFA44}" srcOrd="0" destOrd="0" presId="urn:microsoft.com/office/officeart/2005/8/layout/cycle2"/>
    <dgm:cxn modelId="{8646E0E4-B2C4-4369-95FA-A8C1E6A6058E}" type="presParOf" srcId="{81D4B698-665D-49BB-8C7E-C4D25B558E91}" destId="{BE516FDC-B77E-4BA2-B07A-3C14DEAEA3AF}" srcOrd="4" destOrd="0" presId="urn:microsoft.com/office/officeart/2005/8/layout/cycle2"/>
    <dgm:cxn modelId="{22315577-5197-47E8-9481-5543EF7F31C7}" type="presParOf" srcId="{81D4B698-665D-49BB-8C7E-C4D25B558E91}" destId="{071BB98A-1A92-4ED7-A26C-324FE62385D1}" srcOrd="5" destOrd="0" presId="urn:microsoft.com/office/officeart/2005/8/layout/cycle2"/>
    <dgm:cxn modelId="{ED3A7F9F-FDB1-4F45-9FF8-5352FF022935}" type="presParOf" srcId="{071BB98A-1A92-4ED7-A26C-324FE62385D1}" destId="{A59A623A-044B-4576-A4F4-941E75CEA987}" srcOrd="0" destOrd="0" presId="urn:microsoft.com/office/officeart/2005/8/layout/cycle2"/>
    <dgm:cxn modelId="{0922398A-0323-4FA9-9776-69C6A1136628}" type="presParOf" srcId="{81D4B698-665D-49BB-8C7E-C4D25B558E91}" destId="{9EAA2D63-A55A-4C32-83B7-69CF9663B1C8}" srcOrd="6" destOrd="0" presId="urn:microsoft.com/office/officeart/2005/8/layout/cycle2"/>
    <dgm:cxn modelId="{FE62341D-77AE-4E55-8342-EF3BDF4BDD30}" type="presParOf" srcId="{81D4B698-665D-49BB-8C7E-C4D25B558E91}" destId="{C33EED69-9C6F-49B3-A94A-1B5EFEE47592}" srcOrd="7" destOrd="0" presId="urn:microsoft.com/office/officeart/2005/8/layout/cycle2"/>
    <dgm:cxn modelId="{38DF8FFD-929B-4F9D-8313-7B147812E5D8}" type="presParOf" srcId="{C33EED69-9C6F-49B3-A94A-1B5EFEE47592}" destId="{6728311A-078B-4091-9DB2-5D4B369654CA}" srcOrd="0" destOrd="0" presId="urn:microsoft.com/office/officeart/2005/8/layout/cycle2"/>
    <dgm:cxn modelId="{E5A68E21-1419-421A-99C8-B754080AE252}" type="presParOf" srcId="{81D4B698-665D-49BB-8C7E-C4D25B558E91}" destId="{0CB3A4DD-5EA8-4268-BBD1-9948AEF063A5}" srcOrd="8" destOrd="0" presId="urn:microsoft.com/office/officeart/2005/8/layout/cycle2"/>
    <dgm:cxn modelId="{296CB8E9-D018-41C6-9D71-034B6280205F}" type="presParOf" srcId="{81D4B698-665D-49BB-8C7E-C4D25B558E91}" destId="{E6FF4835-366B-454B-AE7C-38D2D66BB193}" srcOrd="9" destOrd="0" presId="urn:microsoft.com/office/officeart/2005/8/layout/cycle2"/>
    <dgm:cxn modelId="{D4CB6152-C445-45C6-A6E0-FAAFD5CE9FAC}" type="presParOf" srcId="{E6FF4835-366B-454B-AE7C-38D2D66BB193}" destId="{FD27E3ED-54DF-48F3-9D4F-53DEEF0D7DBB}" srcOrd="0" destOrd="0" presId="urn:microsoft.com/office/officeart/2005/8/layout/cycle2"/>
    <dgm:cxn modelId="{F825CAF7-9B47-479D-A32E-F1EC1456A56C}" type="presParOf" srcId="{81D4B698-665D-49BB-8C7E-C4D25B558E91}" destId="{696A91CC-05A2-4706-96B0-8F67D1344F1A}" srcOrd="10" destOrd="0" presId="urn:microsoft.com/office/officeart/2005/8/layout/cycle2"/>
    <dgm:cxn modelId="{AC8FC4B7-DF96-4435-ACE3-BE2F8F896C34}" type="presParOf" srcId="{81D4B698-665D-49BB-8C7E-C4D25B558E91}" destId="{87E3E0BE-1F45-4ED6-9D25-CBAC0FF6D31F}" srcOrd="11" destOrd="0" presId="urn:microsoft.com/office/officeart/2005/8/layout/cycle2"/>
    <dgm:cxn modelId="{445A6B79-D0AD-49AC-A432-321BBA2B3E5F}" type="presParOf" srcId="{87E3E0BE-1F45-4ED6-9D25-CBAC0FF6D31F}" destId="{15578BA2-D9DF-42C8-9D2E-DE473CFB61EE}" srcOrd="0" destOrd="0" presId="urn:microsoft.com/office/officeart/2005/8/layout/cycle2"/>
    <dgm:cxn modelId="{284102F8-261A-4625-B166-8C9EC3B43799}" type="presParOf" srcId="{81D4B698-665D-49BB-8C7E-C4D25B558E91}" destId="{B589730D-5DBF-43E2-ACF5-9AE1E58608AE}" srcOrd="12" destOrd="0" presId="urn:microsoft.com/office/officeart/2005/8/layout/cycle2"/>
    <dgm:cxn modelId="{CE70D8E3-7863-44D8-9A5C-B17F00ECAF78}" type="presParOf" srcId="{81D4B698-665D-49BB-8C7E-C4D25B558E91}" destId="{6085903C-E62A-4BCC-A096-CEF81BE2B8CA}" srcOrd="13" destOrd="0" presId="urn:microsoft.com/office/officeart/2005/8/layout/cycle2"/>
    <dgm:cxn modelId="{E479BEF9-EDD0-45DB-BBCD-C96E619458DB}" type="presParOf" srcId="{6085903C-E62A-4BCC-A096-CEF81BE2B8CA}" destId="{D1BE1812-C315-4825-AA7F-E630BEDA7DB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91D15-0A68-4DD3-BD13-EDEA3F75E60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hu-HU"/>
        </a:p>
      </dgm:t>
    </dgm:pt>
    <dgm:pt modelId="{B34FCC61-3C4D-4D94-8DCC-57875BDC0B13}">
      <dgm:prSet custT="1"/>
      <dgm:spPr>
        <a:xfrm>
          <a:off x="3775591" y="-132271"/>
          <a:ext cx="1044973" cy="741891"/>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Az adatvédelmi hatásvizsgálat szükségességének vizsgálata</a:t>
          </a:r>
        </a:p>
      </dgm:t>
    </dgm:pt>
    <dgm:pt modelId="{0E654617-3D8F-4211-AA1E-6698EA311B54}" type="parTrans" cxnId="{A1C80A53-CC40-49A1-A657-E9A8D9F9533A}">
      <dgm:prSet/>
      <dgm:spPr/>
      <dgm:t>
        <a:bodyPr/>
        <a:lstStyle/>
        <a:p>
          <a:endParaRPr lang="hu-HU"/>
        </a:p>
      </dgm:t>
    </dgm:pt>
    <dgm:pt modelId="{9A5AE63B-E385-426D-963D-0016A0F31964}" type="sibTrans" cxnId="{A1C80A53-CC40-49A1-A657-E9A8D9F9533A}">
      <dgm:prSet/>
      <dgm:spPr>
        <a:xfrm>
          <a:off x="2479693" y="220435"/>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A906B428-ABC1-47A2-97D3-25616C499780}">
      <dgm:prSet custT="1"/>
      <dgm:spPr>
        <a:xfrm>
          <a:off x="5007082" y="388034"/>
          <a:ext cx="1051879" cy="72972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Az adatkezelés leírása</a:t>
          </a:r>
        </a:p>
      </dgm:t>
    </dgm:pt>
    <dgm:pt modelId="{089EB68E-2ED2-4A49-A4EF-CBA997AC73B3}" type="parTrans" cxnId="{1F3008F2-91FA-4A6C-88AE-F1EA110E1E2F}">
      <dgm:prSet/>
      <dgm:spPr/>
      <dgm:t>
        <a:bodyPr/>
        <a:lstStyle/>
        <a:p>
          <a:endParaRPr lang="hu-HU"/>
        </a:p>
      </dgm:t>
    </dgm:pt>
    <dgm:pt modelId="{93E6D290-9230-47D4-B99E-F1F350275B60}" type="sibTrans" cxnId="{1F3008F2-91FA-4A6C-88AE-F1EA110E1E2F}">
      <dgm:prSet/>
      <dgm:spPr>
        <a:xfrm>
          <a:off x="2500715" y="190794"/>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76C41A67-DDFF-4412-BACA-C8BE87D51B71}">
      <dgm:prSet custT="1"/>
      <dgm:spPr>
        <a:xfrm>
          <a:off x="5525898" y="1448947"/>
          <a:ext cx="1016554" cy="76440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Konzultáció szükségességének mérlegelése</a:t>
          </a:r>
        </a:p>
      </dgm:t>
    </dgm:pt>
    <dgm:pt modelId="{1867828B-7E95-4636-B818-EFA708EA5D9A}" type="parTrans" cxnId="{54BA238B-C9AC-4439-8F46-5CC1241B3044}">
      <dgm:prSet/>
      <dgm:spPr/>
      <dgm:t>
        <a:bodyPr/>
        <a:lstStyle/>
        <a:p>
          <a:endParaRPr lang="hu-HU"/>
        </a:p>
      </dgm:t>
    </dgm:pt>
    <dgm:pt modelId="{FC7F83FA-5A19-4BE6-8C8B-0B8F95A4E73B}" type="sibTrans" cxnId="{54BA238B-C9AC-4439-8F46-5CC1241B3044}">
      <dgm:prSet/>
      <dgm:spPr>
        <a:xfrm>
          <a:off x="2507361" y="339310"/>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305EA010-92A5-4046-A954-D80B2F3C107A}">
      <dgm:prSet custT="1"/>
      <dgm:spPr>
        <a:xfrm>
          <a:off x="5331800" y="2521642"/>
          <a:ext cx="985954" cy="722703"/>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Szükségesség és arányosság mérlegelése</a:t>
          </a:r>
        </a:p>
      </dgm:t>
    </dgm:pt>
    <dgm:pt modelId="{9B753343-768D-4D71-8C06-1A03D2F8B858}" type="parTrans" cxnId="{B1F8AA98-8949-4DD5-89B2-0FEB46BC5DC0}">
      <dgm:prSet/>
      <dgm:spPr/>
      <dgm:t>
        <a:bodyPr/>
        <a:lstStyle/>
        <a:p>
          <a:endParaRPr lang="hu-HU"/>
        </a:p>
      </dgm:t>
    </dgm:pt>
    <dgm:pt modelId="{F2865599-DD4D-40D5-835B-C1271CC32814}" type="sibTrans" cxnId="{B1F8AA98-8949-4DD5-89B2-0FEB46BC5DC0}">
      <dgm:prSet/>
      <dgm:spPr>
        <a:xfrm>
          <a:off x="2535197" y="238674"/>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0DA61994-41E6-427C-BBE2-68B1855C9115}">
      <dgm:prSet custT="1"/>
      <dgm:spPr>
        <a:xfrm>
          <a:off x="4430527" y="3312111"/>
          <a:ext cx="940982" cy="69201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 kockázat azonosítása és mérlegelése</a:t>
          </a:r>
        </a:p>
      </dgm:t>
    </dgm:pt>
    <dgm:pt modelId="{3DDE2A84-7D19-464A-8877-282C130A89F3}" type="parTrans" cxnId="{CD25A7A1-9295-4250-8E1F-40985B69B0AF}">
      <dgm:prSet/>
      <dgm:spPr/>
      <dgm:t>
        <a:bodyPr/>
        <a:lstStyle/>
        <a:p>
          <a:endParaRPr lang="hu-HU"/>
        </a:p>
      </dgm:t>
    </dgm:pt>
    <dgm:pt modelId="{C5931D16-D7AB-4BE6-984C-81D5758985F6}" type="sibTrans" cxnId="{CD25A7A1-9295-4250-8E1F-40985B69B0AF}">
      <dgm:prSet/>
      <dgm:spPr>
        <a:xfrm>
          <a:off x="2535197" y="238674"/>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8913E615-4FEB-4DEF-A590-D0D9ECA6F1E0}">
      <dgm:prSet custT="1"/>
      <dgm:spPr>
        <a:xfrm>
          <a:off x="3197746" y="3302531"/>
          <a:ext cx="994782" cy="711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 kockázat kezelésére szolgáló intézkedéseke azonosítása</a:t>
          </a:r>
        </a:p>
      </dgm:t>
    </dgm:pt>
    <dgm:pt modelId="{D5490A8E-9CD5-4450-A6FB-9E9C8943A358}" type="parTrans" cxnId="{2C9683D1-D13F-4226-AD95-5036ED479430}">
      <dgm:prSet/>
      <dgm:spPr/>
      <dgm:t>
        <a:bodyPr/>
        <a:lstStyle/>
        <a:p>
          <a:endParaRPr lang="hu-HU"/>
        </a:p>
      </dgm:t>
    </dgm:pt>
    <dgm:pt modelId="{5E73F052-178B-4341-95DF-0AB8690E9663}" type="sibTrans" cxnId="{2C9683D1-D13F-4226-AD95-5036ED479430}">
      <dgm:prSet/>
      <dgm:spPr>
        <a:xfrm>
          <a:off x="2532981" y="236906"/>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713D2048-82B9-4085-931F-23CA9E6C03B6}">
      <dgm:prSet custT="1"/>
      <dgm:spPr>
        <a:xfrm>
          <a:off x="2234171" y="2452581"/>
          <a:ext cx="997480" cy="72235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Az eredmények dokumentálása</a:t>
          </a:r>
        </a:p>
      </dgm:t>
    </dgm:pt>
    <dgm:pt modelId="{A36CF8D9-BDC6-4FB7-8416-442A1BBBB738}" type="parTrans" cxnId="{E4BF183E-2070-463A-941F-D378D3A5E404}">
      <dgm:prSet/>
      <dgm:spPr/>
      <dgm:t>
        <a:bodyPr/>
        <a:lstStyle/>
        <a:p>
          <a:endParaRPr lang="hu-HU"/>
        </a:p>
      </dgm:t>
    </dgm:pt>
    <dgm:pt modelId="{3422FE5D-5FB9-4047-AF45-FE41A9D5FEDB}" type="sibTrans" cxnId="{E4BF183E-2070-463A-941F-D378D3A5E404}">
      <dgm:prSet/>
      <dgm:spPr>
        <a:xfrm>
          <a:off x="2535227" y="240650"/>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457CD16D-36E0-42CA-A1D6-66FA10E1EA40}">
      <dgm:prSet custT="1"/>
      <dgm:spPr>
        <a:xfrm>
          <a:off x="2053857" y="1361959"/>
          <a:ext cx="1016244" cy="666948"/>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Az eredmények beépítése az adatkezelési gyakorlatba</a:t>
          </a:r>
        </a:p>
      </dgm:t>
    </dgm:pt>
    <dgm:pt modelId="{AC8430F0-E030-41A1-A0EB-7A81234D21EA}" type="parTrans" cxnId="{41112C3A-FE12-4084-9754-32D002ACACD0}">
      <dgm:prSet/>
      <dgm:spPr/>
      <dgm:t>
        <a:bodyPr/>
        <a:lstStyle/>
        <a:p>
          <a:endParaRPr lang="hu-HU"/>
        </a:p>
      </dgm:t>
    </dgm:pt>
    <dgm:pt modelId="{C63B27F1-C94B-4F2B-9239-FD682A322358}" type="sibTrans" cxnId="{41112C3A-FE12-4084-9754-32D002ACACD0}">
      <dgm:prSet/>
      <dgm:spPr>
        <a:xfrm>
          <a:off x="2428804" y="463555"/>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917658C9-643A-4917-80FD-F6B20670FF6C}">
      <dgm:prSet custT="1"/>
      <dgm:spPr>
        <a:xfrm>
          <a:off x="2698110" y="421652"/>
          <a:ext cx="872084" cy="647783"/>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hu-HU" sz="1000" b="0" baseline="0" dirty="0">
              <a:solidFill>
                <a:sysClr val="window" lastClr="FFFFFF"/>
              </a:solidFill>
              <a:latin typeface="Calibri" panose="020F0502020204030204"/>
              <a:ea typeface="+mn-ea"/>
              <a:cs typeface="+mn-cs"/>
            </a:rPr>
            <a:t>Folyamatos felülvizsgálat</a:t>
          </a:r>
        </a:p>
      </dgm:t>
    </dgm:pt>
    <dgm:pt modelId="{C3D0097D-5CAA-424E-98FD-6016E76A3C76}" type="parTrans" cxnId="{2D7BC9CD-9D76-4A3E-86FC-BA8C5E3A0C09}">
      <dgm:prSet/>
      <dgm:spPr/>
      <dgm:t>
        <a:bodyPr/>
        <a:lstStyle/>
        <a:p>
          <a:endParaRPr lang="hu-HU"/>
        </a:p>
      </dgm:t>
    </dgm:pt>
    <dgm:pt modelId="{B6620AAD-CD40-4CCA-BFA3-5E3BA3B21121}" type="sibTrans" cxnId="{2D7BC9CD-9D76-4A3E-86FC-BA8C5E3A0C09}">
      <dgm:prSet/>
      <dgm:spPr>
        <a:xfrm>
          <a:off x="2869319" y="95770"/>
          <a:ext cx="3525760" cy="3525760"/>
        </a:xfrm>
        <a:noFill/>
        <a:ln w="6350" cap="flat" cmpd="sng" algn="ctr">
          <a:solidFill>
            <a:srgbClr val="5B9BD5">
              <a:hueOff val="0"/>
              <a:satOff val="0"/>
              <a:lumOff val="0"/>
              <a:alphaOff val="0"/>
            </a:srgbClr>
          </a:solidFill>
          <a:prstDash val="solid"/>
          <a:miter lim="800000"/>
        </a:ln>
        <a:effectLst/>
      </dgm:spPr>
      <dgm:t>
        <a:bodyPr/>
        <a:lstStyle/>
        <a:p>
          <a:endParaRPr lang="hu-HU"/>
        </a:p>
      </dgm:t>
    </dgm:pt>
    <dgm:pt modelId="{0C05288A-FA3F-4436-BA38-EC8D8FD87B89}" type="pres">
      <dgm:prSet presAssocID="{A4191D15-0A68-4DD3-BD13-EDEA3F75E60B}" presName="cycle" presStyleCnt="0">
        <dgm:presLayoutVars>
          <dgm:dir/>
          <dgm:resizeHandles val="exact"/>
        </dgm:presLayoutVars>
      </dgm:prSet>
      <dgm:spPr/>
    </dgm:pt>
    <dgm:pt modelId="{7CD21C0E-B38B-41A5-92BC-B85E090403DF}" type="pres">
      <dgm:prSet presAssocID="{B34FCC61-3C4D-4D94-8DCC-57875BDC0B13}" presName="node" presStyleLbl="node1" presStyleIdx="0" presStyleCnt="9" custScaleX="147968" custScaleY="161618">
        <dgm:presLayoutVars>
          <dgm:bulletEnabled val="1"/>
        </dgm:presLayoutVars>
      </dgm:prSet>
      <dgm:spPr>
        <a:prstGeom prst="roundRect">
          <a:avLst/>
        </a:prstGeom>
      </dgm:spPr>
    </dgm:pt>
    <dgm:pt modelId="{6C224BB8-E750-4DB1-8FD5-84ECE9276264}" type="pres">
      <dgm:prSet presAssocID="{B34FCC61-3C4D-4D94-8DCC-57875BDC0B13}" presName="spNode" presStyleCnt="0"/>
      <dgm:spPr/>
    </dgm:pt>
    <dgm:pt modelId="{06DACD0B-39B6-448D-BEA4-FB013343D93C}" type="pres">
      <dgm:prSet presAssocID="{9A5AE63B-E385-426D-963D-0016A0F31964}" presName="sibTrans" presStyleLbl="sibTrans1D1" presStyleIdx="0" presStyleCnt="9"/>
      <dgm:spPr>
        <a:custGeom>
          <a:avLst/>
          <a:gdLst/>
          <a:ahLst/>
          <a:cxnLst/>
          <a:rect l="0" t="0" r="0" b="0"/>
          <a:pathLst>
            <a:path>
              <a:moveTo>
                <a:pt x="2342777" y="98108"/>
              </a:moveTo>
              <a:arcTo wR="1762880" hR="1762880" stAng="17352298" swAng="385809"/>
            </a:path>
          </a:pathLst>
        </a:custGeom>
      </dgm:spPr>
    </dgm:pt>
    <dgm:pt modelId="{A408ABAA-8A30-46A7-AC00-373174B65A04}" type="pres">
      <dgm:prSet presAssocID="{A906B428-ABC1-47A2-97D3-25616C499780}" presName="node" presStyleLbl="node1" presStyleIdx="1" presStyleCnt="9" custScaleX="148946" custScaleY="158967" custRadScaleRad="99621" custRadScaleInc="35127">
        <dgm:presLayoutVars>
          <dgm:bulletEnabled val="1"/>
        </dgm:presLayoutVars>
      </dgm:prSet>
      <dgm:spPr>
        <a:prstGeom prst="roundRect">
          <a:avLst/>
        </a:prstGeom>
      </dgm:spPr>
    </dgm:pt>
    <dgm:pt modelId="{4B4FBCA6-1D00-4F09-BBD4-A67103622390}" type="pres">
      <dgm:prSet presAssocID="{A906B428-ABC1-47A2-97D3-25616C499780}" presName="spNode" presStyleCnt="0"/>
      <dgm:spPr/>
    </dgm:pt>
    <dgm:pt modelId="{9E3575EB-F6C9-41F3-9EC8-24D42A59F5B0}" type="pres">
      <dgm:prSet presAssocID="{93E6D290-9230-47D4-B99E-F1F350275B60}" presName="sibTrans" presStyleLbl="sibTrans1D1" presStyleIdx="1" presStyleCnt="9"/>
      <dgm:spPr>
        <a:custGeom>
          <a:avLst/>
          <a:gdLst/>
          <a:ahLst/>
          <a:cxnLst/>
          <a:rect l="0" t="0" r="0" b="0"/>
          <a:pathLst>
            <a:path>
              <a:moveTo>
                <a:pt x="3316668" y="930119"/>
              </a:moveTo>
              <a:arcTo wR="1762880" hR="1762880" stAng="19908640" swAng="686146"/>
            </a:path>
          </a:pathLst>
        </a:custGeom>
      </dgm:spPr>
    </dgm:pt>
    <dgm:pt modelId="{D27248C5-604B-47CC-8FC0-5EEB2A29C3AD}" type="pres">
      <dgm:prSet presAssocID="{76C41A67-DDFF-4412-BACA-C8BE87D51B71}" presName="node" presStyleLbl="node1" presStyleIdx="2" presStyleCnt="9" custScaleX="143944" custScaleY="166522" custRadScaleRad="98954" custRadScaleInc="32956">
        <dgm:presLayoutVars>
          <dgm:bulletEnabled val="1"/>
        </dgm:presLayoutVars>
      </dgm:prSet>
      <dgm:spPr>
        <a:prstGeom prst="roundRect">
          <a:avLst/>
        </a:prstGeom>
      </dgm:spPr>
    </dgm:pt>
    <dgm:pt modelId="{2729F098-5659-445C-96B1-E1043A55EBEB}" type="pres">
      <dgm:prSet presAssocID="{76C41A67-DDFF-4412-BACA-C8BE87D51B71}" presName="spNode" presStyleCnt="0"/>
      <dgm:spPr/>
    </dgm:pt>
    <dgm:pt modelId="{17CEC117-3D7A-4B5F-9410-A32E0C6DE831}" type="pres">
      <dgm:prSet presAssocID="{FC7F83FA-5A19-4BE6-8C8B-0B8F95A4E73B}" presName="sibTrans" presStyleLbl="sibTrans1D1" presStyleIdx="2" presStyleCnt="9"/>
      <dgm:spPr>
        <a:custGeom>
          <a:avLst/>
          <a:gdLst/>
          <a:ahLst/>
          <a:cxnLst/>
          <a:rect l="0" t="0" r="0" b="0"/>
          <a:pathLst>
            <a:path>
              <a:moveTo>
                <a:pt x="3522053" y="1877152"/>
              </a:moveTo>
              <a:arcTo wR="1762880" hR="1762880" stAng="222996" swAng="596807"/>
            </a:path>
          </a:pathLst>
        </a:custGeom>
      </dgm:spPr>
    </dgm:pt>
    <dgm:pt modelId="{0582C95D-9940-4603-9638-37E320DFF2E7}" type="pres">
      <dgm:prSet presAssocID="{305EA010-92A5-4046-A954-D80B2F3C107A}" presName="node" presStyleLbl="node1" presStyleIdx="3" presStyleCnt="9" custScaleX="139611" custScaleY="157438">
        <dgm:presLayoutVars>
          <dgm:bulletEnabled val="1"/>
        </dgm:presLayoutVars>
      </dgm:prSet>
      <dgm:spPr>
        <a:prstGeom prst="roundRect">
          <a:avLst/>
        </a:prstGeom>
      </dgm:spPr>
    </dgm:pt>
    <dgm:pt modelId="{80B37E74-FEF1-4F8D-BFF7-B2522873E0B1}" type="pres">
      <dgm:prSet presAssocID="{305EA010-92A5-4046-A954-D80B2F3C107A}" presName="spNode" presStyleCnt="0"/>
      <dgm:spPr/>
    </dgm:pt>
    <dgm:pt modelId="{D6D46138-5885-44BA-89F1-B0276149CF38}" type="pres">
      <dgm:prSet presAssocID="{F2865599-DD4D-40D5-835B-C1271CC32814}" presName="sibTrans" presStyleLbl="sibTrans1D1" presStyleIdx="3" presStyleCnt="9"/>
      <dgm:spPr>
        <a:custGeom>
          <a:avLst/>
          <a:gdLst/>
          <a:ahLst/>
          <a:cxnLst/>
          <a:rect l="0" t="0" r="0" b="0"/>
          <a:pathLst>
            <a:path>
              <a:moveTo>
                <a:pt x="3011504" y="3007341"/>
              </a:moveTo>
              <a:arcTo wR="1762880" hR="1762880" stAng="2694260" swAng="450511"/>
            </a:path>
          </a:pathLst>
        </a:custGeom>
      </dgm:spPr>
    </dgm:pt>
    <dgm:pt modelId="{5B06FAEB-5BC4-41AA-AB56-624B31B2F8DB}" type="pres">
      <dgm:prSet presAssocID="{0DA61994-41E6-427C-BBE2-68B1855C9115}" presName="node" presStyleLbl="node1" presStyleIdx="4" presStyleCnt="9" custScaleX="133243" custScaleY="150753">
        <dgm:presLayoutVars>
          <dgm:bulletEnabled val="1"/>
        </dgm:presLayoutVars>
      </dgm:prSet>
      <dgm:spPr>
        <a:prstGeom prst="roundRect">
          <a:avLst/>
        </a:prstGeom>
      </dgm:spPr>
    </dgm:pt>
    <dgm:pt modelId="{7253B2E7-E3DA-4894-9C08-3083300EB7F1}" type="pres">
      <dgm:prSet presAssocID="{0DA61994-41E6-427C-BBE2-68B1855C9115}" presName="spNode" presStyleCnt="0"/>
      <dgm:spPr/>
    </dgm:pt>
    <dgm:pt modelId="{BC172C42-1AC4-4A39-BE15-FAEA4D4E92F0}" type="pres">
      <dgm:prSet presAssocID="{C5931D16-D7AB-4BE6-984C-81D5758985F6}" presName="sibTrans" presStyleLbl="sibTrans1D1" presStyleIdx="4" presStyleCnt="9"/>
      <dgm:spPr>
        <a:custGeom>
          <a:avLst/>
          <a:gdLst/>
          <a:ahLst/>
          <a:cxnLst/>
          <a:rect l="0" t="0" r="0" b="0"/>
          <a:pathLst>
            <a:path>
              <a:moveTo>
                <a:pt x="1892956" y="3520955"/>
              </a:moveTo>
              <a:arcTo wR="1762880" hR="1762880" stAng="5146112" swAng="455199"/>
            </a:path>
          </a:pathLst>
        </a:custGeom>
      </dgm:spPr>
    </dgm:pt>
    <dgm:pt modelId="{52F26E63-D4DC-40D9-9440-704C115B3E04}" type="pres">
      <dgm:prSet presAssocID="{8913E615-4FEB-4DEF-A590-D0D9ECA6F1E0}" presName="node" presStyleLbl="node1" presStyleIdx="5" presStyleCnt="9" custScaleX="140861" custScaleY="154927">
        <dgm:presLayoutVars>
          <dgm:bulletEnabled val="1"/>
        </dgm:presLayoutVars>
      </dgm:prSet>
      <dgm:spPr>
        <a:prstGeom prst="roundRect">
          <a:avLst/>
        </a:prstGeom>
      </dgm:spPr>
    </dgm:pt>
    <dgm:pt modelId="{8840179D-51EC-4D9B-9832-011351927B98}" type="pres">
      <dgm:prSet presAssocID="{8913E615-4FEB-4DEF-A590-D0D9ECA6F1E0}" presName="spNode" presStyleCnt="0"/>
      <dgm:spPr/>
    </dgm:pt>
    <dgm:pt modelId="{D28C6906-E24F-42BC-8FEF-ADE26134BA7A}" type="pres">
      <dgm:prSet presAssocID="{5E73F052-178B-4341-95DF-0AB8690E9663}" presName="sibTrans" presStyleLbl="sibTrans1D1" presStyleIdx="5" presStyleCnt="9"/>
      <dgm:spPr>
        <a:custGeom>
          <a:avLst/>
          <a:gdLst/>
          <a:ahLst/>
          <a:cxnLst/>
          <a:rect l="0" t="0" r="0" b="0"/>
          <a:pathLst>
            <a:path>
              <a:moveTo>
                <a:pt x="662443" y="3140118"/>
              </a:moveTo>
              <a:arcTo wR="1762880" hR="1762880" stAng="7717528" swAng="568322"/>
            </a:path>
          </a:pathLst>
        </a:custGeom>
      </dgm:spPr>
    </dgm:pt>
    <dgm:pt modelId="{24F090E1-679E-4209-BC23-825FC2865C36}" type="pres">
      <dgm:prSet presAssocID="{713D2048-82B9-4085-931F-23CA9E6C03B6}" presName="node" presStyleLbl="node1" presStyleIdx="6" presStyleCnt="9" custScaleX="141243" custScaleY="157363" custRadScaleRad="100027" custRadScaleInc="19305">
        <dgm:presLayoutVars>
          <dgm:bulletEnabled val="1"/>
        </dgm:presLayoutVars>
      </dgm:prSet>
      <dgm:spPr>
        <a:prstGeom prst="roundRect">
          <a:avLst/>
        </a:prstGeom>
      </dgm:spPr>
    </dgm:pt>
    <dgm:pt modelId="{F58E4C18-0156-4EF5-AFB4-57570D002EA4}" type="pres">
      <dgm:prSet presAssocID="{713D2048-82B9-4085-931F-23CA9E6C03B6}" presName="spNode" presStyleCnt="0"/>
      <dgm:spPr/>
    </dgm:pt>
    <dgm:pt modelId="{1260B451-0325-43A7-8F33-3B2B32A76A53}" type="pres">
      <dgm:prSet presAssocID="{3422FE5D-5FB9-4047-AF45-FE41A9D5FEDB}" presName="sibTrans" presStyleLbl="sibTrans1D1" presStyleIdx="6" presStyleCnt="9"/>
      <dgm:spPr>
        <a:custGeom>
          <a:avLst/>
          <a:gdLst/>
          <a:ahLst/>
          <a:cxnLst/>
          <a:rect l="0" t="0" r="0" b="0"/>
          <a:pathLst>
            <a:path>
              <a:moveTo>
                <a:pt x="57067" y="2207794"/>
              </a:moveTo>
              <a:arcTo wR="1762880" hR="1762880" stAng="9922901" swAng="819273"/>
            </a:path>
          </a:pathLst>
        </a:custGeom>
      </dgm:spPr>
    </dgm:pt>
    <dgm:pt modelId="{F5D38F63-716B-44CF-A6F7-01F59E34A677}" type="pres">
      <dgm:prSet presAssocID="{457CD16D-36E0-42CA-A1D6-66FA10E1EA40}" presName="node" presStyleLbl="node1" presStyleIdx="7" presStyleCnt="9" custScaleX="143900" custScaleY="145292">
        <dgm:presLayoutVars>
          <dgm:bulletEnabled val="1"/>
        </dgm:presLayoutVars>
      </dgm:prSet>
      <dgm:spPr>
        <a:prstGeom prst="roundRect">
          <a:avLst/>
        </a:prstGeom>
      </dgm:spPr>
    </dgm:pt>
    <dgm:pt modelId="{1ECCFB48-9CB6-4A1D-81BF-3B9C57BFF177}" type="pres">
      <dgm:prSet presAssocID="{457CD16D-36E0-42CA-A1D6-66FA10E1EA40}" presName="spNode" presStyleCnt="0"/>
      <dgm:spPr/>
    </dgm:pt>
    <dgm:pt modelId="{A7FB4303-A08C-4C4E-AF32-1081A7968D96}" type="pres">
      <dgm:prSet presAssocID="{C63B27F1-C94B-4F2B-9239-FD682A322358}" presName="sibTrans" presStyleLbl="sibTrans1D1" presStyleIdx="7" presStyleCnt="9"/>
      <dgm:spPr>
        <a:custGeom>
          <a:avLst/>
          <a:gdLst/>
          <a:ahLst/>
          <a:cxnLst/>
          <a:rect l="0" t="0" r="0" b="0"/>
          <a:pathLst>
            <a:path>
              <a:moveTo>
                <a:pt x="228270" y="895285"/>
              </a:moveTo>
              <a:arcTo wR="1762880" hR="1762880" stAng="12568904" swAng="685270"/>
            </a:path>
          </a:pathLst>
        </a:custGeom>
      </dgm:spPr>
    </dgm:pt>
    <dgm:pt modelId="{06117E90-2B4E-4A72-8842-2CA48BEEA0FF}" type="pres">
      <dgm:prSet presAssocID="{917658C9-643A-4917-80FD-F6B20670FF6C}" presName="node" presStyleLbl="node1" presStyleIdx="8" presStyleCnt="9" custScaleX="123487" custScaleY="141117" custRadScaleRad="97136" custRadScaleInc="-21156">
        <dgm:presLayoutVars>
          <dgm:bulletEnabled val="1"/>
        </dgm:presLayoutVars>
      </dgm:prSet>
      <dgm:spPr>
        <a:prstGeom prst="roundRect">
          <a:avLst/>
        </a:prstGeom>
      </dgm:spPr>
    </dgm:pt>
    <dgm:pt modelId="{E52750D1-7188-4F0B-A084-942A33CA1B0D}" type="pres">
      <dgm:prSet presAssocID="{917658C9-643A-4917-80FD-F6B20670FF6C}" presName="spNode" presStyleCnt="0"/>
      <dgm:spPr/>
    </dgm:pt>
    <dgm:pt modelId="{A9F2F943-6F36-49F8-A61F-0AE3E874BE48}" type="pres">
      <dgm:prSet presAssocID="{B6620AAD-CD40-4CCA-BFA3-5E3BA3B21121}" presName="sibTrans" presStyleLbl="sibTrans1D1" presStyleIdx="8" presStyleCnt="9"/>
      <dgm:spPr>
        <a:custGeom>
          <a:avLst/>
          <a:gdLst/>
          <a:ahLst/>
          <a:cxnLst/>
          <a:rect l="0" t="0" r="0" b="0"/>
          <a:pathLst>
            <a:path>
              <a:moveTo>
                <a:pt x="702832" y="354318"/>
              </a:moveTo>
              <a:arcTo wR="1762880" hR="1762880" stAng="13982148" swAng="468731"/>
            </a:path>
          </a:pathLst>
        </a:custGeom>
      </dgm:spPr>
    </dgm:pt>
  </dgm:ptLst>
  <dgm:cxnLst>
    <dgm:cxn modelId="{B65ECA0E-F411-4B57-9A68-3863139B8876}" type="presOf" srcId="{F2865599-DD4D-40D5-835B-C1271CC32814}" destId="{D6D46138-5885-44BA-89F1-B0276149CF38}" srcOrd="0" destOrd="0" presId="urn:microsoft.com/office/officeart/2005/8/layout/cycle6"/>
    <dgm:cxn modelId="{C3F40A15-B81B-46D7-AA40-64B5BB0566D7}" type="presOf" srcId="{A906B428-ABC1-47A2-97D3-25616C499780}" destId="{A408ABAA-8A30-46A7-AC00-373174B65A04}" srcOrd="0" destOrd="0" presId="urn:microsoft.com/office/officeart/2005/8/layout/cycle6"/>
    <dgm:cxn modelId="{B8D8CD15-FB22-4B04-A393-8F19C951888F}" type="presOf" srcId="{C5931D16-D7AB-4BE6-984C-81D5758985F6}" destId="{BC172C42-1AC4-4A39-BE15-FAEA4D4E92F0}" srcOrd="0" destOrd="0" presId="urn:microsoft.com/office/officeart/2005/8/layout/cycle6"/>
    <dgm:cxn modelId="{8E634B2E-4C46-4683-BF17-A04CE11713F6}" type="presOf" srcId="{457CD16D-36E0-42CA-A1D6-66FA10E1EA40}" destId="{F5D38F63-716B-44CF-A6F7-01F59E34A677}" srcOrd="0" destOrd="0" presId="urn:microsoft.com/office/officeart/2005/8/layout/cycle6"/>
    <dgm:cxn modelId="{41112C3A-FE12-4084-9754-32D002ACACD0}" srcId="{A4191D15-0A68-4DD3-BD13-EDEA3F75E60B}" destId="{457CD16D-36E0-42CA-A1D6-66FA10E1EA40}" srcOrd="7" destOrd="0" parTransId="{AC8430F0-E030-41A1-A0EB-7A81234D21EA}" sibTransId="{C63B27F1-C94B-4F2B-9239-FD682A322358}"/>
    <dgm:cxn modelId="{E4BF183E-2070-463A-941F-D378D3A5E404}" srcId="{A4191D15-0A68-4DD3-BD13-EDEA3F75E60B}" destId="{713D2048-82B9-4085-931F-23CA9E6C03B6}" srcOrd="6" destOrd="0" parTransId="{A36CF8D9-BDC6-4FB7-8416-442A1BBBB738}" sibTransId="{3422FE5D-5FB9-4047-AF45-FE41A9D5FEDB}"/>
    <dgm:cxn modelId="{135FF65E-7403-4059-A57A-548E2196E9B1}" type="presOf" srcId="{A4191D15-0A68-4DD3-BD13-EDEA3F75E60B}" destId="{0C05288A-FA3F-4436-BA38-EC8D8FD87B89}" srcOrd="0" destOrd="0" presId="urn:microsoft.com/office/officeart/2005/8/layout/cycle6"/>
    <dgm:cxn modelId="{8F494068-78F9-432B-8134-6CD994CC1C4D}" type="presOf" srcId="{3422FE5D-5FB9-4047-AF45-FE41A9D5FEDB}" destId="{1260B451-0325-43A7-8F33-3B2B32A76A53}" srcOrd="0" destOrd="0" presId="urn:microsoft.com/office/officeart/2005/8/layout/cycle6"/>
    <dgm:cxn modelId="{6CE8AB4D-2C98-4059-A71E-2942E851F41D}" type="presOf" srcId="{0DA61994-41E6-427C-BBE2-68B1855C9115}" destId="{5B06FAEB-5BC4-41AA-AB56-624B31B2F8DB}" srcOrd="0" destOrd="0" presId="urn:microsoft.com/office/officeart/2005/8/layout/cycle6"/>
    <dgm:cxn modelId="{95A54A50-05C8-45C2-8D29-4CC6AB88111E}" type="presOf" srcId="{713D2048-82B9-4085-931F-23CA9E6C03B6}" destId="{24F090E1-679E-4209-BC23-825FC2865C36}" srcOrd="0" destOrd="0" presId="urn:microsoft.com/office/officeart/2005/8/layout/cycle6"/>
    <dgm:cxn modelId="{A1C80A53-CC40-49A1-A657-E9A8D9F9533A}" srcId="{A4191D15-0A68-4DD3-BD13-EDEA3F75E60B}" destId="{B34FCC61-3C4D-4D94-8DCC-57875BDC0B13}" srcOrd="0" destOrd="0" parTransId="{0E654617-3D8F-4211-AA1E-6698EA311B54}" sibTransId="{9A5AE63B-E385-426D-963D-0016A0F31964}"/>
    <dgm:cxn modelId="{AD59B473-8EF1-4E3D-B86B-29E6782C92F6}" type="presOf" srcId="{9A5AE63B-E385-426D-963D-0016A0F31964}" destId="{06DACD0B-39B6-448D-BEA4-FB013343D93C}" srcOrd="0" destOrd="0" presId="urn:microsoft.com/office/officeart/2005/8/layout/cycle6"/>
    <dgm:cxn modelId="{54BA238B-C9AC-4439-8F46-5CC1241B3044}" srcId="{A4191D15-0A68-4DD3-BD13-EDEA3F75E60B}" destId="{76C41A67-DDFF-4412-BACA-C8BE87D51B71}" srcOrd="2" destOrd="0" parTransId="{1867828B-7E95-4636-B818-EFA708EA5D9A}" sibTransId="{FC7F83FA-5A19-4BE6-8C8B-0B8F95A4E73B}"/>
    <dgm:cxn modelId="{1C486B8F-6D6A-4F76-B39B-5C89FE54B3FC}" type="presOf" srcId="{B6620AAD-CD40-4CCA-BFA3-5E3BA3B21121}" destId="{A9F2F943-6F36-49F8-A61F-0AE3E874BE48}" srcOrd="0" destOrd="0" presId="urn:microsoft.com/office/officeart/2005/8/layout/cycle6"/>
    <dgm:cxn modelId="{B1F8AA98-8949-4DD5-89B2-0FEB46BC5DC0}" srcId="{A4191D15-0A68-4DD3-BD13-EDEA3F75E60B}" destId="{305EA010-92A5-4046-A954-D80B2F3C107A}" srcOrd="3" destOrd="0" parTransId="{9B753343-768D-4D71-8C06-1A03D2F8B858}" sibTransId="{F2865599-DD4D-40D5-835B-C1271CC32814}"/>
    <dgm:cxn modelId="{CD25A7A1-9295-4250-8E1F-40985B69B0AF}" srcId="{A4191D15-0A68-4DD3-BD13-EDEA3F75E60B}" destId="{0DA61994-41E6-427C-BBE2-68B1855C9115}" srcOrd="4" destOrd="0" parTransId="{3DDE2A84-7D19-464A-8877-282C130A89F3}" sibTransId="{C5931D16-D7AB-4BE6-984C-81D5758985F6}"/>
    <dgm:cxn modelId="{D693E7AC-38FA-43A5-A551-8A19AF527F03}" type="presOf" srcId="{B34FCC61-3C4D-4D94-8DCC-57875BDC0B13}" destId="{7CD21C0E-B38B-41A5-92BC-B85E090403DF}" srcOrd="0" destOrd="0" presId="urn:microsoft.com/office/officeart/2005/8/layout/cycle6"/>
    <dgm:cxn modelId="{355663C7-C613-4033-A1E5-8B8D18F610DC}" type="presOf" srcId="{76C41A67-DDFF-4412-BACA-C8BE87D51B71}" destId="{D27248C5-604B-47CC-8FC0-5EEB2A29C3AD}" srcOrd="0" destOrd="0" presId="urn:microsoft.com/office/officeart/2005/8/layout/cycle6"/>
    <dgm:cxn modelId="{2D7BC9CD-9D76-4A3E-86FC-BA8C5E3A0C09}" srcId="{A4191D15-0A68-4DD3-BD13-EDEA3F75E60B}" destId="{917658C9-643A-4917-80FD-F6B20670FF6C}" srcOrd="8" destOrd="0" parTransId="{C3D0097D-5CAA-424E-98FD-6016E76A3C76}" sibTransId="{B6620AAD-CD40-4CCA-BFA3-5E3BA3B21121}"/>
    <dgm:cxn modelId="{2C9683D1-D13F-4226-AD95-5036ED479430}" srcId="{A4191D15-0A68-4DD3-BD13-EDEA3F75E60B}" destId="{8913E615-4FEB-4DEF-A590-D0D9ECA6F1E0}" srcOrd="5" destOrd="0" parTransId="{D5490A8E-9CD5-4450-A6FB-9E9C8943A358}" sibTransId="{5E73F052-178B-4341-95DF-0AB8690E9663}"/>
    <dgm:cxn modelId="{9979F7D1-9B33-4599-9980-DA0E7EC9F8AD}" type="presOf" srcId="{FC7F83FA-5A19-4BE6-8C8B-0B8F95A4E73B}" destId="{17CEC117-3D7A-4B5F-9410-A32E0C6DE831}" srcOrd="0" destOrd="0" presId="urn:microsoft.com/office/officeart/2005/8/layout/cycle6"/>
    <dgm:cxn modelId="{5E48C9D2-CDC8-4604-8D5A-FFFAD3225CC0}" type="presOf" srcId="{C63B27F1-C94B-4F2B-9239-FD682A322358}" destId="{A7FB4303-A08C-4C4E-AF32-1081A7968D96}" srcOrd="0" destOrd="0" presId="urn:microsoft.com/office/officeart/2005/8/layout/cycle6"/>
    <dgm:cxn modelId="{45A69DDF-77C4-458E-9680-DA5E86B72725}" type="presOf" srcId="{8913E615-4FEB-4DEF-A590-D0D9ECA6F1E0}" destId="{52F26E63-D4DC-40D9-9440-704C115B3E04}" srcOrd="0" destOrd="0" presId="urn:microsoft.com/office/officeart/2005/8/layout/cycle6"/>
    <dgm:cxn modelId="{2D715DEE-2E25-4EFA-8F05-0C108EDBBC2F}" type="presOf" srcId="{305EA010-92A5-4046-A954-D80B2F3C107A}" destId="{0582C95D-9940-4603-9638-37E320DFF2E7}" srcOrd="0" destOrd="0" presId="urn:microsoft.com/office/officeart/2005/8/layout/cycle6"/>
    <dgm:cxn modelId="{1F3008F2-91FA-4A6C-88AE-F1EA110E1E2F}" srcId="{A4191D15-0A68-4DD3-BD13-EDEA3F75E60B}" destId="{A906B428-ABC1-47A2-97D3-25616C499780}" srcOrd="1" destOrd="0" parTransId="{089EB68E-2ED2-4A49-A4EF-CBA997AC73B3}" sibTransId="{93E6D290-9230-47D4-B99E-F1F350275B60}"/>
    <dgm:cxn modelId="{E71AEFF7-BD29-4EC9-A62A-E7C009D7BE74}" type="presOf" srcId="{93E6D290-9230-47D4-B99E-F1F350275B60}" destId="{9E3575EB-F6C9-41F3-9EC8-24D42A59F5B0}" srcOrd="0" destOrd="0" presId="urn:microsoft.com/office/officeart/2005/8/layout/cycle6"/>
    <dgm:cxn modelId="{C76CE0FB-4A4E-4370-8937-C81CDB6DC0DC}" type="presOf" srcId="{5E73F052-178B-4341-95DF-0AB8690E9663}" destId="{D28C6906-E24F-42BC-8FEF-ADE26134BA7A}" srcOrd="0" destOrd="0" presId="urn:microsoft.com/office/officeart/2005/8/layout/cycle6"/>
    <dgm:cxn modelId="{ABAAC6FE-BFEA-4133-83DC-F14186B1CB24}" type="presOf" srcId="{917658C9-643A-4917-80FD-F6B20670FF6C}" destId="{06117E90-2B4E-4A72-8842-2CA48BEEA0FF}" srcOrd="0" destOrd="0" presId="urn:microsoft.com/office/officeart/2005/8/layout/cycle6"/>
    <dgm:cxn modelId="{7EFBAC8D-7B50-4F01-BE10-ADE1D3D8C38B}" type="presParOf" srcId="{0C05288A-FA3F-4436-BA38-EC8D8FD87B89}" destId="{7CD21C0E-B38B-41A5-92BC-B85E090403DF}" srcOrd="0" destOrd="0" presId="urn:microsoft.com/office/officeart/2005/8/layout/cycle6"/>
    <dgm:cxn modelId="{11C6A6D9-BBE4-4D4E-B05D-5D1C195CDCC0}" type="presParOf" srcId="{0C05288A-FA3F-4436-BA38-EC8D8FD87B89}" destId="{6C224BB8-E750-4DB1-8FD5-84ECE9276264}" srcOrd="1" destOrd="0" presId="urn:microsoft.com/office/officeart/2005/8/layout/cycle6"/>
    <dgm:cxn modelId="{0BA6890F-906D-4D98-9FDF-39BD8E534B19}" type="presParOf" srcId="{0C05288A-FA3F-4436-BA38-EC8D8FD87B89}" destId="{06DACD0B-39B6-448D-BEA4-FB013343D93C}" srcOrd="2" destOrd="0" presId="urn:microsoft.com/office/officeart/2005/8/layout/cycle6"/>
    <dgm:cxn modelId="{3025F927-6D49-4926-8F67-0E795EF5058F}" type="presParOf" srcId="{0C05288A-FA3F-4436-BA38-EC8D8FD87B89}" destId="{A408ABAA-8A30-46A7-AC00-373174B65A04}" srcOrd="3" destOrd="0" presId="urn:microsoft.com/office/officeart/2005/8/layout/cycle6"/>
    <dgm:cxn modelId="{92453B54-1958-48EA-B138-9A719B6860B2}" type="presParOf" srcId="{0C05288A-FA3F-4436-BA38-EC8D8FD87B89}" destId="{4B4FBCA6-1D00-4F09-BBD4-A67103622390}" srcOrd="4" destOrd="0" presId="urn:microsoft.com/office/officeart/2005/8/layout/cycle6"/>
    <dgm:cxn modelId="{4482151C-7FF5-419C-AE8B-BC02C2782E4C}" type="presParOf" srcId="{0C05288A-FA3F-4436-BA38-EC8D8FD87B89}" destId="{9E3575EB-F6C9-41F3-9EC8-24D42A59F5B0}" srcOrd="5" destOrd="0" presId="urn:microsoft.com/office/officeart/2005/8/layout/cycle6"/>
    <dgm:cxn modelId="{EDB45FEF-F603-4C66-BEFF-B329C6F64D85}" type="presParOf" srcId="{0C05288A-FA3F-4436-BA38-EC8D8FD87B89}" destId="{D27248C5-604B-47CC-8FC0-5EEB2A29C3AD}" srcOrd="6" destOrd="0" presId="urn:microsoft.com/office/officeart/2005/8/layout/cycle6"/>
    <dgm:cxn modelId="{8466814F-26A1-4B2F-AB58-CEECA1FE9028}" type="presParOf" srcId="{0C05288A-FA3F-4436-BA38-EC8D8FD87B89}" destId="{2729F098-5659-445C-96B1-E1043A55EBEB}" srcOrd="7" destOrd="0" presId="urn:microsoft.com/office/officeart/2005/8/layout/cycle6"/>
    <dgm:cxn modelId="{4AE412C4-DE58-41B9-9C78-1FFFBEA6D7EF}" type="presParOf" srcId="{0C05288A-FA3F-4436-BA38-EC8D8FD87B89}" destId="{17CEC117-3D7A-4B5F-9410-A32E0C6DE831}" srcOrd="8" destOrd="0" presId="urn:microsoft.com/office/officeart/2005/8/layout/cycle6"/>
    <dgm:cxn modelId="{0C6F2F26-4188-4135-85C7-184EAA46BC7B}" type="presParOf" srcId="{0C05288A-FA3F-4436-BA38-EC8D8FD87B89}" destId="{0582C95D-9940-4603-9638-37E320DFF2E7}" srcOrd="9" destOrd="0" presId="urn:microsoft.com/office/officeart/2005/8/layout/cycle6"/>
    <dgm:cxn modelId="{AA68994B-0E47-4E70-8ED4-B5006C1C0DD7}" type="presParOf" srcId="{0C05288A-FA3F-4436-BA38-EC8D8FD87B89}" destId="{80B37E74-FEF1-4F8D-BFF7-B2522873E0B1}" srcOrd="10" destOrd="0" presId="urn:microsoft.com/office/officeart/2005/8/layout/cycle6"/>
    <dgm:cxn modelId="{4D718491-6E84-4568-89BB-C0A383C2530C}" type="presParOf" srcId="{0C05288A-FA3F-4436-BA38-EC8D8FD87B89}" destId="{D6D46138-5885-44BA-89F1-B0276149CF38}" srcOrd="11" destOrd="0" presId="urn:microsoft.com/office/officeart/2005/8/layout/cycle6"/>
    <dgm:cxn modelId="{E52A9B34-B508-42CF-A866-D026A2562396}" type="presParOf" srcId="{0C05288A-FA3F-4436-BA38-EC8D8FD87B89}" destId="{5B06FAEB-5BC4-41AA-AB56-624B31B2F8DB}" srcOrd="12" destOrd="0" presId="urn:microsoft.com/office/officeart/2005/8/layout/cycle6"/>
    <dgm:cxn modelId="{5BDDA5F7-D3DD-423B-9BB3-8BBF14756BDA}" type="presParOf" srcId="{0C05288A-FA3F-4436-BA38-EC8D8FD87B89}" destId="{7253B2E7-E3DA-4894-9C08-3083300EB7F1}" srcOrd="13" destOrd="0" presId="urn:microsoft.com/office/officeart/2005/8/layout/cycle6"/>
    <dgm:cxn modelId="{2580BF50-83E9-438F-86E2-43E8404563D4}" type="presParOf" srcId="{0C05288A-FA3F-4436-BA38-EC8D8FD87B89}" destId="{BC172C42-1AC4-4A39-BE15-FAEA4D4E92F0}" srcOrd="14" destOrd="0" presId="urn:microsoft.com/office/officeart/2005/8/layout/cycle6"/>
    <dgm:cxn modelId="{A718C48F-BE2E-4656-9C64-EC74562F9321}" type="presParOf" srcId="{0C05288A-FA3F-4436-BA38-EC8D8FD87B89}" destId="{52F26E63-D4DC-40D9-9440-704C115B3E04}" srcOrd="15" destOrd="0" presId="urn:microsoft.com/office/officeart/2005/8/layout/cycle6"/>
    <dgm:cxn modelId="{9661E765-0D92-464F-B110-25199EC3B371}" type="presParOf" srcId="{0C05288A-FA3F-4436-BA38-EC8D8FD87B89}" destId="{8840179D-51EC-4D9B-9832-011351927B98}" srcOrd="16" destOrd="0" presId="urn:microsoft.com/office/officeart/2005/8/layout/cycle6"/>
    <dgm:cxn modelId="{5E60305E-047E-4725-9CE7-5574962D4135}" type="presParOf" srcId="{0C05288A-FA3F-4436-BA38-EC8D8FD87B89}" destId="{D28C6906-E24F-42BC-8FEF-ADE26134BA7A}" srcOrd="17" destOrd="0" presId="urn:microsoft.com/office/officeart/2005/8/layout/cycle6"/>
    <dgm:cxn modelId="{EC1E5E22-39CC-4E21-A9DD-C4A90E9B1945}" type="presParOf" srcId="{0C05288A-FA3F-4436-BA38-EC8D8FD87B89}" destId="{24F090E1-679E-4209-BC23-825FC2865C36}" srcOrd="18" destOrd="0" presId="urn:microsoft.com/office/officeart/2005/8/layout/cycle6"/>
    <dgm:cxn modelId="{6D1EDEC5-7822-4CA7-8B05-7C8038C14428}" type="presParOf" srcId="{0C05288A-FA3F-4436-BA38-EC8D8FD87B89}" destId="{F58E4C18-0156-4EF5-AFB4-57570D002EA4}" srcOrd="19" destOrd="0" presId="urn:microsoft.com/office/officeart/2005/8/layout/cycle6"/>
    <dgm:cxn modelId="{195FD156-2896-46EC-8AC8-F98AF5E47621}" type="presParOf" srcId="{0C05288A-FA3F-4436-BA38-EC8D8FD87B89}" destId="{1260B451-0325-43A7-8F33-3B2B32A76A53}" srcOrd="20" destOrd="0" presId="urn:microsoft.com/office/officeart/2005/8/layout/cycle6"/>
    <dgm:cxn modelId="{C1D6A085-4552-4011-88F0-1DE876E4564F}" type="presParOf" srcId="{0C05288A-FA3F-4436-BA38-EC8D8FD87B89}" destId="{F5D38F63-716B-44CF-A6F7-01F59E34A677}" srcOrd="21" destOrd="0" presId="urn:microsoft.com/office/officeart/2005/8/layout/cycle6"/>
    <dgm:cxn modelId="{BA973B67-56B3-4ED7-8DB9-147573ECDDC5}" type="presParOf" srcId="{0C05288A-FA3F-4436-BA38-EC8D8FD87B89}" destId="{1ECCFB48-9CB6-4A1D-81BF-3B9C57BFF177}" srcOrd="22" destOrd="0" presId="urn:microsoft.com/office/officeart/2005/8/layout/cycle6"/>
    <dgm:cxn modelId="{29515D56-B34D-4112-A093-766BAD11A06A}" type="presParOf" srcId="{0C05288A-FA3F-4436-BA38-EC8D8FD87B89}" destId="{A7FB4303-A08C-4C4E-AF32-1081A7968D96}" srcOrd="23" destOrd="0" presId="urn:microsoft.com/office/officeart/2005/8/layout/cycle6"/>
    <dgm:cxn modelId="{1C81F1FF-4D01-4454-90A4-AB7658258BBD}" type="presParOf" srcId="{0C05288A-FA3F-4436-BA38-EC8D8FD87B89}" destId="{06117E90-2B4E-4A72-8842-2CA48BEEA0FF}" srcOrd="24" destOrd="0" presId="urn:microsoft.com/office/officeart/2005/8/layout/cycle6"/>
    <dgm:cxn modelId="{A4A0B463-5E7B-4162-BAF7-33C9090EC4F3}" type="presParOf" srcId="{0C05288A-FA3F-4436-BA38-EC8D8FD87B89}" destId="{E52750D1-7188-4F0B-A084-942A33CA1B0D}" srcOrd="25" destOrd="0" presId="urn:microsoft.com/office/officeart/2005/8/layout/cycle6"/>
    <dgm:cxn modelId="{DC21F46A-752E-4BD6-8B8E-3221A5E8ADD0}" type="presParOf" srcId="{0C05288A-FA3F-4436-BA38-EC8D8FD87B89}" destId="{A9F2F943-6F36-49F8-A61F-0AE3E874BE48}"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65977-BE06-4B2B-B966-E0A084C807AF}">
      <dsp:nvSpPr>
        <dsp:cNvPr id="0" name=""/>
        <dsp:cNvSpPr/>
      </dsp:nvSpPr>
      <dsp:spPr>
        <a:xfrm>
          <a:off x="4210055" y="1520"/>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A tervezett adatkezelés leírása</a:t>
          </a:r>
        </a:p>
      </dsp:txBody>
      <dsp:txXfrm>
        <a:off x="4439676" y="231141"/>
        <a:ext cx="1108708" cy="1108708"/>
      </dsp:txXfrm>
    </dsp:sp>
    <dsp:sp modelId="{D3BDFA84-C0A5-453B-B203-D23C06A7A7CA}">
      <dsp:nvSpPr>
        <dsp:cNvPr id="0" name=""/>
        <dsp:cNvSpPr/>
      </dsp:nvSpPr>
      <dsp:spPr>
        <a:xfrm rot="1542857">
          <a:off x="5835408" y="1026302"/>
          <a:ext cx="416186"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a:off x="5841590" y="1105053"/>
        <a:ext cx="291330" cy="317509"/>
      </dsp:txXfrm>
    </dsp:sp>
    <dsp:sp modelId="{905DF967-CA9D-490D-BD8B-F645016D9E47}">
      <dsp:nvSpPr>
        <dsp:cNvPr id="0" name=""/>
        <dsp:cNvSpPr/>
      </dsp:nvSpPr>
      <dsp:spPr>
        <a:xfrm>
          <a:off x="6330222" y="1022539"/>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A szükségesség és arányosság vizsgálata</a:t>
          </a:r>
        </a:p>
      </dsp:txBody>
      <dsp:txXfrm>
        <a:off x="6559843" y="1252160"/>
        <a:ext cx="1108708" cy="1108708"/>
      </dsp:txXfrm>
    </dsp:sp>
    <dsp:sp modelId="{2E215FBC-A8CC-4B8F-85BA-091F5BE17CA1}">
      <dsp:nvSpPr>
        <dsp:cNvPr id="0" name=""/>
        <dsp:cNvSpPr/>
      </dsp:nvSpPr>
      <dsp:spPr>
        <a:xfrm rot="4628571">
          <a:off x="7165302" y="2677543"/>
          <a:ext cx="416186"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a:off x="7213838" y="2722517"/>
        <a:ext cx="291330" cy="317509"/>
      </dsp:txXfrm>
    </dsp:sp>
    <dsp:sp modelId="{BE516FDC-B77E-4BA2-B07A-3C14DEAEA3AF}">
      <dsp:nvSpPr>
        <dsp:cNvPr id="0" name=""/>
        <dsp:cNvSpPr/>
      </dsp:nvSpPr>
      <dsp:spPr>
        <a:xfrm>
          <a:off x="6853860" y="3316747"/>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Tervezett intézkedések</a:t>
          </a:r>
        </a:p>
      </dsp:txBody>
      <dsp:txXfrm>
        <a:off x="7083481" y="3546368"/>
        <a:ext cx="1108708" cy="1108708"/>
      </dsp:txXfrm>
    </dsp:sp>
    <dsp:sp modelId="{071BB98A-1A92-4ED7-A26C-324FE62385D1}">
      <dsp:nvSpPr>
        <dsp:cNvPr id="0" name=""/>
        <dsp:cNvSpPr/>
      </dsp:nvSpPr>
      <dsp:spPr>
        <a:xfrm rot="7666890">
          <a:off x="6729495" y="4747626"/>
          <a:ext cx="403566"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rot="10800000">
        <a:off x="6827117" y="4805619"/>
        <a:ext cx="282496" cy="317509"/>
      </dsp:txXfrm>
    </dsp:sp>
    <dsp:sp modelId="{9EAA2D63-A55A-4C32-83B7-69CF9663B1C8}">
      <dsp:nvSpPr>
        <dsp:cNvPr id="0" name=""/>
        <dsp:cNvSpPr/>
      </dsp:nvSpPr>
      <dsp:spPr>
        <a:xfrm>
          <a:off x="5426751" y="5157793"/>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A jogokat és szabadságokat érintő kockázatok vizsgálata</a:t>
          </a:r>
        </a:p>
      </dsp:txBody>
      <dsp:txXfrm>
        <a:off x="5656372" y="5387414"/>
        <a:ext cx="1108708" cy="1108708"/>
      </dsp:txXfrm>
    </dsp:sp>
    <dsp:sp modelId="{C33EED69-9C6F-49B3-A94A-1B5EFEE47592}">
      <dsp:nvSpPr>
        <dsp:cNvPr id="0" name=""/>
        <dsp:cNvSpPr/>
      </dsp:nvSpPr>
      <dsp:spPr>
        <a:xfrm rot="10801772">
          <a:off x="4807738" y="5676566"/>
          <a:ext cx="437435"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rot="10800000">
        <a:off x="4938968" y="5782437"/>
        <a:ext cx="306205" cy="317509"/>
      </dsp:txXfrm>
    </dsp:sp>
    <dsp:sp modelId="{0CB3A4DD-5EA8-4268-BBD1-9948AEF063A5}">
      <dsp:nvSpPr>
        <dsp:cNvPr id="0" name=""/>
        <dsp:cNvSpPr/>
      </dsp:nvSpPr>
      <dsp:spPr>
        <a:xfrm>
          <a:off x="3033451" y="5156559"/>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A kockázatok kezelésére irányuló intézkedések</a:t>
          </a:r>
        </a:p>
      </dsp:txBody>
      <dsp:txXfrm>
        <a:off x="3263072" y="5386180"/>
        <a:ext cx="1108708" cy="1108708"/>
      </dsp:txXfrm>
    </dsp:sp>
    <dsp:sp modelId="{E6FF4835-366B-454B-AE7C-38D2D66BB193}">
      <dsp:nvSpPr>
        <dsp:cNvPr id="0" name=""/>
        <dsp:cNvSpPr/>
      </dsp:nvSpPr>
      <dsp:spPr>
        <a:xfrm rot="13885714">
          <a:off x="2883076" y="4765246"/>
          <a:ext cx="416186"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rot="10800000">
        <a:off x="2984427" y="4919891"/>
        <a:ext cx="291330" cy="317509"/>
      </dsp:txXfrm>
    </dsp:sp>
    <dsp:sp modelId="{696A91CC-05A2-4706-96B0-8F67D1344F1A}">
      <dsp:nvSpPr>
        <dsp:cNvPr id="0" name=""/>
        <dsp:cNvSpPr/>
      </dsp:nvSpPr>
      <dsp:spPr>
        <a:xfrm>
          <a:off x="1566250" y="3316747"/>
          <a:ext cx="1567950" cy="15679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a:t>Dokumentáció</a:t>
          </a:r>
        </a:p>
      </dsp:txBody>
      <dsp:txXfrm>
        <a:off x="1795871" y="3546368"/>
        <a:ext cx="1108708" cy="1108708"/>
      </dsp:txXfrm>
    </dsp:sp>
    <dsp:sp modelId="{87E3E0BE-1F45-4ED6-9D25-CBAC0FF6D31F}">
      <dsp:nvSpPr>
        <dsp:cNvPr id="0" name=""/>
        <dsp:cNvSpPr/>
      </dsp:nvSpPr>
      <dsp:spPr>
        <a:xfrm rot="17029312">
          <a:off x="2438174" y="2761126"/>
          <a:ext cx="353063"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a:off x="2478481" y="2918389"/>
        <a:ext cx="247144" cy="317509"/>
      </dsp:txXfrm>
    </dsp:sp>
    <dsp:sp modelId="{B589730D-5DBF-43E2-ACF5-9AE1E58608AE}">
      <dsp:nvSpPr>
        <dsp:cNvPr id="0" name=""/>
        <dsp:cNvSpPr/>
      </dsp:nvSpPr>
      <dsp:spPr>
        <a:xfrm>
          <a:off x="2032719" y="1022847"/>
          <a:ext cx="1732929" cy="16931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hu-HU" sz="900" kern="1200"/>
        </a:p>
        <a:p>
          <a:pPr marL="0" lvl="0" indent="0" algn="ctr" defTabSz="400050">
            <a:lnSpc>
              <a:spcPct val="90000"/>
            </a:lnSpc>
            <a:spcBef>
              <a:spcPct val="0"/>
            </a:spcBef>
            <a:spcAft>
              <a:spcPct val="35000"/>
            </a:spcAft>
            <a:buNone/>
          </a:pPr>
          <a:r>
            <a:rPr lang="hu-HU" sz="900" kern="1200"/>
            <a:t>Nyomomkövetés</a:t>
          </a:r>
          <a:r>
            <a:rPr lang="hu-HU" sz="1000" kern="1200"/>
            <a:t> </a:t>
          </a:r>
        </a:p>
        <a:p>
          <a:pPr marL="0" lvl="0" indent="0" algn="ctr" defTabSz="400050">
            <a:lnSpc>
              <a:spcPct val="90000"/>
            </a:lnSpc>
            <a:spcBef>
              <a:spcPct val="0"/>
            </a:spcBef>
            <a:spcAft>
              <a:spcPct val="35000"/>
            </a:spcAft>
            <a:buNone/>
          </a:pPr>
          <a:r>
            <a:rPr lang="hu-HU" sz="1000" kern="1200"/>
            <a:t>és felülvizsgálat</a:t>
          </a:r>
        </a:p>
      </dsp:txBody>
      <dsp:txXfrm>
        <a:off x="2286501" y="1270808"/>
        <a:ext cx="1225365" cy="1197260"/>
      </dsp:txXfrm>
    </dsp:sp>
    <dsp:sp modelId="{6085903C-E62A-4BCC-A096-CEF81BE2B8CA}">
      <dsp:nvSpPr>
        <dsp:cNvPr id="0" name=""/>
        <dsp:cNvSpPr/>
      </dsp:nvSpPr>
      <dsp:spPr>
        <a:xfrm rot="19958487">
          <a:off x="3783007" y="1049823"/>
          <a:ext cx="377647" cy="529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u-HU" sz="1000" kern="1200"/>
        </a:p>
      </dsp:txBody>
      <dsp:txXfrm>
        <a:off x="3789343" y="1181693"/>
        <a:ext cx="264353" cy="317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21C0E-B38B-41A5-92BC-B85E090403DF}">
      <dsp:nvSpPr>
        <dsp:cNvPr id="0" name=""/>
        <dsp:cNvSpPr/>
      </dsp:nvSpPr>
      <dsp:spPr>
        <a:xfrm>
          <a:off x="4797760" y="-192720"/>
          <a:ext cx="1529184" cy="108566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Az adatvédelmi hatásvizsgálat szükségességének vizsgálata</a:t>
          </a:r>
        </a:p>
      </dsp:txBody>
      <dsp:txXfrm>
        <a:off x="4850758" y="-139722"/>
        <a:ext cx="1423188" cy="979667"/>
      </dsp:txXfrm>
    </dsp:sp>
    <dsp:sp modelId="{06DACD0B-39B6-448D-BEA4-FB013343D93C}">
      <dsp:nvSpPr>
        <dsp:cNvPr id="0" name=""/>
        <dsp:cNvSpPr/>
      </dsp:nvSpPr>
      <dsp:spPr>
        <a:xfrm>
          <a:off x="2903755" y="323256"/>
          <a:ext cx="5153975" cy="5153975"/>
        </a:xfrm>
        <a:custGeom>
          <a:avLst/>
          <a:gdLst/>
          <a:ahLst/>
          <a:cxnLst/>
          <a:rect l="0" t="0" r="0" b="0"/>
          <a:pathLst>
            <a:path>
              <a:moveTo>
                <a:pt x="2342777" y="98108"/>
              </a:moveTo>
              <a:arcTo wR="1762880" hR="1762880" stAng="17352298" swAng="385809"/>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408ABAA-8A30-46A7-AC00-373174B65A04}">
      <dsp:nvSpPr>
        <dsp:cNvPr id="0" name=""/>
        <dsp:cNvSpPr/>
      </dsp:nvSpPr>
      <dsp:spPr>
        <a:xfrm>
          <a:off x="6597953" y="567875"/>
          <a:ext cx="1539291" cy="106785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Az adatkezelés leírása</a:t>
          </a:r>
        </a:p>
      </dsp:txBody>
      <dsp:txXfrm>
        <a:off x="6650081" y="620003"/>
        <a:ext cx="1435035" cy="963599"/>
      </dsp:txXfrm>
    </dsp:sp>
    <dsp:sp modelId="{9E3575EB-F6C9-41F3-9EC8-24D42A59F5B0}">
      <dsp:nvSpPr>
        <dsp:cNvPr id="0" name=""/>
        <dsp:cNvSpPr/>
      </dsp:nvSpPr>
      <dsp:spPr>
        <a:xfrm>
          <a:off x="2934879" y="279928"/>
          <a:ext cx="5153975" cy="5153975"/>
        </a:xfrm>
        <a:custGeom>
          <a:avLst/>
          <a:gdLst/>
          <a:ahLst/>
          <a:cxnLst/>
          <a:rect l="0" t="0" r="0" b="0"/>
          <a:pathLst>
            <a:path>
              <a:moveTo>
                <a:pt x="3316668" y="930119"/>
              </a:moveTo>
              <a:arcTo wR="1762880" hR="1762880" stAng="19908640" swAng="686146"/>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D27248C5-604B-47CC-8FC0-5EEB2A29C3AD}">
      <dsp:nvSpPr>
        <dsp:cNvPr id="0" name=""/>
        <dsp:cNvSpPr/>
      </dsp:nvSpPr>
      <dsp:spPr>
        <a:xfrm>
          <a:off x="7356389" y="2118697"/>
          <a:ext cx="1487598" cy="111860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Konzultáció szükségességének mérlegelése</a:t>
          </a:r>
        </a:p>
      </dsp:txBody>
      <dsp:txXfrm>
        <a:off x="7410995" y="2173303"/>
        <a:ext cx="1378386" cy="1009393"/>
      </dsp:txXfrm>
    </dsp:sp>
    <dsp:sp modelId="{17CEC117-3D7A-4B5F-9410-A32E0C6DE831}">
      <dsp:nvSpPr>
        <dsp:cNvPr id="0" name=""/>
        <dsp:cNvSpPr/>
      </dsp:nvSpPr>
      <dsp:spPr>
        <a:xfrm>
          <a:off x="2944612" y="497616"/>
          <a:ext cx="5153975" cy="5153975"/>
        </a:xfrm>
        <a:custGeom>
          <a:avLst/>
          <a:gdLst/>
          <a:ahLst/>
          <a:cxnLst/>
          <a:rect l="0" t="0" r="0" b="0"/>
          <a:pathLst>
            <a:path>
              <a:moveTo>
                <a:pt x="3522053" y="1877152"/>
              </a:moveTo>
              <a:arcTo wR="1762880" hR="1762880" stAng="222996" swAng="596807"/>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0582C95D-9940-4603-9638-37E320DFF2E7}">
      <dsp:nvSpPr>
        <dsp:cNvPr id="0" name=""/>
        <dsp:cNvSpPr/>
      </dsp:nvSpPr>
      <dsp:spPr>
        <a:xfrm>
          <a:off x="7072679" y="3686801"/>
          <a:ext cx="1442818" cy="105758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Szükségesség és arányosság mérlegelése</a:t>
          </a:r>
        </a:p>
      </dsp:txBody>
      <dsp:txXfrm>
        <a:off x="7124306" y="3738428"/>
        <a:ext cx="1339564" cy="954330"/>
      </dsp:txXfrm>
    </dsp:sp>
    <dsp:sp modelId="{D6D46138-5885-44BA-89F1-B0276149CF38}">
      <dsp:nvSpPr>
        <dsp:cNvPr id="0" name=""/>
        <dsp:cNvSpPr/>
      </dsp:nvSpPr>
      <dsp:spPr>
        <a:xfrm>
          <a:off x="2985364" y="350111"/>
          <a:ext cx="5153975" cy="5153975"/>
        </a:xfrm>
        <a:custGeom>
          <a:avLst/>
          <a:gdLst/>
          <a:ahLst/>
          <a:cxnLst/>
          <a:rect l="0" t="0" r="0" b="0"/>
          <a:pathLst>
            <a:path>
              <a:moveTo>
                <a:pt x="3011504" y="3007341"/>
              </a:moveTo>
              <a:arcTo wR="1762880" hR="1762880" stAng="2694260" swAng="450511"/>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B06FAEB-5BC4-41AA-AB56-624B31B2F8DB}">
      <dsp:nvSpPr>
        <dsp:cNvPr id="0" name=""/>
        <dsp:cNvSpPr/>
      </dsp:nvSpPr>
      <dsp:spPr>
        <a:xfrm>
          <a:off x="5755230" y="4842336"/>
          <a:ext cx="1377008" cy="1012678"/>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 kockázat azonosítása és mérlegelése</a:t>
          </a:r>
        </a:p>
      </dsp:txBody>
      <dsp:txXfrm>
        <a:off x="5804665" y="4891771"/>
        <a:ext cx="1278138" cy="913808"/>
      </dsp:txXfrm>
    </dsp:sp>
    <dsp:sp modelId="{BC172C42-1AC4-4A39-BE15-FAEA4D4E92F0}">
      <dsp:nvSpPr>
        <dsp:cNvPr id="0" name=""/>
        <dsp:cNvSpPr/>
      </dsp:nvSpPr>
      <dsp:spPr>
        <a:xfrm>
          <a:off x="2985364" y="350111"/>
          <a:ext cx="5153975" cy="5153975"/>
        </a:xfrm>
        <a:custGeom>
          <a:avLst/>
          <a:gdLst/>
          <a:ahLst/>
          <a:cxnLst/>
          <a:rect l="0" t="0" r="0" b="0"/>
          <a:pathLst>
            <a:path>
              <a:moveTo>
                <a:pt x="1892956" y="3520955"/>
              </a:moveTo>
              <a:arcTo wR="1762880" hR="1762880" stAng="5146112" swAng="455199"/>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2F26E63-D4DC-40D9-9440-704C115B3E04}">
      <dsp:nvSpPr>
        <dsp:cNvPr id="0" name=""/>
        <dsp:cNvSpPr/>
      </dsp:nvSpPr>
      <dsp:spPr>
        <a:xfrm>
          <a:off x="3953102" y="4828317"/>
          <a:ext cx="1455736" cy="10407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 kockázat kezelésére szolgáló intézkedéseke azonosítása</a:t>
          </a:r>
        </a:p>
      </dsp:txBody>
      <dsp:txXfrm>
        <a:off x="4003906" y="4879121"/>
        <a:ext cx="1354128" cy="939108"/>
      </dsp:txXfrm>
    </dsp:sp>
    <dsp:sp modelId="{D28C6906-E24F-42BC-8FEF-ADE26134BA7A}">
      <dsp:nvSpPr>
        <dsp:cNvPr id="0" name=""/>
        <dsp:cNvSpPr/>
      </dsp:nvSpPr>
      <dsp:spPr>
        <a:xfrm>
          <a:off x="2982112" y="347515"/>
          <a:ext cx="5153975" cy="5153975"/>
        </a:xfrm>
        <a:custGeom>
          <a:avLst/>
          <a:gdLst/>
          <a:ahLst/>
          <a:cxnLst/>
          <a:rect l="0" t="0" r="0" b="0"/>
          <a:pathLst>
            <a:path>
              <a:moveTo>
                <a:pt x="662443" y="3140118"/>
              </a:moveTo>
              <a:arcTo wR="1762880" hR="1762880" stAng="7717528" swAng="568322"/>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4F090E1-679E-4209-BC23-825FC2865C36}">
      <dsp:nvSpPr>
        <dsp:cNvPr id="0" name=""/>
        <dsp:cNvSpPr/>
      </dsp:nvSpPr>
      <dsp:spPr>
        <a:xfrm>
          <a:off x="2544541" y="3585846"/>
          <a:ext cx="1459684" cy="10570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Az eredmények dokumentálása</a:t>
          </a:r>
        </a:p>
      </dsp:txBody>
      <dsp:txXfrm>
        <a:off x="2596143" y="3637448"/>
        <a:ext cx="1356480" cy="953876"/>
      </dsp:txXfrm>
    </dsp:sp>
    <dsp:sp modelId="{1260B451-0325-43A7-8F33-3B2B32A76A53}">
      <dsp:nvSpPr>
        <dsp:cNvPr id="0" name=""/>
        <dsp:cNvSpPr/>
      </dsp:nvSpPr>
      <dsp:spPr>
        <a:xfrm>
          <a:off x="2985408" y="353006"/>
          <a:ext cx="5153975" cy="5153975"/>
        </a:xfrm>
        <a:custGeom>
          <a:avLst/>
          <a:gdLst/>
          <a:ahLst/>
          <a:cxnLst/>
          <a:rect l="0" t="0" r="0" b="0"/>
          <a:pathLst>
            <a:path>
              <a:moveTo>
                <a:pt x="57067" y="2207794"/>
              </a:moveTo>
              <a:arcTo wR="1762880" hR="1762880" stAng="9922901" swAng="819273"/>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F5D38F63-716B-44CF-A6F7-01F59E34A677}">
      <dsp:nvSpPr>
        <dsp:cNvPr id="0" name=""/>
        <dsp:cNvSpPr/>
      </dsp:nvSpPr>
      <dsp:spPr>
        <a:xfrm>
          <a:off x="2280942" y="1991613"/>
          <a:ext cx="1487143" cy="97599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Az eredmények beépítése az adatkezelési gyakorlatba</a:t>
          </a:r>
        </a:p>
      </dsp:txBody>
      <dsp:txXfrm>
        <a:off x="2328586" y="2039257"/>
        <a:ext cx="1391855" cy="880705"/>
      </dsp:txXfrm>
    </dsp:sp>
    <dsp:sp modelId="{A7FB4303-A08C-4C4E-AF32-1081A7968D96}">
      <dsp:nvSpPr>
        <dsp:cNvPr id="0" name=""/>
        <dsp:cNvSpPr/>
      </dsp:nvSpPr>
      <dsp:spPr>
        <a:xfrm>
          <a:off x="2829375" y="679505"/>
          <a:ext cx="5153975" cy="5153975"/>
        </a:xfrm>
        <a:custGeom>
          <a:avLst/>
          <a:gdLst/>
          <a:ahLst/>
          <a:cxnLst/>
          <a:rect l="0" t="0" r="0" b="0"/>
          <a:pathLst>
            <a:path>
              <a:moveTo>
                <a:pt x="228270" y="895285"/>
              </a:moveTo>
              <a:arcTo wR="1762880" hR="1762880" stAng="12568904" swAng="685270"/>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06117E90-2B4E-4A72-8842-2CA48BEEA0FF}">
      <dsp:nvSpPr>
        <dsp:cNvPr id="0" name=""/>
        <dsp:cNvSpPr/>
      </dsp:nvSpPr>
      <dsp:spPr>
        <a:xfrm>
          <a:off x="3222827" y="617082"/>
          <a:ext cx="1276184" cy="947948"/>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u-HU" sz="1000" b="0" kern="1200" baseline="0" dirty="0">
              <a:solidFill>
                <a:sysClr val="window" lastClr="FFFFFF"/>
              </a:solidFill>
              <a:latin typeface="Calibri" panose="020F0502020204030204"/>
              <a:ea typeface="+mn-ea"/>
              <a:cs typeface="+mn-cs"/>
            </a:rPr>
            <a:t>Folyamatos felülvizsgálat</a:t>
          </a:r>
        </a:p>
      </dsp:txBody>
      <dsp:txXfrm>
        <a:off x="3269102" y="663357"/>
        <a:ext cx="1183634" cy="855398"/>
      </dsp:txXfrm>
    </dsp:sp>
    <dsp:sp modelId="{A9F2F943-6F36-49F8-A61F-0AE3E874BE48}">
      <dsp:nvSpPr>
        <dsp:cNvPr id="0" name=""/>
        <dsp:cNvSpPr/>
      </dsp:nvSpPr>
      <dsp:spPr>
        <a:xfrm>
          <a:off x="3475785" y="139898"/>
          <a:ext cx="5153975" cy="5153975"/>
        </a:xfrm>
        <a:custGeom>
          <a:avLst/>
          <a:gdLst/>
          <a:ahLst/>
          <a:cxnLst/>
          <a:rect l="0" t="0" r="0" b="0"/>
          <a:pathLst>
            <a:path>
              <a:moveTo>
                <a:pt x="702832" y="354318"/>
              </a:moveTo>
              <a:arcTo wR="1762880" hR="1762880" stAng="13982148" swAng="468731"/>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9DFC0-7D51-436B-8952-6EBE1DE37905}" type="datetimeFigureOut">
              <a:rPr lang="en-GB" smtClean="0"/>
              <a:t>11/03/2020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E1ED8-A20A-47BF-AD6C-9B601BC3AB8D}" type="slidenum">
              <a:rPr lang="en-GB" smtClean="0"/>
              <a:t>‹#›</a:t>
            </a:fld>
            <a:endParaRPr lang="en-GB"/>
          </a:p>
        </p:txBody>
      </p:sp>
    </p:spTree>
    <p:extLst>
      <p:ext uri="{BB962C8B-B14F-4D97-AF65-F5344CB8AC3E}">
        <p14:creationId xmlns:p14="http://schemas.microsoft.com/office/powerpoint/2010/main" val="198041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hr.coe.int/Documents/FS_Data_ENG.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dpialab.org/"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nkerepo.uni-nke.hu/xmlui/bitstream/handle/123456789/14671/Az%20adatvedelmi%20hatasvizsgalat%20es%20az%20elozetes%20konzultacio.pdf;jsessionid=3E7B9B755A745D361D2469E9B4D0081A?sequence=3"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583267"/>
          </a:xfrm>
        </p:spPr>
        <p:txBody>
          <a:bodyPr/>
          <a:lstStyle/>
          <a:p>
            <a:pPr algn="just"/>
            <a:r>
              <a:rPr lang="hu-HU" dirty="0"/>
              <a:t>A képzési anyag a STAR (</a:t>
            </a:r>
            <a:r>
              <a:rPr lang="hu-HU" dirty="0" err="1"/>
              <a:t>Support</a:t>
            </a:r>
            <a:r>
              <a:rPr lang="hu-HU" dirty="0"/>
              <a:t> </a:t>
            </a:r>
            <a:r>
              <a:rPr lang="hu-HU" dirty="0" err="1"/>
              <a:t>Training</a:t>
            </a:r>
            <a:r>
              <a:rPr lang="hu-HU" dirty="0"/>
              <a:t> </a:t>
            </a:r>
            <a:r>
              <a:rPr lang="hu-HU" dirty="0" err="1"/>
              <a:t>Activities</a:t>
            </a:r>
            <a:r>
              <a:rPr lang="hu-HU" dirty="0"/>
              <a:t> </a:t>
            </a:r>
            <a:r>
              <a:rPr lang="hu-HU" dirty="0" err="1"/>
              <a:t>on</a:t>
            </a:r>
            <a:r>
              <a:rPr lang="hu-HU" dirty="0"/>
              <a:t> </a:t>
            </a:r>
            <a:r>
              <a:rPr lang="hu-HU" dirty="0" err="1"/>
              <a:t>the</a:t>
            </a:r>
            <a:r>
              <a:rPr lang="hu-HU" dirty="0"/>
              <a:t> </a:t>
            </a:r>
            <a:r>
              <a:rPr lang="hu-HU" dirty="0" err="1"/>
              <a:t>data</a:t>
            </a:r>
            <a:r>
              <a:rPr lang="hu-HU" dirty="0"/>
              <a:t> </a:t>
            </a:r>
            <a:r>
              <a:rPr lang="hu-HU" dirty="0" err="1"/>
              <a:t>protection</a:t>
            </a:r>
            <a:r>
              <a:rPr lang="hu-HU" dirty="0"/>
              <a:t> Reform 2017-2019) projekt keretében, az Európai Unió Jogok, Egyenlőség és Polgárság 2014-2020 programjának (REC-RDAT-TRAI-AG-2016 ) társfinanszírozásában, a 76913 számú Grant </a:t>
            </a:r>
            <a:r>
              <a:rPr lang="hu-HU" dirty="0" err="1"/>
              <a:t>Agreement</a:t>
            </a:r>
            <a:r>
              <a:rPr lang="hu-HU" dirty="0"/>
              <a:t> alatt készült. </a:t>
            </a:r>
          </a:p>
          <a:p>
            <a:pPr algn="just"/>
            <a:endParaRPr lang="hu-HU" dirty="0"/>
          </a:p>
          <a:p>
            <a:pPr algn="just"/>
            <a:r>
              <a:rPr lang="hu-HU" dirty="0"/>
              <a:t>További információk, valamint az eredeti angol nyelvű  képzési anyagok megtalálhatóak a projekt honlapján (www.project-star.eu)</a:t>
            </a:r>
          </a:p>
          <a:p>
            <a:pPr algn="just"/>
            <a:r>
              <a:rPr lang="hu-HU" dirty="0"/>
              <a:t>---</a:t>
            </a:r>
          </a:p>
          <a:p>
            <a:pPr algn="just"/>
            <a:r>
              <a:rPr lang="hu-HU" dirty="0"/>
              <a:t>Mellékelt formanyomtatványok:</a:t>
            </a:r>
          </a:p>
          <a:p>
            <a:pPr algn="just"/>
            <a:endParaRPr lang="hu-HU" dirty="0"/>
          </a:p>
          <a:p>
            <a:pPr marL="171450" indent="-171450" algn="just">
              <a:buFont typeface="Arial" panose="020B0604020202020204" pitchFamily="34" charset="0"/>
              <a:buChar char="•"/>
            </a:pPr>
            <a:r>
              <a:rPr lang="hu-HU" sz="1200" kern="1200" dirty="0">
                <a:effectLst/>
                <a:latin typeface="+mn-lt"/>
                <a:ea typeface="+mn-ea"/>
                <a:cs typeface="+mn-cs"/>
              </a:rPr>
              <a:t>meghívó – a képzés tartalmának, céljának</a:t>
            </a:r>
            <a:r>
              <a:rPr lang="hu-HU" sz="1200" kern="1200" baseline="0" dirty="0">
                <a:effectLst/>
                <a:latin typeface="+mn-lt"/>
                <a:ea typeface="+mn-ea"/>
                <a:cs typeface="+mn-cs"/>
              </a:rPr>
              <a:t> és tervezett tanulási eredményeinek leírása,</a:t>
            </a:r>
          </a:p>
          <a:p>
            <a:pPr marL="171450" indent="-171450" algn="just">
              <a:buFont typeface="Arial" panose="020B0604020202020204" pitchFamily="34" charset="0"/>
              <a:buChar char="•"/>
            </a:pPr>
            <a:r>
              <a:rPr lang="hu-HU" dirty="0"/>
              <a:t>r</a:t>
            </a:r>
            <a:r>
              <a:rPr lang="hu-HU" sz="1200" kern="1200" dirty="0">
                <a:effectLst/>
                <a:latin typeface="+mn-lt"/>
                <a:ea typeface="+mn-ea"/>
                <a:cs typeface="+mn-cs"/>
              </a:rPr>
              <a:t>észtvevők listája, mely tartalmazza az adatvédelmi hozzájárulási formanyomtatványt is,</a:t>
            </a:r>
          </a:p>
          <a:p>
            <a:pPr marL="171450" indent="-171450" algn="just">
              <a:buFont typeface="Arial" panose="020B0604020202020204" pitchFamily="34" charset="0"/>
              <a:buChar char="•"/>
            </a:pPr>
            <a:r>
              <a:rPr lang="hu-HU" dirty="0"/>
              <a:t>értékelőlap </a:t>
            </a:r>
            <a:r>
              <a:rPr lang="hu-HU" sz="1200" kern="1200" dirty="0">
                <a:effectLst/>
                <a:latin typeface="+mn-lt"/>
                <a:ea typeface="+mn-ea"/>
                <a:cs typeface="+mn-cs"/>
              </a:rPr>
              <a:t>oktatók számára,</a:t>
            </a:r>
          </a:p>
          <a:p>
            <a:pPr marL="171450" indent="-171450" algn="just">
              <a:buFont typeface="Arial" panose="020B0604020202020204" pitchFamily="34" charset="0"/>
              <a:buChar char="•"/>
            </a:pPr>
            <a:r>
              <a:rPr lang="hu-HU" dirty="0"/>
              <a:t>p</a:t>
            </a:r>
            <a:r>
              <a:rPr lang="hu-HU" sz="1200" kern="1200" noProof="0" dirty="0" err="1">
                <a:effectLst/>
                <a:latin typeface="+mn-lt"/>
                <a:ea typeface="+mn-ea"/>
                <a:cs typeface="+mn-cs"/>
              </a:rPr>
              <a:t>lakát</a:t>
            </a:r>
            <a:r>
              <a:rPr lang="hu-HU" sz="1200" kern="1200" noProof="0" dirty="0">
                <a:effectLst/>
                <a:latin typeface="+mn-lt"/>
                <a:ea typeface="+mn-ea"/>
                <a:cs typeface="+mn-cs"/>
              </a:rPr>
              <a:t>/ </a:t>
            </a:r>
            <a:r>
              <a:rPr lang="hu-HU" dirty="0"/>
              <a:t>online felhívás</a:t>
            </a:r>
            <a:r>
              <a:rPr lang="hu-HU" sz="1200" kern="1200" noProof="0" dirty="0">
                <a:effectLst/>
                <a:latin typeface="+mn-lt"/>
                <a:ea typeface="+mn-ea"/>
                <a:cs typeface="+mn-cs"/>
              </a:rPr>
              <a:t>– a képzés tartalmának, céljának és a tervezett tanulási eredmények</a:t>
            </a:r>
            <a:r>
              <a:rPr lang="hu-HU" sz="1200" kern="1200" baseline="0" noProof="0" dirty="0">
                <a:effectLst/>
                <a:latin typeface="+mn-lt"/>
                <a:ea typeface="+mn-ea"/>
                <a:cs typeface="+mn-cs"/>
              </a:rPr>
              <a:t> </a:t>
            </a:r>
            <a:r>
              <a:rPr lang="hu-HU" sz="1200" kern="1200" noProof="0" dirty="0">
                <a:effectLst/>
                <a:latin typeface="+mn-lt"/>
                <a:ea typeface="+mn-ea"/>
                <a:cs typeface="+mn-cs"/>
              </a:rPr>
              <a:t>leírása</a:t>
            </a:r>
          </a:p>
          <a:p>
            <a:pPr algn="just"/>
            <a:endParaRPr lang="hu-HU" dirty="0"/>
          </a:p>
          <a:p>
            <a:pPr lvl="0" algn="just"/>
            <a:r>
              <a:rPr lang="hu-HU" b="1" dirty="0"/>
              <a:t>Javasolt szakirodalom</a:t>
            </a:r>
          </a:p>
          <a:p>
            <a:pPr marL="628650" lvl="1" indent="-171450">
              <a:buFont typeface="Arial" panose="020B0604020202020204" pitchFamily="34" charset="0"/>
              <a:buChar char="•"/>
            </a:pPr>
            <a:r>
              <a:rPr lang="hu-HU" sz="1200" i="0" kern="1200" noProof="0" dirty="0">
                <a:solidFill>
                  <a:schemeClr val="tx1"/>
                </a:solidFill>
                <a:effectLst/>
                <a:latin typeface="+mn-lt"/>
                <a:ea typeface="+mn-ea"/>
                <a:cs typeface="+mn-cs"/>
              </a:rPr>
              <a:t>A 29. cikk szerinti munkacsoport 15/2011. számú véleménye a hozzájárulás fogalmáról (WP 187), Brüsszel, 2011. július 13.</a:t>
            </a:r>
          </a:p>
          <a:p>
            <a:pPr marL="628650" lvl="1" indent="-171450">
              <a:buFont typeface="Arial" panose="020B0604020202020204" pitchFamily="34" charset="0"/>
              <a:buChar char="•"/>
            </a:pPr>
            <a:r>
              <a:rPr lang="hu-HU" sz="1200" kern="1200" noProof="0" dirty="0">
                <a:solidFill>
                  <a:schemeClr val="tx1"/>
                </a:solidFill>
                <a:effectLst/>
                <a:latin typeface="+mn-lt"/>
                <a:ea typeface="+mn-ea"/>
                <a:cs typeface="+mn-cs"/>
              </a:rPr>
              <a:t>A 29. cikk szerinti munkacsoport 3/2013 számú véleménye a célhoz kötöttségről (WP 203), Brüsszel, 2013. április 2.</a:t>
            </a:r>
          </a:p>
          <a:p>
            <a:pPr marL="628650" lvl="1" indent="-171450">
              <a:buFont typeface="Arial" panose="020B0604020202020204" pitchFamily="34" charset="0"/>
              <a:buChar char="•"/>
            </a:pPr>
            <a:r>
              <a:rPr lang="hu-HU" sz="1200" kern="1200" noProof="0" dirty="0">
                <a:solidFill>
                  <a:schemeClr val="tx1"/>
                </a:solidFill>
                <a:effectLst/>
                <a:latin typeface="+mn-lt"/>
                <a:ea typeface="+mn-ea"/>
                <a:cs typeface="+mn-cs"/>
              </a:rPr>
              <a:t>A 29. cikk szerinti munkacsoport 2/2017. számú véleménye a munkahelyi adatkezelésről (WP 249), Brüsszel, 2017. június 8.</a:t>
            </a:r>
          </a:p>
          <a:p>
            <a:pPr lvl="0" algn="just"/>
            <a:endParaRPr lang="hu-HU" b="1" dirty="0"/>
          </a:p>
          <a:p>
            <a:pPr lvl="0" algn="just"/>
            <a:r>
              <a:rPr lang="hu-HU" b="1" dirty="0"/>
              <a:t>További olvasmányok</a:t>
            </a:r>
            <a:endParaRPr lang="hu-HU" dirty="0"/>
          </a:p>
          <a:p>
            <a:pPr marL="628650" lvl="1" indent="-171450">
              <a:buFont typeface="Arial" panose="020B0604020202020204" pitchFamily="34" charset="0"/>
              <a:buChar char="•"/>
            </a:pPr>
            <a:r>
              <a:rPr lang="hu-HU" sz="1200" kern="1200" noProof="0" dirty="0">
                <a:solidFill>
                  <a:schemeClr val="tx1"/>
                </a:solidFill>
                <a:effectLst/>
                <a:latin typeface="+mn-lt"/>
                <a:ea typeface="+mn-ea"/>
                <a:cs typeface="+mn-cs"/>
              </a:rPr>
              <a:t>A 29. cikk szerinti munkacsoport munkadokumentuma az elektronikus egészségügyi nyilvántartásban tárolt, egészségi állapotra vonatkozó személyes adatok feldolgozásáról (WP 131), Brüsszel, 2007. február 15.</a:t>
            </a:r>
          </a:p>
          <a:p>
            <a:pPr marL="628650" lvl="1" indent="-171450">
              <a:buFont typeface="Arial" panose="020B0604020202020204" pitchFamily="34" charset="0"/>
              <a:buChar char="•"/>
            </a:pPr>
            <a:r>
              <a:rPr lang="hu-HU" sz="1200" kern="1200" noProof="0" dirty="0">
                <a:solidFill>
                  <a:schemeClr val="tx1"/>
                </a:solidFill>
                <a:effectLst/>
                <a:latin typeface="+mn-lt"/>
                <a:ea typeface="+mn-ea"/>
                <a:cs typeface="+mn-cs"/>
              </a:rPr>
              <a:t>A 29. cikk szerinti munkacsoport, (2014), 06/2014. számú véleménye az adatkezelő 95/46/EK irányelv 7. cikke szerinti jogszerű érdekeinek fogalmáról, 2014. április 4.</a:t>
            </a:r>
          </a:p>
          <a:p>
            <a:pPr marL="628650" lvl="1" indent="-171450">
              <a:buFont typeface="Arial" panose="020B0604020202020204" pitchFamily="34" charset="0"/>
              <a:buChar char="•"/>
            </a:pPr>
            <a:endParaRPr lang="hu-HU" sz="1200" kern="1200" noProof="0" dirty="0">
              <a:solidFill>
                <a:schemeClr val="tx1"/>
              </a:solidFill>
              <a:effectLst/>
              <a:latin typeface="+mn-lt"/>
              <a:ea typeface="+mn-ea"/>
              <a:cs typeface="+mn-cs"/>
            </a:endParaRPr>
          </a:p>
          <a:p>
            <a:pPr lvl="0" algn="just"/>
            <a:r>
              <a:rPr lang="hu-HU" b="1" dirty="0"/>
              <a:t>Jogesetek</a:t>
            </a:r>
            <a:endParaRPr lang="hu-HU" dirty="0"/>
          </a:p>
          <a:p>
            <a:pPr marL="628650" lvl="1" indent="-171450">
              <a:buFont typeface="Arial" panose="020B0604020202020204" pitchFamily="34" charset="0"/>
              <a:buChar char="•"/>
            </a:pPr>
            <a:r>
              <a:rPr lang="hu-HU" sz="1200" i="0" kern="1200" noProof="0" dirty="0">
                <a:solidFill>
                  <a:schemeClr val="tx1"/>
                </a:solidFill>
                <a:effectLst/>
                <a:latin typeface="+mn-lt"/>
                <a:ea typeface="+mn-ea"/>
                <a:cs typeface="+mn-cs"/>
              </a:rPr>
              <a:t>EJEB, </a:t>
            </a:r>
            <a:r>
              <a:rPr lang="hu-HU" sz="1200" i="0" kern="1200" noProof="0" dirty="0" err="1">
                <a:solidFill>
                  <a:schemeClr val="tx1"/>
                </a:solidFill>
                <a:effectLst/>
                <a:latin typeface="+mn-lt"/>
                <a:ea typeface="+mn-ea"/>
                <a:cs typeface="+mn-cs"/>
              </a:rPr>
              <a:t>Haralambie</a:t>
            </a:r>
            <a:r>
              <a:rPr lang="hu-HU" sz="1200" i="0" kern="1200" noProof="0" dirty="0">
                <a:solidFill>
                  <a:schemeClr val="tx1"/>
                </a:solidFill>
                <a:effectLst/>
                <a:latin typeface="+mn-lt"/>
                <a:ea typeface="+mn-ea"/>
                <a:cs typeface="+mn-cs"/>
              </a:rPr>
              <a:t> kontra Románia, 21737/03 sz. ügy, 2009. október 27.</a:t>
            </a:r>
          </a:p>
          <a:p>
            <a:pPr marL="628650" lvl="1" indent="-171450">
              <a:buFont typeface="Arial" panose="020B0604020202020204" pitchFamily="34" charset="0"/>
              <a:buChar char="•"/>
            </a:pPr>
            <a:r>
              <a:rPr lang="hu-HU" sz="1200" i="0" kern="1200" noProof="0" dirty="0">
                <a:solidFill>
                  <a:schemeClr val="tx1"/>
                </a:solidFill>
                <a:effectLst/>
                <a:latin typeface="+mn-lt"/>
                <a:ea typeface="+mn-ea"/>
                <a:cs typeface="+mn-cs"/>
              </a:rPr>
              <a:t>EUB, C-293/12 és C-594/12 sz. egyesített ügyek, Digital </a:t>
            </a:r>
            <a:r>
              <a:rPr lang="hu-HU" sz="1200" i="0" kern="1200" noProof="0" dirty="0" err="1">
                <a:solidFill>
                  <a:schemeClr val="tx1"/>
                </a:solidFill>
                <a:effectLst/>
                <a:latin typeface="+mn-lt"/>
                <a:ea typeface="+mn-ea"/>
                <a:cs typeface="+mn-cs"/>
              </a:rPr>
              <a:t>Rights</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Ireland</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Ltd</a:t>
            </a:r>
            <a:r>
              <a:rPr lang="hu-HU" sz="1200" i="0" kern="1200" noProof="0" dirty="0">
                <a:solidFill>
                  <a:schemeClr val="tx1"/>
                </a:solidFill>
                <a:effectLst/>
                <a:latin typeface="+mn-lt"/>
                <a:ea typeface="+mn-ea"/>
                <a:cs typeface="+mn-cs"/>
              </a:rPr>
              <a:t> kontra </a:t>
            </a:r>
            <a:r>
              <a:rPr lang="hu-HU" sz="1200" i="0" kern="1200" noProof="0" dirty="0" err="1">
                <a:solidFill>
                  <a:schemeClr val="tx1"/>
                </a:solidFill>
                <a:effectLst/>
                <a:latin typeface="+mn-lt"/>
                <a:ea typeface="+mn-ea"/>
                <a:cs typeface="+mn-cs"/>
              </a:rPr>
              <a:t>Minister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for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Communications</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Marine</a:t>
            </a:r>
            <a:r>
              <a:rPr lang="hu-HU" sz="1200" i="0" kern="1200" noProof="0" dirty="0">
                <a:solidFill>
                  <a:schemeClr val="tx1"/>
                </a:solidFill>
                <a:effectLst/>
                <a:latin typeface="+mn-lt"/>
                <a:ea typeface="+mn-ea"/>
                <a:cs typeface="+mn-cs"/>
              </a:rPr>
              <a:t> and </a:t>
            </a:r>
            <a:r>
              <a:rPr lang="hu-HU" sz="1200" i="0" kern="1200" noProof="0" dirty="0" err="1">
                <a:solidFill>
                  <a:schemeClr val="tx1"/>
                </a:solidFill>
                <a:effectLst/>
                <a:latin typeface="+mn-lt"/>
                <a:ea typeface="+mn-ea"/>
                <a:cs typeface="+mn-cs"/>
              </a:rPr>
              <a:t>Natural</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Resources</a:t>
            </a:r>
            <a:r>
              <a:rPr lang="hu-HU" sz="1200" i="0" kern="1200" noProof="0" dirty="0">
                <a:solidFill>
                  <a:schemeClr val="tx1"/>
                </a:solidFill>
                <a:effectLst/>
                <a:latin typeface="+mn-lt"/>
                <a:ea typeface="+mn-ea"/>
                <a:cs typeface="+mn-cs"/>
              </a:rPr>
              <a:t> és társai, valamint </a:t>
            </a:r>
            <a:r>
              <a:rPr lang="hu-HU" sz="1200" i="0" kern="1200" noProof="0" dirty="0" err="1">
                <a:solidFill>
                  <a:schemeClr val="tx1"/>
                </a:solidFill>
                <a:effectLst/>
                <a:latin typeface="+mn-lt"/>
                <a:ea typeface="+mn-ea"/>
                <a:cs typeface="+mn-cs"/>
              </a:rPr>
              <a:t>Kärntner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Landesregierung</a:t>
            </a:r>
            <a:r>
              <a:rPr lang="hu-HU" sz="1200" i="0" kern="1200" noProof="0" dirty="0">
                <a:solidFill>
                  <a:schemeClr val="tx1"/>
                </a:solidFill>
                <a:effectLst/>
                <a:latin typeface="+mn-lt"/>
                <a:ea typeface="+mn-ea"/>
                <a:cs typeface="+mn-cs"/>
              </a:rPr>
              <a:t> és társai [nagytanács], 2014. április 8.</a:t>
            </a:r>
          </a:p>
          <a:p>
            <a:pPr marL="628650" lvl="1" indent="-171450">
              <a:buFont typeface="Arial" panose="020B0604020202020204" pitchFamily="34" charset="0"/>
              <a:buChar char="•"/>
            </a:pPr>
            <a:r>
              <a:rPr lang="hu-HU" sz="1200" i="0" kern="1200" noProof="0" dirty="0">
                <a:solidFill>
                  <a:schemeClr val="tx1"/>
                </a:solidFill>
                <a:effectLst/>
                <a:latin typeface="+mn-lt"/>
                <a:ea typeface="+mn-ea"/>
                <a:cs typeface="+mn-cs"/>
              </a:rPr>
              <a:t>EUB, S. és Marper kontra Egyesült Királyság [nagytanács], 30562/04 és 30566/04 ügyek, 2008. december 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200" i="0" kern="1200" noProof="0" dirty="0">
                <a:solidFill>
                  <a:schemeClr val="tx1"/>
                </a:solidFill>
                <a:effectLst/>
                <a:latin typeface="+mn-lt"/>
                <a:ea typeface="+mn-ea"/>
                <a:cs typeface="+mn-cs"/>
              </a:rPr>
              <a:t>EUB, C-293/12 és C-594/12 sz. egyesített ügyek, Digital </a:t>
            </a:r>
            <a:r>
              <a:rPr lang="hu-HU" sz="1200" i="0" kern="1200" noProof="0" dirty="0" err="1">
                <a:solidFill>
                  <a:schemeClr val="tx1"/>
                </a:solidFill>
                <a:effectLst/>
                <a:latin typeface="+mn-lt"/>
                <a:ea typeface="+mn-ea"/>
                <a:cs typeface="+mn-cs"/>
              </a:rPr>
              <a:t>Rights</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Ireland</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Ltd</a:t>
            </a:r>
            <a:r>
              <a:rPr lang="hu-HU" sz="1200" i="0" kern="1200" noProof="0" dirty="0">
                <a:solidFill>
                  <a:schemeClr val="tx1"/>
                </a:solidFill>
                <a:effectLst/>
                <a:latin typeface="+mn-lt"/>
                <a:ea typeface="+mn-ea"/>
                <a:cs typeface="+mn-cs"/>
              </a:rPr>
              <a:t> kontra </a:t>
            </a:r>
            <a:r>
              <a:rPr lang="hu-HU" sz="1200" i="0" kern="1200" noProof="0" dirty="0" err="1">
                <a:solidFill>
                  <a:schemeClr val="tx1"/>
                </a:solidFill>
                <a:effectLst/>
                <a:latin typeface="+mn-lt"/>
                <a:ea typeface="+mn-ea"/>
                <a:cs typeface="+mn-cs"/>
              </a:rPr>
              <a:t>Minister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for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Communications</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Marine</a:t>
            </a:r>
            <a:r>
              <a:rPr lang="hu-HU" sz="1200" i="0" kern="1200" noProof="0" dirty="0">
                <a:solidFill>
                  <a:schemeClr val="tx1"/>
                </a:solidFill>
                <a:effectLst/>
                <a:latin typeface="+mn-lt"/>
                <a:ea typeface="+mn-ea"/>
                <a:cs typeface="+mn-cs"/>
              </a:rPr>
              <a:t> and </a:t>
            </a:r>
            <a:r>
              <a:rPr lang="hu-HU" sz="1200" i="0" kern="1200" noProof="0" dirty="0" err="1">
                <a:solidFill>
                  <a:schemeClr val="tx1"/>
                </a:solidFill>
                <a:effectLst/>
                <a:latin typeface="+mn-lt"/>
                <a:ea typeface="+mn-ea"/>
                <a:cs typeface="+mn-cs"/>
              </a:rPr>
              <a:t>Natural</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Resources</a:t>
            </a:r>
            <a:r>
              <a:rPr lang="hu-HU" sz="1200" i="0" kern="1200" noProof="0" dirty="0">
                <a:solidFill>
                  <a:schemeClr val="tx1"/>
                </a:solidFill>
                <a:effectLst/>
                <a:latin typeface="+mn-lt"/>
                <a:ea typeface="+mn-ea"/>
                <a:cs typeface="+mn-cs"/>
              </a:rPr>
              <a:t> és társai, valamint </a:t>
            </a:r>
            <a:r>
              <a:rPr lang="hu-HU" sz="1200" i="0" kern="1200" noProof="0" dirty="0" err="1">
                <a:solidFill>
                  <a:schemeClr val="tx1"/>
                </a:solidFill>
                <a:effectLst/>
                <a:latin typeface="+mn-lt"/>
                <a:ea typeface="+mn-ea"/>
                <a:cs typeface="+mn-cs"/>
              </a:rPr>
              <a:t>Kärntner</a:t>
            </a:r>
            <a:r>
              <a:rPr lang="hu-HU" sz="1200" i="0" kern="1200" noProof="0" dirty="0">
                <a:solidFill>
                  <a:schemeClr val="tx1"/>
                </a:solidFill>
                <a:effectLst/>
                <a:latin typeface="+mn-lt"/>
                <a:ea typeface="+mn-ea"/>
                <a:cs typeface="+mn-cs"/>
              </a:rPr>
              <a:t> </a:t>
            </a:r>
            <a:r>
              <a:rPr lang="hu-HU" sz="1200" i="0" kern="1200" noProof="0" dirty="0" err="1">
                <a:solidFill>
                  <a:schemeClr val="tx1"/>
                </a:solidFill>
                <a:effectLst/>
                <a:latin typeface="+mn-lt"/>
                <a:ea typeface="+mn-ea"/>
                <a:cs typeface="+mn-cs"/>
              </a:rPr>
              <a:t>Landesregierung</a:t>
            </a:r>
            <a:r>
              <a:rPr lang="hu-HU" sz="1200" i="0" kern="1200" noProof="0" dirty="0">
                <a:solidFill>
                  <a:schemeClr val="tx1"/>
                </a:solidFill>
                <a:effectLst/>
                <a:latin typeface="+mn-lt"/>
                <a:ea typeface="+mn-ea"/>
                <a:cs typeface="+mn-cs"/>
              </a:rPr>
              <a:t> és társai [nagytanács], 2014. április 8.</a:t>
            </a:r>
          </a:p>
          <a:p>
            <a:pPr algn="just"/>
            <a:endParaRPr lang="hu-HU" dirty="0"/>
          </a:p>
        </p:txBody>
      </p:sp>
    </p:spTree>
    <p:extLst>
      <p:ext uri="{BB962C8B-B14F-4D97-AF65-F5344CB8AC3E}">
        <p14:creationId xmlns:p14="http://schemas.microsoft.com/office/powerpoint/2010/main" val="398387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 adatvédelem mindennapi életünk fontos részévé vált</a:t>
            </a:r>
            <a:r>
              <a:rPr lang="hu-HU" b="0" baseline="0" noProof="0" dirty="0"/>
              <a:t> </a:t>
            </a:r>
            <a:r>
              <a:rPr lang="hu-HU" b="0" noProof="0" dirty="0"/>
              <a:t>és hogy </a:t>
            </a:r>
            <a:r>
              <a:rPr lang="hu-HU" b="0" baseline="0" noProof="0" dirty="0"/>
              <a:t>súlyos következményekkel járhat a </a:t>
            </a:r>
            <a:r>
              <a:rPr lang="hu-HU" b="0" noProof="0" dirty="0"/>
              <a:t>szervezetekre</a:t>
            </a:r>
            <a:r>
              <a:rPr lang="hu-HU" b="0" baseline="0" noProof="0" dirty="0"/>
              <a:t> nézve, ha nem felelnek meg az adatvédelmi előírásoknak.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Nyújtson</a:t>
            </a:r>
            <a:r>
              <a:rPr lang="hu-HU" sz="1200" b="0" kern="1200" baseline="0" noProof="0" dirty="0">
                <a:solidFill>
                  <a:schemeClr val="tx1"/>
                </a:solidFill>
                <a:effectLst/>
                <a:latin typeface="+mn-lt"/>
                <a:ea typeface="+mn-ea"/>
                <a:cs typeface="+mn-cs"/>
              </a:rPr>
              <a:t> g</a:t>
            </a:r>
            <a:r>
              <a:rPr lang="hu-HU" sz="1200" b="0" kern="1200" noProof="0" dirty="0">
                <a:solidFill>
                  <a:schemeClr val="tx1"/>
                </a:solidFill>
                <a:effectLst/>
                <a:latin typeface="+mn-lt"/>
                <a:ea typeface="+mn-ea"/>
                <a:cs typeface="+mn-cs"/>
              </a:rPr>
              <a:t>yors áttekintést</a:t>
            </a:r>
            <a:r>
              <a:rPr lang="hu-HU" sz="1200" b="0" i="0" kern="1200" dirty="0">
                <a:solidFill>
                  <a:schemeClr val="tx1"/>
                </a:solidFill>
                <a:effectLst/>
                <a:latin typeface="+mn-lt"/>
                <a:ea typeface="+mn-ea"/>
                <a:cs typeface="+mn-cs"/>
              </a:rPr>
              <a:t>!</a:t>
            </a:r>
            <a:endParaRPr lang="hu-HU" sz="1200" b="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kis adatvédelmi</a:t>
            </a:r>
            <a:r>
              <a:rPr lang="hu-HU" b="0" baseline="0" noProof="0" dirty="0"/>
              <a:t> tapasztalattal rendelkező résztvevők</a:t>
            </a:r>
            <a:endParaRPr lang="hu-HU" b="0" noProof="0" dirty="0"/>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a:t>
            </a:r>
          </a:p>
        </p:txBody>
      </p:sp>
      <p:sp>
        <p:nvSpPr>
          <p:cNvPr id="4" name="Segnaposto numero diapositiva 3"/>
          <p:cNvSpPr>
            <a:spLocks noGrp="1"/>
          </p:cNvSpPr>
          <p:nvPr>
            <p:ph type="sldNum" sz="quarter" idx="5"/>
          </p:nvPr>
        </p:nvSpPr>
        <p:spPr/>
        <p:txBody>
          <a:bodyPr/>
          <a:lstStyle/>
          <a:p>
            <a:fld id="{EEAE1ED8-A20A-47BF-AD6C-9B601BC3AB8D}" type="slidenum">
              <a:rPr lang="en-GB" smtClean="0"/>
              <a:t>10</a:t>
            </a:fld>
            <a:endParaRPr lang="en-GB"/>
          </a:p>
        </p:txBody>
      </p:sp>
    </p:spTree>
    <p:extLst>
      <p:ext uri="{BB962C8B-B14F-4D97-AF65-F5344CB8AC3E}">
        <p14:creationId xmlns:p14="http://schemas.microsoft.com/office/powerpoint/2010/main" val="368551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az</a:t>
            </a:r>
            <a:r>
              <a:rPr lang="hu-HU" b="0" baseline="0" noProof="0" dirty="0"/>
              <a:t> adatvédelmi hatásvizsgálat fontosságát az új adatvédelmi rendszerben.</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szokásos </a:t>
            </a:r>
            <a:r>
              <a:rPr lang="hu-HU" sz="1200" b="0" kern="1200" baseline="0" noProof="0" dirty="0">
                <a:solidFill>
                  <a:schemeClr val="tx1"/>
                </a:solidFill>
                <a:effectLst/>
                <a:latin typeface="+mn-lt"/>
                <a:ea typeface="+mn-ea"/>
                <a:cs typeface="+mn-cs"/>
              </a:rPr>
              <a:t>előadásmód</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r>
              <a:rPr lang="hu-HU" b="0" noProof="0" dirty="0"/>
              <a:t>GDPR 35. cikk,</a:t>
            </a:r>
            <a:r>
              <a:rPr lang="hu-HU" b="0" baseline="0" noProof="0" dirty="0"/>
              <a:t> </a:t>
            </a:r>
            <a:r>
              <a:rPr lang="hu-HU" b="0" noProof="0" dirty="0"/>
              <a:t>nemzeti szabályozás</a:t>
            </a:r>
          </a:p>
          <a:p>
            <a:r>
              <a:rPr lang="hu-HU" b="1" noProof="0" dirty="0"/>
              <a:t>Jogeset: -</a:t>
            </a:r>
          </a:p>
          <a:p>
            <a:r>
              <a:rPr lang="hu-HU" b="1" noProof="0" dirty="0"/>
              <a:t>További olvasmányok: -</a:t>
            </a:r>
          </a:p>
          <a:p>
            <a:r>
              <a:rPr lang="hu-HU" b="1" noProof="0" dirty="0"/>
              <a:t>Megjegyzések:</a:t>
            </a:r>
          </a:p>
          <a:p>
            <a:r>
              <a:rPr lang="hu-HU" noProof="0" dirty="0"/>
              <a:t>Az</a:t>
            </a:r>
            <a:r>
              <a:rPr lang="hu-HU" baseline="0" noProof="0" dirty="0"/>
              <a:t> adatvédelmi hatásvizsgálat ú</a:t>
            </a:r>
            <a:r>
              <a:rPr lang="hu-HU" noProof="0" dirty="0"/>
              <a:t>j, a GDPR által bevezetett jogintézmény, még nincsen sok tapasztalat ezeknek a lefolytatása</a:t>
            </a:r>
            <a:r>
              <a:rPr lang="hu-HU" baseline="0" noProof="0" dirty="0"/>
              <a:t> terén, jelenleg alakulnak ki </a:t>
            </a:r>
            <a:r>
              <a:rPr lang="hu-HU" noProof="0" dirty="0"/>
              <a:t> a bevált gyakorlatok. Amit tehetünk, az a „jó gyakorlatok” módszertanának követése.</a:t>
            </a:r>
            <a:r>
              <a:rPr lang="hu-HU" baseline="0" noProof="0" dirty="0"/>
              <a:t> </a:t>
            </a:r>
            <a:endParaRPr lang="hu-HU" noProof="0" dirty="0"/>
          </a:p>
          <a:p>
            <a:r>
              <a:rPr lang="hu-HU" noProof="0" dirty="0"/>
              <a:t>A bűnügyi adatvédelmi irányelvben is szerepel (</a:t>
            </a:r>
            <a:r>
              <a:rPr lang="hu-HU" baseline="0" noProof="0" dirty="0"/>
              <a:t>Európai Parlament és a Tanács (EU)</a:t>
            </a:r>
            <a:r>
              <a:rPr lang="hu-HU" noProof="0" dirty="0"/>
              <a:t> 2016/680</a:t>
            </a:r>
            <a:r>
              <a:rPr lang="hu-HU" baseline="0" noProof="0" dirty="0"/>
              <a:t> irányelv </a:t>
            </a:r>
            <a:r>
              <a:rPr lang="hu-HU" sz="1200" b="0" i="0" kern="1200" baseline="0" dirty="0">
                <a:solidFill>
                  <a:schemeClr val="tx1"/>
                </a:solidFill>
                <a:effectLst/>
                <a:latin typeface="+mn-lt"/>
                <a:ea typeface="+mn-ea"/>
                <a:cs typeface="+mn-cs"/>
              </a:rPr>
              <a:t>(</a:t>
            </a:r>
            <a:r>
              <a:rPr lang="hu-HU" b="0" noProof="0" dirty="0"/>
              <a:t>27. cikk))!</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11</a:t>
            </a:fld>
            <a:endParaRPr lang="en-GB"/>
          </a:p>
        </p:txBody>
      </p:sp>
    </p:spTree>
    <p:extLst>
      <p:ext uri="{BB962C8B-B14F-4D97-AF65-F5344CB8AC3E}">
        <p14:creationId xmlns:p14="http://schemas.microsoft.com/office/powerpoint/2010/main" val="2253205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kiegészíti az előző diát az</a:t>
            </a:r>
            <a:r>
              <a:rPr lang="hu-HU" b="0" baseline="0" noProof="0" dirty="0"/>
              <a:t> adatvédelmi hatásvizsgálat (brit) nemzeti megközelítésével.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Mutassa</a:t>
            </a:r>
            <a:r>
              <a:rPr lang="hu-HU" sz="1200" b="0" kern="1200" baseline="0" noProof="0" dirty="0">
                <a:solidFill>
                  <a:schemeClr val="tx1"/>
                </a:solidFill>
                <a:effectLst/>
                <a:latin typeface="+mn-lt"/>
                <a:ea typeface="+mn-ea"/>
                <a:cs typeface="+mn-cs"/>
              </a:rPr>
              <a:t> be a magyar nemzeti </a:t>
            </a:r>
            <a:r>
              <a:rPr lang="hu-HU" sz="1200" b="0" kern="1200" noProof="0" dirty="0">
                <a:solidFill>
                  <a:schemeClr val="tx1"/>
                </a:solidFill>
                <a:effectLst/>
                <a:latin typeface="+mn-lt"/>
                <a:ea typeface="+mn-ea"/>
                <a:cs typeface="+mn-cs"/>
              </a:rPr>
              <a:t>gyakorlatot</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közepes</a:t>
            </a:r>
            <a:endParaRPr lang="hu-HU" b="0" noProof="0" dirty="0"/>
          </a:p>
          <a:p>
            <a:r>
              <a:rPr lang="hu-HU" b="1" noProof="0" dirty="0"/>
              <a:t>Kinek releváns:  </a:t>
            </a:r>
            <a:r>
              <a:rPr lang="hu-HU" b="0" noProof="0" dirty="0"/>
              <a:t>adatvédelmi szakértők</a:t>
            </a:r>
          </a:p>
          <a:p>
            <a:r>
              <a:rPr lang="hu-HU" b="1" noProof="0" dirty="0"/>
              <a:t>Jogszabályi rendelkezések:  </a:t>
            </a:r>
            <a:r>
              <a:rPr lang="hu-HU" b="0" noProof="0" dirty="0"/>
              <a:t>nemzeti végrehajtási szabályok, hatásvizsgálati</a:t>
            </a:r>
            <a:r>
              <a:rPr lang="hu-HU" b="0" baseline="0" noProof="0" dirty="0"/>
              <a:t> útmutatások</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12</a:t>
            </a:fld>
            <a:endParaRPr lang="en-GB"/>
          </a:p>
        </p:txBody>
      </p:sp>
    </p:spTree>
    <p:extLst>
      <p:ext uri="{BB962C8B-B14F-4D97-AF65-F5344CB8AC3E}">
        <p14:creationId xmlns:p14="http://schemas.microsoft.com/office/powerpoint/2010/main" val="288249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a:t>
            </a:r>
            <a:r>
              <a:rPr lang="hu-HU" b="0" baseline="0" noProof="0" dirty="0"/>
              <a:t> a </a:t>
            </a:r>
            <a:r>
              <a:rPr lang="hu-HU" b="0" noProof="0" dirty="0"/>
              <a:t>GDPR</a:t>
            </a:r>
            <a:r>
              <a:rPr lang="hu-HU" b="0" baseline="0" noProof="0" dirty="0"/>
              <a:t> </a:t>
            </a:r>
            <a:r>
              <a:rPr lang="hu-HU" b="0" noProof="0" dirty="0"/>
              <a:t>(84) Preambulumbekezdése </a:t>
            </a:r>
            <a:r>
              <a:rPr lang="hu-HU" b="0" baseline="0" noProof="0" dirty="0"/>
              <a:t>alapján bemutatja a hatásvizsgálat célját.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 Magyarázza el a kiemelt részt az adatvédelmi hatásvizsgálat céljának megértése érdekében</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r>
              <a:rPr lang="hu-HU" b="0" noProof="0" dirty="0"/>
              <a:t>GDPR</a:t>
            </a:r>
            <a:r>
              <a:rPr lang="hu-HU" b="1" noProof="0" dirty="0"/>
              <a:t> </a:t>
            </a:r>
            <a:r>
              <a:rPr lang="hu-HU" b="0" noProof="0" dirty="0"/>
              <a:t>(84) </a:t>
            </a:r>
            <a:r>
              <a:rPr lang="hu-HU" b="0" noProof="0" dirty="0" err="1"/>
              <a:t>Preambulumbekezdés</a:t>
            </a:r>
            <a:endParaRPr lang="hu-HU" b="0" noProof="0" dirty="0"/>
          </a:p>
          <a:p>
            <a:r>
              <a:rPr lang="hu-HU" b="1" noProof="0" dirty="0"/>
              <a:t>Jogeset: -</a:t>
            </a:r>
          </a:p>
          <a:p>
            <a:r>
              <a:rPr lang="hu-HU" b="1" noProof="0" dirty="0"/>
              <a:t>További olvasmányok: -</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13</a:t>
            </a:fld>
            <a:endParaRPr lang="en-GB"/>
          </a:p>
        </p:txBody>
      </p:sp>
    </p:spTree>
    <p:extLst>
      <p:ext uri="{BB962C8B-B14F-4D97-AF65-F5344CB8AC3E}">
        <p14:creationId xmlns:p14="http://schemas.microsoft.com/office/powerpoint/2010/main" val="393474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Az adatvédelmi hatásvizsgálat</a:t>
            </a:r>
            <a:r>
              <a:rPr lang="hu-HU" b="0" baseline="0" noProof="0" dirty="0"/>
              <a:t> kapcsán</a:t>
            </a:r>
            <a:r>
              <a:rPr lang="hu-HU" b="0" noProof="0" dirty="0"/>
              <a:t> ez a fő szabályozás, de az adatvédelmi tisztviselőkön kívül más résztvevőnek nem szükséges szó szerint tudnia.</a:t>
            </a:r>
            <a:endParaRPr lang="hu-HU"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Javasoljuk</a:t>
            </a:r>
            <a:r>
              <a:rPr lang="hu-HU" sz="1200" b="0" kern="1200" baseline="0" noProof="0" dirty="0">
                <a:solidFill>
                  <a:schemeClr val="tx1"/>
                </a:solidFill>
                <a:effectLst/>
                <a:latin typeface="+mn-lt"/>
                <a:ea typeface="+mn-ea"/>
                <a:cs typeface="+mn-cs"/>
              </a:rPr>
              <a:t> hangsúlyozni</a:t>
            </a:r>
            <a:r>
              <a:rPr lang="hu-HU" sz="1200" b="0" kern="1200" noProof="0" dirty="0">
                <a:solidFill>
                  <a:schemeClr val="tx1"/>
                </a:solidFill>
                <a:effectLst/>
                <a:latin typeface="+mn-lt"/>
                <a:ea typeface="+mn-ea"/>
                <a:cs typeface="+mn-cs"/>
              </a:rPr>
              <a:t>, hogy ha az adatkezelés magas kockázattal járhat, ez szükségessé teszi az adatvédelmi hatásvizsgálat</a:t>
            </a:r>
            <a:r>
              <a:rPr lang="hu-HU" sz="1200" b="0" kern="1200" baseline="0" noProof="0" dirty="0">
                <a:solidFill>
                  <a:schemeClr val="tx1"/>
                </a:solidFill>
                <a:effectLst/>
                <a:latin typeface="+mn-lt"/>
                <a:ea typeface="+mn-ea"/>
                <a:cs typeface="+mn-cs"/>
              </a:rPr>
              <a:t> lefolytatását.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közepes</a:t>
            </a:r>
            <a:endParaRPr lang="hu-HU" b="0" noProof="0" dirty="0"/>
          </a:p>
          <a:p>
            <a:r>
              <a:rPr lang="hu-HU" b="1" noProof="0" dirty="0"/>
              <a:t>Kinek releváns: </a:t>
            </a:r>
            <a:r>
              <a:rPr lang="hu-HU" b="0" noProof="0" dirty="0"/>
              <a:t>mindenkinek</a:t>
            </a:r>
          </a:p>
          <a:p>
            <a:r>
              <a:rPr lang="hu-HU" b="1" noProof="0" dirty="0"/>
              <a:t>Jogszabályi rendelkezések:  </a:t>
            </a:r>
            <a:r>
              <a:rPr lang="hu-HU" b="0" noProof="0" dirty="0"/>
              <a:t>GDPR 35. cikk</a:t>
            </a:r>
          </a:p>
          <a:p>
            <a:r>
              <a:rPr lang="hu-HU" b="1" noProof="0" dirty="0"/>
              <a:t>Jogeset: -</a:t>
            </a:r>
          </a:p>
          <a:p>
            <a:r>
              <a:rPr lang="hu-HU" b="1" noProof="0" dirty="0"/>
              <a:t>További olvasmányok:-</a:t>
            </a:r>
          </a:p>
          <a:p>
            <a:r>
              <a:rPr lang="hu-HU" b="1" noProof="0" dirty="0"/>
              <a:t>Megjegyzések:-</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14</a:t>
            </a:fld>
            <a:endParaRPr lang="en-GB"/>
          </a:p>
        </p:txBody>
      </p:sp>
    </p:spTree>
    <p:extLst>
      <p:ext uri="{BB962C8B-B14F-4D97-AF65-F5344CB8AC3E}">
        <p14:creationId xmlns:p14="http://schemas.microsoft.com/office/powerpoint/2010/main" val="336276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következő diák célja, hogy</a:t>
            </a:r>
            <a:r>
              <a:rPr lang="hu-HU" b="0" baseline="0" noProof="0" dirty="0"/>
              <a:t> </a:t>
            </a:r>
            <a:r>
              <a:rPr lang="hu-HU" b="0" noProof="0" dirty="0"/>
              <a:t>a (84) </a:t>
            </a:r>
            <a:r>
              <a:rPr lang="hu-HU" b="0" noProof="0" dirty="0" err="1"/>
              <a:t>preambulumbekezdésről</a:t>
            </a:r>
            <a:r>
              <a:rPr lang="hu-HU" b="0" baseline="0" noProof="0" dirty="0"/>
              <a:t> szóló előző dia alapján felhívják a résztvevők figyelmét az adatvédelmi hatásvizsgálat fontosságára.</a:t>
            </a:r>
            <a:r>
              <a:rPr lang="hu-HU" b="0" noProof="0" dirty="0"/>
              <a:t> Bátorítsa – de ne</a:t>
            </a:r>
            <a:r>
              <a:rPr lang="hu-HU" b="0" baseline="0" noProof="0" dirty="0"/>
              <a:t> kényszerítse – a résztvevőket a beszélgetésben való részvételre</a:t>
            </a:r>
            <a:r>
              <a:rPr lang="hu-HU" sz="1200" b="0" i="0" kern="1200" dirty="0">
                <a:solidFill>
                  <a:schemeClr val="tx1"/>
                </a:solidFill>
                <a:effectLst/>
                <a:latin typeface="+mn-lt"/>
                <a:ea typeface="+mn-ea"/>
                <a:cs typeface="+mn-cs"/>
              </a:rPr>
              <a:t>!</a:t>
            </a:r>
            <a:r>
              <a:rPr lang="hu-HU" b="0" baseline="0" noProof="0" dirty="0"/>
              <a:t>  Amennyiben senki sem szólal fel, haladjon tovább</a:t>
            </a:r>
            <a:r>
              <a:rPr lang="hu-HU"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 a résztvevők aktivitásától függ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legalább néhány résztvevőnek közepes szintű ismeretekkel kell rendelkeznie</a:t>
            </a:r>
            <a:r>
              <a:rPr lang="hu-HU" sz="1200" b="0" kern="1200" baseline="0" noProof="0" dirty="0">
                <a:solidFill>
                  <a:schemeClr val="tx1"/>
                </a:solidFill>
                <a:effectLst/>
                <a:latin typeface="+mn-lt"/>
                <a:ea typeface="+mn-ea"/>
                <a:cs typeface="+mn-cs"/>
              </a:rPr>
              <a:t> </a:t>
            </a:r>
            <a:r>
              <a:rPr lang="hu-HU" sz="1200" b="0" kern="1200" noProof="0" dirty="0">
                <a:solidFill>
                  <a:schemeClr val="tx1"/>
                </a:solidFill>
                <a:effectLst/>
                <a:latin typeface="+mn-lt"/>
                <a:ea typeface="+mn-ea"/>
                <a:cs typeface="+mn-cs"/>
              </a:rPr>
              <a:t>az adatvédelem területén</a:t>
            </a:r>
            <a:endParaRPr lang="hu-HU" sz="1200" b="0" kern="1200" baseline="0" noProof="0" dirty="0">
              <a:solidFill>
                <a:schemeClr val="tx1"/>
              </a:solidFill>
              <a:effectLst/>
              <a:latin typeface="+mn-lt"/>
              <a:ea typeface="+mn-ea"/>
              <a:cs typeface="+mn-cs"/>
            </a:endParaRPr>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Ez a rész a hatásvizsgálat kialakulását tekinti át. Rövidebb</a:t>
            </a:r>
            <a:r>
              <a:rPr lang="hu-HU" baseline="0" noProof="0" dirty="0"/>
              <a:t> képzések esetén kihagyható, azonban a</a:t>
            </a:r>
            <a:r>
              <a:rPr lang="hu-HU" noProof="0" dirty="0"/>
              <a:t> kialakulás és fogalmi előzmények</a:t>
            </a:r>
            <a:r>
              <a:rPr lang="hu-HU" baseline="0" noProof="0" dirty="0"/>
              <a:t> </a:t>
            </a:r>
            <a:r>
              <a:rPr lang="hu-HU" noProof="0" dirty="0"/>
              <a:t>megismerése</a:t>
            </a:r>
            <a:r>
              <a:rPr lang="hu-HU" baseline="0" noProof="0" dirty="0"/>
              <a:t> </a:t>
            </a:r>
            <a:r>
              <a:rPr lang="hu-HU" noProof="0" dirty="0"/>
              <a:t>elősegítheti </a:t>
            </a:r>
            <a:r>
              <a:rPr lang="hu-HU" baseline="0" noProof="0" dirty="0"/>
              <a:t>a hatásvizsgálat folyamatának és céljának megértését</a:t>
            </a:r>
            <a:r>
              <a:rPr lang="hu-HU" noProof="0" dirty="0"/>
              <a:t>. </a:t>
            </a:r>
          </a:p>
        </p:txBody>
      </p:sp>
      <p:sp>
        <p:nvSpPr>
          <p:cNvPr id="4" name="Slide Number Placeholder 3"/>
          <p:cNvSpPr>
            <a:spLocks noGrp="1"/>
          </p:cNvSpPr>
          <p:nvPr>
            <p:ph type="sldNum" sz="quarter" idx="5"/>
          </p:nvPr>
        </p:nvSpPr>
        <p:spPr/>
        <p:txBody>
          <a:bodyPr/>
          <a:lstStyle/>
          <a:p>
            <a:fld id="{EEAE1ED8-A20A-47BF-AD6C-9B601BC3AB8D}" type="slidenum">
              <a:rPr lang="en-GB" smtClean="0"/>
              <a:t>15</a:t>
            </a:fld>
            <a:endParaRPr lang="en-GB"/>
          </a:p>
        </p:txBody>
      </p:sp>
    </p:spTree>
    <p:extLst>
      <p:ext uri="{BB962C8B-B14F-4D97-AF65-F5344CB8AC3E}">
        <p14:creationId xmlns:p14="http://schemas.microsoft.com/office/powerpoint/2010/main" val="389702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célja annak tudatosítása, hogy a hatásvizsgálat a megfelelés és a kockázatelemzés fontos eleme.</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Mutasson be példákat</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0" i="0" noProof="0" dirty="0"/>
              <a:t>A környezeti hatás értékelése </a:t>
            </a:r>
            <a:r>
              <a:rPr lang="hu-HU" b="0" i="0" baseline="0" noProof="0" dirty="0"/>
              <a:t>egy adott</a:t>
            </a:r>
            <a:r>
              <a:rPr lang="hu-HU" b="0" i="0" noProof="0" dirty="0"/>
              <a:t> terv, szakpolitika, program vagy projekt</a:t>
            </a:r>
            <a:r>
              <a:rPr lang="hu-HU" b="0" i="0" baseline="0" noProof="0" dirty="0"/>
              <a:t> </a:t>
            </a:r>
            <a:r>
              <a:rPr lang="hu-HU" b="0" i="0" noProof="0" dirty="0"/>
              <a:t>környezetre gyakorolt (pozitív és negatív) hatásait méri fel egy</a:t>
            </a:r>
            <a:r>
              <a:rPr lang="hu-HU" b="0" i="0" baseline="0" noProof="0" dirty="0"/>
              <a:t> </a:t>
            </a:r>
            <a:r>
              <a:rPr lang="hu-HU" b="0" i="0" noProof="0" dirty="0"/>
              <a:t>döntés meghozatala</a:t>
            </a:r>
            <a:r>
              <a:rPr lang="hu-HU" b="0" i="0" baseline="0" noProof="0" dirty="0"/>
              <a:t> előtt. Az EU környezeti hatásokra vonatkozó információi az az alábbi linken érhetőek el: </a:t>
            </a:r>
            <a:r>
              <a:rPr lang="en-GB" dirty="0"/>
              <a:t>http://ec.europa.eu/environment/eia/index_en.htm</a:t>
            </a:r>
            <a:endParaRPr lang="en-GB" sz="1200" kern="1200" dirty="0">
              <a:solidFill>
                <a:schemeClr val="tx1"/>
              </a:solidFill>
              <a:effectLst/>
              <a:latin typeface="+mn-lt"/>
              <a:ea typeface="+mn-ea"/>
              <a:cs typeface="+mn-cs"/>
            </a:endParaRPr>
          </a:p>
          <a:p>
            <a:endParaRPr lang="hu-HU" b="0" i="0" baseline="0" noProof="0" dirty="0"/>
          </a:p>
          <a:p>
            <a:r>
              <a:rPr lang="hu-HU" sz="1200" kern="1200" noProof="0" dirty="0">
                <a:solidFill>
                  <a:schemeClr val="tx1"/>
                </a:solidFill>
                <a:effectLst/>
                <a:latin typeface="+mn-lt"/>
                <a:ea typeface="+mn-ea"/>
                <a:cs typeface="+mn-cs"/>
              </a:rPr>
              <a:t>A szociális</a:t>
            </a:r>
            <a:r>
              <a:rPr lang="hu-HU" sz="1200" kern="1200" baseline="0" noProof="0" dirty="0">
                <a:solidFill>
                  <a:schemeClr val="tx1"/>
                </a:solidFill>
                <a:effectLst/>
                <a:latin typeface="+mn-lt"/>
                <a:ea typeface="+mn-ea"/>
                <a:cs typeface="+mn-cs"/>
              </a:rPr>
              <a:t> hatásvizsgálat</a:t>
            </a:r>
            <a:r>
              <a:rPr lang="hu-HU" sz="1200" kern="1200" noProof="0" dirty="0">
                <a:solidFill>
                  <a:schemeClr val="tx1"/>
                </a:solidFill>
                <a:effectLst/>
                <a:latin typeface="+mn-lt"/>
                <a:ea typeface="+mn-ea"/>
                <a:cs typeface="+mn-cs"/>
              </a:rPr>
              <a:t> célja annak biztosítása, hogy a fejlesztések vagy a tervezett beavatkozások maximalizálják a fejlesztések előnyeit és minimalizálják a költségeket, különösen a közösség által viselt költségekre. Az őslakosok jogaival kapcsolatban gyakran használt</a:t>
            </a:r>
            <a:r>
              <a:rPr lang="hu-HU" sz="1200" kern="1200" baseline="0" noProof="0" dirty="0">
                <a:solidFill>
                  <a:schemeClr val="tx1"/>
                </a:solidFill>
                <a:effectLst/>
                <a:latin typeface="+mn-lt"/>
                <a:ea typeface="+mn-ea"/>
                <a:cs typeface="+mn-cs"/>
              </a:rPr>
              <a:t> módszer</a:t>
            </a:r>
            <a:r>
              <a:rPr lang="hu-HU" sz="1200" kern="1200" noProof="0" dirty="0">
                <a:solidFill>
                  <a:schemeClr val="tx1"/>
                </a:solidFill>
                <a:effectLst/>
                <a:latin typeface="+mn-lt"/>
                <a:ea typeface="+mn-ea"/>
                <a:cs typeface="+mn-cs"/>
              </a:rPr>
              <a:t>.</a:t>
            </a:r>
          </a:p>
          <a:p>
            <a:endParaRPr lang="hu-HU" sz="1200" kern="1200" noProof="0" dirty="0">
              <a:solidFill>
                <a:schemeClr val="tx1"/>
              </a:solidFill>
              <a:effectLst/>
              <a:latin typeface="+mn-lt"/>
              <a:ea typeface="+mn-ea"/>
              <a:cs typeface="+mn-cs"/>
            </a:endParaRPr>
          </a:p>
          <a:p>
            <a:r>
              <a:rPr lang="hu-HU" sz="1200" kern="1200" noProof="0" dirty="0">
                <a:solidFill>
                  <a:schemeClr val="tx1"/>
                </a:solidFill>
                <a:effectLst/>
                <a:latin typeface="+mn-lt"/>
                <a:ea typeface="+mn-ea"/>
                <a:cs typeface="+mn-cs"/>
              </a:rPr>
              <a:t>A környezeti</a:t>
            </a:r>
            <a:r>
              <a:rPr lang="hu-HU" sz="1200" kern="1200" baseline="0" noProof="0" dirty="0">
                <a:solidFill>
                  <a:schemeClr val="tx1"/>
                </a:solidFill>
                <a:effectLst/>
                <a:latin typeface="+mn-lt"/>
                <a:ea typeface="+mn-ea"/>
                <a:cs typeface="+mn-cs"/>
              </a:rPr>
              <a:t> hatásvizsgálat</a:t>
            </a:r>
            <a:r>
              <a:rPr lang="hu-HU" sz="1200" kern="1200" noProof="0" dirty="0">
                <a:solidFill>
                  <a:schemeClr val="tx1"/>
                </a:solidFill>
                <a:effectLst/>
                <a:latin typeface="+mn-lt"/>
                <a:ea typeface="+mn-ea"/>
                <a:cs typeface="+mn-cs"/>
              </a:rPr>
              <a:t> abban az időszakban alakult ki, amikor az aktivisták és a politikai döntéshozók a környezeti károk bekövetkezte előtt</a:t>
            </a:r>
            <a:r>
              <a:rPr lang="hu-HU" sz="1200" kern="1200" baseline="0" noProof="0" dirty="0">
                <a:solidFill>
                  <a:schemeClr val="tx1"/>
                </a:solidFill>
                <a:effectLst/>
                <a:latin typeface="+mn-lt"/>
                <a:ea typeface="+mn-ea"/>
                <a:cs typeface="+mn-cs"/>
              </a:rPr>
              <a:t> kísérelték megelőzni azokat. Úgy vélték, hogy például a légszennyezés az ipari folyamatokból következik. </a:t>
            </a:r>
            <a:r>
              <a:rPr lang="hu-HU" sz="1200" kern="1200" noProof="0" dirty="0">
                <a:solidFill>
                  <a:schemeClr val="tx1"/>
                </a:solidFill>
                <a:effectLst/>
                <a:latin typeface="+mn-lt"/>
                <a:ea typeface="+mn-ea"/>
                <a:cs typeface="+mn-cs"/>
              </a:rPr>
              <a:t>Például egy gyár versenyképes áron próbál festéket készíteni, és nem törődik azzal, ha a higanyt a közeli folyóba ereszti. Kialakíthatju</a:t>
            </a:r>
            <a:r>
              <a:rPr lang="hu-HU" sz="1200" kern="1200" baseline="0" noProof="0" dirty="0">
                <a:solidFill>
                  <a:schemeClr val="tx1"/>
                </a:solidFill>
                <a:effectLst/>
                <a:latin typeface="+mn-lt"/>
                <a:ea typeface="+mn-ea"/>
                <a:cs typeface="+mn-cs"/>
              </a:rPr>
              <a:t>k a vonatkozó (tiltó) szabályozást </a:t>
            </a:r>
            <a:r>
              <a:rPr lang="hu-HU" sz="1200" kern="1200" noProof="0" dirty="0">
                <a:solidFill>
                  <a:schemeClr val="tx1"/>
                </a:solidFill>
                <a:effectLst/>
                <a:latin typeface="+mn-lt"/>
                <a:ea typeface="+mn-ea"/>
                <a:cs typeface="+mn-cs"/>
              </a:rPr>
              <a:t>(nem</a:t>
            </a:r>
            <a:r>
              <a:rPr lang="hu-HU" sz="1200" kern="1200" baseline="0" noProof="0" dirty="0">
                <a:solidFill>
                  <a:schemeClr val="tx1"/>
                </a:solidFill>
                <a:effectLst/>
                <a:latin typeface="+mn-lt"/>
                <a:ea typeface="+mn-ea"/>
                <a:cs typeface="+mn-cs"/>
              </a:rPr>
              <a:t> szabad </a:t>
            </a:r>
            <a:r>
              <a:rPr lang="hu-HU" sz="1200" kern="1200" noProof="0" dirty="0">
                <a:solidFill>
                  <a:schemeClr val="tx1"/>
                </a:solidFill>
                <a:effectLst/>
                <a:latin typeface="+mn-lt"/>
                <a:ea typeface="+mn-ea"/>
                <a:cs typeface="+mn-cs"/>
              </a:rPr>
              <a:t>higanyt ereszteni a folyóba), ám ezeknek a károknak egy része 1) szerteágazó 2) nehezen előre jelezhető, és 3) a kontextustól függ.</a:t>
            </a:r>
          </a:p>
          <a:p>
            <a:endParaRPr lang="hu-HU" sz="1200" kern="1200" noProof="0" dirty="0">
              <a:solidFill>
                <a:schemeClr val="tx1"/>
              </a:solidFill>
              <a:effectLst/>
              <a:latin typeface="+mn-lt"/>
              <a:ea typeface="+mn-ea"/>
              <a:cs typeface="+mn-cs"/>
            </a:endParaRPr>
          </a:p>
          <a:p>
            <a:r>
              <a:rPr lang="hu-HU" noProof="0" dirty="0"/>
              <a:t>Ez</a:t>
            </a:r>
            <a:r>
              <a:rPr lang="hu-HU" baseline="0" noProof="0" dirty="0"/>
              <a:t> nagy jelentőséggel bír az adatvédelemnél, mert lehetővé teszi a károk megelőzését és a bizalomvesztést akkor is, ha az esemény (adatvédelmi incidens) és a kár bekövetkezte között hosszú idő telik el (például hitelkártya adatokkal történt visszaélés esetében).</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16</a:t>
            </a:fld>
            <a:endParaRPr lang="en-GB"/>
          </a:p>
        </p:txBody>
      </p:sp>
    </p:spTree>
    <p:extLst>
      <p:ext uri="{BB962C8B-B14F-4D97-AF65-F5344CB8AC3E}">
        <p14:creationId xmlns:p14="http://schemas.microsoft.com/office/powerpoint/2010/main" val="68237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további információforrásokat sorol fel.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Mutassa meg a diát</a:t>
            </a:r>
            <a:r>
              <a:rPr lang="hu-HU" sz="1200" b="0" kern="1200" baseline="0" noProof="0" dirty="0">
                <a:solidFill>
                  <a:schemeClr val="tx1"/>
                </a:solidFill>
                <a:effectLst/>
                <a:latin typeface="+mn-lt"/>
                <a:ea typeface="+mn-ea"/>
                <a:cs typeface="+mn-cs"/>
              </a:rPr>
              <a:t> a hallgatóságnak és válasszon ki két példát, amelyet megemlít.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magas</a:t>
            </a:r>
            <a:endParaRPr lang="hu-HU" b="0" noProof="0" dirty="0"/>
          </a:p>
          <a:p>
            <a:r>
              <a:rPr lang="hu-HU" b="1" noProof="0" dirty="0"/>
              <a:t>Kinek releváns:  </a:t>
            </a:r>
            <a:r>
              <a:rPr lang="hu-HU" b="0" noProof="0" dirty="0"/>
              <a:t>szakértők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2011-ben, a GDPR előkészítő szakaszában a </a:t>
            </a:r>
            <a:r>
              <a:rPr lang="hu-HU" noProof="0" dirty="0" err="1"/>
              <a:t>Trilateral</a:t>
            </a:r>
            <a:r>
              <a:rPr lang="hu-HU" baseline="0" noProof="0" dirty="0"/>
              <a:t> Research Ltd. és a brüsszeli </a:t>
            </a:r>
            <a:r>
              <a:rPr lang="hu-HU" baseline="0" noProof="0" dirty="0" err="1"/>
              <a:t>Vrije</a:t>
            </a:r>
            <a:r>
              <a:rPr lang="hu-HU" baseline="0" noProof="0" dirty="0"/>
              <a:t> Egyetem részt vett </a:t>
            </a:r>
            <a:r>
              <a:rPr lang="hu-HU" noProof="0" dirty="0"/>
              <a:t>egy adatvédelmi</a:t>
            </a:r>
            <a:r>
              <a:rPr lang="hu-HU" baseline="0" noProof="0" dirty="0"/>
              <a:t> hatásvizsgálati </a:t>
            </a:r>
            <a:r>
              <a:rPr lang="hu-HU" noProof="0" dirty="0"/>
              <a:t>projektben, amely az adatvédelmi hatásvizsgálat megközelítését vizsgálta 7 tagállamban. Erről bővebben a következő honlapon</a:t>
            </a:r>
            <a:r>
              <a:rPr lang="hu-HU" baseline="0" noProof="0" dirty="0"/>
              <a:t> </a:t>
            </a:r>
            <a:r>
              <a:rPr lang="hu-HU" noProof="0" dirty="0"/>
              <a:t>olvashat:</a:t>
            </a:r>
          </a:p>
          <a:p>
            <a:r>
              <a:rPr lang="hu-HU" noProof="0" dirty="0"/>
              <a:t>http://www.vub.ac.be/LSTS/pub/Dehert/507.pdf</a:t>
            </a:r>
          </a:p>
          <a:p>
            <a:endParaRPr lang="hu-HU" noProof="0" dirty="0"/>
          </a:p>
          <a:p>
            <a:r>
              <a:rPr lang="hu-HU" noProof="0" dirty="0"/>
              <a:t>Az</a:t>
            </a:r>
            <a:r>
              <a:rPr lang="hu-HU" baseline="0" noProof="0" dirty="0"/>
              <a:t> adatvédelmi hatásvizsgálat </a:t>
            </a:r>
            <a:r>
              <a:rPr lang="hu-HU" noProof="0" dirty="0"/>
              <a:t>fogalma az 1990-es évek közepén alakult ki és fejlődött tovább Ausztráliában, Kanadában, Hongkongban, Új-Zélandon és az Egyesült Államokban.</a:t>
            </a:r>
          </a:p>
          <a:p>
            <a:endParaRPr lang="hu-HU" sz="1200" kern="1200" noProof="0" dirty="0">
              <a:solidFill>
                <a:schemeClr val="tx1"/>
              </a:solidFill>
              <a:effectLst/>
              <a:latin typeface="+mn-lt"/>
              <a:ea typeface="+mn-ea"/>
              <a:cs typeface="+mn-cs"/>
            </a:endParaRPr>
          </a:p>
          <a:p>
            <a:r>
              <a:rPr lang="hu-HU" sz="1200" kern="1200" noProof="0" dirty="0">
                <a:solidFill>
                  <a:schemeClr val="tx1"/>
                </a:solidFill>
                <a:effectLst/>
                <a:latin typeface="+mn-lt"/>
                <a:ea typeface="+mn-ea"/>
                <a:cs typeface="+mn-cs"/>
              </a:rPr>
              <a:t>Gyakran kormányzati berkekben alakult ki (például közszolgálati projektek,</a:t>
            </a:r>
            <a:r>
              <a:rPr lang="hu-HU" sz="1200" kern="1200" baseline="0" noProof="0" dirty="0">
                <a:solidFill>
                  <a:schemeClr val="tx1"/>
                </a:solidFill>
                <a:effectLst/>
                <a:latin typeface="+mn-lt"/>
                <a:ea typeface="+mn-ea"/>
                <a:cs typeface="+mn-cs"/>
              </a:rPr>
              <a:t> közbeszerzések, jogszabály-előkészítés). Az Egyesült Királyság éppen most vezeti be a szabályozási hatásvizsgálatot.</a:t>
            </a:r>
          </a:p>
          <a:p>
            <a:endParaRPr lang="hu-HU" sz="1200" kern="1200" baseline="0" noProof="0" dirty="0">
              <a:solidFill>
                <a:schemeClr val="tx1"/>
              </a:solidFill>
              <a:effectLst/>
              <a:latin typeface="+mn-lt"/>
              <a:ea typeface="+mn-ea"/>
              <a:cs typeface="+mn-cs"/>
            </a:endParaRPr>
          </a:p>
          <a:p>
            <a:r>
              <a:rPr lang="hu-HU" sz="1200" kern="1200" noProof="0" dirty="0">
                <a:solidFill>
                  <a:schemeClr val="tx1"/>
                </a:solidFill>
                <a:effectLst/>
                <a:latin typeface="+mn-lt"/>
                <a:ea typeface="+mn-ea"/>
                <a:cs typeface="+mn-cs"/>
              </a:rPr>
              <a:t>Az</a:t>
            </a:r>
            <a:r>
              <a:rPr lang="hu-HU" sz="1200" kern="1200" baseline="0" noProof="0" dirty="0">
                <a:solidFill>
                  <a:schemeClr val="tx1"/>
                </a:solidFill>
                <a:effectLst/>
                <a:latin typeface="+mn-lt"/>
                <a:ea typeface="+mn-ea"/>
                <a:cs typeface="+mn-cs"/>
              </a:rPr>
              <a:t> Európai Adatvédelmi Irányelv 20. cikke az adatvédelmi hatásvizsgálathoz hasonló rendelkezéseket tartalmaz :</a:t>
            </a:r>
            <a:r>
              <a:rPr lang="hu-HU" sz="1200" kern="1200" noProof="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20. cikk </a:t>
            </a:r>
            <a:r>
              <a:rPr lang="hu-HU" sz="1200" kern="1200" noProof="0" dirty="0">
                <a:solidFill>
                  <a:schemeClr val="tx1"/>
                </a:solidFill>
                <a:effectLst/>
                <a:latin typeface="+mn-lt"/>
                <a:ea typeface="+mn-ea"/>
                <a:cs typeface="+mn-cs"/>
              </a:rPr>
              <a:t>“</a:t>
            </a:r>
            <a:r>
              <a:rPr lang="hu-HU" sz="1200" b="0" i="0" kern="1200" dirty="0">
                <a:solidFill>
                  <a:schemeClr val="tx1"/>
                </a:solidFill>
                <a:effectLst/>
                <a:latin typeface="+mn-lt"/>
                <a:ea typeface="+mn-ea"/>
                <a:cs typeface="+mn-cs"/>
              </a:rPr>
              <a:t>A tagállamok határozzák meg azokat az adatfeldolgozási műveleteket, amelyek külön kockázatot jelenthetnek az érintettek jogaira és szabadságaira nézve, továbbá ellenőrzik, hogy ezeket az adatfeldolgozási műveleteket megkezdésük előtt megvizsgálják-e.</a:t>
            </a:r>
            <a:r>
              <a:rPr lang="hu-HU" sz="1200" kern="1200" noProof="0" dirty="0">
                <a:solidFill>
                  <a:schemeClr val="tx1"/>
                </a:solidFill>
                <a:effectLst/>
                <a:latin typeface="+mn-lt"/>
                <a:ea typeface="+mn-ea"/>
                <a:cs typeface="+mn-cs"/>
              </a:rPr>
              <a:t>”</a:t>
            </a:r>
          </a:p>
          <a:p>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17</a:t>
            </a:fld>
            <a:endParaRPr lang="en-GB"/>
          </a:p>
        </p:txBody>
      </p:sp>
    </p:spTree>
    <p:extLst>
      <p:ext uri="{BB962C8B-B14F-4D97-AF65-F5344CB8AC3E}">
        <p14:creationId xmlns:p14="http://schemas.microsoft.com/office/powerpoint/2010/main" val="168885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további információforrásokat sorol fel.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Mutassa meg a diát</a:t>
            </a:r>
            <a:r>
              <a:rPr lang="hu-HU" sz="1200" b="0" kern="1200" baseline="0" noProof="0" dirty="0">
                <a:solidFill>
                  <a:schemeClr val="tx1"/>
                </a:solidFill>
                <a:effectLst/>
                <a:latin typeface="+mn-lt"/>
                <a:ea typeface="+mn-ea"/>
                <a:cs typeface="+mn-cs"/>
              </a:rPr>
              <a:t> a hallgatóságnak és válasszon ki két példát, amelyet megemlít.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magas</a:t>
            </a:r>
            <a:endParaRPr lang="hu-HU" b="0" noProof="0" dirty="0"/>
          </a:p>
          <a:p>
            <a:r>
              <a:rPr lang="hu-HU" b="1" noProof="0" dirty="0"/>
              <a:t>Kinek releváns:  </a:t>
            </a:r>
            <a:r>
              <a:rPr lang="hu-HU" b="0" noProof="0" dirty="0"/>
              <a:t>szakértők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2011-ben, a GDPR előkészítő szakaszában a </a:t>
            </a:r>
            <a:r>
              <a:rPr lang="hu-HU" noProof="0" dirty="0" err="1"/>
              <a:t>Trilateral</a:t>
            </a:r>
            <a:r>
              <a:rPr lang="hu-HU" baseline="0" noProof="0" dirty="0"/>
              <a:t> Research Ltd. és a brüsszeli </a:t>
            </a:r>
            <a:r>
              <a:rPr lang="hu-HU" baseline="0" noProof="0" dirty="0" err="1"/>
              <a:t>Vrije</a:t>
            </a:r>
            <a:r>
              <a:rPr lang="hu-HU" baseline="0" noProof="0" dirty="0"/>
              <a:t> Egyetem részt vett </a:t>
            </a:r>
            <a:r>
              <a:rPr lang="hu-HU" noProof="0" dirty="0"/>
              <a:t>egy adatvédelmi</a:t>
            </a:r>
            <a:r>
              <a:rPr lang="hu-HU" baseline="0" noProof="0" dirty="0"/>
              <a:t> hatásvizsgálati </a:t>
            </a:r>
            <a:r>
              <a:rPr lang="hu-HU" noProof="0" dirty="0"/>
              <a:t>projektben, amely az adatvédelmi hatásvizsgálat megközelítését vizsgálta 7 tagállamban. Erről bővebben a következő honlapon</a:t>
            </a:r>
            <a:r>
              <a:rPr lang="hu-HU" baseline="0" noProof="0" dirty="0"/>
              <a:t> </a:t>
            </a:r>
            <a:r>
              <a:rPr lang="hu-HU" noProof="0" dirty="0"/>
              <a:t>olvashat:</a:t>
            </a:r>
          </a:p>
          <a:p>
            <a:r>
              <a:rPr lang="hu-HU" noProof="0" dirty="0"/>
              <a:t>http://www.vub.ac.be/LSTS/pub/Dehert/507.pdf</a:t>
            </a:r>
          </a:p>
          <a:p>
            <a:endParaRPr lang="hu-HU" noProof="0" dirty="0"/>
          </a:p>
          <a:p>
            <a:r>
              <a:rPr lang="hu-HU" noProof="0" dirty="0"/>
              <a:t>Az</a:t>
            </a:r>
            <a:r>
              <a:rPr lang="hu-HU" baseline="0" noProof="0" dirty="0"/>
              <a:t> adatvédelmi hatásvizsgálat </a:t>
            </a:r>
            <a:r>
              <a:rPr lang="hu-HU" noProof="0" dirty="0"/>
              <a:t>fogalma az 1990-es évek közepén alakult ki és fejlődött tovább Ausztráliában, Kanadában, Hongkongban, Új-Zélandon és az Egyesült Államokban, g</a:t>
            </a:r>
            <a:r>
              <a:rPr lang="hu-HU" sz="1200" kern="1200" noProof="0" dirty="0">
                <a:solidFill>
                  <a:schemeClr val="tx1"/>
                </a:solidFill>
                <a:effectLst/>
                <a:latin typeface="+mn-lt"/>
                <a:ea typeface="+mn-ea"/>
                <a:cs typeface="+mn-cs"/>
              </a:rPr>
              <a:t>yakran kormányzati kezdeményezések formájában (például közszolgálati projektek,</a:t>
            </a:r>
            <a:r>
              <a:rPr lang="hu-HU" sz="1200" kern="1200" baseline="0" noProof="0" dirty="0">
                <a:solidFill>
                  <a:schemeClr val="tx1"/>
                </a:solidFill>
                <a:effectLst/>
                <a:latin typeface="+mn-lt"/>
                <a:ea typeface="+mn-ea"/>
                <a:cs typeface="+mn-cs"/>
              </a:rPr>
              <a:t> közbeszerzések, jogszabály-előkészítés). Az Egyesült Királyság éppen most vezeti be a szabályozási hatásvizsgálatot.</a:t>
            </a:r>
          </a:p>
          <a:p>
            <a:endParaRPr lang="hu-HU" sz="1200" kern="1200" baseline="0" noProof="0" dirty="0">
              <a:solidFill>
                <a:schemeClr val="tx1"/>
              </a:solidFill>
              <a:effectLst/>
              <a:latin typeface="+mn-lt"/>
              <a:ea typeface="+mn-ea"/>
              <a:cs typeface="+mn-cs"/>
            </a:endParaRPr>
          </a:p>
          <a:p>
            <a:r>
              <a:rPr lang="hu-HU" sz="1200" kern="1200" noProof="0" dirty="0">
                <a:solidFill>
                  <a:schemeClr val="tx1"/>
                </a:solidFill>
                <a:effectLst/>
                <a:latin typeface="+mn-lt"/>
                <a:ea typeface="+mn-ea"/>
                <a:cs typeface="+mn-cs"/>
              </a:rPr>
              <a:t>Az</a:t>
            </a:r>
            <a:r>
              <a:rPr lang="hu-HU" sz="1200" kern="1200" baseline="0" noProof="0" dirty="0">
                <a:solidFill>
                  <a:schemeClr val="tx1"/>
                </a:solidFill>
                <a:effectLst/>
                <a:latin typeface="+mn-lt"/>
                <a:ea typeface="+mn-ea"/>
                <a:cs typeface="+mn-cs"/>
              </a:rPr>
              <a:t> Európai Adatvédelmi Irányelv 20. cikke az adatvédelmi hatásvizsgálathoz hasonló rendelkezéseket tartalmaz :</a:t>
            </a:r>
            <a:r>
              <a:rPr lang="hu-HU" sz="1200" kern="1200" noProof="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20. cikk </a:t>
            </a:r>
            <a:r>
              <a:rPr lang="hu-HU" sz="1200" kern="1200" noProof="0" dirty="0">
                <a:solidFill>
                  <a:schemeClr val="tx1"/>
                </a:solidFill>
                <a:effectLst/>
                <a:latin typeface="+mn-lt"/>
                <a:ea typeface="+mn-ea"/>
                <a:cs typeface="+mn-cs"/>
              </a:rPr>
              <a:t>“</a:t>
            </a:r>
            <a:r>
              <a:rPr lang="hu-HU" sz="1200" b="0" i="0" kern="1200" dirty="0">
                <a:solidFill>
                  <a:schemeClr val="tx1"/>
                </a:solidFill>
                <a:effectLst/>
                <a:latin typeface="+mn-lt"/>
                <a:ea typeface="+mn-ea"/>
                <a:cs typeface="+mn-cs"/>
              </a:rPr>
              <a:t>A tagállamok határozzák meg azokat az adatfeldolgozási műveleteket, amelyek külön kockázatot jelenthetnek az érintettek jogaira és szabadságaira nézve, továbbá ellenőrzik, hogy ezeket az adatfeldolgozási műveleteket megkezdésük előtt megvizsgálják-e.</a:t>
            </a:r>
            <a:r>
              <a:rPr lang="hu-HU" sz="1200" kern="1200" noProof="0" dirty="0">
                <a:solidFill>
                  <a:schemeClr val="tx1"/>
                </a:solidFill>
                <a:effectLst/>
                <a:latin typeface="+mn-lt"/>
                <a:ea typeface="+mn-ea"/>
                <a:cs typeface="+mn-cs"/>
              </a:rPr>
              <a:t>”</a:t>
            </a:r>
          </a:p>
          <a:p>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18</a:t>
            </a:fld>
            <a:endParaRPr lang="en-GB"/>
          </a:p>
        </p:txBody>
      </p:sp>
    </p:spTree>
    <p:extLst>
      <p:ext uri="{BB962C8B-B14F-4D97-AF65-F5344CB8AC3E}">
        <p14:creationId xmlns:p14="http://schemas.microsoft.com/office/powerpoint/2010/main" val="153861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a:t>
            </a:r>
            <a:r>
              <a:rPr lang="hu-HU" b="0" baseline="0" noProof="0" dirty="0"/>
              <a:t> </a:t>
            </a:r>
            <a:r>
              <a:rPr lang="hu-HU" b="0" noProof="0" dirty="0"/>
              <a:t>az adatvédelmi hatásvizsgálat elemeit.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Magyarázza el</a:t>
            </a:r>
            <a:r>
              <a:rPr lang="hu-HU" sz="1200" b="0" kern="1200" baseline="0" noProof="0" dirty="0">
                <a:solidFill>
                  <a:schemeClr val="tx1"/>
                </a:solidFill>
                <a:effectLst/>
                <a:latin typeface="+mn-lt"/>
                <a:ea typeface="+mn-ea"/>
                <a:cs typeface="+mn-cs"/>
              </a:rPr>
              <a:t> az összes felmerülő fogalmat, valamint, hogy ezek miért fontosak a képzés szempontjából. Például a „nem szükségszerűen kockázatelemzés” azt jelenti, hogy a kockázatértékelés kifejezetten a kockázatértékelést végző szervezetre leselkedő kockázatok megértését és minimalizálását szolgálja, ami a hatásvizsgálatra nem igaz.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r>
              <a:rPr lang="hu-HU" b="1" noProof="0" dirty="0"/>
              <a:t>			</a:t>
            </a:r>
            <a:endParaRPr lang="hu-HU" b="0" noProof="0" dirty="0"/>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 -</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19</a:t>
            </a:fld>
            <a:endParaRPr lang="en-GB"/>
          </a:p>
        </p:txBody>
      </p:sp>
    </p:spTree>
    <p:extLst>
      <p:ext uri="{BB962C8B-B14F-4D97-AF65-F5344CB8AC3E}">
        <p14:creationId xmlns:p14="http://schemas.microsoft.com/office/powerpoint/2010/main" val="104633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A jegyzetekben további információk találhatóak  a STAR diasorok használatára vonatkozóan az alábbi formában:</a:t>
            </a:r>
            <a:endParaRPr lang="hu-HU" noProof="0" dirty="0"/>
          </a:p>
          <a:p>
            <a:pPr algn="just"/>
            <a:endParaRPr lang="hu-HU"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effectLst/>
                <a:latin typeface="+mn-lt"/>
                <a:ea typeface="+mn-ea"/>
                <a:cs typeface="+mn-cs"/>
              </a:rPr>
              <a:t>A képzésben</a:t>
            </a:r>
            <a:r>
              <a:rPr lang="hu-HU" sz="1200" b="1" kern="1200" baseline="0" noProof="0" dirty="0">
                <a:effectLst/>
                <a:latin typeface="+mn-lt"/>
                <a:ea typeface="+mn-ea"/>
                <a:cs typeface="+mn-cs"/>
              </a:rPr>
              <a:t> résztvevők szükséges tapasztalata:</a:t>
            </a:r>
            <a:endParaRPr lang="hu-HU" sz="1200" b="1" kern="1200" noProof="0" dirty="0">
              <a:effectLst/>
              <a:latin typeface="+mn-lt"/>
              <a:ea typeface="+mn-ea"/>
              <a:cs typeface="+mn-cs"/>
            </a:endParaRPr>
          </a:p>
          <a:p>
            <a:pPr algn="just"/>
            <a:r>
              <a:rPr lang="hu-HU" b="1" noProof="0" dirty="0"/>
              <a:t>Kinek releváns:</a:t>
            </a:r>
          </a:p>
          <a:p>
            <a:pPr algn="just"/>
            <a:r>
              <a:rPr lang="hu-HU" b="1" noProof="0" dirty="0"/>
              <a:t>Jogszabályi rendelkezések:</a:t>
            </a:r>
          </a:p>
          <a:p>
            <a:pPr algn="just"/>
            <a:r>
              <a:rPr lang="hu-HU" b="1" noProof="0" dirty="0"/>
              <a:t>Jogeset:</a:t>
            </a:r>
          </a:p>
          <a:p>
            <a:pPr algn="just"/>
            <a:r>
              <a:rPr lang="hu-HU" b="1" noProof="0" dirty="0"/>
              <a:t>További olvasmányok:</a:t>
            </a:r>
          </a:p>
          <a:p>
            <a:pPr algn="just"/>
            <a:r>
              <a:rPr lang="hu-HU" b="1" noProof="0" dirty="0"/>
              <a:t>Megjegyzések:</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0" i="0" kern="1200" dirty="0">
                <a:solidFill>
                  <a:schemeClr val="tx1"/>
                </a:solidFill>
                <a:effectLst/>
                <a:latin typeface="+mn-lt"/>
                <a:ea typeface="+mn-ea"/>
                <a:cs typeface="+mn-cs"/>
              </a:rPr>
              <a:t>A jogesetek az alábbi</a:t>
            </a:r>
            <a:r>
              <a:rPr lang="hu-HU" sz="1200" b="0" i="0" kern="1200" baseline="0" dirty="0">
                <a:solidFill>
                  <a:schemeClr val="tx1"/>
                </a:solidFill>
                <a:effectLst/>
                <a:latin typeface="+mn-lt"/>
                <a:ea typeface="+mn-ea"/>
                <a:cs typeface="+mn-cs"/>
              </a:rPr>
              <a:t> forrásokból származnak:</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Európai</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adatvédelmi</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jogi</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kézikönyv</a:t>
            </a:r>
            <a:r>
              <a:rPr lang="hu-HU" sz="1200" b="1"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 2018</a:t>
            </a:r>
            <a:r>
              <a:rPr lang="hu-HU" sz="1200" b="1" i="0" kern="1200" dirty="0">
                <a:solidFill>
                  <a:schemeClr val="tx1"/>
                </a:solidFill>
                <a:effectLst/>
                <a:latin typeface="+mn-lt"/>
                <a:ea typeface="+mn-ea"/>
                <a:cs typeface="+mn-cs"/>
              </a:rPr>
              <a:t>. évi kiadás </a:t>
            </a:r>
            <a:r>
              <a:rPr lang="en-GB" b="0" dirty="0"/>
              <a:t>http://fra.europa.eu/en/publication/2018/handbook-european-data-protection-law</a:t>
            </a:r>
            <a:r>
              <a:rPr lang="hu-HU" b="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Emberi Jogok Európai Bírósága, Press Unit (2018), </a:t>
            </a:r>
            <a:r>
              <a:rPr lang="hu-HU" sz="1200" b="1" i="1" kern="1200" dirty="0" err="1">
                <a:solidFill>
                  <a:schemeClr val="tx1"/>
                </a:solidFill>
                <a:effectLst/>
                <a:latin typeface="+mn-lt"/>
                <a:ea typeface="+mn-ea"/>
                <a:cs typeface="+mn-cs"/>
              </a:rPr>
              <a:t>Factsheet</a:t>
            </a:r>
            <a:r>
              <a:rPr lang="hu-HU" sz="1200" b="1" i="1" kern="1200" dirty="0">
                <a:solidFill>
                  <a:schemeClr val="tx1"/>
                </a:solidFill>
                <a:effectLst/>
                <a:latin typeface="+mn-lt"/>
                <a:ea typeface="+mn-ea"/>
                <a:cs typeface="+mn-cs"/>
              </a:rPr>
              <a:t> – </a:t>
            </a:r>
            <a:r>
              <a:rPr lang="hu-HU" sz="1200" b="1" i="1" kern="1200" dirty="0" err="1">
                <a:solidFill>
                  <a:schemeClr val="tx1"/>
                </a:solidFill>
                <a:effectLst/>
                <a:latin typeface="+mn-lt"/>
                <a:ea typeface="+mn-ea"/>
                <a:cs typeface="+mn-cs"/>
              </a:rPr>
              <a:t>Personal</a:t>
            </a:r>
            <a:r>
              <a:rPr lang="hu-HU" sz="1200" b="1" i="1" kern="1200" dirty="0">
                <a:solidFill>
                  <a:schemeClr val="tx1"/>
                </a:solidFill>
                <a:effectLst/>
                <a:latin typeface="+mn-lt"/>
                <a:ea typeface="+mn-ea"/>
                <a:cs typeface="+mn-cs"/>
              </a:rPr>
              <a:t> Data </a:t>
            </a:r>
            <a:r>
              <a:rPr lang="hu-HU" sz="1200" b="1" i="1" kern="1200" dirty="0" err="1">
                <a:solidFill>
                  <a:schemeClr val="tx1"/>
                </a:solidFill>
                <a:effectLst/>
                <a:latin typeface="+mn-lt"/>
                <a:ea typeface="+mn-ea"/>
                <a:cs typeface="+mn-cs"/>
              </a:rPr>
              <a:t>Protection</a:t>
            </a:r>
            <a:r>
              <a:rPr lang="hu-HU" sz="1200" kern="1200" dirty="0">
                <a:solidFill>
                  <a:schemeClr val="tx1"/>
                </a:solidFill>
                <a:effectLst/>
                <a:latin typeface="+mn-lt"/>
                <a:ea typeface="+mn-ea"/>
                <a:cs typeface="+mn-cs"/>
              </a:rPr>
              <a:t>,</a:t>
            </a:r>
            <a:r>
              <a:rPr lang="hu-HU" sz="1200" b="0" i="0" kern="1200" dirty="0">
                <a:solidFill>
                  <a:schemeClr val="tx1"/>
                </a:solidFill>
                <a:effectLst/>
                <a:latin typeface="+mn-lt"/>
                <a:ea typeface="+mn-ea"/>
                <a:cs typeface="+mn-cs"/>
              </a:rPr>
              <a:t> Európa Tanács</a:t>
            </a:r>
            <a:r>
              <a:rPr lang="hu-HU" sz="1200" kern="1200" dirty="0">
                <a:solidFill>
                  <a:schemeClr val="tx1"/>
                </a:solidFill>
                <a:effectLst/>
                <a:latin typeface="+mn-lt"/>
                <a:ea typeface="+mn-ea"/>
                <a:cs typeface="+mn-cs"/>
              </a:rPr>
              <a:t>, Strasbourg; </a:t>
            </a:r>
            <a:r>
              <a:rPr lang="hu-HU" sz="1200" u="sng" kern="1200" dirty="0">
                <a:solidFill>
                  <a:schemeClr val="tx1"/>
                </a:solidFill>
                <a:effectLst/>
                <a:latin typeface="+mn-lt"/>
                <a:ea typeface="+mn-ea"/>
                <a:cs typeface="+mn-cs"/>
                <a:hlinkClick r:id="rId3"/>
              </a:rPr>
              <a:t>http://echr.coe.int/Documents/FS_Data_ENG.pdf</a:t>
            </a:r>
            <a:endParaRPr lang="en-GB" sz="1200" kern="1200" dirty="0">
              <a:solidFill>
                <a:schemeClr val="tx1"/>
              </a:solidFill>
              <a:effectLst/>
              <a:latin typeface="+mn-lt"/>
              <a:ea typeface="+mn-ea"/>
              <a:cs typeface="+mn-cs"/>
            </a:endParaRPr>
          </a:p>
          <a:p>
            <a:pPr algn="just"/>
            <a:endParaRPr lang="en-GB" b="0" dirty="0"/>
          </a:p>
          <a:p>
            <a:pPr algn="just"/>
            <a:r>
              <a:rPr lang="hu-HU" b="1" dirty="0"/>
              <a:t> </a:t>
            </a:r>
            <a:endParaRPr lang="en-GB" b="1" dirty="0"/>
          </a:p>
          <a:p>
            <a:pPr algn="just"/>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9089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a:t>
            </a:r>
            <a:r>
              <a:rPr lang="hu-HU" b="0" baseline="0" noProof="0" dirty="0"/>
              <a:t> dia röviden bemutatja a</a:t>
            </a:r>
            <a:r>
              <a:rPr lang="hu-HU" b="0" noProof="0" dirty="0"/>
              <a:t> képzési anyagot a résztvevőknek.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 dia segíti a hallgatóság figyelmének felkeltését, és bemutatja a képzés felépítését. A képzés menetének előzetes ismerete támogatja a tanulási folyamatot.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 -</a:t>
            </a:r>
          </a:p>
        </p:txBody>
      </p:sp>
      <p:sp>
        <p:nvSpPr>
          <p:cNvPr id="4" name="Segnaposto numero diapositiva 3"/>
          <p:cNvSpPr>
            <a:spLocks noGrp="1"/>
          </p:cNvSpPr>
          <p:nvPr>
            <p:ph type="sldNum" sz="quarter" idx="5"/>
          </p:nvPr>
        </p:nvSpPr>
        <p:spPr/>
        <p:txBody>
          <a:bodyPr/>
          <a:lstStyle/>
          <a:p>
            <a:fld id="{EEAE1ED8-A20A-47BF-AD6C-9B601BC3AB8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6341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 adatvédelmi hatásvizsgálat lefolytatásával milyen előnyökre</a:t>
            </a:r>
            <a:r>
              <a:rPr lang="hu-HU" b="0" baseline="0" noProof="0" dirty="0"/>
              <a:t> lehet szert tenni. A dia a STAR projekt keretében az adatvédelmi hatásvizsgálatokkal kapcsolatos kutatások és konzultációk során szerzett tapasztalatokra épülnek.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a:t>
            </a:r>
          </a:p>
          <a:p>
            <a:r>
              <a:rPr lang="hu-HU" noProof="0" dirty="0"/>
              <a:t>A dia célja, hogy bemutassa</a:t>
            </a:r>
            <a:r>
              <a:rPr lang="hu-HU" baseline="0" noProof="0" dirty="0"/>
              <a:t> az adatvédelmi hatásvizsgálatból származó előnyöket.</a:t>
            </a:r>
            <a:endParaRPr lang="hu-HU" noProof="0" dirty="0"/>
          </a:p>
          <a:p>
            <a:endParaRPr lang="hu-HU" noProof="0" dirty="0"/>
          </a:p>
          <a:p>
            <a:r>
              <a:rPr lang="hu-HU" noProof="0" dirty="0"/>
              <a:t>Az</a:t>
            </a:r>
            <a:r>
              <a:rPr lang="hu-HU" baseline="0" noProof="0" dirty="0"/>
              <a:t> adatvédelmi hatásvizsgálat megfelelőformában történő lefolytatása </a:t>
            </a:r>
            <a:r>
              <a:rPr lang="hu-HU" noProof="0" dirty="0"/>
              <a:t>az adott</a:t>
            </a:r>
            <a:r>
              <a:rPr lang="hu-HU" baseline="0" noProof="0" dirty="0"/>
              <a:t> szervezet (és a társadalom) számára a lehető legnagyobb haszon elérését eredményezi.</a:t>
            </a:r>
          </a:p>
          <a:p>
            <a:pPr marL="0" indent="0">
              <a:buFont typeface="Arial" panose="020B0604020202020204" pitchFamily="34" charset="0"/>
              <a:buNone/>
            </a:pPr>
            <a:endParaRPr lang="hu-HU" noProof="0" dirty="0"/>
          </a:p>
          <a:p>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22</a:t>
            </a:fld>
            <a:endParaRPr lang="en-GB"/>
          </a:p>
        </p:txBody>
      </p:sp>
    </p:spTree>
    <p:extLst>
      <p:ext uri="{BB962C8B-B14F-4D97-AF65-F5344CB8AC3E}">
        <p14:creationId xmlns:p14="http://schemas.microsoft.com/office/powerpoint/2010/main" val="11008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 adatvédelmi hatásvizsgálat </a:t>
            </a:r>
            <a:r>
              <a:rPr lang="hu-HU" b="0" baseline="0" noProof="0" dirty="0"/>
              <a:t>milyen veszélyeket rejthet magában. A dia a STAR projekt keretében az adatvédelmi hatásvizsgálatokkal kapcsolatos kutatások és konzultációk során szerzett tapasztalatokra épülnek.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a:t>
            </a:r>
          </a:p>
          <a:p>
            <a:endParaRPr lang="hu-HU" noProof="0" dirty="0"/>
          </a:p>
          <a:p>
            <a:pPr marL="171450" indent="-171450">
              <a:buFont typeface="Arial" panose="020B0604020202020204" pitchFamily="34" charset="0"/>
              <a:buChar char="•"/>
            </a:pPr>
            <a:r>
              <a:rPr lang="hu-HU" noProof="0" dirty="0"/>
              <a:t>Az adatvédelmi hatásvizsgálatot</a:t>
            </a:r>
            <a:r>
              <a:rPr lang="hu-HU" baseline="0" noProof="0" dirty="0"/>
              <a:t> nem </a:t>
            </a:r>
            <a:r>
              <a:rPr lang="hu-HU" noProof="0" dirty="0"/>
              <a:t>határolják körül megfelelően (például egy szervezet adatkezelési tevékenységei</a:t>
            </a:r>
            <a:r>
              <a:rPr lang="hu-HU" baseline="0" noProof="0" dirty="0"/>
              <a:t> összemosódnak és a</a:t>
            </a:r>
            <a:r>
              <a:rPr lang="hu-HU" noProof="0" dirty="0"/>
              <a:t>z adatvédelmi hatásvizsgálat egyszerre</a:t>
            </a:r>
            <a:r>
              <a:rPr lang="hu-HU" baseline="0" noProof="0" dirty="0"/>
              <a:t> fedi le az összes adatkezelést</a:t>
            </a:r>
            <a:r>
              <a:rPr lang="hu-HU" noProof="0" dirty="0"/>
              <a:t>).</a:t>
            </a:r>
          </a:p>
          <a:p>
            <a:pPr marL="171450" indent="-171450">
              <a:buFont typeface="Arial" panose="020B0604020202020204" pitchFamily="34" charset="0"/>
              <a:buChar char="•"/>
            </a:pPr>
            <a:r>
              <a:rPr lang="hu-HU" noProof="0" dirty="0"/>
              <a:t>Elpazarolt erőfeszítés - pl. az adatvédelmi hatásvizsgálat nincs hatással az adatkezelési gyakorlatra</a:t>
            </a:r>
            <a:r>
              <a:rPr lang="hu-HU" baseline="0" noProof="0" dirty="0"/>
              <a:t> (esetleg nem is támasztja alá a </a:t>
            </a:r>
            <a:r>
              <a:rPr lang="hu-HU" baseline="0" noProof="0" dirty="0" err="1"/>
              <a:t>GDPR-nak</a:t>
            </a:r>
            <a:r>
              <a:rPr lang="hu-HU" baseline="0" noProof="0" dirty="0"/>
              <a:t> való megfelelést).</a:t>
            </a:r>
            <a:endParaRPr lang="hu-HU" noProof="0" dirty="0"/>
          </a:p>
          <a:p>
            <a:pPr marL="171450" indent="-171450">
              <a:buFont typeface="Arial" panose="020B0604020202020204" pitchFamily="34" charset="0"/>
              <a:buChar char="•"/>
            </a:pPr>
            <a:r>
              <a:rPr lang="hu-HU" noProof="0" dirty="0"/>
              <a:t>Jelképes erőfeszítés - az adatvédelmi hatásvizsgálatot</a:t>
            </a:r>
            <a:r>
              <a:rPr lang="hu-HU" baseline="0" noProof="0" dirty="0"/>
              <a:t> </a:t>
            </a:r>
            <a:r>
              <a:rPr lang="hu-HU" noProof="0" dirty="0"/>
              <a:t>minimális energia befektetéssel folytatják le, így a hatásvizsgálatból származó előnyök nem tudnak érvényesülni.</a:t>
            </a:r>
          </a:p>
          <a:p>
            <a:pPr marL="171450" indent="-171450">
              <a:buFont typeface="Arial" panose="020B0604020202020204" pitchFamily="34" charset="0"/>
              <a:buChar char="•"/>
            </a:pPr>
            <a:r>
              <a:rPr lang="hu-HU" noProof="0" dirty="0"/>
              <a:t>Nem helyes, ha az adatvédelmi hatásvizsgálat idegen a szervezet szokásos</a:t>
            </a:r>
            <a:r>
              <a:rPr lang="hu-HU" baseline="0" noProof="0" dirty="0"/>
              <a:t> folyamataitól - </a:t>
            </a:r>
            <a:r>
              <a:rPr lang="hu-HU" noProof="0" dirty="0"/>
              <a:t>célszerű a lehető legjobban integrálni a szervezet projektmenedzsmentjébe, a tervezési és ellenőrzési gyakorlatokba, így az</a:t>
            </a:r>
            <a:r>
              <a:rPr lang="hu-HU" baseline="0" noProof="0" dirty="0"/>
              <a:t> </a:t>
            </a:r>
            <a:r>
              <a:rPr lang="hu-HU" noProof="0" dirty="0"/>
              <a:t>a szervezet tevékenységének szerves</a:t>
            </a:r>
            <a:r>
              <a:rPr lang="hu-HU" baseline="0" noProof="0" dirty="0"/>
              <a:t> </a:t>
            </a:r>
            <a:r>
              <a:rPr lang="hu-HU" noProof="0" dirty="0"/>
              <a:t>részévé válhat, nem pedig különálló folyamatként tekintenek rá. Az önálló adatvédelmi hatásvizsgálat</a:t>
            </a:r>
            <a:r>
              <a:rPr lang="hu-HU" baseline="0" noProof="0" dirty="0"/>
              <a:t> </a:t>
            </a:r>
            <a:r>
              <a:rPr lang="hu-HU" noProof="0" dirty="0"/>
              <a:t>sebezhetőbb, és kevésbé segíti a tájékozódott döntéshozatalt.</a:t>
            </a:r>
          </a:p>
          <a:p>
            <a:pPr marL="171450" indent="-171450">
              <a:buFont typeface="Arial" panose="020B0604020202020204" pitchFamily="34" charset="0"/>
              <a:buChar char="•"/>
            </a:pPr>
            <a:r>
              <a:rPr lang="hu-HU" noProof="0" dirty="0"/>
              <a:t>Az elszigetelt adatvédelmi hatásvizsgálat nem fedi le az érintettek kellően széles körét. </a:t>
            </a:r>
          </a:p>
          <a:p>
            <a:pPr marL="171450" indent="-171450">
              <a:buFont typeface="Arial" panose="020B0604020202020204" pitchFamily="34" charset="0"/>
              <a:buChar char="•"/>
            </a:pPr>
            <a:r>
              <a:rPr lang="hu-HU" noProof="0" dirty="0"/>
              <a:t>A „védekező” adatvédelmi hatásvizsgálat</a:t>
            </a:r>
            <a:r>
              <a:rPr lang="hu-HU" baseline="0" noProof="0" dirty="0"/>
              <a:t> esetében a </a:t>
            </a:r>
            <a:r>
              <a:rPr lang="hu-HU" noProof="0" dirty="0"/>
              <a:t>szervezeti vagy politikai prioritások határozzák meg az adatkezelést, ezzel a hatásvizsgálat nem</a:t>
            </a:r>
            <a:r>
              <a:rPr lang="hu-HU" baseline="0" noProof="0" dirty="0"/>
              <a:t> tudja betölteni a szerepét. E</a:t>
            </a:r>
            <a:r>
              <a:rPr lang="hu-HU" noProof="0" dirty="0"/>
              <a:t>z</a:t>
            </a:r>
            <a:r>
              <a:rPr lang="hu-HU" baseline="0" noProof="0" dirty="0"/>
              <a:t> a megközelítés azt is eredményezheti, hogy a hatásvizsgálat során olyan kérdéseket vizsgálnak, melyek megválaszolása csekély jelentőséggel bír a hatásvizsgálat szempontjából. </a:t>
            </a:r>
            <a:r>
              <a:rPr lang="hu-HU" noProof="0" dirty="0"/>
              <a:t>(pl. küszöbértékek).</a:t>
            </a:r>
          </a:p>
          <a:p>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23</a:t>
            </a:fld>
            <a:endParaRPr lang="en-GB"/>
          </a:p>
        </p:txBody>
      </p:sp>
    </p:spTree>
    <p:extLst>
      <p:ext uri="{BB962C8B-B14F-4D97-AF65-F5344CB8AC3E}">
        <p14:creationId xmlns:p14="http://schemas.microsoft.com/office/powerpoint/2010/main" val="1461780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r>
              <a:rPr lang="hu-HU" b="0" noProof="0" dirty="0"/>
              <a:t>: A dia példákat sorol fel</a:t>
            </a:r>
            <a:r>
              <a:rPr lang="hu-HU" b="0" baseline="0" noProof="0" dirty="0"/>
              <a:t> arra, hogy milyen körülmények indokolják a hatásvizsgálat lefolytatását.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Kérdezze meg a résztvevőket, hogy tudnak-e példát</a:t>
            </a:r>
            <a:r>
              <a:rPr lang="hu-HU" sz="1200" b="0" kern="1200" baseline="0" noProof="0" dirty="0">
                <a:solidFill>
                  <a:schemeClr val="tx1"/>
                </a:solidFill>
                <a:effectLst/>
                <a:latin typeface="+mn-lt"/>
                <a:ea typeface="+mn-ea"/>
                <a:cs typeface="+mn-cs"/>
              </a:rPr>
              <a:t> hozni olyan </a:t>
            </a:r>
            <a:r>
              <a:rPr lang="hu-HU" sz="1200" b="0" kern="1200" noProof="0" dirty="0">
                <a:solidFill>
                  <a:schemeClr val="tx1"/>
                </a:solidFill>
                <a:effectLst/>
                <a:latin typeface="+mn-lt"/>
                <a:ea typeface="+mn-ea"/>
                <a:cs typeface="+mn-cs"/>
              </a:rPr>
              <a:t>folyamatokra vagy projektekre, melyek esetében</a:t>
            </a:r>
            <a:r>
              <a:rPr lang="hu-HU" sz="1200" b="0" kern="1200" baseline="0" noProof="0" dirty="0">
                <a:solidFill>
                  <a:schemeClr val="tx1"/>
                </a:solidFill>
                <a:effectLst/>
                <a:latin typeface="+mn-lt"/>
                <a:ea typeface="+mn-ea"/>
                <a:cs typeface="+mn-cs"/>
              </a:rPr>
              <a:t> szükséges lehet az adatvédelmi hatásvizsgálat lefolytatása.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Nem szükséges az adatkezelés minden vonatkozásában lefolytatni az adatvédelmi hatásvizsgálatot,</a:t>
            </a:r>
            <a:r>
              <a:rPr lang="hu-HU" baseline="0" noProof="0" dirty="0"/>
              <a:t> csak abban az esetben, ha magas kockázatot jelent a természetes személyek jogaira nézve.</a:t>
            </a:r>
          </a:p>
          <a:p>
            <a:endParaRPr lang="hu-HU" noProof="0" dirty="0"/>
          </a:p>
          <a:p>
            <a:r>
              <a:rPr lang="hu-HU" noProof="0" dirty="0"/>
              <a:t>(89) </a:t>
            </a:r>
            <a:r>
              <a:rPr lang="hu-HU" noProof="0" dirty="0" err="1"/>
              <a:t>Preambulumbekezdés</a:t>
            </a:r>
            <a:r>
              <a:rPr lang="hu-HU" noProof="0" dirty="0"/>
              <a:t>:</a:t>
            </a:r>
          </a:p>
          <a:p>
            <a:r>
              <a:rPr lang="hu-HU" baseline="0" noProof="0" dirty="0"/>
              <a:t>„</a:t>
            </a:r>
            <a:r>
              <a:rPr lang="hu-HU" sz="1200" kern="1200" dirty="0">
                <a:solidFill>
                  <a:schemeClr val="tx1"/>
                </a:solidFill>
                <a:effectLst/>
                <a:latin typeface="+mn-lt"/>
                <a:ea typeface="+mn-ea"/>
                <a:cs typeface="+mn-cs"/>
              </a:rPr>
              <a:t>Az adatkezelési műveletek említett típusai közé tartozhatnak különösen azok, amelyek új technológiákat alkalmaznak, illetve amelyek új fajtájúak, és amelyek esetében az adatkezelő még nem végezte el az adatvédelmi hatásvizsgálatot, vagy amelyek esetében az adatvédelmi hatásvizsgálat az első adatkezelés óta eltelt időre tekintettel vált szükségessé.” (magas kockázat)</a:t>
            </a:r>
          </a:p>
          <a:p>
            <a:endParaRPr lang="hu-HU" noProof="0" dirty="0"/>
          </a:p>
          <a:p>
            <a:r>
              <a:rPr lang="hu-HU" noProof="0" dirty="0"/>
              <a:t>(91)</a:t>
            </a:r>
            <a:r>
              <a:rPr lang="hu-HU" baseline="0" noProof="0" dirty="0"/>
              <a:t> </a:t>
            </a:r>
            <a:r>
              <a:rPr lang="hu-HU" baseline="0" noProof="0" dirty="0" err="1"/>
              <a:t>Preambulumbekezdés</a:t>
            </a:r>
            <a:r>
              <a:rPr lang="hu-HU" baseline="0" noProof="0" dirty="0"/>
              <a:t>:</a:t>
            </a:r>
            <a:endParaRPr lang="hu-HU" noProof="0" dirty="0"/>
          </a:p>
          <a:p>
            <a:r>
              <a:rPr lang="hu-HU" sz="1200" kern="1200" dirty="0">
                <a:solidFill>
                  <a:schemeClr val="tx1"/>
                </a:solidFill>
                <a:effectLst/>
                <a:latin typeface="+mn-lt"/>
                <a:ea typeface="+mn-ea"/>
                <a:cs typeface="+mn-cs"/>
              </a:rPr>
              <a:t>„Ez különösen vonatkozik egyrészt azokra a nagymértékű adatkezelési műveletekre, amelyek jelentős mennyiségű személyes adat regionális, nemzeti vagy szupranacionális szintű kezelését célozzák, és amelyek az érintettek jelentős számára hatással lehet, és amelyek például az adatok érzékenysége folytán valószínűsíthetően magas kockázattal járnak, másrészt azokra az adatkezelési műveletekre, amelyeknél nagy arányban a technológia elismert állásának megfelelő új technológiát alkalmaznak, valamint olyan más adatkezelési műveletekre is, amelyek magas kockázattal járnak az érintettek jogaira és szabadságaira nézve, különösen, ha az említett műveletek megnehezítik az érintettek számára, hogy a jogaikat gyakorolják. Adatvédelmi hatásvizsgálatot kell végezni továbbá, amikor az a személyes adatkezelés célja, hogy konkrét természetes személyekkel kapcsolatban döntést lehessen hozni azt követően, hogy elvégzik a természetes személyek személyes jellemzőinek szisztematikus és kiterjedt értékelését az említett adatokon alapuló profilalkotás alapján, illetve a személyes adatok különleges kategóriáira, a biometrikus adatokra vagy a büntetőjogi felelősség megállapítására és a bűncselekményekre vagy a kapcsolódó biztonsági intézkedésekre vonatkozó adatok kezelését követően. Az adatvédelmi hatásvizsgálatok elvégzése a nyilvános helyek nagymértékű megfigyelése esetében szintén követelmény, különösen, ha ezt elektronikus optikai eszközök alkalmazásával hajtják végre, valamint az olyan egyéb műveletek esetében is, amelyeknél az illetékes felügyeleti hatóság úgy ítéli meg, hogy az adatkezelés valószínűsíthetően magas kockázattal jár az érintettek jogaira és szabadságaira nézve, különösen mivel megakadályozza, hogy az érintettek a jogaikat gyakorolják vagy szolgáltatásokat vegyenek igénybe vagy szerződést érvényesítsenek, vagy mivel az említett műveletekre szisztematikusan és nagy számban kerül sor. A személyes adatok kezelése nem tekinthető nagymértékűnek, ha az adatkezelés egy adott szakorvos, egészségügyi szakember betegei vagy egy adott ügyvéd ügyfelei személyes adataira vonatkozik. Ilyen esetekben az adatvédelmi hatásvizsgálatot nem kell kötelezővé tenni.”</a:t>
            </a:r>
          </a:p>
          <a:p>
            <a:endParaRPr lang="hu-HU" noProof="0" dirty="0"/>
          </a:p>
          <a:p>
            <a:r>
              <a:rPr lang="hu-HU" noProof="0" dirty="0"/>
              <a:t>A felügyeleti hatóságok közzéteszik a saját listájukat a magas</a:t>
            </a:r>
            <a:r>
              <a:rPr lang="hu-HU" baseline="0" noProof="0" dirty="0"/>
              <a:t> kockázatúnak tekintett adatkezelésekről. NAIH: https://naih.hu/files/GDPR_35_4_lista_HU_mod.pdf</a:t>
            </a:r>
          </a:p>
          <a:p>
            <a:r>
              <a:rPr lang="hu-HU" baseline="0" noProof="0" dirty="0"/>
              <a:t> </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24</a:t>
            </a:fld>
            <a:endParaRPr lang="en-GB"/>
          </a:p>
        </p:txBody>
      </p:sp>
    </p:spTree>
    <p:extLst>
      <p:ext uri="{BB962C8B-B14F-4D97-AF65-F5344CB8AC3E}">
        <p14:creationId xmlns:p14="http://schemas.microsoft.com/office/powerpoint/2010/main" val="254622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r>
              <a:rPr lang="hu-HU" b="0" noProof="0" dirty="0"/>
              <a:t>: A dia példákat sorol fel</a:t>
            </a:r>
            <a:r>
              <a:rPr lang="hu-HU" b="0" baseline="0" noProof="0" dirty="0"/>
              <a:t> arra, hogy milyen körülmények indokolják a hatásvizsgálat lefolytatását.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Kérdezze meg a résztvevőket, hogy tudnak-e példát</a:t>
            </a:r>
            <a:r>
              <a:rPr lang="hu-HU" sz="1200" b="0" kern="1200" baseline="0" noProof="0" dirty="0">
                <a:solidFill>
                  <a:schemeClr val="tx1"/>
                </a:solidFill>
                <a:effectLst/>
                <a:latin typeface="+mn-lt"/>
                <a:ea typeface="+mn-ea"/>
                <a:cs typeface="+mn-cs"/>
              </a:rPr>
              <a:t> hozni olyan </a:t>
            </a:r>
            <a:r>
              <a:rPr lang="hu-HU" sz="1200" b="0" kern="1200" noProof="0" dirty="0">
                <a:solidFill>
                  <a:schemeClr val="tx1"/>
                </a:solidFill>
                <a:effectLst/>
                <a:latin typeface="+mn-lt"/>
                <a:ea typeface="+mn-ea"/>
                <a:cs typeface="+mn-cs"/>
              </a:rPr>
              <a:t>folyamatokra vagy projektekre, melyek esetében</a:t>
            </a:r>
            <a:r>
              <a:rPr lang="hu-HU" sz="1200" b="0" kern="1200" baseline="0" noProof="0" dirty="0">
                <a:solidFill>
                  <a:schemeClr val="tx1"/>
                </a:solidFill>
                <a:effectLst/>
                <a:latin typeface="+mn-lt"/>
                <a:ea typeface="+mn-ea"/>
                <a:cs typeface="+mn-cs"/>
              </a:rPr>
              <a:t> szükséges lehet az adatvédelmi hatásvizsgálat lefolytatása.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Nem szükséges az adatkezelés minden vonatkozásában lefolytatni az adatvédelmi hatásvizsgálatot,</a:t>
            </a:r>
            <a:r>
              <a:rPr lang="hu-HU" baseline="0" noProof="0" dirty="0"/>
              <a:t> csak abban az esetben,, ha magas kockázatot jelent a természetes személyek jogaira nézve.</a:t>
            </a:r>
          </a:p>
          <a:p>
            <a:endParaRPr lang="hu-HU" noProof="0" dirty="0"/>
          </a:p>
          <a:p>
            <a:r>
              <a:rPr lang="hu-HU" noProof="0" dirty="0"/>
              <a:t>(89) </a:t>
            </a:r>
            <a:r>
              <a:rPr lang="hu-HU" noProof="0" dirty="0" err="1"/>
              <a:t>Preambulumbekezdés</a:t>
            </a:r>
            <a:r>
              <a:rPr lang="hu-HU" noProof="0" dirty="0"/>
              <a:t>:</a:t>
            </a:r>
          </a:p>
          <a:p>
            <a:r>
              <a:rPr lang="hu-HU" baseline="0" noProof="0" dirty="0"/>
              <a:t>„</a:t>
            </a:r>
            <a:r>
              <a:rPr lang="hu-HU" sz="1200" kern="1200" dirty="0">
                <a:solidFill>
                  <a:schemeClr val="tx1"/>
                </a:solidFill>
                <a:effectLst/>
                <a:latin typeface="+mn-lt"/>
                <a:ea typeface="+mn-ea"/>
                <a:cs typeface="+mn-cs"/>
              </a:rPr>
              <a:t>Az adatkezelési műveletek említett típusai közé tartozhatnak különösen azok, amelyek új technológiákat alkalmaznak, illetve amelyek új fajtájúak, és amelyek esetében az adatkezelő még nem végezte el az adatvédelmi hatásvizsgálatot, vagy amelyek esetében az adatvédelmi hatásvizsgálat az első adatkezelés óta eltelt időre tekintettel vált szükségessé.” (magas kockázat)</a:t>
            </a:r>
          </a:p>
          <a:p>
            <a:endParaRPr lang="hu-HU" noProof="0" dirty="0"/>
          </a:p>
          <a:p>
            <a:r>
              <a:rPr lang="hu-HU" noProof="0" dirty="0"/>
              <a:t>(91)</a:t>
            </a:r>
            <a:r>
              <a:rPr lang="hu-HU" baseline="0" noProof="0" dirty="0"/>
              <a:t> </a:t>
            </a:r>
            <a:r>
              <a:rPr lang="hu-HU" baseline="0" noProof="0" dirty="0" err="1"/>
              <a:t>Preambulumbekezdés</a:t>
            </a:r>
            <a:r>
              <a:rPr lang="hu-HU" baseline="0" noProof="0" dirty="0"/>
              <a:t>:</a:t>
            </a:r>
            <a:endParaRPr lang="hu-HU" noProof="0" dirty="0"/>
          </a:p>
          <a:p>
            <a:r>
              <a:rPr lang="hu-HU" sz="1200" kern="1200" dirty="0">
                <a:solidFill>
                  <a:schemeClr val="tx1"/>
                </a:solidFill>
                <a:effectLst/>
                <a:latin typeface="+mn-lt"/>
                <a:ea typeface="+mn-ea"/>
                <a:cs typeface="+mn-cs"/>
              </a:rPr>
              <a:t>„Ez különösen vonatkozik egyrészt azokra a nagymértékű adatkezelési műveletekre, amelyek jelentős mennyiségű személyes adat regionális, nemzeti vagy szupranacionális szintű kezelését célozzák, és amelyek az érintettek jelentős számára hatással lehet, és amelyek például az adatok érzékenysége folytán valószínűsíthetően magas kockázattal járnak, másrészt azokra az adatkezelési műveletekre, amelyeknél nagy arányban a technológia elismert állásának megfelelő új technológiát alkalmaznak, valamint olyan más adatkezelési műveletekre is, amelyek magas kockázattal járnak az érintettek jogaira és szabadságaira nézve, különösen, ha az említett műveletek megnehezítik az érintettek számára, hogy a jogaikat gyakorolják. Adatvédelmi hatásvizsgálatot kell végezni továbbá, amikor az a személyes adatkezelés célja, hogy konkrét természetes személyekkel kapcsolatban döntést lehessen hozni azt követően, hogy elvégzik a természetes személyek személyes jellemzőinek szisztematikus és kiterjedt értékelését az említett adatokon alapuló profilalkotás alapján, illetve a személyes adatok különleges kategóriáira, a biometrikus adatokra vagy a büntetőjogi felelősség megállapítására és a bűncselekményekre vagy a kapcsolódó biztonsági intézkedésekre vonatkozó adatok kezelését követően. Az adatvédelmi hatásvizsgálatok elvégzése a nyilvános helyek nagymértékű megfigyelése esetében szintén követelmény, különösen, ha ezt elektronikus optikai eszközök alkalmazásával hajtják végre, valamint az olyan egyéb műveletek esetében is, amelyeknél az illetékes felügyeleti hatóság úgy ítéli meg, hogy az adatkezelés valószínűsíthetően magas kockázattal jár az érintettek jogaira és szabadságaira nézve, különösen mivel megakadályozza, hogy az érintettek a jogaikat gyakorolják vagy szolgáltatásokat vegyenek igénybe vagy szerződést érvényesítsenek, vagy mivel az említett műveletekre szisztematikusan és nagy számban kerül sor. A személyes adatok kezelése nem tekinthető nagymértékűnek, ha az adatkezelés egy adott szakorvos, egészségügyi szakember betegei vagy egy adott ügyvéd ügyfelei személyes adataira vonatkozik. Ilyen esetekben az adatvédelmi hatásvizsgálatot nem kell kötelezővé tenni.”</a:t>
            </a:r>
          </a:p>
          <a:p>
            <a:endParaRPr lang="hu-HU" noProof="0" dirty="0"/>
          </a:p>
          <a:p>
            <a:r>
              <a:rPr lang="hu-HU" noProof="0" dirty="0"/>
              <a:t>A felügyeleti hatóságok közzéteszik a saját listájukat a magas</a:t>
            </a:r>
            <a:r>
              <a:rPr lang="hu-HU" baseline="0" noProof="0" dirty="0"/>
              <a:t> kockázatúnak tekintett adatkezelésekről. https://naih.hu/files/GDPR_35_4_lista_HU_mod.pdf</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25</a:t>
            </a:fld>
            <a:endParaRPr lang="en-GB"/>
          </a:p>
        </p:txBody>
      </p:sp>
    </p:spTree>
    <p:extLst>
      <p:ext uri="{BB962C8B-B14F-4D97-AF65-F5344CB8AC3E}">
        <p14:creationId xmlns:p14="http://schemas.microsoft.com/office/powerpoint/2010/main" val="15135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a WP29 munkacsoport által összeállított hatásvizsgálati listát.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Nyújtson gyors áttekintést</a:t>
            </a:r>
            <a:r>
              <a:rPr lang="hu-HU" sz="1200" b="0" i="0" kern="1200" dirty="0">
                <a:solidFill>
                  <a:schemeClr val="tx1"/>
                </a:solidFill>
                <a:effectLst/>
                <a:latin typeface="+mn-lt"/>
                <a:ea typeface="+mn-ea"/>
                <a:cs typeface="+mn-cs"/>
              </a:rPr>
              <a:t>!</a:t>
            </a:r>
            <a:endParaRPr lang="hu-HU" b="0" noProof="0" dirty="0"/>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 de kifejezetten a gyakorlott szakembereknek</a:t>
            </a:r>
          </a:p>
          <a:p>
            <a:r>
              <a:rPr lang="hu-HU" b="1" noProof="0" dirty="0"/>
              <a:t>Jogszabályi rendelkezések:  </a:t>
            </a:r>
            <a:r>
              <a:rPr lang="hu-HU" dirty="0"/>
              <a:t>WP 248 rev.01 - Iránymutatás az adatvédelmi hatásvizsgálat elvégzéséhez és annak megállapításához, hogy az adatkezelés az (EU) 2016/679 rendelet alkalmazásában „valószínűsíthetően magas kockázattal jár”</a:t>
            </a:r>
            <a:r>
              <a:rPr lang="hu-HU" dirty="0" err="1"/>
              <a:t>-e</a:t>
            </a:r>
            <a:r>
              <a:rPr lang="hu-HU" dirty="0"/>
              <a:t>. https://www.naih.hu/files/WP248_rev01_hu.pdf </a:t>
            </a:r>
          </a:p>
          <a:p>
            <a:r>
              <a:rPr lang="hu-HU" b="1" noProof="0" dirty="0"/>
              <a:t>Jogeset: -</a:t>
            </a:r>
          </a:p>
          <a:p>
            <a:r>
              <a:rPr lang="hu-HU" b="1" noProof="0" dirty="0"/>
              <a:t>További olvasmányok:</a:t>
            </a:r>
          </a:p>
          <a:p>
            <a:r>
              <a:rPr lang="hu-HU" b="1" noProof="0" dirty="0"/>
              <a:t>Megjegyzések:</a:t>
            </a:r>
          </a:p>
          <a:p>
            <a:r>
              <a:rPr lang="hu-HU" noProof="0" dirty="0"/>
              <a:t>A</a:t>
            </a:r>
            <a:r>
              <a:rPr lang="hu-HU" baseline="0" noProof="0" dirty="0"/>
              <a:t> munkacsoport ajánlása szerint, amennyiben a felsorol 9 feltétel közül legalább 2 teljesül, adatvédelmi hatásvizsgálatot kell végezni.</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26</a:t>
            </a:fld>
            <a:endParaRPr lang="en-GB"/>
          </a:p>
        </p:txBody>
      </p:sp>
    </p:spTree>
    <p:extLst>
      <p:ext uri="{BB962C8B-B14F-4D97-AF65-F5344CB8AC3E}">
        <p14:creationId xmlns:p14="http://schemas.microsoft.com/office/powerpoint/2010/main" val="23946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r>
              <a:rPr lang="hu-HU"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noProof="0" dirty="0"/>
              <a:t>https://naih.hu/files/GDPR_35_4_lista_HU_mod.pd</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0" baseline="0" noProof="0" dirty="0"/>
              <a:t>Bővebben: NAIH 2018-as Beszámoló II.2.4. fejezet.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27</a:t>
            </a:fld>
            <a:endParaRPr lang="en-GB"/>
          </a:p>
        </p:txBody>
      </p:sp>
    </p:spTree>
    <p:extLst>
      <p:ext uri="{BB962C8B-B14F-4D97-AF65-F5344CB8AC3E}">
        <p14:creationId xmlns:p14="http://schemas.microsoft.com/office/powerpoint/2010/main" val="746060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28</a:t>
            </a:fld>
            <a:endParaRPr lang="en-GB"/>
          </a:p>
        </p:txBody>
      </p:sp>
    </p:spTree>
    <p:extLst>
      <p:ext uri="{BB962C8B-B14F-4D97-AF65-F5344CB8AC3E}">
        <p14:creationId xmlns:p14="http://schemas.microsoft.com/office/powerpoint/2010/main" val="1255822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29</a:t>
            </a:fld>
            <a:endParaRPr lang="en-GB"/>
          </a:p>
        </p:txBody>
      </p:sp>
    </p:spTree>
    <p:extLst>
      <p:ext uri="{BB962C8B-B14F-4D97-AF65-F5344CB8AC3E}">
        <p14:creationId xmlns:p14="http://schemas.microsoft.com/office/powerpoint/2010/main" val="3510781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30</a:t>
            </a:fld>
            <a:endParaRPr lang="en-GB"/>
          </a:p>
        </p:txBody>
      </p:sp>
    </p:spTree>
    <p:extLst>
      <p:ext uri="{BB962C8B-B14F-4D97-AF65-F5344CB8AC3E}">
        <p14:creationId xmlns:p14="http://schemas.microsoft.com/office/powerpoint/2010/main" val="4431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a:defRPr/>
            </a:pPr>
            <a:fld id="{EEAE1ED8-A20A-47BF-AD6C-9B601BC3AB8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775965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31</a:t>
            </a:fld>
            <a:endParaRPr lang="en-GB"/>
          </a:p>
        </p:txBody>
      </p:sp>
    </p:spTree>
    <p:extLst>
      <p:ext uri="{BB962C8B-B14F-4D97-AF65-F5344CB8AC3E}">
        <p14:creationId xmlns:p14="http://schemas.microsoft.com/office/powerpoint/2010/main" val="333108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Mutassa be a nemzeti felügyeleti</a:t>
            </a:r>
            <a:r>
              <a:rPr lang="hu-HU" b="0" baseline="0" noProof="0" dirty="0"/>
              <a:t> hatóság által közzétett hatásvizsgálati listát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Vitassa meg a résztvevőkkel a lista gyakorlati alkalmazását</a:t>
            </a:r>
            <a:r>
              <a:rPr lang="hu-HU" sz="1200" b="0" i="0" kern="1200" dirty="0">
                <a:solidFill>
                  <a:schemeClr val="tx1"/>
                </a:solidFill>
                <a:effectLst/>
                <a:latin typeface="+mn-lt"/>
                <a:ea typeface="+mn-ea"/>
                <a:cs typeface="+mn-cs"/>
              </a:rPr>
              <a:t>!</a:t>
            </a:r>
            <a:endParaRPr lang="hu-HU" b="1" noProof="0" dirty="0"/>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a:t>
            </a:r>
            <a:r>
              <a:rPr lang="hu-HU" sz="1200" b="0" kern="1200" noProof="0" dirty="0">
                <a:solidFill>
                  <a:schemeClr val="tx1"/>
                </a:solidFill>
                <a:effectLst/>
                <a:latin typeface="+mn-lt"/>
                <a:ea typeface="+mn-ea"/>
                <a:cs typeface="+mn-cs"/>
              </a:rPr>
              <a:t>: -</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32</a:t>
            </a:fld>
            <a:endParaRPr lang="en-GB"/>
          </a:p>
        </p:txBody>
      </p:sp>
    </p:spTree>
    <p:extLst>
      <p:ext uri="{BB962C8B-B14F-4D97-AF65-F5344CB8AC3E}">
        <p14:creationId xmlns:p14="http://schemas.microsoft.com/office/powerpoint/2010/main" val="2243911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Mutassa be a</a:t>
            </a:r>
            <a:r>
              <a:rPr lang="hu-HU" baseline="0" dirty="0"/>
              <a:t> saját szervezete által összeállított hatásvizsgálati listát</a:t>
            </a:r>
            <a:r>
              <a:rPr lang="hu-HU" sz="1200" b="0" i="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EEAE1ED8-A20A-47BF-AD6C-9B601BC3AB8D}" type="slidenum">
              <a:rPr lang="en-GB" smtClean="0"/>
              <a:t>33</a:t>
            </a:fld>
            <a:endParaRPr lang="en-GB"/>
          </a:p>
        </p:txBody>
      </p:sp>
    </p:spTree>
    <p:extLst>
      <p:ext uri="{BB962C8B-B14F-4D97-AF65-F5344CB8AC3E}">
        <p14:creationId xmlns:p14="http://schemas.microsoft.com/office/powerpoint/2010/main" val="3508174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a:t>
            </a:r>
            <a:r>
              <a:rPr lang="hu-HU" b="0" baseline="0" noProof="0" dirty="0"/>
              <a:t> adatvédelmi hatásvizsgálat nem mindig szükséges, bár a résztvevők azt feltételezhetik, hogy </a:t>
            </a:r>
            <a:r>
              <a:rPr lang="hu-HU" b="0" noProof="0" dirty="0"/>
              <a:t>minden adatkezelé</a:t>
            </a:r>
            <a:r>
              <a:rPr lang="hu-HU" b="0" baseline="0" noProof="0" dirty="0"/>
              <a:t>s esetén el kell végezni. Ez túlságosan nagy terhet róna az adatkezelőkre, de kérdéses esetekben javasolt a lefolytatása.</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frontális tanítás</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34</a:t>
            </a:fld>
            <a:endParaRPr lang="en-GB"/>
          </a:p>
        </p:txBody>
      </p:sp>
    </p:spTree>
    <p:extLst>
      <p:ext uri="{BB962C8B-B14F-4D97-AF65-F5344CB8AC3E}">
        <p14:creationId xmlns:p14="http://schemas.microsoft.com/office/powerpoint/2010/main" val="302863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résztvevőkkel interaktív módon oldja meg a feladatot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Adjon</a:t>
            </a:r>
            <a:r>
              <a:rPr lang="hu-HU" sz="1200" b="0" kern="1200" baseline="0" noProof="0" dirty="0">
                <a:solidFill>
                  <a:schemeClr val="tx1"/>
                </a:solidFill>
                <a:effectLst/>
                <a:latin typeface="+mn-lt"/>
                <a:ea typeface="+mn-ea"/>
                <a:cs typeface="+mn-cs"/>
              </a:rPr>
              <a:t> elég időt a feladat megoldására, ha a csoportok végeztek, beszéljék meg a feladatot és válaszolja meg a kérdéseket</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amennyi idő szükséges</a:t>
            </a:r>
          </a:p>
          <a:p>
            <a:r>
              <a:rPr lang="hu-HU" sz="1200" b="1" kern="1200" noProof="0" dirty="0">
                <a:solidFill>
                  <a:schemeClr val="tx1"/>
                </a:solidFill>
                <a:effectLst/>
                <a:latin typeface="+mn-lt"/>
                <a:ea typeface="+mn-ea"/>
                <a:cs typeface="+mn-cs"/>
              </a:rPr>
              <a:t>A képzésben résztvevők szükséges tapasztalata: </a:t>
            </a:r>
          </a:p>
          <a:p>
            <a:r>
              <a:rPr lang="hu-HU" b="1" noProof="0" dirty="0"/>
              <a:t>Kinek releváns: </a:t>
            </a:r>
            <a:endParaRPr lang="hu-HU" b="0" noProof="0" dirty="0"/>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endParaRPr lang="hu-HU" noProof="0" dirty="0"/>
          </a:p>
          <a:p>
            <a:r>
              <a:rPr lang="hu-HU" noProof="0" dirty="0"/>
              <a:t>A diasor tartalmaz jogeseteket, melyeket fel tud használni.</a:t>
            </a:r>
          </a:p>
        </p:txBody>
      </p:sp>
      <p:sp>
        <p:nvSpPr>
          <p:cNvPr id="4" name="Segnaposto numero diapositiva 3"/>
          <p:cNvSpPr>
            <a:spLocks noGrp="1"/>
          </p:cNvSpPr>
          <p:nvPr>
            <p:ph type="sldNum" sz="quarter" idx="5"/>
          </p:nvPr>
        </p:nvSpPr>
        <p:spPr/>
        <p:txBody>
          <a:bodyPr/>
          <a:lstStyle/>
          <a:p>
            <a:fld id="{EEAE1ED8-A20A-47BF-AD6C-9B601BC3AB8D}" type="slidenum">
              <a:rPr lang="en-GB" smtClean="0"/>
              <a:t>35</a:t>
            </a:fld>
            <a:endParaRPr lang="en-GB"/>
          </a:p>
        </p:txBody>
      </p:sp>
    </p:spTree>
    <p:extLst>
      <p:ext uri="{BB962C8B-B14F-4D97-AF65-F5344CB8AC3E}">
        <p14:creationId xmlns:p14="http://schemas.microsoft.com/office/powerpoint/2010/main" val="3283003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tisztázza,</a:t>
            </a:r>
            <a:r>
              <a:rPr lang="hu-HU" b="0" baseline="0" noProof="0" dirty="0"/>
              <a:t> hogy minden szervezet alakíthat ki saját hatásvizsgálati sablonokat és módszertant.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Szakértőkből</a:t>
            </a:r>
            <a:r>
              <a:rPr lang="hu-HU" sz="1200" b="0" kern="1200" baseline="0" noProof="0" dirty="0">
                <a:solidFill>
                  <a:schemeClr val="tx1"/>
                </a:solidFill>
                <a:effectLst/>
                <a:latin typeface="+mn-lt"/>
                <a:ea typeface="+mn-ea"/>
                <a:cs typeface="+mn-cs"/>
              </a:rPr>
              <a:t> álló hallgatóság esetén n</a:t>
            </a:r>
            <a:r>
              <a:rPr lang="hu-HU" sz="1200" b="0" kern="1200" noProof="0" dirty="0">
                <a:solidFill>
                  <a:schemeClr val="tx1"/>
                </a:solidFill>
                <a:effectLst/>
                <a:latin typeface="+mn-lt"/>
                <a:ea typeface="+mn-ea"/>
                <a:cs typeface="+mn-cs"/>
              </a:rPr>
              <a:t>yújtson gyors áttekintést</a:t>
            </a:r>
            <a:r>
              <a:rPr lang="hu-HU" sz="1200" b="0" i="0" kern="1200" dirty="0">
                <a:solidFill>
                  <a:schemeClr val="tx1"/>
                </a:solidFill>
                <a:effectLst/>
                <a:latin typeface="+mn-lt"/>
                <a:ea typeface="+mn-ea"/>
                <a:cs typeface="+mn-cs"/>
              </a:rPr>
              <a:t>!</a:t>
            </a:r>
            <a:endParaRPr lang="hu-HU" b="0" noProof="0" dirty="0"/>
          </a:p>
          <a:p>
            <a:r>
              <a:rPr lang="hu-HU" b="1" noProof="0" dirty="0"/>
              <a:t>Időterv (fontosság):  alacsony</a:t>
            </a:r>
            <a:endParaRPr lang="hu-HU" b="0" noProof="0" dirty="0"/>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magas</a:t>
            </a:r>
            <a:endParaRPr lang="hu-HU" b="0" noProof="0" dirty="0"/>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36</a:t>
            </a:fld>
            <a:endParaRPr lang="en-GB"/>
          </a:p>
        </p:txBody>
      </p:sp>
    </p:spTree>
    <p:extLst>
      <p:ext uri="{BB962C8B-B14F-4D97-AF65-F5344CB8AC3E}">
        <p14:creationId xmlns:p14="http://schemas.microsoft.com/office/powerpoint/2010/main" val="3054914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A dia célja és tárgya: </a:t>
            </a:r>
            <a:r>
              <a:rPr lang="hu-HU" b="0" dirty="0"/>
              <a:t>A dia bemutatja az</a:t>
            </a:r>
            <a:r>
              <a:rPr lang="hu-HU" b="0" baseline="0" dirty="0"/>
              <a:t> adatvédelmi hatásvizsgálat minimumkövetelményeit a </a:t>
            </a:r>
            <a:r>
              <a:rPr lang="hu-HU" b="0" baseline="0" dirty="0" err="1"/>
              <a:t>GDPR-ban</a:t>
            </a:r>
            <a:r>
              <a:rPr lang="hu-HU" b="0" baseline="0" dirty="0"/>
              <a:t>.</a:t>
            </a:r>
            <a:endParaRPr lang="hu-H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 </a:t>
            </a:r>
            <a:endParaRPr lang="hu-HU" b="1" dirty="0"/>
          </a:p>
          <a:p>
            <a:r>
              <a:rPr lang="hu-HU" b="1" dirty="0"/>
              <a:t>Időterv (fontosság): </a:t>
            </a:r>
            <a:endParaRPr lang="hu-HU" b="0" dirty="0"/>
          </a:p>
          <a:p>
            <a:r>
              <a:rPr lang="hu-HU" sz="1200" b="1" kern="1200" noProof="0" dirty="0">
                <a:solidFill>
                  <a:schemeClr val="tx1"/>
                </a:solidFill>
                <a:effectLst/>
                <a:latin typeface="+mn-lt"/>
                <a:ea typeface="+mn-ea"/>
                <a:cs typeface="+mn-cs"/>
              </a:rPr>
              <a:t>A képzésben résztvevők szükséges tapasztalata: </a:t>
            </a:r>
          </a:p>
          <a:p>
            <a:r>
              <a:rPr lang="hu-HU" b="1" dirty="0"/>
              <a:t>Kinek releváns: </a:t>
            </a:r>
            <a:endParaRPr lang="hu-HU" b="0" dirty="0"/>
          </a:p>
          <a:p>
            <a:r>
              <a:rPr lang="hu-HU" b="1" dirty="0"/>
              <a:t>Jogszabályi rendelkezések:  </a:t>
            </a:r>
            <a:endParaRPr lang="hu-HU" b="0" dirty="0"/>
          </a:p>
          <a:p>
            <a:r>
              <a:rPr lang="hu-HU" b="1" dirty="0"/>
              <a:t>Jogeset: </a:t>
            </a:r>
          </a:p>
          <a:p>
            <a:r>
              <a:rPr lang="hu-HU" b="1" dirty="0"/>
              <a:t>További olvasmányok:</a:t>
            </a:r>
          </a:p>
          <a:p>
            <a:r>
              <a:rPr lang="hu-HU" b="1" dirty="0"/>
              <a:t>Megjegyzések:</a:t>
            </a:r>
          </a:p>
          <a:p>
            <a:r>
              <a:rPr lang="hu-HU" sz="1200" kern="1200" dirty="0">
                <a:solidFill>
                  <a:schemeClr val="tx1"/>
                </a:solidFill>
                <a:effectLst/>
                <a:latin typeface="+mn-lt"/>
                <a:ea typeface="+mn-ea"/>
                <a:cs typeface="+mn-cs"/>
              </a:rPr>
              <a:t>A GDPR nem határozza meg az adatvédelmi hatásvizsgálat folyamatát, az adatkezelők választhatják ki a gyakorlatukhoz legjobban illő keretrendszert és módszertant, amennyiben az megfelel a 35. cikk (7)</a:t>
            </a:r>
            <a:r>
              <a:rPr lang="hu-HU" sz="1200" kern="1200" baseline="0" dirty="0">
                <a:solidFill>
                  <a:schemeClr val="tx1"/>
                </a:solidFill>
                <a:effectLst/>
                <a:latin typeface="+mn-lt"/>
                <a:ea typeface="+mn-ea"/>
                <a:cs typeface="+mn-cs"/>
              </a:rPr>
              <a:t> bekezdésének.</a:t>
            </a:r>
          </a:p>
          <a:p>
            <a:r>
              <a:rPr lang="hu-HU" dirty="0"/>
              <a:t>A WP29 munkacsoport WP248, 2. mellékletét</a:t>
            </a:r>
            <a:r>
              <a:rPr lang="hu-HU" baseline="0" dirty="0"/>
              <a:t> is figyelembe kell venni</a:t>
            </a:r>
            <a:r>
              <a:rPr lang="hu-HU" sz="1200" b="0" i="0" kern="1200" dirty="0">
                <a:solidFill>
                  <a:schemeClr val="tx1"/>
                </a:solidFill>
                <a:effectLst/>
                <a:latin typeface="+mn-lt"/>
                <a:ea typeface="+mn-ea"/>
                <a:cs typeface="+mn-cs"/>
              </a:rPr>
              <a:t>!</a:t>
            </a:r>
            <a:endParaRPr lang="hu-HU" dirty="0"/>
          </a:p>
        </p:txBody>
      </p:sp>
      <p:sp>
        <p:nvSpPr>
          <p:cNvPr id="4" name="Slide Number Placeholder 3"/>
          <p:cNvSpPr>
            <a:spLocks noGrp="1"/>
          </p:cNvSpPr>
          <p:nvPr>
            <p:ph type="sldNum" sz="quarter" idx="5"/>
          </p:nvPr>
        </p:nvSpPr>
        <p:spPr/>
        <p:txBody>
          <a:bodyPr/>
          <a:lstStyle/>
          <a:p>
            <a:fld id="{EEAE1ED8-A20A-47BF-AD6C-9B601BC3AB8D}" type="slidenum">
              <a:rPr lang="en-GB" smtClean="0"/>
              <a:t>37</a:t>
            </a:fld>
            <a:endParaRPr lang="en-GB"/>
          </a:p>
        </p:txBody>
      </p:sp>
    </p:spTree>
    <p:extLst>
      <p:ext uri="{BB962C8B-B14F-4D97-AF65-F5344CB8AC3E}">
        <p14:creationId xmlns:p14="http://schemas.microsoft.com/office/powerpoint/2010/main" val="3055496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A dia célja és tárgya: </a:t>
            </a:r>
            <a:r>
              <a:rPr lang="hu-HU" b="0" dirty="0"/>
              <a:t>A dia bemutatja az</a:t>
            </a:r>
            <a:r>
              <a:rPr lang="hu-HU" b="0" baseline="0" dirty="0"/>
              <a:t> adatvédelmi hatásvizsgálat minimumkövetelményeit a </a:t>
            </a:r>
            <a:r>
              <a:rPr lang="hu-HU" b="0" baseline="0" dirty="0" err="1"/>
              <a:t>GDPR-ban</a:t>
            </a:r>
            <a:r>
              <a:rPr lang="hu-HU" b="0" baseline="0" dirty="0"/>
              <a:t>.</a:t>
            </a:r>
            <a:endParaRPr lang="hu-H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 </a:t>
            </a:r>
            <a:endParaRPr lang="hu-HU" b="1" dirty="0"/>
          </a:p>
          <a:p>
            <a:r>
              <a:rPr lang="hu-HU" b="1" dirty="0"/>
              <a:t>Időterv (fontosság): </a:t>
            </a:r>
            <a:endParaRPr lang="hu-HU" b="0" dirty="0"/>
          </a:p>
          <a:p>
            <a:r>
              <a:rPr lang="hu-HU" sz="1200" b="1" kern="1200" noProof="0" dirty="0">
                <a:solidFill>
                  <a:schemeClr val="tx1"/>
                </a:solidFill>
                <a:effectLst/>
                <a:latin typeface="+mn-lt"/>
                <a:ea typeface="+mn-ea"/>
                <a:cs typeface="+mn-cs"/>
              </a:rPr>
              <a:t>A képzésben résztvevők szükséges tapasztalata: </a:t>
            </a:r>
          </a:p>
          <a:p>
            <a:r>
              <a:rPr lang="hu-HU" b="1" dirty="0"/>
              <a:t>Kinek releváns: </a:t>
            </a:r>
            <a:endParaRPr lang="hu-HU" b="0" dirty="0"/>
          </a:p>
          <a:p>
            <a:r>
              <a:rPr lang="hu-HU" b="1" dirty="0"/>
              <a:t>Jogszabályi rendelkezések:  </a:t>
            </a:r>
            <a:endParaRPr lang="hu-HU" b="0" dirty="0"/>
          </a:p>
          <a:p>
            <a:r>
              <a:rPr lang="hu-HU" b="1" dirty="0"/>
              <a:t>Jogeset: </a:t>
            </a:r>
          </a:p>
          <a:p>
            <a:r>
              <a:rPr lang="hu-HU" b="1" dirty="0"/>
              <a:t>További olvasmányok:</a:t>
            </a:r>
          </a:p>
          <a:p>
            <a:r>
              <a:rPr lang="hu-HU" b="1" dirty="0"/>
              <a:t>Megjegyzések:</a:t>
            </a:r>
          </a:p>
          <a:p>
            <a:r>
              <a:rPr lang="hu-HU" sz="1200" kern="1200" dirty="0">
                <a:solidFill>
                  <a:schemeClr val="tx1"/>
                </a:solidFill>
                <a:effectLst/>
                <a:latin typeface="+mn-lt"/>
                <a:ea typeface="+mn-ea"/>
                <a:cs typeface="+mn-cs"/>
              </a:rPr>
              <a:t>A GDPR nem határozza meg az adatvédelmi hatásvizsgálat folyamatát, az adatkezelők választhatják ki a gyakorlatukhoz legjobban illő keretrendszert és módszertant, amennyiben az megfelel a 35. cikk (7)</a:t>
            </a:r>
            <a:r>
              <a:rPr lang="hu-HU" sz="1200" kern="1200" baseline="0" dirty="0">
                <a:solidFill>
                  <a:schemeClr val="tx1"/>
                </a:solidFill>
                <a:effectLst/>
                <a:latin typeface="+mn-lt"/>
                <a:ea typeface="+mn-ea"/>
                <a:cs typeface="+mn-cs"/>
              </a:rPr>
              <a:t> bekezdésének.</a:t>
            </a:r>
          </a:p>
          <a:p>
            <a:r>
              <a:rPr lang="hu-HU" dirty="0"/>
              <a:t>A WP29 munkacsoport WP248, 2. mellékletét</a:t>
            </a:r>
            <a:r>
              <a:rPr lang="hu-HU" baseline="0" dirty="0"/>
              <a:t> is figyelembe kell venni</a:t>
            </a:r>
            <a:r>
              <a:rPr lang="hu-HU" sz="1200" b="0" i="0" kern="1200" dirty="0">
                <a:solidFill>
                  <a:schemeClr val="tx1"/>
                </a:solidFill>
                <a:effectLst/>
                <a:latin typeface="+mn-lt"/>
                <a:ea typeface="+mn-ea"/>
                <a:cs typeface="+mn-cs"/>
              </a:rPr>
              <a:t>!</a:t>
            </a:r>
            <a:endParaRPr lang="hu-HU" dirty="0"/>
          </a:p>
        </p:txBody>
      </p:sp>
      <p:sp>
        <p:nvSpPr>
          <p:cNvPr id="4" name="Slide Number Placeholder 3"/>
          <p:cNvSpPr>
            <a:spLocks noGrp="1"/>
          </p:cNvSpPr>
          <p:nvPr>
            <p:ph type="sldNum" sz="quarter" idx="5"/>
          </p:nvPr>
        </p:nvSpPr>
        <p:spPr/>
        <p:txBody>
          <a:bodyPr/>
          <a:lstStyle/>
          <a:p>
            <a:fld id="{EEAE1ED8-A20A-47BF-AD6C-9B601BC3AB8D}" type="slidenum">
              <a:rPr lang="en-GB" smtClean="0"/>
              <a:t>38</a:t>
            </a:fld>
            <a:endParaRPr lang="en-GB"/>
          </a:p>
        </p:txBody>
      </p:sp>
    </p:spTree>
    <p:extLst>
      <p:ext uri="{BB962C8B-B14F-4D97-AF65-F5344CB8AC3E}">
        <p14:creationId xmlns:p14="http://schemas.microsoft.com/office/powerpoint/2010/main" val="2873508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 dia bemutatja, hogy milyen összetetté válhat a hatásvizsgálat egy bonyolult szervezet esetében.</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b="0" kern="1200" noProof="0" dirty="0">
                <a:solidFill>
                  <a:schemeClr val="tx1"/>
                </a:solidFill>
                <a:effectLst/>
                <a:latin typeface="+mn-lt"/>
                <a:ea typeface="+mn-ea"/>
                <a:cs typeface="+mn-cs"/>
              </a:rPr>
              <a:t>:  Gyorsan tekintse át a diát (szakértők esetén szánjon rá több</a:t>
            </a:r>
            <a:r>
              <a:rPr lang="hu-HU" sz="1200" b="0" kern="1200" baseline="0" noProof="0" dirty="0">
                <a:solidFill>
                  <a:schemeClr val="tx1"/>
                </a:solidFill>
                <a:effectLst/>
                <a:latin typeface="+mn-lt"/>
                <a:ea typeface="+mn-ea"/>
                <a:cs typeface="+mn-cs"/>
              </a:rPr>
              <a:t> időt)</a:t>
            </a:r>
            <a:r>
              <a:rPr lang="hu-HU" sz="1200" b="0" i="0" kern="1200" dirty="0">
                <a:solidFill>
                  <a:schemeClr val="tx1"/>
                </a:solidFill>
                <a:effectLst/>
                <a:latin typeface="+mn-lt"/>
                <a:ea typeface="+mn-ea"/>
                <a:cs typeface="+mn-cs"/>
              </a:rPr>
              <a:t>!</a:t>
            </a:r>
            <a:r>
              <a:rPr lang="hu-HU" sz="1200" b="0" kern="1200" noProof="0" dirty="0">
                <a:solidFill>
                  <a:schemeClr val="tx1"/>
                </a:solidFill>
                <a:effectLst/>
                <a:latin typeface="+mn-lt"/>
                <a:ea typeface="+mn-ea"/>
                <a:cs typeface="+mn-cs"/>
              </a:rPr>
              <a:t> </a:t>
            </a:r>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közepes</a:t>
            </a:r>
            <a:endParaRPr lang="hu-HU" b="0" noProof="0" dirty="0"/>
          </a:p>
          <a:p>
            <a:r>
              <a:rPr lang="hu-HU" b="1" noProof="0" dirty="0"/>
              <a:t>Kinek releváns:  </a:t>
            </a:r>
            <a:r>
              <a:rPr lang="hu-HU" b="0" noProof="0" dirty="0"/>
              <a:t>adatvédelmi tisztviselők és</a:t>
            </a:r>
            <a:r>
              <a:rPr lang="hu-HU" b="0" baseline="0" noProof="0" dirty="0"/>
              <a:t> adatvédelmi szakértők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Ez a hatásvizsgálat lefolytatásának összetettebb</a:t>
            </a:r>
            <a:r>
              <a:rPr lang="hu-HU" baseline="0" noProof="0" dirty="0"/>
              <a:t> módja, adatvédelmi és információbiztonsági szempontokra egyszerre kell figyelemmel lenni (a</a:t>
            </a:r>
            <a:r>
              <a:rPr lang="hu-HU" noProof="0" dirty="0"/>
              <a:t>datvédelmi célok meghatározása, biztonsági fenyegetések modellezése és megfigyelése).</a:t>
            </a:r>
          </a:p>
          <a:p>
            <a:endParaRPr lang="hu-HU" noProof="0" dirty="0"/>
          </a:p>
          <a:p>
            <a:r>
              <a:rPr lang="hu-HU" noProof="0" dirty="0"/>
              <a:t>Ha az adatkezelési műveletben közös adatkezelők vesznek részt, akkor pontosan meg kell határozni</a:t>
            </a:r>
            <a:r>
              <a:rPr lang="hu-HU" baseline="0" noProof="0" dirty="0"/>
              <a:t> </a:t>
            </a:r>
            <a:r>
              <a:rPr lang="hu-HU" noProof="0" dirty="0"/>
              <a:t>kötelezettségeiket. A adatvédelmi hatásvizsgálatban meg kell határozni, hogy melyik fél felel a kockázatok kezelésére és az érintettek jogainak védelmére irányuló</a:t>
            </a:r>
            <a:r>
              <a:rPr lang="hu-HU" baseline="0" noProof="0" dirty="0"/>
              <a:t> </a:t>
            </a:r>
            <a:r>
              <a:rPr lang="hu-HU" noProof="0" dirty="0"/>
              <a:t>intézkedésekért.</a:t>
            </a:r>
          </a:p>
        </p:txBody>
      </p:sp>
      <p:sp>
        <p:nvSpPr>
          <p:cNvPr id="4" name="Slide Number Placeholder 3"/>
          <p:cNvSpPr>
            <a:spLocks noGrp="1"/>
          </p:cNvSpPr>
          <p:nvPr>
            <p:ph type="sldNum" sz="quarter" idx="5"/>
          </p:nvPr>
        </p:nvSpPr>
        <p:spPr/>
        <p:txBody>
          <a:bodyPr/>
          <a:lstStyle/>
          <a:p>
            <a:fld id="{EEAE1ED8-A20A-47BF-AD6C-9B601BC3AB8D}" type="slidenum">
              <a:rPr lang="en-GB" smtClean="0"/>
              <a:t>39</a:t>
            </a:fld>
            <a:endParaRPr lang="en-GB"/>
          </a:p>
        </p:txBody>
      </p:sp>
    </p:spTree>
    <p:extLst>
      <p:ext uri="{BB962C8B-B14F-4D97-AF65-F5344CB8AC3E}">
        <p14:creationId xmlns:p14="http://schemas.microsoft.com/office/powerpoint/2010/main" val="2858777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r>
              <a:rPr lang="hu-HU" b="0" noProof="0" dirty="0"/>
              <a:t> A dia bemutatja a WP29 munkacsoport hatásvizsgálati ábráját.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Nyújtson gyors áttekintést</a:t>
            </a:r>
            <a:r>
              <a:rPr lang="hu-HU" sz="1200" b="0" i="0" kern="1200" dirty="0">
                <a:solidFill>
                  <a:schemeClr val="tx1"/>
                </a:solidFill>
                <a:effectLst/>
                <a:latin typeface="+mn-lt"/>
                <a:ea typeface="+mn-ea"/>
                <a:cs typeface="+mn-cs"/>
              </a:rPr>
              <a:t>!</a:t>
            </a:r>
            <a:endParaRPr lang="hu-HU" b="0" noProof="0" dirty="0"/>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11508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Az előadó bemutatása a közönség számára.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effectLst/>
                <a:latin typeface="+mn-lt"/>
                <a:ea typeface="+mn-ea"/>
                <a:cs typeface="+mn-cs"/>
              </a:rPr>
              <a:t>Pedagógiai stratégia és útmutatás:  </a:t>
            </a:r>
            <a:r>
              <a:rPr lang="hu-HU" sz="1200" b="0" kern="1200" noProof="0" dirty="0">
                <a:effectLst/>
                <a:latin typeface="+mn-lt"/>
                <a:ea typeface="+mn-ea"/>
                <a:cs typeface="+mn-cs"/>
              </a:rPr>
              <a:t>Hangsúlyozzuk, hogy az előadó – adatvédelmi tudása okán – a </a:t>
            </a:r>
            <a:r>
              <a:rPr lang="hu-HU" dirty="0"/>
              <a:t>jövőben esetleges kapcsolattartási pont lehet</a:t>
            </a:r>
            <a:r>
              <a:rPr lang="hu-HU" baseline="0" dirty="0"/>
              <a:t> a hallgatók számára!</a:t>
            </a: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Időterv</a:t>
            </a:r>
            <a:r>
              <a:rPr lang="hu-HU" b="1" noProof="0" dirty="0"/>
              <a:t> (fontosság): </a:t>
            </a:r>
            <a:r>
              <a:rPr lang="hu-HU" b="0" noProof="0" dirty="0"/>
              <a:t>közepes</a:t>
            </a:r>
          </a:p>
          <a:p>
            <a:r>
              <a:rPr lang="hu-HU" sz="1200" b="1" kern="1200" noProof="0" dirty="0">
                <a:effectLst/>
                <a:latin typeface="+mn-lt"/>
                <a:ea typeface="+mn-ea"/>
                <a:cs typeface="+mn-cs"/>
              </a:rPr>
              <a:t>A képzésben résztvevők szükséges tapasztalata: </a:t>
            </a:r>
            <a:r>
              <a:rPr lang="hu-HU" sz="1200" b="0" kern="1200" noProof="0" dirty="0">
                <a:effectLst/>
              </a:rPr>
              <a:t>nincs</a:t>
            </a:r>
            <a:endParaRPr lang="hu-HU" b="0" noProof="0" dirty="0"/>
          </a:p>
          <a:p>
            <a:r>
              <a:rPr lang="hu-HU" b="1" noProof="0" dirty="0"/>
              <a:t>Kinek releváns: </a:t>
            </a:r>
            <a:r>
              <a:rPr lang="hu-HU" b="0" noProof="0" dirty="0"/>
              <a:t>mindenkinek</a:t>
            </a:r>
          </a:p>
          <a:p>
            <a:r>
              <a:rPr lang="hu-HU" b="1" noProof="0" dirty="0"/>
              <a:t>Jogszabályi rendelkezések: - </a:t>
            </a:r>
            <a:endParaRPr lang="hu-HU" b="0" noProof="0" dirty="0"/>
          </a:p>
          <a:p>
            <a:r>
              <a:rPr lang="hu-HU" b="1" noProof="0" dirty="0"/>
              <a:t>Jogeset: -</a:t>
            </a:r>
          </a:p>
          <a:p>
            <a:r>
              <a:rPr lang="hu-HU" b="1" noProof="0" dirty="0"/>
              <a:t>További olvasmányok: -</a:t>
            </a:r>
          </a:p>
          <a:p>
            <a:r>
              <a:rPr lang="hu-HU" b="1" noProof="0" dirty="0"/>
              <a:t>Megjegyzések: -</a:t>
            </a:r>
          </a:p>
        </p:txBody>
      </p:sp>
      <p:sp>
        <p:nvSpPr>
          <p:cNvPr id="4" name="Slide Number Placeholder 3"/>
          <p:cNvSpPr>
            <a:spLocks noGrp="1"/>
          </p:cNvSpPr>
          <p:nvPr>
            <p:ph type="sldNum" sz="quarter" idx="5"/>
          </p:nvPr>
        </p:nvSpPr>
        <p:spPr/>
        <p:txBody>
          <a:bodyPr/>
          <a:lstStyle/>
          <a:p>
            <a:pPr>
              <a:defRPr/>
            </a:pPr>
            <a:fld id="{EEAE1ED8-A20A-47BF-AD6C-9B601BC3AB8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1825571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Ha elérhető mutassa be a nemzeti felügyeleti hatóság</a:t>
            </a:r>
            <a:r>
              <a:rPr lang="hu-HU" b="0" baseline="0" noProof="0" dirty="0"/>
              <a:t> ajánlását.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Pedagógiai stratégia és útmutatás: </a:t>
            </a:r>
            <a:r>
              <a:rPr lang="hu-HU" b="0" noProof="0" dirty="0"/>
              <a:t>Hangsúlyozza, hogy a felügyeleti hatóság egy esetleges ellenőrzés során mit</a:t>
            </a:r>
            <a:r>
              <a:rPr lang="hu-HU" b="0" baseline="0" noProof="0" dirty="0"/>
              <a:t> ellenőrizhet.</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alacsony</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707494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A dia célja és tárgya: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 </a:t>
            </a:r>
            <a:endParaRPr lang="hu-HU" b="1" dirty="0"/>
          </a:p>
          <a:p>
            <a:r>
              <a:rPr lang="hu-HU" b="1" dirty="0"/>
              <a:t>Időterv (fontosság): </a:t>
            </a:r>
            <a:endParaRPr lang="hu-HU" b="0" dirty="0"/>
          </a:p>
          <a:p>
            <a:r>
              <a:rPr lang="hu-HU" sz="1200" b="1" kern="1200" noProof="0" dirty="0">
                <a:solidFill>
                  <a:schemeClr val="tx1"/>
                </a:solidFill>
                <a:effectLst/>
                <a:latin typeface="+mn-lt"/>
                <a:ea typeface="+mn-ea"/>
                <a:cs typeface="+mn-cs"/>
              </a:rPr>
              <a:t>A képzésben résztvevők szükséges tapasztalata: </a:t>
            </a:r>
          </a:p>
          <a:p>
            <a:r>
              <a:rPr lang="hu-HU" b="1" dirty="0"/>
              <a:t>Kinek releváns: </a:t>
            </a:r>
            <a:endParaRPr lang="hu-HU" b="0" dirty="0"/>
          </a:p>
          <a:p>
            <a:r>
              <a:rPr lang="hu-HU" b="1" dirty="0"/>
              <a:t>Jogszabályi rendelkezések:  </a:t>
            </a:r>
            <a:endParaRPr lang="hu-HU" b="0" dirty="0"/>
          </a:p>
          <a:p>
            <a:r>
              <a:rPr lang="hu-HU" b="1" dirty="0"/>
              <a:t>Jogeset: </a:t>
            </a:r>
          </a:p>
          <a:p>
            <a:r>
              <a:rPr lang="hu-HU" b="1" dirty="0"/>
              <a:t>További olvasmányok:</a:t>
            </a:r>
          </a:p>
          <a:p>
            <a:r>
              <a:rPr lang="hu-HU" b="1" dirty="0"/>
              <a:t>Megjegyzések:</a:t>
            </a:r>
          </a:p>
          <a:p>
            <a:r>
              <a:rPr lang="hu-HU" dirty="0"/>
              <a:t>Az adatvédelmi hatásvizsgálat egyik legnagyobb kihívást jelentő része. Rendelkezésre állnak hozzá a hatásvizsgálati listák. Az</a:t>
            </a:r>
            <a:r>
              <a:rPr lang="hu-HU" baseline="0" dirty="0"/>
              <a:t> adatvédelmi tisztviselőt célszerű már ezen a ponton bevonni.</a:t>
            </a:r>
            <a:endParaRPr lang="hu-HU" dirty="0"/>
          </a:p>
        </p:txBody>
      </p:sp>
      <p:sp>
        <p:nvSpPr>
          <p:cNvPr id="4" name="Slide Number Placeholder 3"/>
          <p:cNvSpPr>
            <a:spLocks noGrp="1"/>
          </p:cNvSpPr>
          <p:nvPr>
            <p:ph type="sldNum" sz="quarter" idx="5"/>
          </p:nvPr>
        </p:nvSpPr>
        <p:spPr/>
        <p:txBody>
          <a:bodyPr/>
          <a:lstStyle/>
          <a:p>
            <a:fld id="{EEAE1ED8-A20A-47BF-AD6C-9B601BC3AB8D}" type="slidenum">
              <a:rPr lang="en-GB" smtClean="0"/>
              <a:t>42</a:t>
            </a:fld>
            <a:endParaRPr lang="en-GB"/>
          </a:p>
        </p:txBody>
      </p:sp>
    </p:spTree>
    <p:extLst>
      <p:ext uri="{BB962C8B-B14F-4D97-AF65-F5344CB8AC3E}">
        <p14:creationId xmlns:p14="http://schemas.microsoft.com/office/powerpoint/2010/main" val="612601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Vitaindító kérdés a az érintettek jogaira és szabadságaira veszélyt jelentő kockázatokról.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Kezdeményezzen</a:t>
            </a:r>
            <a:r>
              <a:rPr lang="hu-HU" sz="1200" b="0" kern="1200" baseline="0" noProof="0" dirty="0">
                <a:solidFill>
                  <a:schemeClr val="tx1"/>
                </a:solidFill>
                <a:effectLst/>
                <a:latin typeface="+mn-lt"/>
                <a:ea typeface="+mn-ea"/>
                <a:cs typeface="+mn-cs"/>
              </a:rPr>
              <a:t> beszélgetést és vegyen részt a vitában</a:t>
            </a:r>
            <a:r>
              <a:rPr lang="hu-HU" sz="1200" b="0" i="0" kern="1200" dirty="0">
                <a:solidFill>
                  <a:schemeClr val="tx1"/>
                </a:solidFill>
                <a:effectLst/>
                <a:latin typeface="+mn-lt"/>
                <a:ea typeface="+mn-ea"/>
                <a:cs typeface="+mn-cs"/>
              </a:rPr>
              <a:t>!</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nem-szakértők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43</a:t>
            </a:fld>
            <a:endParaRPr lang="en-GB"/>
          </a:p>
        </p:txBody>
      </p:sp>
    </p:spTree>
    <p:extLst>
      <p:ext uri="{BB962C8B-B14F-4D97-AF65-F5344CB8AC3E}">
        <p14:creationId xmlns:p14="http://schemas.microsoft.com/office/powerpoint/2010/main" val="471554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lista nem kimerítő, tartalmaz néhány nem egyértelmű esetet is.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Nézzék át közösen a hallgatósággal</a:t>
            </a:r>
            <a:r>
              <a:rPr lang="hu-HU" sz="1200" b="0" kern="1200" baseline="0" noProof="0" dirty="0">
                <a:solidFill>
                  <a:schemeClr val="tx1"/>
                </a:solidFill>
                <a:effectLst/>
                <a:latin typeface="+mn-lt"/>
                <a:ea typeface="+mn-ea"/>
                <a:cs typeface="+mn-cs"/>
              </a:rPr>
              <a:t> és beszéljék meg, mely esetek nem magától értetődően jelentenek kockázatot.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44</a:t>
            </a:fld>
            <a:endParaRPr lang="en-GB"/>
          </a:p>
        </p:txBody>
      </p:sp>
    </p:spTree>
    <p:extLst>
      <p:ext uri="{BB962C8B-B14F-4D97-AF65-F5344CB8AC3E}">
        <p14:creationId xmlns:p14="http://schemas.microsoft.com/office/powerpoint/2010/main" val="3527201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résztvevőkkel interaktív módon oldja meg a feladatot</a:t>
            </a:r>
            <a:r>
              <a:rPr lang="hu-HU" sz="1200" b="0" i="0" kern="1200" dirty="0">
                <a:solidFill>
                  <a:schemeClr val="tx1"/>
                </a:solidFill>
                <a:effectLst/>
                <a:latin typeface="+mn-lt"/>
                <a:ea typeface="+mn-ea"/>
                <a:cs typeface="+mn-cs"/>
              </a:rPr>
              <a: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Adjon</a:t>
            </a:r>
            <a:r>
              <a:rPr lang="hu-HU" sz="1200" b="0" kern="1200" baseline="0" noProof="0" dirty="0">
                <a:solidFill>
                  <a:schemeClr val="tx1"/>
                </a:solidFill>
                <a:effectLst/>
                <a:latin typeface="+mn-lt"/>
                <a:ea typeface="+mn-ea"/>
                <a:cs typeface="+mn-cs"/>
              </a:rPr>
              <a:t> elég időt a feladat megoldására, ha a csoportok végeztek, beszéljék meg a feladatot és válaszolja meg a kérdéseket</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amennyi idő szükséges</a:t>
            </a:r>
          </a:p>
          <a:p>
            <a:r>
              <a:rPr lang="hu-HU" sz="1200" b="1" kern="1200" noProof="0" dirty="0">
                <a:solidFill>
                  <a:schemeClr val="tx1"/>
                </a:solidFill>
                <a:effectLst/>
                <a:latin typeface="+mn-lt"/>
                <a:ea typeface="+mn-ea"/>
                <a:cs typeface="+mn-cs"/>
              </a:rPr>
              <a:t>A képzésben résztvevők szükséges tapasztalata: </a:t>
            </a:r>
          </a:p>
          <a:p>
            <a:r>
              <a:rPr lang="hu-HU" b="1" noProof="0" dirty="0"/>
              <a:t>Kinek releváns: </a:t>
            </a:r>
            <a:endParaRPr lang="hu-HU" b="0" noProof="0" dirty="0"/>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endParaRPr lang="hu-HU" noProof="0" dirty="0"/>
          </a:p>
          <a:p>
            <a:r>
              <a:rPr lang="hu-HU" noProof="0" dirty="0"/>
              <a:t>A diasor tartalmaz jogeseteket, melyeket fel tud használni.</a:t>
            </a:r>
          </a:p>
        </p:txBody>
      </p:sp>
      <p:sp>
        <p:nvSpPr>
          <p:cNvPr id="4" name="Segnaposto numero diapositiva 3"/>
          <p:cNvSpPr>
            <a:spLocks noGrp="1"/>
          </p:cNvSpPr>
          <p:nvPr>
            <p:ph type="sldNum" sz="quarter" idx="5"/>
          </p:nvPr>
        </p:nvSpPr>
        <p:spPr/>
        <p:txBody>
          <a:bodyPr/>
          <a:lstStyle/>
          <a:p>
            <a:fld id="{EEAE1ED8-A20A-47BF-AD6C-9B601BC3AB8D}" type="slidenum">
              <a:rPr lang="en-GB" smtClean="0"/>
              <a:t>45</a:t>
            </a:fld>
            <a:endParaRPr lang="en-GB"/>
          </a:p>
        </p:txBody>
      </p:sp>
    </p:spTree>
    <p:extLst>
      <p:ext uri="{BB962C8B-B14F-4D97-AF65-F5344CB8AC3E}">
        <p14:creationId xmlns:p14="http://schemas.microsoft.com/office/powerpoint/2010/main" val="928777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 dia hangsúlyozza, hogy az adatvédelmi hatóságok támogatják</a:t>
            </a:r>
            <a:r>
              <a:rPr lang="hu-HU" b="1" baseline="0" noProof="0" dirty="0"/>
              <a:t> a konzultációt.</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Gyors áttekintés.</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A konzultáció elősegítheti</a:t>
            </a:r>
            <a:r>
              <a:rPr lang="hu-HU" baseline="0" noProof="0" dirty="0"/>
              <a:t> a</a:t>
            </a:r>
            <a:r>
              <a:rPr lang="hu-HU" noProof="0" dirty="0"/>
              <a:t> kockázatok azonosítását.</a:t>
            </a:r>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46</a:t>
            </a:fld>
            <a:endParaRPr lang="en-GB"/>
          </a:p>
        </p:txBody>
      </p:sp>
    </p:spTree>
    <p:extLst>
      <p:ext uri="{BB962C8B-B14F-4D97-AF65-F5344CB8AC3E}">
        <p14:creationId xmlns:p14="http://schemas.microsoft.com/office/powerpoint/2010/main" val="3311094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hangsúlyozza, hogy az adatvédelmi hatásvizsgálat lefolytatása során az adatkezelő más szereplőkkel is konzultálhat, mert hasznos</a:t>
            </a:r>
            <a:r>
              <a:rPr lang="hu-HU" b="0" baseline="0" noProof="0" dirty="0"/>
              <a:t> lehet, hogy ők más szemszögből vizsgálják az adatkezelést.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 lista nem állít fel sorrendet, de az adatvédelmi tisztviselőt folyamatosan tájékoztatni kell.</a:t>
            </a:r>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A szoftver- és informatikai szolgáltatók különösen fontosak, mivel sok adatkezelési szolgáltatás felhőalapú.</a:t>
            </a:r>
          </a:p>
        </p:txBody>
      </p:sp>
      <p:sp>
        <p:nvSpPr>
          <p:cNvPr id="4" name="Slide Number Placeholder 3"/>
          <p:cNvSpPr>
            <a:spLocks noGrp="1"/>
          </p:cNvSpPr>
          <p:nvPr>
            <p:ph type="sldNum" sz="quarter" idx="5"/>
          </p:nvPr>
        </p:nvSpPr>
        <p:spPr/>
        <p:txBody>
          <a:bodyPr/>
          <a:lstStyle/>
          <a:p>
            <a:fld id="{EEAE1ED8-A20A-47BF-AD6C-9B601BC3AB8D}" type="slidenum">
              <a:rPr lang="en-GB" smtClean="0"/>
              <a:t>47</a:t>
            </a:fld>
            <a:endParaRPr lang="en-GB"/>
          </a:p>
        </p:txBody>
      </p:sp>
    </p:spTree>
    <p:extLst>
      <p:ext uri="{BB962C8B-B14F-4D97-AF65-F5344CB8AC3E}">
        <p14:creationId xmlns:p14="http://schemas.microsoft.com/office/powerpoint/2010/main" val="936262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a lehetséges konzultációs módszereket.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Említse meg a dián szereplő</a:t>
            </a:r>
            <a:r>
              <a:rPr lang="hu-HU" sz="1200" b="0" kern="1200" baseline="0" noProof="0" dirty="0">
                <a:solidFill>
                  <a:schemeClr val="tx1"/>
                </a:solidFill>
                <a:effectLst/>
                <a:latin typeface="+mn-lt"/>
                <a:ea typeface="+mn-ea"/>
                <a:cs typeface="+mn-cs"/>
              </a:rPr>
              <a:t> módszereket</a:t>
            </a:r>
            <a:r>
              <a:rPr lang="hu-HU" sz="1200" b="0" kern="1200" noProof="0" dirty="0">
                <a:solidFill>
                  <a:schemeClr val="tx1"/>
                </a:solidFill>
                <a:effectLst/>
                <a:latin typeface="+mn-lt"/>
                <a:ea typeface="+mn-ea"/>
                <a:cs typeface="+mn-cs"/>
              </a:rPr>
              <a:t> és kérdezze meg</a:t>
            </a:r>
            <a:r>
              <a:rPr lang="hu-HU" sz="1200" b="0" kern="1200" baseline="0" noProof="0" dirty="0">
                <a:solidFill>
                  <a:schemeClr val="tx1"/>
                </a:solidFill>
                <a:effectLst/>
                <a:latin typeface="+mn-lt"/>
                <a:ea typeface="+mn-ea"/>
                <a:cs typeface="+mn-cs"/>
              </a:rPr>
              <a:t> </a:t>
            </a:r>
            <a:r>
              <a:rPr lang="hu-HU" sz="1200" b="0" kern="1200" noProof="0" dirty="0">
                <a:solidFill>
                  <a:schemeClr val="tx1"/>
                </a:solidFill>
                <a:effectLst/>
                <a:latin typeface="+mn-lt"/>
                <a:ea typeface="+mn-ea"/>
                <a:cs typeface="+mn-cs"/>
              </a:rPr>
              <a:t>a közönséget,</a:t>
            </a:r>
            <a:r>
              <a:rPr lang="hu-HU" sz="1200" b="0" kern="1200" baseline="0" noProof="0" dirty="0">
                <a:solidFill>
                  <a:schemeClr val="tx1"/>
                </a:solidFill>
                <a:effectLst/>
                <a:latin typeface="+mn-lt"/>
                <a:ea typeface="+mn-ea"/>
                <a:cs typeface="+mn-cs"/>
              </a:rPr>
              <a:t> hogy </a:t>
            </a:r>
            <a:r>
              <a:rPr lang="hu-HU" sz="1200" b="0" kern="1200" noProof="0" dirty="0">
                <a:solidFill>
                  <a:schemeClr val="tx1"/>
                </a:solidFill>
                <a:effectLst/>
                <a:latin typeface="+mn-lt"/>
                <a:ea typeface="+mn-ea"/>
                <a:cs typeface="+mn-cs"/>
              </a:rPr>
              <a:t>alkalmazták-e már</a:t>
            </a:r>
            <a:r>
              <a:rPr lang="hu-HU" sz="1200" b="0" kern="1200" baseline="0" noProof="0" dirty="0">
                <a:solidFill>
                  <a:schemeClr val="tx1"/>
                </a:solidFill>
                <a:effectLst/>
                <a:latin typeface="+mn-lt"/>
                <a:ea typeface="+mn-ea"/>
                <a:cs typeface="+mn-cs"/>
              </a:rPr>
              <a:t> valamelyik konzultációs módszert.</a:t>
            </a:r>
            <a:endParaRPr lang="hu-HU" sz="1200" b="0" kern="1200" noProof="0" dirty="0">
              <a:solidFill>
                <a:schemeClr val="tx1"/>
              </a:solidFill>
              <a:effectLst/>
              <a:latin typeface="+mn-lt"/>
              <a:ea typeface="+mn-ea"/>
              <a:cs typeface="+mn-cs"/>
            </a:endParaRPr>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 a szakértők nagymértékben hozzájárulhatnak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Számos társadalomtudományi módszer alkalmazható</a:t>
            </a:r>
            <a:r>
              <a:rPr lang="hu-HU" baseline="0" noProof="0" dirty="0"/>
              <a:t> a szervezet rendelkezésére álló idő és pénzügyi források függvényében. A szervezet hasonló kutatások eredményeit is felhasználhatja. </a:t>
            </a:r>
            <a:endParaRPr lang="hu-HU"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u-HU"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A konzultáció eredményeit a szervezet újra </a:t>
            </a:r>
            <a:r>
              <a:rPr lang="hu-HU" baseline="0" noProof="0" dirty="0"/>
              <a:t>felhasználhatja a későbbi hasonló projekteknél is.</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48</a:t>
            </a:fld>
            <a:endParaRPr lang="en-GB"/>
          </a:p>
        </p:txBody>
      </p:sp>
    </p:spTree>
    <p:extLst>
      <p:ext uri="{BB962C8B-B14F-4D97-AF65-F5344CB8AC3E}">
        <p14:creationId xmlns:p14="http://schemas.microsoft.com/office/powerpoint/2010/main" val="1098513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a:t>
            </a:r>
            <a:r>
              <a:rPr lang="hu-HU" b="0" baseline="0" noProof="0" dirty="0"/>
              <a:t> dia röviden bemutatja a</a:t>
            </a:r>
            <a:r>
              <a:rPr lang="hu-HU" b="0" noProof="0" dirty="0"/>
              <a:t> képzési anyagot a résztvevőknek.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 dia segíti a hallgatóság figyelmének felkeltését, és bemutatja a képzés felépítését. A képzés menetének előzetes ismerete támogatja a tanulási folyamatot.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 -</a:t>
            </a:r>
          </a:p>
        </p:txBody>
      </p:sp>
      <p:sp>
        <p:nvSpPr>
          <p:cNvPr id="4" name="Segnaposto numero diapositiva 3"/>
          <p:cNvSpPr>
            <a:spLocks noGrp="1"/>
          </p:cNvSpPr>
          <p:nvPr>
            <p:ph type="sldNum" sz="quarter" idx="5"/>
          </p:nvPr>
        </p:nvSpPr>
        <p:spPr/>
        <p:txBody>
          <a:bodyPr/>
          <a:lstStyle/>
          <a:p>
            <a:fld id="{EEAE1ED8-A20A-47BF-AD6C-9B601BC3AB8D}"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981878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Az adatvédelmi tisztviselő bevonása kötelező</a:t>
            </a:r>
            <a:r>
              <a:rPr lang="hu-HU" sz="1200" b="0" i="0" kern="1200" dirty="0">
                <a:solidFill>
                  <a:schemeClr val="tx1"/>
                </a:solidFill>
                <a:effectLst/>
                <a:latin typeface="+mn-lt"/>
                <a:ea typeface="+mn-ea"/>
                <a:cs typeface="+mn-cs"/>
              </a:rPr>
              <a:t>! Az adatkezelő feladata, hogy felvegye a kapcsolatot </a:t>
            </a:r>
            <a:r>
              <a:rPr lang="hu-HU" b="0" noProof="0" dirty="0"/>
              <a:t> a </a:t>
            </a:r>
            <a:r>
              <a:rPr lang="hu-HU" b="0" noProof="0" dirty="0" err="1"/>
              <a:t>DPO-val</a:t>
            </a:r>
            <a:r>
              <a:rPr lang="hu-HU" b="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Röviden vitassa meg a résztevőkkel a kérdéseket</a:t>
            </a:r>
            <a:r>
              <a:rPr lang="hu-HU" sz="1200" b="0" i="0" kern="1200" dirty="0">
                <a:solidFill>
                  <a:schemeClr val="tx1"/>
                </a:solidFill>
                <a:effectLst/>
                <a:latin typeface="+mn-lt"/>
                <a:ea typeface="+mn-ea"/>
                <a:cs typeface="+mn-cs"/>
              </a:rPr>
              <a:t>!</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adatvédelmi tisztviselők </a:t>
            </a:r>
          </a:p>
          <a:p>
            <a:r>
              <a:rPr lang="hu-HU" b="1" noProof="0" dirty="0"/>
              <a:t>Jogszabályi rendelkezések: </a:t>
            </a:r>
            <a:r>
              <a:rPr lang="hu-HU" b="0" noProof="0" dirty="0"/>
              <a:t>35.</a:t>
            </a:r>
            <a:r>
              <a:rPr lang="hu-HU" b="0" baseline="0" noProof="0" dirty="0"/>
              <a:t> cikk</a:t>
            </a:r>
            <a:endParaRPr lang="hu-HU" b="0" noProof="0" dirty="0"/>
          </a:p>
          <a:p>
            <a:r>
              <a:rPr lang="hu-HU" b="1" noProof="0" dirty="0"/>
              <a:t>Jogeset: </a:t>
            </a:r>
          </a:p>
          <a:p>
            <a:r>
              <a:rPr lang="hu-HU" b="1" noProof="0" dirty="0"/>
              <a:t>További olvasmányok:</a:t>
            </a:r>
          </a:p>
          <a:p>
            <a:r>
              <a:rPr lang="hu-HU" b="1" noProof="0" dirty="0"/>
              <a:t>Megjegyzések:</a:t>
            </a:r>
          </a:p>
          <a:p>
            <a:r>
              <a:rPr lang="hu-HU" noProof="0" dirty="0"/>
              <a:t>35. cikk:</a:t>
            </a:r>
            <a:r>
              <a:rPr lang="hu-HU" baseline="0" noProof="0" dirty="0"/>
              <a:t> </a:t>
            </a:r>
            <a:r>
              <a:rPr lang="hu-HU" noProof="0" dirty="0"/>
              <a:t>adatkezelői kötelezettség</a:t>
            </a:r>
            <a:r>
              <a:rPr lang="hu-HU" sz="1200" b="0" i="0" kern="1200" dirty="0">
                <a:solidFill>
                  <a:schemeClr val="tx1"/>
                </a:solidFill>
                <a:effectLst/>
                <a:latin typeface="+mn-lt"/>
                <a:ea typeface="+mn-ea"/>
                <a:cs typeface="+mn-cs"/>
              </a:rPr>
              <a:t>!</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51</a:t>
            </a:fld>
            <a:endParaRPr lang="en-GB"/>
          </a:p>
        </p:txBody>
      </p:sp>
    </p:spTree>
    <p:extLst>
      <p:ext uri="{BB962C8B-B14F-4D97-AF65-F5344CB8AC3E}">
        <p14:creationId xmlns:p14="http://schemas.microsoft.com/office/powerpoint/2010/main" val="47309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a:t>
            </a:r>
            <a:r>
              <a:rPr lang="hu-HU" b="0" baseline="0" noProof="0" dirty="0"/>
              <a:t> dia röviden bemutatja a</a:t>
            </a:r>
            <a:r>
              <a:rPr lang="hu-HU" b="0" noProof="0" dirty="0"/>
              <a:t> képzési anyagot a résztvevőknek.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 dia segíti a hallgatóság figyelmének felkeltését, és bemutatja a képzés felépítését. A képzés menetének előzetes ismerete támogatja a tanulási folyamatot.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r>
              <a:rPr lang="hu-HU" noProof="0" dirty="0"/>
              <a:t>Magyarázat a </a:t>
            </a:r>
            <a:r>
              <a:rPr lang="hu-HU" noProof="0" dirty="0" err="1"/>
              <a:t>GDPR-ról</a:t>
            </a:r>
            <a:r>
              <a:rPr lang="hu-HU" noProof="0" dirty="0"/>
              <a:t>, </a:t>
            </a:r>
            <a:r>
              <a:rPr lang="hu-HU" noProof="0" dirty="0" err="1"/>
              <a:t>Wolters</a:t>
            </a:r>
            <a:r>
              <a:rPr lang="hu-HU" noProof="0" dirty="0"/>
              <a:t> </a:t>
            </a:r>
            <a:r>
              <a:rPr lang="hu-HU" noProof="0" dirty="0" err="1"/>
              <a:t>Kluwer</a:t>
            </a:r>
            <a:r>
              <a:rPr lang="hu-HU" baseline="0" noProof="0" dirty="0"/>
              <a:t> Hungary, 2018, 226-245.o</a:t>
            </a:r>
            <a:endParaRPr lang="hu-HU" b="1" noProof="0" dirty="0"/>
          </a:p>
          <a:p>
            <a:r>
              <a:rPr lang="hu-HU" b="1" noProof="0" dirty="0"/>
              <a:t>Megjegyzések: -</a:t>
            </a:r>
          </a:p>
        </p:txBody>
      </p:sp>
      <p:sp>
        <p:nvSpPr>
          <p:cNvPr id="4" name="Segnaposto numero diapositiva 3"/>
          <p:cNvSpPr>
            <a:spLocks noGrp="1"/>
          </p:cNvSpPr>
          <p:nvPr>
            <p:ph type="sldNum" sz="quarter" idx="5"/>
          </p:nvPr>
        </p:nvSpPr>
        <p:spPr/>
        <p:txBody>
          <a:bodyPr/>
          <a:lstStyle/>
          <a:p>
            <a:fld id="{EEAE1ED8-A20A-47BF-AD6C-9B601BC3AB8D}" type="slidenum">
              <a:rPr lang="en-GB" smtClean="0"/>
              <a:t>5</a:t>
            </a:fld>
            <a:endParaRPr lang="en-GB"/>
          </a:p>
        </p:txBody>
      </p:sp>
    </p:spTree>
    <p:extLst>
      <p:ext uri="{BB962C8B-B14F-4D97-AF65-F5344CB8AC3E}">
        <p14:creationId xmlns:p14="http://schemas.microsoft.com/office/powerpoint/2010/main" val="1887739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a:t>
            </a:r>
            <a:r>
              <a:rPr lang="hu-HU" b="0" baseline="0" noProof="0" dirty="0"/>
              <a:t> bemutatja, hogy </a:t>
            </a:r>
            <a:r>
              <a:rPr lang="hu-HU" b="0" noProof="0" dirty="0"/>
              <a:t>milyen segítséget várhatunk az adatvédelmi tisztviselőtől. (A példa egy adatvédelmi tisztviselő és az adatfeldolgozó által kötött</a:t>
            </a:r>
            <a:r>
              <a:rPr lang="hu-HU" b="0" baseline="0" noProof="0" dirty="0"/>
              <a:t> szerződés.)</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közepes</a:t>
            </a:r>
            <a:endParaRPr lang="hu-HU" b="0" noProof="0" dirty="0"/>
          </a:p>
          <a:p>
            <a:r>
              <a:rPr lang="hu-HU" b="1" noProof="0" dirty="0"/>
              <a:t>Kinek releváns:  </a:t>
            </a:r>
            <a:r>
              <a:rPr lang="hu-HU" b="0" noProof="0" dirty="0"/>
              <a:t>projektvezetők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52</a:t>
            </a:fld>
            <a:endParaRPr lang="en-GB"/>
          </a:p>
        </p:txBody>
      </p:sp>
    </p:spTree>
    <p:extLst>
      <p:ext uri="{BB962C8B-B14F-4D97-AF65-F5344CB8AC3E}">
        <p14:creationId xmlns:p14="http://schemas.microsoft.com/office/powerpoint/2010/main" val="3205173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 érdekelt felek bevonása pozitív hatással járhat.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a:t>
            </a:r>
            <a:r>
              <a:rPr lang="hu-HU" sz="1200" b="0" kern="1200" baseline="0" noProof="0" dirty="0">
                <a:solidFill>
                  <a:schemeClr val="tx1"/>
                </a:solidFill>
                <a:effectLst/>
                <a:latin typeface="+mn-lt"/>
                <a:ea typeface="+mn-ea"/>
                <a:cs typeface="+mn-cs"/>
              </a:rPr>
              <a:t> dia s</a:t>
            </a:r>
            <a:r>
              <a:rPr lang="hu-HU" sz="1200" b="0" kern="1200" noProof="0" dirty="0">
                <a:solidFill>
                  <a:schemeClr val="tx1"/>
                </a:solidFill>
                <a:effectLst/>
                <a:latin typeface="+mn-lt"/>
                <a:ea typeface="+mn-ea"/>
                <a:cs typeface="+mn-cs"/>
              </a:rPr>
              <a:t>egít a résztvevőknek, hogy mérlegeljék a hatásvizsgálat közzétételének előnyeit és hátrányait.</a:t>
            </a:r>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Az adatvédelmi hatásvizsgálatokra vonatkozó szakmai iránymutatások nagy része (valamint elődei,</a:t>
            </a:r>
            <a:r>
              <a:rPr lang="hu-HU" baseline="0" noProof="0" dirty="0"/>
              <a:t> a</a:t>
            </a:r>
            <a:r>
              <a:rPr lang="hu-HU" noProof="0" dirty="0"/>
              <a:t> környezeti hatásvizsgálatok) az adatvédelmi hatásvizsgálatok közzétételét támogatják,</a:t>
            </a:r>
            <a:r>
              <a:rPr lang="hu-HU" baseline="0" noProof="0" dirty="0"/>
              <a:t> a </a:t>
            </a:r>
            <a:r>
              <a:rPr lang="hu-HU" noProof="0" dirty="0"/>
              <a:t>gyakorlatban azonban ezeket ritkán teszik</a:t>
            </a:r>
            <a:r>
              <a:rPr lang="hu-HU" baseline="0" noProof="0" dirty="0"/>
              <a:t> közzé</a:t>
            </a:r>
            <a:r>
              <a:rPr lang="hu-HU" noProof="0" dirty="0"/>
              <a:t>.</a:t>
            </a:r>
          </a:p>
          <a:p>
            <a:r>
              <a:rPr lang="hu-HU" noProof="0" dirty="0"/>
              <a:t>Jelen esetben a „közzététel” azt jelenti, hogy valahol nyilvánosan elérhetővé tesszük az adatvédelmi hatásvizsgálat eredményét (például</a:t>
            </a:r>
            <a:r>
              <a:rPr lang="hu-HU" baseline="0" noProof="0" dirty="0"/>
              <a:t> a szervezet honlapján)</a:t>
            </a:r>
            <a:r>
              <a:rPr lang="hu-HU" noProof="0" dirty="0"/>
              <a:t>.</a:t>
            </a:r>
          </a:p>
          <a:p>
            <a:endParaRPr lang="hu-HU" noProof="0" dirty="0"/>
          </a:p>
          <a:p>
            <a:r>
              <a:rPr lang="hu-HU" noProof="0" dirty="0"/>
              <a:t>Az ICO javasolja a közzétételt, szükség esetén akár</a:t>
            </a:r>
            <a:r>
              <a:rPr lang="hu-HU" baseline="0" noProof="0" dirty="0"/>
              <a:t> a különleges </a:t>
            </a:r>
            <a:r>
              <a:rPr lang="hu-HU" noProof="0" dirty="0"/>
              <a:t>adatok eltávolításával is. Készülhet nyilvános és bizalmas verzió</a:t>
            </a:r>
            <a:r>
              <a:rPr lang="hu-HU" baseline="0" noProof="0" dirty="0"/>
              <a:t> is</a:t>
            </a:r>
            <a:r>
              <a:rPr lang="hu-HU" noProof="0" dirty="0"/>
              <a:t>. További konzultáció válhat szükségessé a többi szervezeti egységgel, annak meghatározása</a:t>
            </a:r>
            <a:r>
              <a:rPr lang="hu-HU" baseline="0" noProof="0" dirty="0"/>
              <a:t> érdekében, hogy mely információk hozhatók nyilvánosságra.</a:t>
            </a:r>
          </a:p>
          <a:p>
            <a:endParaRPr lang="hu-HU" baseline="0" noProof="0" dirty="0"/>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53</a:t>
            </a:fld>
            <a:endParaRPr lang="en-GB"/>
          </a:p>
        </p:txBody>
      </p:sp>
    </p:spTree>
    <p:extLst>
      <p:ext uri="{BB962C8B-B14F-4D97-AF65-F5344CB8AC3E}">
        <p14:creationId xmlns:p14="http://schemas.microsoft.com/office/powerpoint/2010/main" val="3115072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főként az adatvédelmi tisztviselők számára fontos, mert ők felelősek az adatvédelmi hatóságokkal való kapcsolattartásért.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Magyarázza el,</a:t>
            </a:r>
            <a:r>
              <a:rPr lang="hu-HU" sz="1200" b="0" kern="1200" baseline="0" noProof="0" dirty="0">
                <a:solidFill>
                  <a:schemeClr val="tx1"/>
                </a:solidFill>
                <a:effectLst/>
                <a:latin typeface="+mn-lt"/>
                <a:ea typeface="+mn-ea"/>
                <a:cs typeface="+mn-cs"/>
              </a:rPr>
              <a:t> </a:t>
            </a:r>
            <a:r>
              <a:rPr lang="hu-HU" sz="1200" b="0" kern="1200" noProof="0" dirty="0">
                <a:solidFill>
                  <a:schemeClr val="tx1"/>
                </a:solidFill>
                <a:effectLst/>
                <a:latin typeface="+mn-lt"/>
                <a:ea typeface="+mn-ea"/>
                <a:cs typeface="+mn-cs"/>
              </a:rPr>
              <a:t>hogy</a:t>
            </a:r>
            <a:r>
              <a:rPr lang="hu-HU" sz="1200" b="0" kern="1200" baseline="0" noProof="0" dirty="0">
                <a:solidFill>
                  <a:schemeClr val="tx1"/>
                </a:solidFill>
                <a:effectLst/>
                <a:latin typeface="+mn-lt"/>
                <a:ea typeface="+mn-ea"/>
                <a:cs typeface="+mn-cs"/>
              </a:rPr>
              <a:t> általában milyen szabályok vonatkoznak rá, és egészítse ki a nemzeti szabályozás részleteivel</a:t>
            </a:r>
            <a:r>
              <a:rPr lang="hu-HU" sz="1200" b="0" i="0" kern="1200" dirty="0">
                <a:solidFill>
                  <a:schemeClr val="tx1"/>
                </a:solidFill>
                <a:effectLst/>
                <a:latin typeface="+mn-lt"/>
                <a:ea typeface="+mn-ea"/>
                <a:cs typeface="+mn-cs"/>
              </a:rPr>
              <a:t>!</a:t>
            </a:r>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b="0" noProof="0" dirty="0"/>
              <a:t>magas</a:t>
            </a:r>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b="0" noProof="0" dirty="0"/>
              <a:t>A</a:t>
            </a:r>
            <a:r>
              <a:rPr lang="hu-HU" b="0" baseline="0" noProof="0" dirty="0"/>
              <a:t> dia tartalmát a nemzeti szabályozáshoz kell igazítani, nézzen utána a tagállami felügyeleti hatósággal történő kapcsolattartás és konzultáció részleteinek</a:t>
            </a:r>
            <a:r>
              <a:rPr lang="hu-HU" sz="1200" b="0" i="0" kern="1200">
                <a:solidFill>
                  <a:schemeClr val="tx1"/>
                </a:solidFill>
                <a:effectLst/>
                <a:latin typeface="+mn-lt"/>
                <a:ea typeface="+mn-ea"/>
                <a:cs typeface="+mn-cs"/>
              </a:rPr>
              <a:t>!</a:t>
            </a:r>
            <a:endParaRPr lang="hu-HU" b="0"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54</a:t>
            </a:fld>
            <a:endParaRPr lang="en-GB"/>
          </a:p>
        </p:txBody>
      </p:sp>
    </p:spTree>
    <p:extLst>
      <p:ext uri="{BB962C8B-B14F-4D97-AF65-F5344CB8AC3E}">
        <p14:creationId xmlns:p14="http://schemas.microsoft.com/office/powerpoint/2010/main" val="2190659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hatásvizsgálati útmutatókat mutat be. Egészítse</a:t>
            </a:r>
            <a:r>
              <a:rPr lang="hu-HU" b="0" baseline="0" noProof="0" dirty="0"/>
              <a:t> ki az elérhető nemzeti útmutatókkal</a:t>
            </a:r>
            <a:r>
              <a:rPr lang="hu-HU" sz="1200" b="0" i="0" kern="1200" dirty="0">
                <a:solidFill>
                  <a:schemeClr val="tx1"/>
                </a:solidFill>
                <a:effectLst/>
                <a:latin typeface="+mn-lt"/>
                <a:ea typeface="+mn-ea"/>
                <a:cs typeface="+mn-cs"/>
              </a:rPr>
              <a:t>!pl. https://naih.hu/adatvedelmi-hatasvizsgalati-szoftver.html </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említés</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endParaRPr lang="hu-HU" noProof="0" dirty="0"/>
          </a:p>
          <a:p>
            <a:r>
              <a:rPr lang="hu-HU" noProof="0" dirty="0"/>
              <a:t>Az elsődleges információs</a:t>
            </a:r>
            <a:r>
              <a:rPr lang="hu-HU" baseline="0" noProof="0" dirty="0"/>
              <a:t> </a:t>
            </a:r>
            <a:r>
              <a:rPr lang="hu-HU" noProof="0" dirty="0"/>
              <a:t>forrás a</a:t>
            </a:r>
            <a:r>
              <a:rPr lang="hu-HU" baseline="0" noProof="0" dirty="0"/>
              <a:t> </a:t>
            </a:r>
            <a:r>
              <a:rPr lang="hu-HU" noProof="0" dirty="0"/>
              <a:t>nemzeti adatvédelmi hatóság.</a:t>
            </a:r>
          </a:p>
          <a:p>
            <a:r>
              <a:rPr lang="hu-HU" noProof="0" dirty="0"/>
              <a:t>A</a:t>
            </a:r>
            <a:r>
              <a:rPr lang="hu-HU" baseline="0" noProof="0" dirty="0"/>
              <a:t> felügyeleti hatóság </a:t>
            </a:r>
            <a:r>
              <a:rPr lang="hu-HU" noProof="0" dirty="0"/>
              <a:t>felelősségi körébe tartozik a jogérvényesítés, és a megfelelő iránymutatás</a:t>
            </a:r>
            <a:r>
              <a:rPr lang="hu-HU" baseline="0" noProof="0" dirty="0"/>
              <a:t> biztosítása.</a:t>
            </a:r>
          </a:p>
          <a:p>
            <a:r>
              <a:rPr lang="hu-HU" noProof="0" dirty="0"/>
              <a:t>Az ICO, az Egyesült Királyság adatvédelmi hatósága számos útmutatást tett közzé az</a:t>
            </a:r>
            <a:r>
              <a:rPr lang="hu-HU" baseline="0" noProof="0" dirty="0"/>
              <a:t> adatvédelmi hatásvizsgálatról</a:t>
            </a:r>
            <a:r>
              <a:rPr lang="hu-HU" noProof="0" dirty="0"/>
              <a:t>.</a:t>
            </a:r>
          </a:p>
        </p:txBody>
      </p:sp>
      <p:sp>
        <p:nvSpPr>
          <p:cNvPr id="4" name="Slide Number Placeholder 3"/>
          <p:cNvSpPr>
            <a:spLocks noGrp="1"/>
          </p:cNvSpPr>
          <p:nvPr>
            <p:ph type="sldNum" sz="quarter" idx="5"/>
          </p:nvPr>
        </p:nvSpPr>
        <p:spPr/>
        <p:txBody>
          <a:bodyPr/>
          <a:lstStyle/>
          <a:p>
            <a:fld id="{EEAE1ED8-A20A-47BF-AD6C-9B601BC3AB8D}" type="slidenum">
              <a:rPr lang="en-GB" smtClean="0"/>
              <a:t>55</a:t>
            </a:fld>
            <a:endParaRPr lang="en-GB"/>
          </a:p>
        </p:txBody>
      </p:sp>
    </p:spTree>
    <p:extLst>
      <p:ext uri="{BB962C8B-B14F-4D97-AF65-F5344CB8AC3E}">
        <p14:creationId xmlns:p14="http://schemas.microsoft.com/office/powerpoint/2010/main" val="3081879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nemzetközi szabványokat mutat be,</a:t>
            </a:r>
            <a:r>
              <a:rPr lang="hu-HU" b="0" baseline="0" noProof="0" dirty="0"/>
              <a:t> ezért s</a:t>
            </a:r>
            <a:r>
              <a:rPr lang="hu-HU" b="0" noProof="0" dirty="0"/>
              <a:t>zükséges megemlíteni, hogy ezek nem biztos, hogy megfelelnek a </a:t>
            </a:r>
            <a:r>
              <a:rPr lang="hu-HU" b="0" noProof="0" dirty="0" err="1"/>
              <a:t>GDPR-nak</a:t>
            </a:r>
            <a:r>
              <a:rPr lang="hu-HU" b="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Adatvédelmi</a:t>
            </a:r>
            <a:r>
              <a:rPr lang="hu-HU" sz="1200" b="0" kern="1200" baseline="0" noProof="0" dirty="0">
                <a:solidFill>
                  <a:schemeClr val="tx1"/>
                </a:solidFill>
                <a:effectLst/>
                <a:latin typeface="+mn-lt"/>
                <a:ea typeface="+mn-ea"/>
                <a:cs typeface="+mn-cs"/>
              </a:rPr>
              <a:t> t</a:t>
            </a:r>
            <a:r>
              <a:rPr lang="hu-HU" sz="1200" b="0" kern="1200" noProof="0" dirty="0">
                <a:solidFill>
                  <a:schemeClr val="tx1"/>
                </a:solidFill>
                <a:effectLst/>
                <a:latin typeface="+mn-lt"/>
                <a:ea typeface="+mn-ea"/>
                <a:cs typeface="+mn-cs"/>
              </a:rPr>
              <a:t>apasztalattal</a:t>
            </a:r>
            <a:r>
              <a:rPr lang="hu-HU" sz="1200" b="0" kern="1200" baseline="0" noProof="0" dirty="0">
                <a:solidFill>
                  <a:schemeClr val="tx1"/>
                </a:solidFill>
                <a:effectLst/>
                <a:latin typeface="+mn-lt"/>
                <a:ea typeface="+mn-ea"/>
                <a:cs typeface="+mn-cs"/>
              </a:rPr>
              <a:t> rendelkező hallgatóságnak szóló dia.</a:t>
            </a:r>
            <a:endParaRPr lang="hu-HU" b="0" noProof="0" dirty="0"/>
          </a:p>
          <a:p>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magas</a:t>
            </a:r>
            <a:endParaRPr lang="hu-HU" b="0" noProof="0" dirty="0"/>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Ebben az összefüggésben az adatvédelmi hatásvizsgálat „az esetlegesen bekövetkező adatvédelmi hatások megoldási lehetőségeinek azonosítására, elemzésére, értékelésére és tervezésére irányuló átfogó folyamat, amely illeszkedik a szervezet tágabb kockázatkezelési stratégiájába.”</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56</a:t>
            </a:fld>
            <a:endParaRPr lang="en-GB"/>
          </a:p>
        </p:txBody>
      </p:sp>
    </p:spTree>
    <p:extLst>
      <p:ext uri="{BB962C8B-B14F-4D97-AF65-F5344CB8AC3E}">
        <p14:creationId xmlns:p14="http://schemas.microsoft.com/office/powerpoint/2010/main" val="3563129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r>
              <a:rPr lang="hu-HU" b="0" noProof="0" dirty="0"/>
              <a:t>: Mutassa be</a:t>
            </a:r>
            <a:r>
              <a:rPr lang="hu-HU" b="0" baseline="0" noProof="0" dirty="0"/>
              <a:t> a CNIL által kidolgozott eszközt, ha van hasonló nemzeti szoftver, mutassa be azt is</a:t>
            </a:r>
            <a:r>
              <a:rPr lang="hu-HU" sz="1200" b="0" i="0" kern="1200" dirty="0">
                <a:solidFill>
                  <a:schemeClr val="tx1"/>
                </a:solidFill>
                <a:effectLst/>
                <a:latin typeface="+mn-lt"/>
                <a:ea typeface="+mn-ea"/>
                <a:cs typeface="+mn-cs"/>
              </a:rPr>
              <a:t>! https://naih.hu/adatvedelmi-hatasvizsgalati-szoftver.html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b="0" kern="1200" noProof="0" dirty="0">
                <a:solidFill>
                  <a:schemeClr val="tx1"/>
                </a:solidFill>
                <a:effectLst/>
                <a:latin typeface="+mn-lt"/>
                <a:ea typeface="+mn-ea"/>
                <a:cs typeface="+mn-cs"/>
              </a:rPr>
              <a:t>:  Ösztönözze az adatvédelmi tisztviselőket, hogy alkalmazzák ezt a módszert a szervezetükben</a:t>
            </a:r>
            <a:r>
              <a:rPr lang="hu-HU" sz="1200" b="0" i="0" kern="1200" dirty="0">
                <a:solidFill>
                  <a:schemeClr val="tx1"/>
                </a:solidFill>
                <a:effectLst/>
                <a:latin typeface="+mn-lt"/>
                <a:ea typeface="+mn-ea"/>
                <a:cs typeface="+mn-cs"/>
              </a:rPr>
              <a:t>!</a:t>
            </a:r>
            <a:endParaRPr lang="hu-HU"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magas</a:t>
            </a:r>
            <a:endParaRPr lang="hu-HU" b="0" noProof="0" dirty="0"/>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effectLst/>
              </a:rPr>
              <a:t>Más tagállamok adatvédelmi hatóságai is nyújthatnak hasznos útmutatást és támogatást.</a:t>
            </a:r>
          </a:p>
          <a:p>
            <a:endParaRPr lang="hu-HU" noProof="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A</a:t>
            </a:r>
            <a:r>
              <a:rPr lang="hu-HU" baseline="0" dirty="0"/>
              <a:t> PIA három alapelv köré épül</a:t>
            </a:r>
            <a:r>
              <a:rPr lang="hu-HU" dirty="0"/>
              <a:t>:</a:t>
            </a:r>
            <a:br>
              <a:rPr lang="hu-HU" dirty="0"/>
            </a:br>
            <a:r>
              <a:rPr lang="hu-HU" b="1" dirty="0"/>
              <a:t>Oktatófelület az adatvédelmi hatásvizsgálat elvégzésére</a:t>
            </a:r>
            <a:r>
              <a:rPr lang="hu-HU" dirty="0"/>
              <a:t>: Felhasználóbarát felületet dolgoztak ki, melynek segítségével a hatásvizsgálat</a:t>
            </a:r>
            <a:r>
              <a:rPr lang="hu-HU" baseline="0" dirty="0"/>
              <a:t> könnyen elvégezhető. A felület lépésről lépésre mutatja be </a:t>
            </a:r>
            <a:r>
              <a:rPr lang="hu-HU" dirty="0"/>
              <a:t>az adatvédelmi ​​hatásvizsgálat</a:t>
            </a:r>
            <a:r>
              <a:rPr lang="hu-HU" baseline="0" dirty="0"/>
              <a:t>ot</a:t>
            </a:r>
            <a:r>
              <a:rPr lang="hu-HU" dirty="0"/>
              <a:t>. Számos ábra segíti az esetleges kockázatok gyors megismerését.</a:t>
            </a:r>
            <a:br>
              <a:rPr lang="hu-HU" dirty="0"/>
            </a:br>
            <a:r>
              <a:rPr lang="hu-HU" b="1" dirty="0"/>
              <a:t>Jogi és technikai tudásbázis</a:t>
            </a:r>
            <a:r>
              <a:rPr lang="hu-HU" dirty="0"/>
              <a:t>: Az adatkezelés jogszerűségére és az </a:t>
            </a:r>
            <a:r>
              <a:rPr lang="hu-HU" dirty="0" err="1"/>
              <a:t>érintetti</a:t>
            </a:r>
            <a:r>
              <a:rPr lang="hu-HU" dirty="0"/>
              <a:t> </a:t>
            </a:r>
            <a:r>
              <a:rPr lang="hu-HU" baseline="0" dirty="0"/>
              <a:t>jogok</a:t>
            </a:r>
            <a:r>
              <a:rPr lang="hu-HU" dirty="0"/>
              <a:t> biztosítására</a:t>
            </a:r>
            <a:r>
              <a:rPr lang="hu-HU" baseline="0" dirty="0"/>
              <a:t> vonatkozó</a:t>
            </a:r>
            <a:r>
              <a:rPr lang="hu-HU" dirty="0"/>
              <a:t> jogi rendelkezések. Elérhető továbbá egy adatbázis a teljes hatásvizsgálat során, az adott témakörre</a:t>
            </a:r>
            <a:r>
              <a:rPr lang="hu-HU" baseline="0" dirty="0"/>
              <a:t> vonatkozó információkkal. A tudástárat a GDPR vonatkozó rendelkezései, a CNIL adatvédelmi hatásvizsgálati és </a:t>
            </a:r>
            <a:r>
              <a:rPr lang="hu-HU" dirty="0"/>
              <a:t>biztonsági útmutatója alapján </a:t>
            </a:r>
            <a:r>
              <a:rPr lang="hu-HU" baseline="0" dirty="0"/>
              <a:t>állították össze.</a:t>
            </a:r>
            <a:br>
              <a:rPr lang="hu-HU" dirty="0"/>
            </a:br>
            <a:r>
              <a:rPr lang="hu-HU" b="1" dirty="0"/>
              <a:t>Moduláris eszköz</a:t>
            </a:r>
            <a:r>
              <a:rPr lang="hu-HU" dirty="0"/>
              <a:t>: A megfelelés elősegítéséhez tervezték, melyben a tartalmak</a:t>
            </a:r>
            <a:r>
              <a:rPr lang="hu-HU" baseline="0" dirty="0"/>
              <a:t> </a:t>
            </a:r>
            <a:r>
              <a:rPr lang="hu-HU" dirty="0"/>
              <a:t>a</a:t>
            </a:r>
            <a:r>
              <a:rPr lang="hu-HU" baseline="0" dirty="0"/>
              <a:t> szervezetek egyedi igényeihez szabhatók,</a:t>
            </a:r>
            <a:r>
              <a:rPr lang="hu-HU" dirty="0"/>
              <a:t> például egy olyan adatvédelmi hatásvizsgálati modell</a:t>
            </a:r>
            <a:r>
              <a:rPr lang="hu-HU" baseline="0" dirty="0"/>
              <a:t> létrehozásával</a:t>
            </a:r>
            <a:r>
              <a:rPr lang="hu-HU" dirty="0"/>
              <a:t>, amely a szervezetek összes hasonló adatkezelési</a:t>
            </a:r>
            <a:r>
              <a:rPr lang="hu-HU" baseline="0" dirty="0"/>
              <a:t> </a:t>
            </a:r>
            <a:r>
              <a:rPr lang="hu-HU" dirty="0"/>
              <a:t>műveletében felhasználható. Mivel ingyenes licenc alatt érhető el, módosítani lehet az eszköz forráskódját,  lehetséges</a:t>
            </a:r>
            <a:r>
              <a:rPr lang="hu-HU" baseline="0" dirty="0"/>
              <a:t> </a:t>
            </a:r>
            <a:r>
              <a:rPr lang="hu-HU" dirty="0"/>
              <a:t>további funkciók hozzáadása</a:t>
            </a:r>
            <a:r>
              <a:rPr lang="hu-HU" baseline="0" dirty="0"/>
              <a:t> </a:t>
            </a:r>
            <a:r>
              <a:rPr lang="hu-HU" dirty="0"/>
              <a:t>vagy a szervezet egyéb</a:t>
            </a:r>
            <a:r>
              <a:rPr lang="hu-HU" baseline="0" dirty="0"/>
              <a:t> eszközeibe történő integrálása.</a:t>
            </a:r>
            <a:br>
              <a:rPr lang="hu-HU" dirty="0"/>
            </a:br>
            <a:br>
              <a:rPr lang="hu-HU" dirty="0"/>
            </a:br>
            <a:r>
              <a:rPr lang="hu-HU" dirty="0"/>
              <a:t>Figyelem - Ennek (vagy hasonló) eszköznek a használata bizonyos adatvédelmi hatásvizsgálati</a:t>
            </a:r>
            <a:r>
              <a:rPr lang="hu-HU" baseline="0" dirty="0"/>
              <a:t> </a:t>
            </a:r>
            <a:r>
              <a:rPr lang="hu-HU" dirty="0"/>
              <a:t>előismereteket igényel</a:t>
            </a:r>
            <a:r>
              <a:rPr lang="hu-HU" baseline="0" dirty="0"/>
              <a:t> és a szoftver használata nem mentesít a hatásvizsgálat megfelelő lefolytatására vonatkozó jogi kötelezettség alól.</a:t>
            </a:r>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57</a:t>
            </a:fld>
            <a:endParaRPr lang="en-GB"/>
          </a:p>
        </p:txBody>
      </p:sp>
    </p:spTree>
    <p:extLst>
      <p:ext uri="{BB962C8B-B14F-4D97-AF65-F5344CB8AC3E}">
        <p14:creationId xmlns:p14="http://schemas.microsoft.com/office/powerpoint/2010/main" val="2978246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felsorolja azokat a forrásokat, melyek hasznos</a:t>
            </a:r>
            <a:r>
              <a:rPr lang="hu-HU" b="0" baseline="0" noProof="0" dirty="0"/>
              <a:t> információkkal támogatják az adatvédelmi hatásvizsgálat lefolytatását.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Hívja fel a résztvevők</a:t>
            </a:r>
            <a:r>
              <a:rPr lang="hu-HU" sz="1200" b="0" kern="1200" baseline="0" noProof="0" dirty="0">
                <a:solidFill>
                  <a:schemeClr val="tx1"/>
                </a:solidFill>
                <a:effectLst/>
                <a:latin typeface="+mn-lt"/>
                <a:ea typeface="+mn-ea"/>
                <a:cs typeface="+mn-cs"/>
              </a:rPr>
              <a:t> figyelmét, hogy kellő körültekintéssel használják az elérhető forrásokat</a:t>
            </a:r>
            <a:r>
              <a:rPr lang="hu-HU" sz="1200" b="0" i="0" kern="1200" dirty="0">
                <a:solidFill>
                  <a:schemeClr val="tx1"/>
                </a:solidFill>
                <a:effectLst/>
                <a:latin typeface="+mn-lt"/>
                <a:ea typeface="+mn-ea"/>
                <a:cs typeface="+mn-cs"/>
              </a:rPr>
              <a:t>!</a:t>
            </a:r>
            <a:endParaRPr lang="hu-HU" b="0" noProof="0" dirty="0"/>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pPr marL="171450" indent="-171450">
              <a:buFont typeface="Arial" panose="020B0604020202020204" pitchFamily="34" charset="0"/>
              <a:buChar char="•"/>
            </a:pPr>
            <a:endParaRPr lang="hu-HU" noProof="0" dirty="0"/>
          </a:p>
          <a:p>
            <a:pPr marL="171450" indent="-171450">
              <a:buFont typeface="Arial" panose="020B0604020202020204" pitchFamily="34" charset="0"/>
              <a:buChar char="•"/>
            </a:pPr>
            <a:r>
              <a:rPr lang="hu-HU" noProof="0" dirty="0"/>
              <a:t>Az</a:t>
            </a:r>
            <a:r>
              <a:rPr lang="hu-HU" baseline="0" noProof="0" dirty="0"/>
              <a:t> adatvédelmi hatásvizsgálati </a:t>
            </a:r>
            <a:r>
              <a:rPr lang="hu-HU" noProof="0" dirty="0"/>
              <a:t>útmutatás (a fenti történeti diából) továbbra is releváns marad. Szükséges</a:t>
            </a:r>
            <a:r>
              <a:rPr lang="hu-HU" baseline="0" noProof="0" dirty="0"/>
              <a:t> annak ellenőrzése, hogy ez megfelel-e </a:t>
            </a:r>
            <a:r>
              <a:rPr lang="hu-HU" noProof="0" dirty="0"/>
              <a:t>a GDPR konkrét követelményeinek, de nagy része meg fog.</a:t>
            </a:r>
          </a:p>
          <a:p>
            <a:pPr marL="171450" indent="-171450">
              <a:buFont typeface="Arial" panose="020B0604020202020204" pitchFamily="34" charset="0"/>
              <a:buChar char="•"/>
            </a:pPr>
            <a:r>
              <a:rPr lang="hu-HU" noProof="0" dirty="0"/>
              <a:t>A magánélet védelmével foglalkozó szakmai szervezetek, valamint különféle területeken létrehozott szakirodalom</a:t>
            </a:r>
            <a:r>
              <a:rPr lang="hu-HU" baseline="0" noProof="0" dirty="0"/>
              <a:t> is tartalmazhat </a:t>
            </a:r>
            <a:r>
              <a:rPr lang="hu-HU" noProof="0" dirty="0"/>
              <a:t>útmutatásokat vagy javaslatokat.</a:t>
            </a:r>
          </a:p>
          <a:p>
            <a:pPr marL="171450" indent="-171450">
              <a:buFont typeface="Arial" panose="020B0604020202020204" pitchFamily="34" charset="0"/>
              <a:buChar char="•"/>
            </a:pPr>
            <a:r>
              <a:rPr lang="hu-HU" noProof="0" dirty="0"/>
              <a:t>Elérhető szakirodalom az</a:t>
            </a:r>
            <a:r>
              <a:rPr lang="hu-HU" baseline="0" noProof="0" dirty="0"/>
              <a:t> adatvédelmi hatásvizsgálat</a:t>
            </a:r>
            <a:r>
              <a:rPr lang="hu-HU" noProof="0" dirty="0"/>
              <a:t> témakörében (</a:t>
            </a:r>
            <a:r>
              <a:rPr lang="hu-HU" sz="1200" b="0" i="0" kern="1200" dirty="0">
                <a:solidFill>
                  <a:schemeClr val="tx1"/>
                </a:solidFill>
                <a:effectLst/>
                <a:latin typeface="+mn-lt"/>
                <a:ea typeface="+mn-ea"/>
                <a:cs typeface="+mn-cs"/>
                <a:hlinkClick r:id="rId3"/>
              </a:rPr>
              <a:t>http://dpialab.org/</a:t>
            </a:r>
            <a:r>
              <a:rPr lang="hu-HU" sz="1200" b="0" i="0" kern="1200" dirty="0">
                <a:solidFill>
                  <a:schemeClr val="tx1"/>
                </a:solidFill>
                <a:effectLst/>
                <a:latin typeface="+mn-lt"/>
                <a:ea typeface="+mn-ea"/>
                <a:cs typeface="+mn-cs"/>
              </a:rPr>
              <a:t> </a:t>
            </a:r>
            <a:r>
              <a:rPr lang="hu-HU" noProof="0" dirty="0"/>
              <a:t>).</a:t>
            </a:r>
          </a:p>
          <a:p>
            <a:pPr marL="171450" indent="-171450">
              <a:buFont typeface="Arial" panose="020B0604020202020204" pitchFamily="34" charset="0"/>
              <a:buChar char="•"/>
            </a:pPr>
            <a:r>
              <a:rPr lang="hu-HU" sz="1200" b="0" i="0" u="none" kern="1200" dirty="0">
                <a:solidFill>
                  <a:schemeClr val="tx1"/>
                </a:solidFill>
                <a:effectLst/>
                <a:latin typeface="+mn-lt"/>
                <a:ea typeface="+mn-ea"/>
                <a:cs typeface="+mn-cs"/>
              </a:rPr>
              <a:t>Dr. </a:t>
            </a:r>
            <a:r>
              <a:rPr lang="hu-HU" sz="1200" b="0" i="0" u="none" kern="1200">
                <a:solidFill>
                  <a:schemeClr val="tx1"/>
                </a:solidFill>
                <a:effectLst/>
                <a:latin typeface="+mn-lt"/>
                <a:ea typeface="+mn-ea"/>
                <a:cs typeface="+mn-cs"/>
              </a:rPr>
              <a:t>Eszteri</a:t>
            </a:r>
            <a:r>
              <a:rPr lang="hu-HU" sz="1200" b="0" i="0" u="none" kern="1200" baseline="0">
                <a:solidFill>
                  <a:schemeClr val="tx1"/>
                </a:solidFill>
                <a:effectLst/>
                <a:latin typeface="+mn-lt"/>
                <a:ea typeface="+mn-ea"/>
                <a:cs typeface="+mn-cs"/>
              </a:rPr>
              <a:t> Dániel: </a:t>
            </a:r>
            <a:r>
              <a:rPr lang="hu-HU" u="none">
                <a:solidFill>
                  <a:schemeClr val="tx1"/>
                </a:solidFill>
              </a:rPr>
              <a:t>Az </a:t>
            </a:r>
            <a:r>
              <a:rPr lang="hu-HU" u="none" dirty="0">
                <a:solidFill>
                  <a:schemeClr val="tx1"/>
                </a:solidFill>
              </a:rPr>
              <a:t>adatvédelmi </a:t>
            </a:r>
            <a:r>
              <a:rPr lang="hu-HU" dirty="0"/>
              <a:t>hatásvizsgálat és az előzetes konzultáció (</a:t>
            </a:r>
            <a:r>
              <a:rPr lang="hu-HU" sz="1200" b="0" i="0" u="sng" kern="1200" dirty="0">
                <a:solidFill>
                  <a:schemeClr val="tx1"/>
                </a:solidFill>
                <a:effectLst/>
                <a:latin typeface="+mn-lt"/>
                <a:ea typeface="+mn-ea"/>
                <a:cs typeface="+mn-cs"/>
                <a:hlinkClick r:id="rId4"/>
              </a:rPr>
              <a:t>https://nkerepo.uni-nke.hu/xmlui/bitstream/handle/123456789/14671/Az%20adatvedelmi%20hatasvizsgalat%20es%20az%20elozetes%20konzultacio.pdf;jsessionid=3E7B9B755A745D361D2469E9B4D0081A?sequence=3</a:t>
            </a:r>
            <a:r>
              <a:rPr lang="hu-HU" sz="1200" b="0" i="0" u="sng" kern="1200" dirty="0">
                <a:solidFill>
                  <a:schemeClr val="tx1"/>
                </a:solidFill>
                <a:effectLst/>
                <a:latin typeface="+mn-lt"/>
                <a:ea typeface="+mn-ea"/>
                <a:cs typeface="+mn-cs"/>
              </a:rPr>
              <a:t>)</a:t>
            </a:r>
            <a:endParaRPr lang="hu-HU" noProof="0" dirty="0"/>
          </a:p>
          <a:p>
            <a:pPr marL="171450" indent="-171450">
              <a:buFont typeface="Arial" panose="020B0604020202020204" pitchFamily="34" charset="0"/>
              <a:buChar char="•"/>
            </a:pPr>
            <a:r>
              <a:rPr lang="hu-HU" noProof="0" dirty="0"/>
              <a:t>Pl. Baker és társai: GDPR</a:t>
            </a:r>
            <a:r>
              <a:rPr lang="hu-HU" baseline="0" noProof="0" dirty="0"/>
              <a:t> rendelkezéseinek </a:t>
            </a:r>
            <a:r>
              <a:rPr lang="hu-HU" noProof="0" dirty="0"/>
              <a:t>megfelelő adatvédelmi hatásvizsgálati folyamatról</a:t>
            </a:r>
          </a:p>
          <a:p>
            <a:pPr marL="171450" indent="-171450">
              <a:buFont typeface="Arial" panose="020B0604020202020204" pitchFamily="34" charset="0"/>
              <a:buChar char="•"/>
            </a:pPr>
            <a:r>
              <a:rPr lang="hu-HU" noProof="0" dirty="0"/>
              <a:t>Egyre jobban hozzáférhet más szervezetek adatvédelmi</a:t>
            </a:r>
            <a:r>
              <a:rPr lang="hu-HU" baseline="0" noProof="0" dirty="0"/>
              <a:t> hatásvizsgálataihoz is</a:t>
            </a:r>
            <a:r>
              <a:rPr lang="hu-HU" noProof="0" dirty="0"/>
              <a:t>, amikor közzéteszik azokat. (figyelem,</a:t>
            </a:r>
            <a:r>
              <a:rPr lang="hu-HU" baseline="0" noProof="0" dirty="0"/>
              <a:t> ha csak </a:t>
            </a:r>
            <a:r>
              <a:rPr lang="hu-HU" noProof="0" dirty="0"/>
              <a:t>lemásolja és sajátjaként beilleszti, akkor bajba kerülhet, mivel ezzel nem végzi</a:t>
            </a:r>
            <a:r>
              <a:rPr lang="hu-HU" baseline="0" noProof="0" dirty="0"/>
              <a:t> el a</a:t>
            </a:r>
            <a:r>
              <a:rPr lang="hu-HU" noProof="0" dirty="0"/>
              <a:t> kockázat elemzését) </a:t>
            </a:r>
          </a:p>
          <a:p>
            <a:pPr marL="171450" indent="-171450">
              <a:buFont typeface="Arial" panose="020B0604020202020204" pitchFamily="34" charset="0"/>
              <a:buChar char="•"/>
            </a:pPr>
            <a:r>
              <a:rPr lang="hu-HU" noProof="0" dirty="0"/>
              <a:t>A technológiai beszállítók támogatást tudnak nyújtani</a:t>
            </a:r>
            <a:r>
              <a:rPr lang="hu-HU" baseline="0" noProof="0" dirty="0"/>
              <a:t> </a:t>
            </a:r>
            <a:r>
              <a:rPr lang="hu-HU" noProof="0" dirty="0"/>
              <a:t>az</a:t>
            </a:r>
            <a:r>
              <a:rPr lang="hu-HU" baseline="0" noProof="0" dirty="0"/>
              <a:t> adatvédelmi hatásvizsgálati </a:t>
            </a:r>
            <a:r>
              <a:rPr lang="hu-HU" noProof="0" dirty="0"/>
              <a:t>folyamatban, de nem biztosíthatnak készre kitöltött adatvédelmi hatásvizsgálatokat.</a:t>
            </a:r>
          </a:p>
        </p:txBody>
      </p:sp>
      <p:sp>
        <p:nvSpPr>
          <p:cNvPr id="4" name="Slide Number Placeholder 3"/>
          <p:cNvSpPr>
            <a:spLocks noGrp="1"/>
          </p:cNvSpPr>
          <p:nvPr>
            <p:ph type="sldNum" sz="quarter" idx="5"/>
          </p:nvPr>
        </p:nvSpPr>
        <p:spPr/>
        <p:txBody>
          <a:bodyPr/>
          <a:lstStyle/>
          <a:p>
            <a:fld id="{EEAE1ED8-A20A-47BF-AD6C-9B601BC3AB8D}" type="slidenum">
              <a:rPr lang="en-GB" smtClean="0"/>
              <a:t>58</a:t>
            </a:fld>
            <a:endParaRPr lang="en-GB"/>
          </a:p>
        </p:txBody>
      </p:sp>
    </p:spTree>
    <p:extLst>
      <p:ext uri="{BB962C8B-B14F-4D97-AF65-F5344CB8AC3E}">
        <p14:creationId xmlns:p14="http://schemas.microsoft.com/office/powerpoint/2010/main" val="4240420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endParaRPr lang="hu-HU" b="1" noProof="0" dirty="0"/>
          </a:p>
          <a:p>
            <a:r>
              <a:rPr lang="hu-HU" b="1" noProof="0" dirty="0"/>
              <a:t>Időterv (fontosság): </a:t>
            </a:r>
            <a:endParaRPr lang="hu-HU" b="0" noProof="0" dirty="0"/>
          </a:p>
          <a:p>
            <a:r>
              <a:rPr lang="hu-HU" sz="1200" b="1" kern="1200" noProof="0" dirty="0">
                <a:solidFill>
                  <a:schemeClr val="tx1"/>
                </a:solidFill>
                <a:effectLst/>
                <a:latin typeface="+mn-lt"/>
                <a:ea typeface="+mn-ea"/>
                <a:cs typeface="+mn-cs"/>
              </a:rPr>
              <a:t>A képzésben résztvevők szükséges tapasztalata: </a:t>
            </a:r>
          </a:p>
          <a:p>
            <a:r>
              <a:rPr lang="hu-HU" b="1" noProof="0" dirty="0"/>
              <a:t>Kinek releváns: </a:t>
            </a:r>
            <a:endParaRPr lang="hu-HU" b="0" noProof="0" dirty="0"/>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t>59</a:t>
            </a:fld>
            <a:endParaRPr lang="en-GB"/>
          </a:p>
        </p:txBody>
      </p:sp>
    </p:spTree>
    <p:extLst>
      <p:ext uri="{BB962C8B-B14F-4D97-AF65-F5344CB8AC3E}">
        <p14:creationId xmlns:p14="http://schemas.microsoft.com/office/powerpoint/2010/main" val="308535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endParaRPr lang="hu-HU" b="1" noProof="0" dirty="0"/>
          </a:p>
          <a:p>
            <a:r>
              <a:rPr lang="hu-HU" b="1" noProof="0" dirty="0"/>
              <a:t>Időterv (fontosság): </a:t>
            </a:r>
            <a:endParaRPr lang="hu-HU" b="0" noProof="0" dirty="0"/>
          </a:p>
          <a:p>
            <a:r>
              <a:rPr lang="hu-HU" sz="1200" b="1" kern="1200" noProof="0" dirty="0">
                <a:solidFill>
                  <a:schemeClr val="tx1"/>
                </a:solidFill>
                <a:effectLst/>
                <a:latin typeface="+mn-lt"/>
                <a:ea typeface="+mn-ea"/>
                <a:cs typeface="+mn-cs"/>
              </a:rPr>
              <a:t>A képzésben résztvevők szükséges tapasztalata: </a:t>
            </a:r>
          </a:p>
          <a:p>
            <a:r>
              <a:rPr lang="hu-HU" b="1" noProof="0" dirty="0"/>
              <a:t>Kinek releváns: </a:t>
            </a:r>
            <a:endParaRPr lang="hu-HU" b="0" noProof="0" dirty="0"/>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60</a:t>
            </a:fld>
            <a:endParaRPr lang="en-GB"/>
          </a:p>
        </p:txBody>
      </p:sp>
    </p:spTree>
    <p:extLst>
      <p:ext uri="{BB962C8B-B14F-4D97-AF65-F5344CB8AC3E}">
        <p14:creationId xmlns:p14="http://schemas.microsoft.com/office/powerpoint/2010/main" val="3321512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100704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ismerteti a képzés</a:t>
            </a:r>
            <a:r>
              <a:rPr lang="hu-HU" b="0" baseline="0" noProof="0" dirty="0"/>
              <a:t> célját.</a:t>
            </a:r>
            <a:endParaRPr lang="hu-HU"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Összpontosítson a hallgatok által megszerezhető tudásra - mit fognak megtanulni és hogyan lesznek</a:t>
            </a:r>
            <a:r>
              <a:rPr lang="hu-HU" sz="1200" b="0" kern="1200" baseline="0" noProof="0" dirty="0">
                <a:solidFill>
                  <a:schemeClr val="tx1"/>
                </a:solidFill>
                <a:effectLst/>
                <a:latin typeface="+mn-lt"/>
                <a:ea typeface="+mn-ea"/>
                <a:cs typeface="+mn-cs"/>
              </a:rPr>
              <a:t> ezáltal </a:t>
            </a:r>
            <a:r>
              <a:rPr lang="hu-HU" sz="1200" b="0" kern="1200" noProof="0" dirty="0">
                <a:solidFill>
                  <a:schemeClr val="tx1"/>
                </a:solidFill>
                <a:effectLst/>
                <a:latin typeface="+mn-lt"/>
                <a:ea typeface="+mn-ea"/>
                <a:cs typeface="+mn-cs"/>
              </a:rPr>
              <a:t>képzettebbek.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p:txBody>
      </p:sp>
      <p:sp>
        <p:nvSpPr>
          <p:cNvPr id="4" name="Slide Number Placeholder 3"/>
          <p:cNvSpPr>
            <a:spLocks noGrp="1"/>
          </p:cNvSpPr>
          <p:nvPr>
            <p:ph type="sldNum" sz="quarter" idx="5"/>
          </p:nvPr>
        </p:nvSpPr>
        <p:spPr/>
        <p:txBody>
          <a:bodyPr/>
          <a:lstStyle/>
          <a:p>
            <a:fld id="{EEAE1ED8-A20A-47BF-AD6C-9B601BC3AB8D}" type="slidenum">
              <a:rPr lang="en-GB" smtClean="0"/>
              <a:t>6</a:t>
            </a:fld>
            <a:endParaRPr lang="en-GB"/>
          </a:p>
        </p:txBody>
      </p:sp>
    </p:spTree>
    <p:extLst>
      <p:ext uri="{BB962C8B-B14F-4D97-AF65-F5344CB8AC3E}">
        <p14:creationId xmlns:p14="http://schemas.microsoft.com/office/powerpoint/2010/main" val="393044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r>
              <a:rPr lang="hu-HU" b="0" noProof="0" dirty="0"/>
              <a:t> Kis létszámú közönség esetén nagyon hasznos, ha a résztvevők megismerik egymást, mert ez elősegíti az együttműködést és a legjobb gyakorlatok megosztását. </a:t>
            </a:r>
            <a:endParaRPr lang="hu-H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Kérje meg a résztvevőket, hogy  mutatkozzanak be egymásnak, és mondják el az adatvédelmi tisztviselővel kapcsolatos tapasztalataikat, valamint a képzéssel kapcsolatos elvárásaikat!</a:t>
            </a:r>
          </a:p>
          <a:p>
            <a:r>
              <a:rPr lang="hu-HU" b="1" noProof="0" dirty="0"/>
              <a:t>Időterv (fontosság): </a:t>
            </a:r>
            <a:r>
              <a:rPr lang="hu-HU" sz="1200" kern="1200" dirty="0">
                <a:solidFill>
                  <a:schemeClr val="tx1"/>
                </a:solidFill>
                <a:effectLst/>
                <a:latin typeface="+mn-lt"/>
                <a:ea typeface="+mn-ea"/>
                <a:cs typeface="+mn-cs"/>
              </a:rPr>
              <a:t>amennyi idő szükséges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 -</a:t>
            </a:r>
            <a:endParaRPr lang="hu-HU" noProof="0" dirty="0"/>
          </a:p>
          <a:p>
            <a:pPr algn="just"/>
            <a:r>
              <a:rPr lang="hu-HU" sz="1200" b="0" i="0" kern="1200" dirty="0">
                <a:solidFill>
                  <a:schemeClr val="tx1"/>
                </a:solidFill>
                <a:effectLst/>
                <a:latin typeface="+mn-lt"/>
                <a:ea typeface="+mn-ea"/>
                <a:cs typeface="+mn-cs"/>
              </a:rPr>
              <a:t>Kis létszámú résztvevő esetén jut idő arra, hogy megismerjék egymást,  kérdéseket tegyenek fel egymással és a munkájukkal kapcsolatban. </a:t>
            </a:r>
            <a:r>
              <a:rPr lang="hu-HU" sz="1200" b="0" i="0" kern="1200" baseline="0" dirty="0">
                <a:solidFill>
                  <a:schemeClr val="tx1"/>
                </a:solidFill>
                <a:effectLst/>
                <a:latin typeface="+mn-lt"/>
                <a:ea typeface="+mn-ea"/>
                <a:cs typeface="+mn-cs"/>
              </a:rPr>
              <a:t>Hasznos az előadás személyre szabásához.</a:t>
            </a:r>
          </a:p>
          <a:p>
            <a:pPr algn="just"/>
            <a:br>
              <a:rPr lang="hu-HU" dirty="0"/>
            </a:br>
            <a:r>
              <a:rPr lang="hu-HU" sz="1200" b="0" i="0" kern="1200" dirty="0">
                <a:solidFill>
                  <a:schemeClr val="tx1"/>
                </a:solidFill>
                <a:effectLst/>
                <a:latin typeface="+mn-lt"/>
                <a:ea typeface="+mn-ea"/>
                <a:cs typeface="+mn-cs"/>
              </a:rPr>
              <a:t>Írja fel az utolsó kérdésre adott válaszokat, és az előadás során tartsa azokat látható</a:t>
            </a:r>
            <a:r>
              <a:rPr lang="hu-HU" sz="1200" b="0" i="0" kern="1200" baseline="0" dirty="0">
                <a:solidFill>
                  <a:schemeClr val="tx1"/>
                </a:solidFill>
                <a:effectLst/>
                <a:latin typeface="+mn-lt"/>
                <a:ea typeface="+mn-ea"/>
                <a:cs typeface="+mn-cs"/>
              </a:rPr>
              <a:t> helyen! Az előadás végén térjen vissza ezekre, hogy mindenki lássa mit fedett le a képzés! </a:t>
            </a:r>
            <a:r>
              <a:rPr lang="hu-HU" dirty="0"/>
              <a:t>Jegyezze fel továbbá az előadás során elhangzó kérdéseket,</a:t>
            </a:r>
            <a:r>
              <a:rPr lang="hu-HU" baseline="0" dirty="0"/>
              <a:t> és az előadást követően válaszoljon rájuk!</a:t>
            </a:r>
          </a:p>
        </p:txBody>
      </p:sp>
      <p:sp>
        <p:nvSpPr>
          <p:cNvPr id="4" name="Slide Number Placeholder 3"/>
          <p:cNvSpPr>
            <a:spLocks noGrp="1"/>
          </p:cNvSpPr>
          <p:nvPr>
            <p:ph type="sldNum" sz="quarter" idx="5"/>
          </p:nvPr>
        </p:nvSpPr>
        <p:spPr/>
        <p:txBody>
          <a:bodyPr/>
          <a:lstStyle/>
          <a:p>
            <a:fld id="{EEAE1ED8-A20A-47BF-AD6C-9B601BC3AB8D}" type="slidenum">
              <a:rPr lang="en-GB" smtClean="0"/>
              <a:t>7</a:t>
            </a:fld>
            <a:endParaRPr lang="en-GB"/>
          </a:p>
        </p:txBody>
      </p:sp>
    </p:spTree>
    <p:extLst>
      <p:ext uri="{BB962C8B-B14F-4D97-AF65-F5344CB8AC3E}">
        <p14:creationId xmlns:p14="http://schemas.microsoft.com/office/powerpoint/2010/main" val="25507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a:t>
            </a:r>
            <a:r>
              <a:rPr lang="hu-HU" b="0" baseline="0" noProof="0" dirty="0"/>
              <a:t> dia röviden bemutatja a</a:t>
            </a:r>
            <a:r>
              <a:rPr lang="hu-HU" b="0" noProof="0" dirty="0"/>
              <a:t> képzési anyagot a résztvevőknek.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 dia segíti a hallgatóság figyelmének felkeltését, és bemutatja a képzés felépítését. A képzés menetének előzetes ismerete támogatja a tanulási folyamatot.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 -</a:t>
            </a:r>
          </a:p>
        </p:txBody>
      </p:sp>
      <p:sp>
        <p:nvSpPr>
          <p:cNvPr id="4" name="Segnaposto numero diapositiva 3"/>
          <p:cNvSpPr>
            <a:spLocks noGrp="1"/>
          </p:cNvSpPr>
          <p:nvPr>
            <p:ph type="sldNum" sz="quarter" idx="5"/>
          </p:nvPr>
        </p:nvSpPr>
        <p:spPr/>
        <p:txBody>
          <a:bodyPr/>
          <a:lstStyle/>
          <a:p>
            <a:fld id="{EEAE1ED8-A20A-47BF-AD6C-9B601BC3AB8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19620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célja,</a:t>
            </a:r>
            <a:r>
              <a:rPr lang="hu-HU" b="0" baseline="0" noProof="0" dirty="0"/>
              <a:t> hogy elősegítse a képzés interaktivitását oly módon, hogy a tapasztaltabb résztvevők segítik az előadót, és a kevésbé tapasztalt résztvevőket is bevonják a beszélgetésbe.</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Pedagógiai stratégia és útmutatás: </a:t>
            </a:r>
            <a:r>
              <a:rPr lang="hu-HU" b="0" noProof="0" dirty="0"/>
              <a:t>Bátorítsa – de ne</a:t>
            </a:r>
            <a:r>
              <a:rPr lang="hu-HU" b="0" baseline="0" noProof="0" dirty="0"/>
              <a:t> kényszerítse – a résztvevőket a beszélgetésben való részvételre</a:t>
            </a:r>
            <a:r>
              <a:rPr lang="hu-HU" sz="1200" b="0" i="0" kern="1200" dirty="0">
                <a:solidFill>
                  <a:schemeClr val="tx1"/>
                </a:solidFill>
                <a:effectLst/>
                <a:latin typeface="+mn-lt"/>
                <a:ea typeface="+mn-ea"/>
                <a:cs typeface="+mn-cs"/>
              </a:rPr>
              <a:t>!</a:t>
            </a:r>
            <a:r>
              <a:rPr lang="hu-HU" b="0" baseline="0" noProof="0" dirty="0"/>
              <a:t>  Amennyiben senki sem szólal fel, haladjon tovább</a:t>
            </a:r>
            <a:r>
              <a:rPr lang="hu-HU" sz="1200" b="0" i="0" kern="1200" dirty="0">
                <a:solidFill>
                  <a:schemeClr val="tx1"/>
                </a:solidFill>
                <a:effectLst/>
                <a:latin typeface="+mn-lt"/>
                <a:ea typeface="+mn-ea"/>
                <a:cs typeface="+mn-cs"/>
              </a:rPr>
              <a:t>!</a:t>
            </a:r>
            <a:endParaRPr lang="hu-HU"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 résztvevők aktivitásától függ</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legalább néhány résztvevőnek közepes szintű ismeretekkel kell rendelkeznie</a:t>
            </a:r>
            <a:r>
              <a:rPr lang="hu-HU" sz="1200" b="0" kern="1200" baseline="0" noProof="0" dirty="0">
                <a:solidFill>
                  <a:schemeClr val="tx1"/>
                </a:solidFill>
                <a:effectLst/>
                <a:latin typeface="+mn-lt"/>
                <a:ea typeface="+mn-ea"/>
                <a:cs typeface="+mn-cs"/>
              </a:rPr>
              <a:t> </a:t>
            </a:r>
            <a:r>
              <a:rPr lang="hu-HU" sz="1200" b="0" kern="1200" noProof="0" dirty="0">
                <a:solidFill>
                  <a:schemeClr val="tx1"/>
                </a:solidFill>
                <a:effectLst/>
                <a:latin typeface="+mn-lt"/>
                <a:ea typeface="+mn-ea"/>
                <a:cs typeface="+mn-cs"/>
              </a:rPr>
              <a:t>az adatvédelem területén</a:t>
            </a:r>
          </a:p>
          <a:p>
            <a:r>
              <a:rPr lang="hu-HU" b="1" noProof="0" dirty="0"/>
              <a:t>Kinek releváns: </a:t>
            </a:r>
            <a:r>
              <a:rPr lang="hu-HU" b="0" noProof="0" dirty="0"/>
              <a:t>mindenkinek</a:t>
            </a:r>
          </a:p>
          <a:p>
            <a:r>
              <a:rPr lang="hu-HU" b="1" noProof="0" dirty="0"/>
              <a:t>Jogszabályi rendelkezések:  -</a:t>
            </a:r>
            <a:endParaRPr lang="hu-HU" b="0" noProof="0" dirty="0"/>
          </a:p>
          <a:p>
            <a:r>
              <a:rPr lang="hu-HU" b="1" noProof="0" dirty="0"/>
              <a:t>Jogeset: -</a:t>
            </a:r>
          </a:p>
          <a:p>
            <a:r>
              <a:rPr lang="hu-HU" b="1" noProof="0" dirty="0"/>
              <a:t>További olvasmányok: -</a:t>
            </a:r>
          </a:p>
          <a:p>
            <a:r>
              <a:rPr lang="hu-HU" b="1" noProof="0" dirty="0"/>
              <a:t>Megjegyzések:</a:t>
            </a:r>
          </a:p>
          <a:p>
            <a:endParaRPr lang="hu-HU" noProof="0" dirty="0"/>
          </a:p>
          <a:p>
            <a:r>
              <a:rPr lang="hu-HU" noProof="0" dirty="0"/>
              <a:t>Jegyezzen fel néhány gondolatot a táblára, és később</a:t>
            </a:r>
            <a:r>
              <a:rPr lang="hu-HU" baseline="0" noProof="0" dirty="0"/>
              <a:t> megvizsgálhatják, hogy </a:t>
            </a:r>
            <a:r>
              <a:rPr lang="hu-HU" noProof="0" dirty="0"/>
              <a:t>a képzés</a:t>
            </a:r>
            <a:r>
              <a:rPr lang="hu-HU" baseline="0" noProof="0" dirty="0"/>
              <a:t> során érintették ezeket.</a:t>
            </a:r>
            <a:endParaRPr lang="hu-HU"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t>9</a:t>
            </a:fld>
            <a:endParaRPr lang="en-GB"/>
          </a:p>
        </p:txBody>
      </p:sp>
    </p:spTree>
    <p:extLst>
      <p:ext uri="{BB962C8B-B14F-4D97-AF65-F5344CB8AC3E}">
        <p14:creationId xmlns:p14="http://schemas.microsoft.com/office/powerpoint/2010/main" val="3021818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project-star.eu/"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187296" y="6004294"/>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382325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43544872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84CC60-28C1-400C-8CB7-6AE5A6DD957C}"/>
              </a:ext>
            </a:extLst>
          </p:cNvPr>
          <p:cNvSpPr>
            <a:spLocks noGrp="1"/>
          </p:cNvSpPr>
          <p:nvPr>
            <p:ph type="title"/>
          </p:nvPr>
        </p:nvSpPr>
        <p:spPr/>
        <p:txBody>
          <a:bodyPr/>
          <a:lstStyle/>
          <a:p>
            <a:r>
              <a:rPr lang="hu-HU"/>
              <a:t>Mintacím szerkesztése</a:t>
            </a:r>
            <a:endParaRPr lang="en-GB"/>
          </a:p>
        </p:txBody>
      </p:sp>
      <p:sp>
        <p:nvSpPr>
          <p:cNvPr id="3" name="Dátum helye 2">
            <a:extLst>
              <a:ext uri="{FF2B5EF4-FFF2-40B4-BE49-F238E27FC236}">
                <a16:creationId xmlns:a16="http://schemas.microsoft.com/office/drawing/2014/main" id="{7AD38D33-A010-4CF9-9D3F-1130AEA2DB08}"/>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4" name="Dia számának helye 3">
            <a:extLst>
              <a:ext uri="{FF2B5EF4-FFF2-40B4-BE49-F238E27FC236}">
                <a16:creationId xmlns:a16="http://schemas.microsoft.com/office/drawing/2014/main" id="{9CDD0320-EA2F-48F3-A162-E227FE1F7C29}"/>
              </a:ext>
            </a:extLst>
          </p:cNvPr>
          <p:cNvSpPr>
            <a:spLocks noGrp="1"/>
          </p:cNvSpPr>
          <p:nvPr>
            <p:ph type="sldNum" sz="quarter" idx="11"/>
          </p:nvPr>
        </p:nvSpPr>
        <p:spPr/>
        <p:txBody>
          <a:bodyPr/>
          <a:lstStyle/>
          <a:p>
            <a:fld id="{65F0A310-DF0E-6745-8572-F40CB56C6BD2}" type="slidenum">
              <a:rPr lang="en-US" smtClean="0">
                <a:solidFill>
                  <a:srgbClr val="4A66AC"/>
                </a:solidFill>
              </a:rPr>
              <a:pPr/>
              <a:t>‹#›</a:t>
            </a:fld>
            <a:endParaRPr lang="en-US" dirty="0">
              <a:solidFill>
                <a:srgbClr val="4A66AC"/>
              </a:solidFill>
            </a:endParaRPr>
          </a:p>
        </p:txBody>
      </p:sp>
      <p:sp>
        <p:nvSpPr>
          <p:cNvPr id="5" name="Élőláb helye 4">
            <a:extLst>
              <a:ext uri="{FF2B5EF4-FFF2-40B4-BE49-F238E27FC236}">
                <a16:creationId xmlns:a16="http://schemas.microsoft.com/office/drawing/2014/main" id="{8FA86056-009B-437B-B779-2A149BFB10B1}"/>
              </a:ext>
            </a:extLst>
          </p:cNvPr>
          <p:cNvSpPr>
            <a:spLocks noGrp="1"/>
          </p:cNvSpPr>
          <p:nvPr>
            <p:ph type="ftr" sz="quarter" idx="12"/>
          </p:nvPr>
        </p:nvSpPr>
        <p:spPr>
          <a:xfrm>
            <a:off x="4038600" y="6356350"/>
            <a:ext cx="41148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216707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03356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174504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07433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81205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28496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t>3/11/2020</a:t>
            </a:fld>
            <a:endParaRPr lang="en-US"/>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latin typeface="Cambria" panose="02040503050406030204" pitchFamily="18" charset="0"/>
                <a:ea typeface="Cambria" panose="02040503050406030204" pitchFamily="18" charset="0"/>
                <a:cs typeface="Times New Roman" panose="02020603050405020304" pitchFamily="18" charset="0"/>
              </a:rPr>
              <a:t>(</a:t>
            </a:r>
            <a:r>
              <a:rPr lang="en-GB" altLang="en-US" i="1">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t>‹#›</a:t>
            </a:fld>
            <a:endParaRPr lang="en-US"/>
          </a:p>
        </p:txBody>
      </p:sp>
    </p:spTree>
    <p:extLst>
      <p:ext uri="{BB962C8B-B14F-4D97-AF65-F5344CB8AC3E}">
        <p14:creationId xmlns:p14="http://schemas.microsoft.com/office/powerpoint/2010/main" val="19001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40789" y="5857885"/>
            <a:ext cx="64612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000" dirty="0">
                <a:solidFill>
                  <a:prstClr val="black"/>
                </a:solidFill>
              </a:rPr>
              <a:t>Jelen képzési anyag a STAR </a:t>
            </a:r>
            <a:r>
              <a:rPr lang="hu-HU" sz="1000" i="1" dirty="0">
                <a:solidFill>
                  <a:prstClr val="black"/>
                </a:solidFill>
              </a:rPr>
              <a:t>(</a:t>
            </a:r>
            <a:r>
              <a:rPr lang="hu-HU" sz="1000" i="1" dirty="0" err="1">
                <a:solidFill>
                  <a:prstClr val="black"/>
                </a:solidFill>
              </a:rPr>
              <a:t>Support</a:t>
            </a:r>
            <a:r>
              <a:rPr lang="hu-HU" sz="1000" i="1" dirty="0">
                <a:solidFill>
                  <a:prstClr val="black"/>
                </a:solidFill>
              </a:rPr>
              <a:t> </a:t>
            </a:r>
            <a:r>
              <a:rPr lang="hu-HU" sz="1000" i="1" dirty="0" err="1">
                <a:solidFill>
                  <a:prstClr val="black"/>
                </a:solidFill>
              </a:rPr>
              <a:t>Training</a:t>
            </a:r>
            <a:r>
              <a:rPr lang="hu-HU" sz="1000" i="1" dirty="0">
                <a:solidFill>
                  <a:prstClr val="black"/>
                </a:solidFill>
              </a:rPr>
              <a:t> </a:t>
            </a:r>
            <a:r>
              <a:rPr lang="hu-HU" sz="1000" i="1" dirty="0" err="1">
                <a:solidFill>
                  <a:prstClr val="black"/>
                </a:solidFill>
              </a:rPr>
              <a:t>Activities</a:t>
            </a:r>
            <a:r>
              <a:rPr lang="hu-HU" sz="1000" i="1" dirty="0">
                <a:solidFill>
                  <a:prstClr val="black"/>
                </a:solidFill>
              </a:rPr>
              <a:t> </a:t>
            </a:r>
            <a:r>
              <a:rPr lang="hu-HU" sz="1000" i="1" dirty="0" err="1">
                <a:solidFill>
                  <a:prstClr val="black"/>
                </a:solidFill>
              </a:rPr>
              <a:t>on</a:t>
            </a:r>
            <a:r>
              <a:rPr lang="hu-HU" sz="1000" i="1" dirty="0">
                <a:solidFill>
                  <a:prstClr val="black"/>
                </a:solidFill>
              </a:rPr>
              <a:t> </a:t>
            </a:r>
            <a:r>
              <a:rPr lang="hu-HU" sz="1000" i="1" dirty="0" err="1">
                <a:solidFill>
                  <a:prstClr val="black"/>
                </a:solidFill>
              </a:rPr>
              <a:t>the</a:t>
            </a:r>
            <a:r>
              <a:rPr lang="hu-HU" sz="1000" i="1" dirty="0">
                <a:solidFill>
                  <a:prstClr val="black"/>
                </a:solidFill>
              </a:rPr>
              <a:t> </a:t>
            </a:r>
            <a:r>
              <a:rPr lang="hu-HU" sz="1000" i="1" dirty="0" err="1">
                <a:solidFill>
                  <a:prstClr val="black"/>
                </a:solidFill>
              </a:rPr>
              <a:t>data</a:t>
            </a:r>
            <a:r>
              <a:rPr lang="hu-HU" sz="1000" i="1" dirty="0">
                <a:solidFill>
                  <a:prstClr val="black"/>
                </a:solidFill>
              </a:rPr>
              <a:t> </a:t>
            </a:r>
            <a:r>
              <a:rPr lang="hu-HU" sz="1000" i="1" dirty="0" err="1">
                <a:solidFill>
                  <a:prstClr val="black"/>
                </a:solidFill>
              </a:rPr>
              <a:t>protection</a:t>
            </a:r>
            <a:r>
              <a:rPr lang="hu-HU" sz="1000" i="1" dirty="0">
                <a:solidFill>
                  <a:prstClr val="black"/>
                </a:solidFill>
              </a:rPr>
              <a:t> Reform) </a:t>
            </a:r>
            <a:r>
              <a:rPr lang="hu-HU" sz="1000" dirty="0">
                <a:solidFill>
                  <a:prstClr val="black"/>
                </a:solidFill>
              </a:rPr>
              <a:t>projekt keretében kidolgozott egységes képzési anyagokon alapul. A projekt az Európai Unió Jogok, Egyenlőség és Polgárság 2014-2020 programjának (REC-RDAT-TRAI-AG-2016 ) társfinanszírozásában, a 769138 számú Grant </a:t>
            </a:r>
            <a:r>
              <a:rPr lang="hu-HU" sz="1000" dirty="0" err="1">
                <a:solidFill>
                  <a:prstClr val="black"/>
                </a:solidFill>
              </a:rPr>
              <a:t>Agreement</a:t>
            </a:r>
            <a:r>
              <a:rPr lang="hu-HU" sz="1000" dirty="0">
                <a:solidFill>
                  <a:prstClr val="black"/>
                </a:solidFill>
              </a:rPr>
              <a:t> alatt futott. A képzési anyagok elérhetőek angol nyelven a STAR projekt honlapján (</a:t>
            </a:r>
            <a:r>
              <a:rPr lang="hu-HU" sz="1000" dirty="0">
                <a:solidFill>
                  <a:prstClr val="black"/>
                </a:solidFill>
                <a:hlinkClick r:id="rId2"/>
              </a:rPr>
              <a:t>http://www.project-star.eu/</a:t>
            </a:r>
            <a:r>
              <a:rPr lang="hu-HU" sz="1000" dirty="0">
                <a:solidFill>
                  <a:prstClr val="black"/>
                </a:solidFill>
              </a:rPr>
              <a:t>). A projekt tartalma kizárólag a szerzők álláspontját tükrözi, az Európai Bizottság semmilyen felelősséget nem vállal a képzési anyagokban szereplő információk felhasználását illetően.</a:t>
            </a: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3"/>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64120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2606433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6392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Tree>
    <p:extLst>
      <p:ext uri="{BB962C8B-B14F-4D97-AF65-F5344CB8AC3E}">
        <p14:creationId xmlns:p14="http://schemas.microsoft.com/office/powerpoint/2010/main" val="108826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58739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270691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915192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3405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808706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272070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044049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556298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84554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8495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2253958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037079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253514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a:t>
            </a:r>
            <a:r>
              <a:rPr lang="en-GB" altLang="en-US" i="1">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tint val="75000"/>
                </a:prstClr>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a:solidFill>
                <a:srgbClr val="4A66AC"/>
              </a:solidFill>
            </a:endParaRPr>
          </a:p>
        </p:txBody>
      </p:sp>
    </p:spTree>
    <p:extLst>
      <p:ext uri="{BB962C8B-B14F-4D97-AF65-F5344CB8AC3E}">
        <p14:creationId xmlns:p14="http://schemas.microsoft.com/office/powerpoint/2010/main" val="3906519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55193" y="6120292"/>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solidFill>
                <a:prstClr val="black"/>
              </a:solidFill>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3189385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531209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949635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479882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878565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4677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18881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2929870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71561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581908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43473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99462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793224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513456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29380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415655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i="1">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a:solidFill>
                <a:srgbClr val="4A66AC"/>
              </a:solidFill>
            </a:endParaRPr>
          </a:p>
        </p:txBody>
      </p:sp>
    </p:spTree>
    <p:extLst>
      <p:ext uri="{BB962C8B-B14F-4D97-AF65-F5344CB8AC3E}">
        <p14:creationId xmlns:p14="http://schemas.microsoft.com/office/powerpoint/2010/main" val="1153206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84CC60-28C1-400C-8CB7-6AE5A6DD957C}"/>
              </a:ext>
            </a:extLst>
          </p:cNvPr>
          <p:cNvSpPr>
            <a:spLocks noGrp="1"/>
          </p:cNvSpPr>
          <p:nvPr>
            <p:ph type="title"/>
          </p:nvPr>
        </p:nvSpPr>
        <p:spPr/>
        <p:txBody>
          <a:bodyPr/>
          <a:lstStyle/>
          <a:p>
            <a:r>
              <a:rPr lang="hu-HU"/>
              <a:t>Mintacím szerkesztése</a:t>
            </a:r>
            <a:endParaRPr lang="en-GB"/>
          </a:p>
        </p:txBody>
      </p:sp>
      <p:sp>
        <p:nvSpPr>
          <p:cNvPr id="3" name="Dátum helye 2">
            <a:extLst>
              <a:ext uri="{FF2B5EF4-FFF2-40B4-BE49-F238E27FC236}">
                <a16:creationId xmlns:a16="http://schemas.microsoft.com/office/drawing/2014/main" id="{7AD38D33-A010-4CF9-9D3F-1130AEA2DB08}"/>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4" name="Dia számának helye 3">
            <a:extLst>
              <a:ext uri="{FF2B5EF4-FFF2-40B4-BE49-F238E27FC236}">
                <a16:creationId xmlns:a16="http://schemas.microsoft.com/office/drawing/2014/main" id="{9CDD0320-EA2F-48F3-A162-E227FE1F7C29}"/>
              </a:ext>
            </a:extLst>
          </p:cNvPr>
          <p:cNvSpPr>
            <a:spLocks noGrp="1"/>
          </p:cNvSpPr>
          <p:nvPr>
            <p:ph type="sldNum" sz="quarter" idx="11"/>
          </p:nvPr>
        </p:nvSpPr>
        <p:spPr/>
        <p:txBody>
          <a:bodyPr/>
          <a:lstStyle/>
          <a:p>
            <a:fld id="{65F0A310-DF0E-6745-8572-F40CB56C6BD2}" type="slidenum">
              <a:rPr lang="en-US" smtClean="0">
                <a:solidFill>
                  <a:srgbClr val="4A66AC"/>
                </a:solidFill>
              </a:rPr>
              <a:pPr/>
              <a:t>‹#›</a:t>
            </a:fld>
            <a:endParaRPr lang="en-US" dirty="0">
              <a:solidFill>
                <a:srgbClr val="4A66AC"/>
              </a:solidFill>
            </a:endParaRPr>
          </a:p>
        </p:txBody>
      </p:sp>
      <p:sp>
        <p:nvSpPr>
          <p:cNvPr id="5" name="Élőláb helye 4">
            <a:extLst>
              <a:ext uri="{FF2B5EF4-FFF2-40B4-BE49-F238E27FC236}">
                <a16:creationId xmlns:a16="http://schemas.microsoft.com/office/drawing/2014/main" id="{8FA86056-009B-437B-B779-2A149BFB10B1}"/>
              </a:ext>
            </a:extLst>
          </p:cNvPr>
          <p:cNvSpPr>
            <a:spLocks noGrp="1"/>
          </p:cNvSpPr>
          <p:nvPr>
            <p:ph type="ftr" sz="quarter" idx="12"/>
          </p:nvPr>
        </p:nvSpPr>
        <p:spPr>
          <a:xfrm>
            <a:off x="4038600" y="6356350"/>
            <a:ext cx="41148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33044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05548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55193" y="6120292"/>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solidFill>
                <a:prstClr val="black"/>
              </a:solidFill>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2689569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509638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270266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54683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933910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724527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23865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172042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839677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945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895107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810985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435492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330470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166266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22543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i="1">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a:solidFill>
                <a:srgbClr val="4A66AC"/>
              </a:solidFill>
            </a:endParaRPr>
          </a:p>
        </p:txBody>
      </p:sp>
    </p:spTree>
    <p:extLst>
      <p:ext uri="{BB962C8B-B14F-4D97-AF65-F5344CB8AC3E}">
        <p14:creationId xmlns:p14="http://schemas.microsoft.com/office/powerpoint/2010/main" val="2410476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84CC60-28C1-400C-8CB7-6AE5A6DD957C}"/>
              </a:ext>
            </a:extLst>
          </p:cNvPr>
          <p:cNvSpPr>
            <a:spLocks noGrp="1"/>
          </p:cNvSpPr>
          <p:nvPr>
            <p:ph type="title"/>
          </p:nvPr>
        </p:nvSpPr>
        <p:spPr/>
        <p:txBody>
          <a:bodyPr/>
          <a:lstStyle/>
          <a:p>
            <a:r>
              <a:rPr lang="hu-HU"/>
              <a:t>Mintacím szerkesztése</a:t>
            </a:r>
            <a:endParaRPr lang="en-GB"/>
          </a:p>
        </p:txBody>
      </p:sp>
      <p:sp>
        <p:nvSpPr>
          <p:cNvPr id="3" name="Dátum helye 2">
            <a:extLst>
              <a:ext uri="{FF2B5EF4-FFF2-40B4-BE49-F238E27FC236}">
                <a16:creationId xmlns:a16="http://schemas.microsoft.com/office/drawing/2014/main" id="{7AD38D33-A010-4CF9-9D3F-1130AEA2DB08}"/>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4" name="Dia számának helye 3">
            <a:extLst>
              <a:ext uri="{FF2B5EF4-FFF2-40B4-BE49-F238E27FC236}">
                <a16:creationId xmlns:a16="http://schemas.microsoft.com/office/drawing/2014/main" id="{9CDD0320-EA2F-48F3-A162-E227FE1F7C29}"/>
              </a:ext>
            </a:extLst>
          </p:cNvPr>
          <p:cNvSpPr>
            <a:spLocks noGrp="1"/>
          </p:cNvSpPr>
          <p:nvPr>
            <p:ph type="sldNum" sz="quarter" idx="11"/>
          </p:nvPr>
        </p:nvSpPr>
        <p:spPr/>
        <p:txBody>
          <a:bodyPr/>
          <a:lstStyle/>
          <a:p>
            <a:fld id="{65F0A310-DF0E-6745-8572-F40CB56C6BD2}" type="slidenum">
              <a:rPr lang="en-US" smtClean="0">
                <a:solidFill>
                  <a:srgbClr val="4A66AC"/>
                </a:solidFill>
              </a:rPr>
              <a:pPr/>
              <a:t>‹#›</a:t>
            </a:fld>
            <a:endParaRPr lang="en-US" dirty="0">
              <a:solidFill>
                <a:srgbClr val="4A66AC"/>
              </a:solidFill>
            </a:endParaRPr>
          </a:p>
        </p:txBody>
      </p:sp>
      <p:sp>
        <p:nvSpPr>
          <p:cNvPr id="5" name="Élőláb helye 4">
            <a:extLst>
              <a:ext uri="{FF2B5EF4-FFF2-40B4-BE49-F238E27FC236}">
                <a16:creationId xmlns:a16="http://schemas.microsoft.com/office/drawing/2014/main" id="{8FA86056-009B-437B-B779-2A149BFB10B1}"/>
              </a:ext>
            </a:extLst>
          </p:cNvPr>
          <p:cNvSpPr>
            <a:spLocks noGrp="1"/>
          </p:cNvSpPr>
          <p:nvPr>
            <p:ph type="ftr" sz="quarter" idx="12"/>
          </p:nvPr>
        </p:nvSpPr>
        <p:spPr>
          <a:xfrm>
            <a:off x="4038600" y="6356350"/>
            <a:ext cx="41148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3526414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55193" y="6120292"/>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solidFill>
                <a:prstClr val="black"/>
              </a:solidFill>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2319043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680055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5701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4845653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603937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837730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219243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612325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694422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444747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130589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481368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1662109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06676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488221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417017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345050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i="1">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a:solidFill>
                <a:srgbClr val="4A66AC"/>
              </a:solidFill>
            </a:endParaRPr>
          </a:p>
        </p:txBody>
      </p:sp>
    </p:spTree>
    <p:extLst>
      <p:ext uri="{BB962C8B-B14F-4D97-AF65-F5344CB8AC3E}">
        <p14:creationId xmlns:p14="http://schemas.microsoft.com/office/powerpoint/2010/main" val="4137869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84CC60-28C1-400C-8CB7-6AE5A6DD957C}"/>
              </a:ext>
            </a:extLst>
          </p:cNvPr>
          <p:cNvSpPr>
            <a:spLocks noGrp="1"/>
          </p:cNvSpPr>
          <p:nvPr>
            <p:ph type="title"/>
          </p:nvPr>
        </p:nvSpPr>
        <p:spPr/>
        <p:txBody>
          <a:bodyPr/>
          <a:lstStyle/>
          <a:p>
            <a:r>
              <a:rPr lang="hu-HU"/>
              <a:t>Mintacím szerkesztése</a:t>
            </a:r>
            <a:endParaRPr lang="en-GB"/>
          </a:p>
        </p:txBody>
      </p:sp>
      <p:sp>
        <p:nvSpPr>
          <p:cNvPr id="3" name="Dátum helye 2">
            <a:extLst>
              <a:ext uri="{FF2B5EF4-FFF2-40B4-BE49-F238E27FC236}">
                <a16:creationId xmlns:a16="http://schemas.microsoft.com/office/drawing/2014/main" id="{7AD38D33-A010-4CF9-9D3F-1130AEA2DB08}"/>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4" name="Dia számának helye 3">
            <a:extLst>
              <a:ext uri="{FF2B5EF4-FFF2-40B4-BE49-F238E27FC236}">
                <a16:creationId xmlns:a16="http://schemas.microsoft.com/office/drawing/2014/main" id="{9CDD0320-EA2F-48F3-A162-E227FE1F7C29}"/>
              </a:ext>
            </a:extLst>
          </p:cNvPr>
          <p:cNvSpPr>
            <a:spLocks noGrp="1"/>
          </p:cNvSpPr>
          <p:nvPr>
            <p:ph type="sldNum" sz="quarter" idx="11"/>
          </p:nvPr>
        </p:nvSpPr>
        <p:spPr/>
        <p:txBody>
          <a:bodyPr/>
          <a:lstStyle/>
          <a:p>
            <a:fld id="{65F0A310-DF0E-6745-8572-F40CB56C6BD2}" type="slidenum">
              <a:rPr lang="en-US" smtClean="0">
                <a:solidFill>
                  <a:srgbClr val="4A66AC"/>
                </a:solidFill>
              </a:rPr>
              <a:pPr/>
              <a:t>‹#›</a:t>
            </a:fld>
            <a:endParaRPr lang="en-US" dirty="0">
              <a:solidFill>
                <a:srgbClr val="4A66AC"/>
              </a:solidFill>
            </a:endParaRPr>
          </a:p>
        </p:txBody>
      </p:sp>
      <p:sp>
        <p:nvSpPr>
          <p:cNvPr id="5" name="Élőláb helye 4">
            <a:extLst>
              <a:ext uri="{FF2B5EF4-FFF2-40B4-BE49-F238E27FC236}">
                <a16:creationId xmlns:a16="http://schemas.microsoft.com/office/drawing/2014/main" id="{8FA86056-009B-437B-B779-2A149BFB10B1}"/>
              </a:ext>
            </a:extLst>
          </p:cNvPr>
          <p:cNvSpPr>
            <a:spLocks noGrp="1"/>
          </p:cNvSpPr>
          <p:nvPr>
            <p:ph type="ftr" sz="quarter" idx="12"/>
          </p:nvPr>
        </p:nvSpPr>
        <p:spPr>
          <a:xfrm>
            <a:off x="4038600" y="6356350"/>
            <a:ext cx="41148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653223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55193" y="6120292"/>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solidFill>
                  <a:prstClr val="black"/>
                </a:solidFill>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solidFill>
                <a:prstClr val="black"/>
              </a:solidFill>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4294660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814696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10674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230188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419683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41621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0245778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324050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428824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116538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99536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72633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104445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2850860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3263239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798293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GB" altLang="en-US" i="1">
                <a:solidFill>
                  <a:prstClr val="black"/>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solidFill>
                  <a:prstClr val="black"/>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solidFill>
                  <a:prstClr val="black"/>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a:solidFill>
                <a:srgbClr val="4A66AC"/>
              </a:solidFill>
            </a:endParaRPr>
          </a:p>
        </p:txBody>
      </p:sp>
    </p:spTree>
    <p:extLst>
      <p:ext uri="{BB962C8B-B14F-4D97-AF65-F5344CB8AC3E}">
        <p14:creationId xmlns:p14="http://schemas.microsoft.com/office/powerpoint/2010/main" val="415363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1.emf"/><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1.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1.emf"/><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00748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391588838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9"/>
          <a:stretch>
            <a:fillRect/>
          </a:stretch>
        </p:blipFill>
        <p:spPr>
          <a:xfrm>
            <a:off x="677334" y="6079133"/>
            <a:ext cx="1796383" cy="745956"/>
          </a:xfrm>
          <a:prstGeom prst="rect">
            <a:avLst/>
          </a:prstGeom>
        </p:spPr>
      </p:pic>
    </p:spTree>
    <p:extLst>
      <p:ext uri="{BB962C8B-B14F-4D97-AF65-F5344CB8AC3E}">
        <p14:creationId xmlns:p14="http://schemas.microsoft.com/office/powerpoint/2010/main" val="30660660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9"/>
          <a:stretch>
            <a:fillRect/>
          </a:stretch>
        </p:blipFill>
        <p:spPr>
          <a:xfrm>
            <a:off x="677334" y="6079133"/>
            <a:ext cx="1796383" cy="745956"/>
          </a:xfrm>
          <a:prstGeom prst="rect">
            <a:avLst/>
          </a:prstGeom>
        </p:spPr>
      </p:pic>
    </p:spTree>
    <p:extLst>
      <p:ext uri="{BB962C8B-B14F-4D97-AF65-F5344CB8AC3E}">
        <p14:creationId xmlns:p14="http://schemas.microsoft.com/office/powerpoint/2010/main" val="14725767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9"/>
          <a:stretch>
            <a:fillRect/>
          </a:stretch>
        </p:blipFill>
        <p:spPr>
          <a:xfrm>
            <a:off x="677334" y="6079133"/>
            <a:ext cx="1796383" cy="745956"/>
          </a:xfrm>
          <a:prstGeom prst="rect">
            <a:avLst/>
          </a:prstGeom>
        </p:spPr>
      </p:pic>
    </p:spTree>
    <p:extLst>
      <p:ext uri="{BB962C8B-B14F-4D97-AF65-F5344CB8AC3E}">
        <p14:creationId xmlns:p14="http://schemas.microsoft.com/office/powerpoint/2010/main" val="97903460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9"/>
          <a:stretch>
            <a:fillRect/>
          </a:stretch>
        </p:blipFill>
        <p:spPr>
          <a:xfrm>
            <a:off x="677334" y="6079133"/>
            <a:ext cx="1796383" cy="745956"/>
          </a:xfrm>
          <a:prstGeom prst="rect">
            <a:avLst/>
          </a:prstGeom>
        </p:spPr>
      </p:pic>
    </p:spTree>
    <p:extLst>
      <p:ext uri="{BB962C8B-B14F-4D97-AF65-F5344CB8AC3E}">
        <p14:creationId xmlns:p14="http://schemas.microsoft.com/office/powerpoint/2010/main" val="308160470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project-star.eu/" TargetMode="External"/><Relationship Id="rId2" Type="http://schemas.openxmlformats.org/officeDocument/2006/relationships/notesSlide" Target="../notesSlides/notesSlide59.xml"/><Relationship Id="rId1" Type="http://schemas.openxmlformats.org/officeDocument/2006/relationships/slideLayout" Target="../slideLayouts/slideLayout8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E06D-94D0-0A4C-BB9B-F35BF4782C06}"/>
              </a:ext>
            </a:extLst>
          </p:cNvPr>
          <p:cNvSpPr>
            <a:spLocks noGrp="1"/>
          </p:cNvSpPr>
          <p:nvPr>
            <p:ph type="ctrTitle"/>
          </p:nvPr>
        </p:nvSpPr>
        <p:spPr>
          <a:xfrm>
            <a:off x="285136" y="3998066"/>
            <a:ext cx="9731785" cy="661481"/>
          </a:xfrm>
        </p:spPr>
        <p:txBody>
          <a:bodyPr/>
          <a:lstStyle/>
          <a:p>
            <a:pPr algn="ctr"/>
            <a:r>
              <a:rPr lang="hu-HU" sz="2400" b="1" dirty="0"/>
              <a:t>9. témakör – Az adatvédelmi hatásvizsgálat</a:t>
            </a:r>
          </a:p>
        </p:txBody>
      </p:sp>
      <p:sp>
        <p:nvSpPr>
          <p:cNvPr id="4" name="Ellipszis 3">
            <a:extLst>
              <a:ext uri="{FF2B5EF4-FFF2-40B4-BE49-F238E27FC236}">
                <a16:creationId xmlns:a16="http://schemas.microsoft.com/office/drawing/2014/main" id="{D909D330-5BBE-4EAA-B5DD-A5F501E012A7}"/>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a:solidFill>
                <a:prstClr val="white"/>
              </a:solidFill>
            </a:endParaRPr>
          </a:p>
        </p:txBody>
      </p:sp>
      <p:pic>
        <p:nvPicPr>
          <p:cNvPr id="5" name="Picture 4">
            <a:extLst>
              <a:ext uri="{FF2B5EF4-FFF2-40B4-BE49-F238E27FC236}">
                <a16:creationId xmlns:a16="http://schemas.microsoft.com/office/drawing/2014/main" id="{B6DD7043-A802-436A-90E8-4EB589A7EACA}"/>
              </a:ext>
            </a:extLst>
          </p:cNvPr>
          <p:cNvPicPr>
            <a:picLocks noChangeAspect="1"/>
          </p:cNvPicPr>
          <p:nvPr/>
        </p:nvPicPr>
        <p:blipFill>
          <a:blip r:embed="rId3"/>
          <a:stretch>
            <a:fillRect/>
          </a:stretch>
        </p:blipFill>
        <p:spPr>
          <a:xfrm>
            <a:off x="11053919" y="6098958"/>
            <a:ext cx="1138081" cy="759042"/>
          </a:xfrm>
          <a:prstGeom prst="rect">
            <a:avLst/>
          </a:prstGeom>
        </p:spPr>
      </p:pic>
    </p:spTree>
    <p:extLst>
      <p:ext uri="{BB962C8B-B14F-4D97-AF65-F5344CB8AC3E}">
        <p14:creationId xmlns:p14="http://schemas.microsoft.com/office/powerpoint/2010/main" val="180143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CBDA4-2134-417B-BD88-73A0E8A15EE4}"/>
              </a:ext>
            </a:extLst>
          </p:cNvPr>
          <p:cNvPicPr>
            <a:picLocks noChangeAspect="1"/>
          </p:cNvPicPr>
          <p:nvPr/>
        </p:nvPicPr>
        <p:blipFill>
          <a:blip r:embed="rId3"/>
          <a:stretch>
            <a:fillRect/>
          </a:stretch>
        </p:blipFill>
        <p:spPr>
          <a:xfrm>
            <a:off x="267485" y="281870"/>
            <a:ext cx="4625026" cy="2927059"/>
          </a:xfrm>
          <a:prstGeom prst="rect">
            <a:avLst/>
          </a:prstGeom>
          <a:ln w="28575">
            <a:solidFill>
              <a:schemeClr val="accent6"/>
            </a:solidFill>
          </a:ln>
        </p:spPr>
      </p:pic>
      <p:pic>
        <p:nvPicPr>
          <p:cNvPr id="5" name="Picture 4">
            <a:extLst>
              <a:ext uri="{FF2B5EF4-FFF2-40B4-BE49-F238E27FC236}">
                <a16:creationId xmlns:a16="http://schemas.microsoft.com/office/drawing/2014/main" id="{A57AFF27-C841-4682-8661-D59A3510458B}"/>
              </a:ext>
            </a:extLst>
          </p:cNvPr>
          <p:cNvPicPr>
            <a:picLocks noChangeAspect="1"/>
          </p:cNvPicPr>
          <p:nvPr/>
        </p:nvPicPr>
        <p:blipFill>
          <a:blip r:embed="rId4"/>
          <a:stretch>
            <a:fillRect/>
          </a:stretch>
        </p:blipFill>
        <p:spPr>
          <a:xfrm>
            <a:off x="4165911" y="461913"/>
            <a:ext cx="5312666" cy="3561122"/>
          </a:xfrm>
          <a:prstGeom prst="rect">
            <a:avLst/>
          </a:prstGeom>
          <a:ln w="28575">
            <a:solidFill>
              <a:schemeClr val="accent6"/>
            </a:solidFill>
          </a:ln>
        </p:spPr>
      </p:pic>
      <p:pic>
        <p:nvPicPr>
          <p:cNvPr id="7" name="Picture 6">
            <a:extLst>
              <a:ext uri="{FF2B5EF4-FFF2-40B4-BE49-F238E27FC236}">
                <a16:creationId xmlns:a16="http://schemas.microsoft.com/office/drawing/2014/main" id="{9B2726D2-39BB-4BF3-B1A6-B9BB787A0590}"/>
              </a:ext>
            </a:extLst>
          </p:cNvPr>
          <p:cNvPicPr>
            <a:picLocks noChangeAspect="1"/>
          </p:cNvPicPr>
          <p:nvPr/>
        </p:nvPicPr>
        <p:blipFill>
          <a:blip r:embed="rId5"/>
          <a:stretch>
            <a:fillRect/>
          </a:stretch>
        </p:blipFill>
        <p:spPr>
          <a:xfrm>
            <a:off x="7418334" y="2498104"/>
            <a:ext cx="4120485" cy="3903236"/>
          </a:xfrm>
          <a:prstGeom prst="rect">
            <a:avLst/>
          </a:prstGeom>
          <a:ln w="28575">
            <a:solidFill>
              <a:schemeClr val="accent6"/>
            </a:solidFill>
          </a:ln>
        </p:spPr>
      </p:pic>
      <p:pic>
        <p:nvPicPr>
          <p:cNvPr id="8" name="Picture 7">
            <a:extLst>
              <a:ext uri="{FF2B5EF4-FFF2-40B4-BE49-F238E27FC236}">
                <a16:creationId xmlns:a16="http://schemas.microsoft.com/office/drawing/2014/main" id="{489009E3-5C29-42A9-AE1C-9D03CCE51426}"/>
              </a:ext>
            </a:extLst>
          </p:cNvPr>
          <p:cNvPicPr>
            <a:picLocks noChangeAspect="1"/>
          </p:cNvPicPr>
          <p:nvPr/>
        </p:nvPicPr>
        <p:blipFill>
          <a:blip r:embed="rId6"/>
          <a:stretch>
            <a:fillRect/>
          </a:stretch>
        </p:blipFill>
        <p:spPr>
          <a:xfrm>
            <a:off x="8253600" y="70253"/>
            <a:ext cx="3860191" cy="2399493"/>
          </a:xfrm>
          <a:prstGeom prst="rect">
            <a:avLst/>
          </a:prstGeom>
          <a:ln w="28575">
            <a:solidFill>
              <a:schemeClr val="accent6"/>
            </a:solidFill>
          </a:ln>
        </p:spPr>
      </p:pic>
      <p:pic>
        <p:nvPicPr>
          <p:cNvPr id="9" name="Picture 8">
            <a:extLst>
              <a:ext uri="{FF2B5EF4-FFF2-40B4-BE49-F238E27FC236}">
                <a16:creationId xmlns:a16="http://schemas.microsoft.com/office/drawing/2014/main" id="{6D0A761F-1649-4E57-8384-11F068E51D70}"/>
              </a:ext>
            </a:extLst>
          </p:cNvPr>
          <p:cNvPicPr>
            <a:picLocks noChangeAspect="1"/>
          </p:cNvPicPr>
          <p:nvPr/>
        </p:nvPicPr>
        <p:blipFill>
          <a:blip r:embed="rId7"/>
          <a:stretch>
            <a:fillRect/>
          </a:stretch>
        </p:blipFill>
        <p:spPr>
          <a:xfrm>
            <a:off x="4245031" y="3113139"/>
            <a:ext cx="3355203" cy="4098821"/>
          </a:xfrm>
          <a:prstGeom prst="rect">
            <a:avLst/>
          </a:prstGeom>
          <a:ln w="28575">
            <a:solidFill>
              <a:schemeClr val="accent6"/>
            </a:solidFill>
          </a:ln>
        </p:spPr>
      </p:pic>
      <p:pic>
        <p:nvPicPr>
          <p:cNvPr id="6" name="Picture 5">
            <a:extLst>
              <a:ext uri="{FF2B5EF4-FFF2-40B4-BE49-F238E27FC236}">
                <a16:creationId xmlns:a16="http://schemas.microsoft.com/office/drawing/2014/main" id="{90751344-0D81-410C-A17A-509116AB713A}"/>
              </a:ext>
            </a:extLst>
          </p:cNvPr>
          <p:cNvPicPr>
            <a:picLocks noChangeAspect="1"/>
          </p:cNvPicPr>
          <p:nvPr/>
        </p:nvPicPr>
        <p:blipFill>
          <a:blip r:embed="rId8"/>
          <a:stretch>
            <a:fillRect/>
          </a:stretch>
        </p:blipFill>
        <p:spPr>
          <a:xfrm>
            <a:off x="80323" y="4953822"/>
            <a:ext cx="5821452" cy="1795770"/>
          </a:xfrm>
          <a:prstGeom prst="rect">
            <a:avLst/>
          </a:prstGeom>
          <a:ln w="28575">
            <a:solidFill>
              <a:schemeClr val="accent6"/>
            </a:solidFill>
          </a:ln>
        </p:spPr>
      </p:pic>
      <p:pic>
        <p:nvPicPr>
          <p:cNvPr id="10" name="Picture 9">
            <a:extLst>
              <a:ext uri="{FF2B5EF4-FFF2-40B4-BE49-F238E27FC236}">
                <a16:creationId xmlns:a16="http://schemas.microsoft.com/office/drawing/2014/main" id="{097AA64E-4FD9-4191-A29B-EFCEB4BDE605}"/>
              </a:ext>
            </a:extLst>
          </p:cNvPr>
          <p:cNvPicPr>
            <a:picLocks noChangeAspect="1"/>
          </p:cNvPicPr>
          <p:nvPr/>
        </p:nvPicPr>
        <p:blipFill>
          <a:blip r:embed="rId9"/>
          <a:stretch>
            <a:fillRect/>
          </a:stretch>
        </p:blipFill>
        <p:spPr>
          <a:xfrm>
            <a:off x="359207" y="3079766"/>
            <a:ext cx="3708950" cy="1653448"/>
          </a:xfrm>
          <a:prstGeom prst="rect">
            <a:avLst/>
          </a:prstGeom>
          <a:ln w="28575">
            <a:solidFill>
              <a:schemeClr val="accent6"/>
            </a:solidFill>
          </a:ln>
        </p:spPr>
      </p:pic>
      <p:sp>
        <p:nvSpPr>
          <p:cNvPr id="3" name="Cím 2">
            <a:extLst>
              <a:ext uri="{FF2B5EF4-FFF2-40B4-BE49-F238E27FC236}">
                <a16:creationId xmlns:a16="http://schemas.microsoft.com/office/drawing/2014/main" id="{77001477-1555-4F8A-9F0D-05592D824DAE}"/>
              </a:ext>
            </a:extLst>
          </p:cNvPr>
          <p:cNvSpPr>
            <a:spLocks noGrp="1"/>
          </p:cNvSpPr>
          <p:nvPr>
            <p:ph type="title"/>
          </p:nvPr>
        </p:nvSpPr>
        <p:spPr/>
        <p:txBody>
          <a:bodyPr/>
          <a:lstStyle/>
          <a:p>
            <a:endParaRPr lang="en-GB"/>
          </a:p>
        </p:txBody>
      </p:sp>
      <p:sp>
        <p:nvSpPr>
          <p:cNvPr id="12" name="Tartalom helye 11">
            <a:extLst>
              <a:ext uri="{FF2B5EF4-FFF2-40B4-BE49-F238E27FC236}">
                <a16:creationId xmlns:a16="http://schemas.microsoft.com/office/drawing/2014/main" id="{F8A60E3A-18E2-4718-A844-BDB4B6606306}"/>
              </a:ext>
            </a:extLst>
          </p:cNvPr>
          <p:cNvSpPr>
            <a:spLocks noGrp="1"/>
          </p:cNvSpPr>
          <p:nvPr>
            <p:ph idx="1"/>
          </p:nvPr>
        </p:nvSpPr>
        <p:spPr/>
        <p:txBody>
          <a:bodyPr/>
          <a:lstStyle/>
          <a:p>
            <a:endParaRPr lang="en-GB"/>
          </a:p>
        </p:txBody>
      </p:sp>
      <p:sp>
        <p:nvSpPr>
          <p:cNvPr id="2" name="Segnaposto numero diapositiva 1">
            <a:extLst>
              <a:ext uri="{FF2B5EF4-FFF2-40B4-BE49-F238E27FC236}">
                <a16:creationId xmlns:a16="http://schemas.microsoft.com/office/drawing/2014/main" id="{30588ACD-788F-0743-BEE1-19C33996AD55}"/>
              </a:ext>
            </a:extLst>
          </p:cNvPr>
          <p:cNvSpPr>
            <a:spLocks noGrp="1"/>
          </p:cNvSpPr>
          <p:nvPr>
            <p:ph type="sldNum" sz="quarter" idx="4"/>
          </p:nvPr>
        </p:nvSpPr>
        <p:spPr/>
        <p:txBody>
          <a:bodyPr/>
          <a:lstStyle/>
          <a:p>
            <a:fld id="{D57F1E4F-1CFF-5643-939E-02111984F565}" type="slidenum">
              <a:rPr lang="en-US" smtClean="0"/>
              <a:t>10</a:t>
            </a:fld>
            <a:endParaRPr lang="en-US" dirty="0"/>
          </a:p>
        </p:txBody>
      </p:sp>
      <p:sp>
        <p:nvSpPr>
          <p:cNvPr id="11" name="Ellipszis 10">
            <a:extLst>
              <a:ext uri="{FF2B5EF4-FFF2-40B4-BE49-F238E27FC236}">
                <a16:creationId xmlns:a16="http://schemas.microsoft.com/office/drawing/2014/main" id="{7EF40517-289D-44BA-9495-52352034F954}"/>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206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DEA5-E9D5-49E4-AD72-819C68F3C18F}"/>
              </a:ext>
            </a:extLst>
          </p:cNvPr>
          <p:cNvSpPr>
            <a:spLocks noGrp="1"/>
          </p:cNvSpPr>
          <p:nvPr>
            <p:ph type="title"/>
          </p:nvPr>
        </p:nvSpPr>
        <p:spPr>
          <a:xfrm>
            <a:off x="677334" y="609600"/>
            <a:ext cx="8596668" cy="934720"/>
          </a:xfrm>
        </p:spPr>
        <p:txBody>
          <a:bodyPr/>
          <a:lstStyle/>
          <a:p>
            <a:r>
              <a:rPr lang="hu-HU" dirty="0"/>
              <a:t>Az adatvédelmi hatásvizsgálat</a:t>
            </a:r>
            <a:endParaRPr lang="en-GB" dirty="0"/>
          </a:p>
        </p:txBody>
      </p:sp>
      <p:sp>
        <p:nvSpPr>
          <p:cNvPr id="3" name="Content Placeholder 2">
            <a:extLst>
              <a:ext uri="{FF2B5EF4-FFF2-40B4-BE49-F238E27FC236}">
                <a16:creationId xmlns:a16="http://schemas.microsoft.com/office/drawing/2014/main" id="{CA04A9B4-A390-47B2-8658-7D8A928C4C68}"/>
              </a:ext>
            </a:extLst>
          </p:cNvPr>
          <p:cNvSpPr>
            <a:spLocks noGrp="1"/>
          </p:cNvSpPr>
          <p:nvPr>
            <p:ph idx="1"/>
          </p:nvPr>
        </p:nvSpPr>
        <p:spPr>
          <a:xfrm>
            <a:off x="677334" y="1544320"/>
            <a:ext cx="9177866" cy="4653279"/>
          </a:xfrm>
        </p:spPr>
        <p:txBody>
          <a:bodyPr>
            <a:normAutofit/>
          </a:bodyPr>
          <a:lstStyle/>
          <a:p>
            <a:pPr algn="just"/>
            <a:r>
              <a:rPr lang="hu-HU" sz="2600" dirty="0"/>
              <a:t>A GDPR egyik új eleme.</a:t>
            </a:r>
          </a:p>
          <a:p>
            <a:pPr lvl="1" algn="just"/>
            <a:r>
              <a:rPr lang="hu-HU" sz="2600" dirty="0"/>
              <a:t>A korábbi jogszabályokban nem létezett.</a:t>
            </a:r>
          </a:p>
          <a:p>
            <a:pPr lvl="1" algn="just"/>
            <a:r>
              <a:rPr lang="hu-HU" sz="2600" dirty="0"/>
              <a:t>A rendelet új jogi kötelezettséget vezet be az adatkezelőkre vonatkozóan.</a:t>
            </a:r>
          </a:p>
          <a:p>
            <a:pPr lvl="1" algn="just"/>
            <a:endParaRPr lang="hu-HU" sz="2600" dirty="0"/>
          </a:p>
          <a:p>
            <a:pPr algn="just"/>
            <a:r>
              <a:rPr lang="hu-HU" sz="2600" dirty="0"/>
              <a:t>Elődje az önkéntes hatásvizsgálati gyakorlat és módszertan.</a:t>
            </a:r>
          </a:p>
          <a:p>
            <a:pPr lvl="1" algn="just"/>
            <a:r>
              <a:rPr lang="hu-HU" sz="2600" dirty="0"/>
              <a:t>Pl. adatvédelmi hatásvizsgálatok</a:t>
            </a:r>
          </a:p>
          <a:p>
            <a:pPr lvl="1" algn="just"/>
            <a:r>
              <a:rPr lang="hu-HU" sz="2600" dirty="0"/>
              <a:t>A megfelelés biztosításán túl is hasznos!</a:t>
            </a:r>
          </a:p>
        </p:txBody>
      </p:sp>
      <p:sp>
        <p:nvSpPr>
          <p:cNvPr id="4" name="Segnaposto numero diapositiva 3">
            <a:extLst>
              <a:ext uri="{FF2B5EF4-FFF2-40B4-BE49-F238E27FC236}">
                <a16:creationId xmlns:a16="http://schemas.microsoft.com/office/drawing/2014/main" id="{15F9ECEA-F3AE-FE40-BB61-33082966587E}"/>
              </a:ext>
            </a:extLst>
          </p:cNvPr>
          <p:cNvSpPr>
            <a:spLocks noGrp="1"/>
          </p:cNvSpPr>
          <p:nvPr>
            <p:ph type="sldNum" sz="quarter" idx="4"/>
          </p:nvPr>
        </p:nvSpPr>
        <p:spPr/>
        <p:txBody>
          <a:bodyPr/>
          <a:lstStyle/>
          <a:p>
            <a:fld id="{D57F1E4F-1CFF-5643-939E-02111984F565}" type="slidenum">
              <a:rPr lang="en-US" smtClean="0"/>
              <a:t>11</a:t>
            </a:fld>
            <a:endParaRPr lang="en-US" dirty="0"/>
          </a:p>
        </p:txBody>
      </p:sp>
      <p:sp>
        <p:nvSpPr>
          <p:cNvPr id="5" name="Ellipszis 4">
            <a:extLst>
              <a:ext uri="{FF2B5EF4-FFF2-40B4-BE49-F238E27FC236}">
                <a16:creationId xmlns:a16="http://schemas.microsoft.com/office/drawing/2014/main" id="{4197A792-DA5E-4CC7-81A3-ED8448B712C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540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C8FA-5F85-41F5-8C73-8B457DA9B2E7}"/>
              </a:ext>
            </a:extLst>
          </p:cNvPr>
          <p:cNvSpPr>
            <a:spLocks noGrp="1"/>
          </p:cNvSpPr>
          <p:nvPr>
            <p:ph type="title"/>
          </p:nvPr>
        </p:nvSpPr>
        <p:spPr>
          <a:xfrm>
            <a:off x="677334" y="609600"/>
            <a:ext cx="8994986" cy="1542968"/>
          </a:xfrm>
        </p:spPr>
        <p:txBody>
          <a:bodyPr>
            <a:normAutofit fontScale="90000"/>
          </a:bodyPr>
          <a:lstStyle/>
          <a:p>
            <a:pPr algn="just"/>
            <a:r>
              <a:rPr lang="hu-HU" dirty="0"/>
              <a:t>Az Egyesült Királyság adatvédelmi hatóságának (</a:t>
            </a:r>
            <a:r>
              <a:rPr lang="en-GB" dirty="0"/>
              <a:t>Information Commissioner’s Office</a:t>
            </a:r>
            <a:r>
              <a:rPr lang="hu-HU" dirty="0"/>
              <a:t>, ICO) megközelítése</a:t>
            </a:r>
            <a:r>
              <a:rPr lang="en-GB" dirty="0"/>
              <a:t> </a:t>
            </a:r>
          </a:p>
        </p:txBody>
      </p:sp>
      <p:sp>
        <p:nvSpPr>
          <p:cNvPr id="3" name="Content Placeholder 2">
            <a:extLst>
              <a:ext uri="{FF2B5EF4-FFF2-40B4-BE49-F238E27FC236}">
                <a16:creationId xmlns:a16="http://schemas.microsoft.com/office/drawing/2014/main" id="{D4E921DB-FFFF-487B-B588-96F368BA8917}"/>
              </a:ext>
            </a:extLst>
          </p:cNvPr>
          <p:cNvSpPr>
            <a:spLocks noGrp="1"/>
          </p:cNvSpPr>
          <p:nvPr>
            <p:ph idx="1"/>
          </p:nvPr>
        </p:nvSpPr>
        <p:spPr>
          <a:xfrm>
            <a:off x="677334" y="2207898"/>
            <a:ext cx="8994986" cy="3880773"/>
          </a:xfrm>
        </p:spPr>
        <p:txBody>
          <a:bodyPr>
            <a:noAutofit/>
          </a:bodyPr>
          <a:lstStyle/>
          <a:p>
            <a:pPr algn="just"/>
            <a:r>
              <a:rPr lang="hu-HU" sz="2600" dirty="0"/>
              <a:t>„Az adatvédelmi hatásvizsgálat (DPIA) egy folyamat, amely segít azonosítani és minimalizálni egy projekt adatvédelmi kockázatait.” (ICO)</a:t>
            </a:r>
          </a:p>
          <a:p>
            <a:pPr algn="just"/>
            <a:r>
              <a:rPr lang="hu-HU" sz="2600" dirty="0"/>
              <a:t>"A hatásvizsgálat egy módja annak, hogy szisztematikusan és átfogóan elemezze az adatkezelést, valamint segítse beazonosítani és minimalizálni az adatvédelmi kockázatokat." (ICO)</a:t>
            </a:r>
          </a:p>
          <a:p>
            <a:pPr algn="just"/>
            <a:endParaRPr lang="en-GB" sz="2600" dirty="0"/>
          </a:p>
        </p:txBody>
      </p:sp>
      <p:sp>
        <p:nvSpPr>
          <p:cNvPr id="4" name="Segnaposto numero diapositiva 3">
            <a:extLst>
              <a:ext uri="{FF2B5EF4-FFF2-40B4-BE49-F238E27FC236}">
                <a16:creationId xmlns:a16="http://schemas.microsoft.com/office/drawing/2014/main" id="{A0EA8C23-93E5-7545-97E1-1A105BA974EB}"/>
              </a:ext>
            </a:extLst>
          </p:cNvPr>
          <p:cNvSpPr>
            <a:spLocks noGrp="1"/>
          </p:cNvSpPr>
          <p:nvPr>
            <p:ph type="sldNum" sz="quarter" idx="4"/>
          </p:nvPr>
        </p:nvSpPr>
        <p:spPr/>
        <p:txBody>
          <a:bodyPr/>
          <a:lstStyle/>
          <a:p>
            <a:fld id="{D57F1E4F-1CFF-5643-939E-02111984F565}" type="slidenum">
              <a:rPr lang="en-US" smtClean="0"/>
              <a:t>12</a:t>
            </a:fld>
            <a:endParaRPr lang="en-US" dirty="0"/>
          </a:p>
        </p:txBody>
      </p:sp>
      <p:sp>
        <p:nvSpPr>
          <p:cNvPr id="5" name="Ellipszis 4">
            <a:extLst>
              <a:ext uri="{FF2B5EF4-FFF2-40B4-BE49-F238E27FC236}">
                <a16:creationId xmlns:a16="http://schemas.microsoft.com/office/drawing/2014/main" id="{193B743F-29A7-4026-B409-EE002B99E4A1}"/>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95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01AA34-FDDD-4797-8484-506DCC18ADC8}"/>
              </a:ext>
            </a:extLst>
          </p:cNvPr>
          <p:cNvSpPr>
            <a:spLocks noGrp="1"/>
          </p:cNvSpPr>
          <p:nvPr>
            <p:ph type="title"/>
          </p:nvPr>
        </p:nvSpPr>
        <p:spPr>
          <a:xfrm>
            <a:off x="677334" y="609600"/>
            <a:ext cx="8596668" cy="833120"/>
          </a:xfrm>
        </p:spPr>
        <p:txBody>
          <a:bodyPr/>
          <a:lstStyle/>
          <a:p>
            <a:r>
              <a:rPr lang="hu-HU" dirty="0"/>
              <a:t>Adatvédelmi hatásvizsgálat a </a:t>
            </a:r>
            <a:r>
              <a:rPr lang="en-GB" dirty="0"/>
              <a:t>GDPR</a:t>
            </a:r>
            <a:r>
              <a:rPr lang="hu-HU" dirty="0"/>
              <a:t>-</a:t>
            </a:r>
            <a:r>
              <a:rPr lang="hu-HU" dirty="0" err="1"/>
              <a:t>ban</a:t>
            </a:r>
            <a:endParaRPr lang="en-GB" dirty="0"/>
          </a:p>
        </p:txBody>
      </p:sp>
      <p:sp>
        <p:nvSpPr>
          <p:cNvPr id="3" name="Content Placeholder 2">
            <a:extLst>
              <a:ext uri="{FF2B5EF4-FFF2-40B4-BE49-F238E27FC236}">
                <a16:creationId xmlns:a16="http://schemas.microsoft.com/office/drawing/2014/main" id="{D748DAD7-DB76-4FDD-8FBA-8E9A1AF2C709}"/>
              </a:ext>
            </a:extLst>
          </p:cNvPr>
          <p:cNvSpPr>
            <a:spLocks noGrp="1"/>
          </p:cNvSpPr>
          <p:nvPr>
            <p:ph idx="1"/>
          </p:nvPr>
        </p:nvSpPr>
        <p:spPr>
          <a:xfrm>
            <a:off x="677334" y="1442721"/>
            <a:ext cx="9360746" cy="4775200"/>
          </a:xfrm>
        </p:spPr>
        <p:txBody>
          <a:bodyPr>
            <a:noAutofit/>
          </a:bodyPr>
          <a:lstStyle/>
          <a:p>
            <a:pPr marL="0" indent="0" algn="just">
              <a:buNone/>
            </a:pPr>
            <a:r>
              <a:rPr lang="hu-HU" sz="2000" b="1" dirty="0"/>
              <a:t>(84) preambulumbekezdés</a:t>
            </a:r>
            <a:r>
              <a:rPr lang="hu-HU" sz="2000" dirty="0"/>
              <a:t>: </a:t>
            </a:r>
          </a:p>
          <a:p>
            <a:pPr marL="0" indent="0" algn="just">
              <a:buNone/>
            </a:pPr>
            <a:r>
              <a:rPr lang="hu-HU" sz="2000" dirty="0"/>
              <a:t>Az e rendeletnek való </a:t>
            </a:r>
            <a:r>
              <a:rPr lang="hu-HU" sz="2000" dirty="0">
                <a:solidFill>
                  <a:schemeClr val="bg2"/>
                </a:solidFill>
              </a:rPr>
              <a:t>megfelelés</a:t>
            </a:r>
            <a:r>
              <a:rPr lang="hu-HU" sz="2000" dirty="0"/>
              <a:t> olyan esetek érdekében történő </a:t>
            </a:r>
            <a:r>
              <a:rPr lang="hu-HU" sz="2000" dirty="0">
                <a:solidFill>
                  <a:schemeClr val="bg2"/>
                </a:solidFill>
              </a:rPr>
              <a:t>előmozdítása</a:t>
            </a:r>
            <a:r>
              <a:rPr lang="hu-HU" sz="2000" dirty="0"/>
              <a:t> érdekében, amikor valószínűsíthető, hogy az </a:t>
            </a:r>
            <a:r>
              <a:rPr lang="hu-HU" sz="2000" dirty="0">
                <a:solidFill>
                  <a:schemeClr val="bg2"/>
                </a:solidFill>
              </a:rPr>
              <a:t>adatkezelési műveletek magas kockázattal járnának a természetes személyek jogaira és szabadságaira nézve</a:t>
            </a:r>
            <a:r>
              <a:rPr lang="hu-HU" sz="2000" dirty="0"/>
              <a:t>, az e kockázat forrását, jellegét, egyediségét és súlyosságát felmérő adatvédelmi hatásvizsgálat elvégzéséért </a:t>
            </a:r>
            <a:r>
              <a:rPr lang="hu-HU" sz="2000" dirty="0">
                <a:solidFill>
                  <a:schemeClr val="bg2"/>
                </a:solidFill>
              </a:rPr>
              <a:t>az adatkezelő felel</a:t>
            </a:r>
            <a:r>
              <a:rPr lang="hu-HU" sz="2000" dirty="0"/>
              <a:t>. </a:t>
            </a:r>
          </a:p>
          <a:p>
            <a:pPr marL="0" indent="0" algn="just">
              <a:buNone/>
            </a:pPr>
            <a:r>
              <a:rPr lang="hu-HU" sz="2000" dirty="0"/>
              <a:t>A hatásvizsgálat megállapításait figyelembe kell venni annak meghatározásakor, hogy mely </a:t>
            </a:r>
            <a:r>
              <a:rPr lang="hu-HU" sz="2000" dirty="0">
                <a:solidFill>
                  <a:schemeClr val="bg2"/>
                </a:solidFill>
              </a:rPr>
              <a:t>intézkedések a megfelelőek annak bizonyítására</a:t>
            </a:r>
            <a:r>
              <a:rPr lang="hu-HU" sz="2000" dirty="0"/>
              <a:t>, hogy a személyes adatok kezelése megfelel e rendeletnek. </a:t>
            </a:r>
          </a:p>
          <a:p>
            <a:pPr marL="0" indent="0" algn="just">
              <a:buNone/>
            </a:pPr>
            <a:r>
              <a:rPr lang="hu-HU" sz="2000" dirty="0"/>
              <a:t>Ha az adatvédelmi hatásvizsgálat szerint az adatkezelési műveletek olyan magas kockázattal járnak, amelyet az adatkezelő </a:t>
            </a:r>
            <a:r>
              <a:rPr lang="hu-HU" sz="2000" dirty="0">
                <a:solidFill>
                  <a:schemeClr val="bg2"/>
                </a:solidFill>
              </a:rPr>
              <a:t>nem képes </a:t>
            </a:r>
            <a:r>
              <a:rPr lang="hu-HU" sz="2000" dirty="0"/>
              <a:t>a rendelkezésre álló technológia és a végrehajtási költségek szempontjából is megfelelő intézkedésekkel </a:t>
            </a:r>
            <a:r>
              <a:rPr lang="hu-HU" sz="2000" dirty="0">
                <a:solidFill>
                  <a:schemeClr val="bg2"/>
                </a:solidFill>
              </a:rPr>
              <a:t>mérsékelni, az adatkezelést megelőzően a felügyeleti hatósággal konzultálni kell.</a:t>
            </a:r>
          </a:p>
        </p:txBody>
      </p:sp>
      <p:sp>
        <p:nvSpPr>
          <p:cNvPr id="2" name="Segnaposto numero diapositiva 1">
            <a:extLst>
              <a:ext uri="{FF2B5EF4-FFF2-40B4-BE49-F238E27FC236}">
                <a16:creationId xmlns:a16="http://schemas.microsoft.com/office/drawing/2014/main" id="{BBF719A1-89A1-B542-A1A5-83248E724CA1}"/>
              </a:ext>
            </a:extLst>
          </p:cNvPr>
          <p:cNvSpPr>
            <a:spLocks noGrp="1"/>
          </p:cNvSpPr>
          <p:nvPr>
            <p:ph type="sldNum" sz="quarter" idx="4"/>
          </p:nvPr>
        </p:nvSpPr>
        <p:spPr/>
        <p:txBody>
          <a:bodyPr/>
          <a:lstStyle/>
          <a:p>
            <a:fld id="{D57F1E4F-1CFF-5643-939E-02111984F565}" type="slidenum">
              <a:rPr lang="en-US" smtClean="0"/>
              <a:t>13</a:t>
            </a:fld>
            <a:endParaRPr lang="en-US" dirty="0"/>
          </a:p>
        </p:txBody>
      </p:sp>
      <p:sp>
        <p:nvSpPr>
          <p:cNvPr id="5" name="Ellipszis 4">
            <a:extLst>
              <a:ext uri="{FF2B5EF4-FFF2-40B4-BE49-F238E27FC236}">
                <a16:creationId xmlns:a16="http://schemas.microsoft.com/office/drawing/2014/main" id="{E85A0AFA-5EB2-4C1F-A906-2A4963897DD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203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E980F6-857F-BC48-81B1-627CA43429F6}"/>
              </a:ext>
            </a:extLst>
          </p:cNvPr>
          <p:cNvSpPr>
            <a:spLocks noGrp="1"/>
          </p:cNvSpPr>
          <p:nvPr>
            <p:ph type="title"/>
          </p:nvPr>
        </p:nvSpPr>
        <p:spPr>
          <a:xfrm>
            <a:off x="677334" y="609600"/>
            <a:ext cx="8791786" cy="853440"/>
          </a:xfrm>
        </p:spPr>
        <p:txBody>
          <a:bodyPr>
            <a:normAutofit fontScale="90000"/>
          </a:bodyPr>
          <a:lstStyle/>
          <a:p>
            <a:r>
              <a:rPr lang="hu-HU" dirty="0"/>
              <a:t>Adatvédelmi hatásvizsgálat a </a:t>
            </a:r>
            <a:r>
              <a:rPr lang="en-GB" dirty="0"/>
              <a:t>GDPR</a:t>
            </a:r>
            <a:r>
              <a:rPr lang="hu-HU" dirty="0" err="1"/>
              <a:t>-ban</a:t>
            </a:r>
            <a:r>
              <a:rPr lang="hu-HU" dirty="0"/>
              <a:t> (2)</a:t>
            </a:r>
            <a:endParaRPr lang="en-GB" dirty="0"/>
          </a:p>
        </p:txBody>
      </p:sp>
      <p:sp>
        <p:nvSpPr>
          <p:cNvPr id="3" name="Content Placeholder 2">
            <a:extLst>
              <a:ext uri="{FF2B5EF4-FFF2-40B4-BE49-F238E27FC236}">
                <a16:creationId xmlns:a16="http://schemas.microsoft.com/office/drawing/2014/main" id="{E1547CCB-E820-46BF-8392-057A31043A1B}"/>
              </a:ext>
            </a:extLst>
          </p:cNvPr>
          <p:cNvSpPr>
            <a:spLocks noGrp="1"/>
          </p:cNvSpPr>
          <p:nvPr>
            <p:ph idx="1"/>
          </p:nvPr>
        </p:nvSpPr>
        <p:spPr>
          <a:xfrm>
            <a:off x="677334" y="1463041"/>
            <a:ext cx="8596668" cy="4578322"/>
          </a:xfrm>
        </p:spPr>
        <p:txBody>
          <a:bodyPr>
            <a:normAutofit lnSpcReduction="10000"/>
          </a:bodyPr>
          <a:lstStyle/>
          <a:p>
            <a:pPr marL="0" indent="0" algn="just">
              <a:buNone/>
            </a:pPr>
            <a:r>
              <a:rPr lang="hu-HU" sz="2400" b="1" dirty="0"/>
              <a:t>35. cikk (1) bekezdés:</a:t>
            </a:r>
          </a:p>
          <a:p>
            <a:pPr marL="0" indent="0" algn="just">
              <a:buNone/>
            </a:pPr>
            <a:r>
              <a:rPr lang="hu-HU" sz="2400" dirty="0"/>
              <a:t>Ha az adatkezelés valamely – különösen új technológiákat alkalmazó – típusa –, figyelemmel annak jellegére, hatókörére, körülményére és céljaira, </a:t>
            </a:r>
            <a:r>
              <a:rPr lang="hu-HU" sz="2400" dirty="0">
                <a:solidFill>
                  <a:srgbClr val="FF0000"/>
                </a:solidFill>
              </a:rPr>
              <a:t>valószínűsíthetően magas kockázattal jár a természetes személyek jogaira és szabadságaira nézve</a:t>
            </a:r>
            <a:r>
              <a:rPr lang="hu-HU" sz="2400" dirty="0"/>
              <a:t>, </a:t>
            </a:r>
            <a:r>
              <a:rPr lang="hu-HU" sz="2400" dirty="0">
                <a:solidFill>
                  <a:srgbClr val="FFC000"/>
                </a:solidFill>
              </a:rPr>
              <a:t>akkor az adatkezelő az adatkezelést megelőzően hatásvizsgálatot végez arra vonatkozóan, hogy a tervezett adatkezelési műveletek a személyes adatok védelmét hogyan érintik.</a:t>
            </a:r>
            <a:r>
              <a:rPr lang="hu-HU" sz="2400" dirty="0"/>
              <a:t> Olyan egymáshoz hasonló típusú adatkezelési műveletek, amelyek egymáshoz hasonló magas kockázatokat jelentenek, egyetlen hatásvizsgálat keretei között is </a:t>
            </a:r>
            <a:r>
              <a:rPr lang="hu-HU" sz="2400" dirty="0" err="1"/>
              <a:t>értékelhetőek</a:t>
            </a:r>
            <a:r>
              <a:rPr lang="hu-HU" sz="2400" dirty="0"/>
              <a:t>.</a:t>
            </a:r>
          </a:p>
        </p:txBody>
      </p:sp>
      <p:sp>
        <p:nvSpPr>
          <p:cNvPr id="4" name="Segnaposto numero diapositiva 3">
            <a:extLst>
              <a:ext uri="{FF2B5EF4-FFF2-40B4-BE49-F238E27FC236}">
                <a16:creationId xmlns:a16="http://schemas.microsoft.com/office/drawing/2014/main" id="{0236167C-FBA2-B442-90AC-7D1F1FC841FF}"/>
              </a:ext>
            </a:extLst>
          </p:cNvPr>
          <p:cNvSpPr>
            <a:spLocks noGrp="1"/>
          </p:cNvSpPr>
          <p:nvPr>
            <p:ph type="sldNum" sz="quarter" idx="4"/>
          </p:nvPr>
        </p:nvSpPr>
        <p:spPr/>
        <p:txBody>
          <a:bodyPr/>
          <a:lstStyle/>
          <a:p>
            <a:fld id="{D57F1E4F-1CFF-5643-939E-02111984F565}" type="slidenum">
              <a:rPr lang="en-US" smtClean="0"/>
              <a:t>14</a:t>
            </a:fld>
            <a:endParaRPr lang="en-US" dirty="0"/>
          </a:p>
        </p:txBody>
      </p:sp>
      <p:sp>
        <p:nvSpPr>
          <p:cNvPr id="6" name="Ellipszis 5">
            <a:extLst>
              <a:ext uri="{FF2B5EF4-FFF2-40B4-BE49-F238E27FC236}">
                <a16:creationId xmlns:a16="http://schemas.microsoft.com/office/drawing/2014/main" id="{2D42068A-43CF-40E6-8209-7D7C364AEBA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073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7C0E-F316-4958-A68A-6876C53037A6}"/>
              </a:ext>
            </a:extLst>
          </p:cNvPr>
          <p:cNvSpPr>
            <a:spLocks noGrp="1"/>
          </p:cNvSpPr>
          <p:nvPr>
            <p:ph type="title"/>
          </p:nvPr>
        </p:nvSpPr>
        <p:spPr/>
        <p:txBody>
          <a:bodyPr/>
          <a:lstStyle/>
          <a:p>
            <a:r>
              <a:rPr lang="hu-HU" dirty="0"/>
              <a:t>Rövid történeti áttekintés</a:t>
            </a:r>
            <a:endParaRPr lang="en-GB" dirty="0"/>
          </a:p>
        </p:txBody>
      </p:sp>
      <p:sp>
        <p:nvSpPr>
          <p:cNvPr id="3" name="Content Placeholder 2">
            <a:extLst>
              <a:ext uri="{FF2B5EF4-FFF2-40B4-BE49-F238E27FC236}">
                <a16:creationId xmlns:a16="http://schemas.microsoft.com/office/drawing/2014/main" id="{3E4DA3A7-34F3-424B-8E85-9F1B896DCEF2}"/>
              </a:ext>
            </a:extLst>
          </p:cNvPr>
          <p:cNvSpPr>
            <a:spLocks noGrp="1"/>
          </p:cNvSpPr>
          <p:nvPr>
            <p:ph idx="1"/>
          </p:nvPr>
        </p:nvSpPr>
        <p:spPr/>
        <p:txBody>
          <a:bodyPr>
            <a:normAutofit/>
          </a:bodyPr>
          <a:lstStyle/>
          <a:p>
            <a:r>
              <a:rPr lang="hu-HU" sz="2800" dirty="0"/>
              <a:t>Miért kell felmérni az adatkezelés hatását</a:t>
            </a:r>
            <a:r>
              <a:rPr lang="en-GB" sz="2800" dirty="0"/>
              <a:t>? </a:t>
            </a:r>
          </a:p>
        </p:txBody>
      </p:sp>
      <p:sp>
        <p:nvSpPr>
          <p:cNvPr id="4" name="Segnaposto numero diapositiva 3">
            <a:extLst>
              <a:ext uri="{FF2B5EF4-FFF2-40B4-BE49-F238E27FC236}">
                <a16:creationId xmlns:a16="http://schemas.microsoft.com/office/drawing/2014/main" id="{3C13FAA8-A259-6343-8ABF-4B82A07022C9}"/>
              </a:ext>
            </a:extLst>
          </p:cNvPr>
          <p:cNvSpPr>
            <a:spLocks noGrp="1"/>
          </p:cNvSpPr>
          <p:nvPr>
            <p:ph type="sldNum" sz="quarter" idx="4"/>
          </p:nvPr>
        </p:nvSpPr>
        <p:spPr/>
        <p:txBody>
          <a:bodyPr/>
          <a:lstStyle/>
          <a:p>
            <a:fld id="{D57F1E4F-1CFF-5643-939E-02111984F565}" type="slidenum">
              <a:rPr lang="en-US" smtClean="0"/>
              <a:t>15</a:t>
            </a:fld>
            <a:endParaRPr lang="en-US" dirty="0"/>
          </a:p>
        </p:txBody>
      </p:sp>
      <p:sp>
        <p:nvSpPr>
          <p:cNvPr id="5" name="Ellipszis 4">
            <a:extLst>
              <a:ext uri="{FF2B5EF4-FFF2-40B4-BE49-F238E27FC236}">
                <a16:creationId xmlns:a16="http://schemas.microsoft.com/office/drawing/2014/main" id="{52959B98-BC5E-4E1E-BDFE-984BEFE5E746}"/>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741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6E23-7669-4762-888E-5E2119E76362}"/>
              </a:ext>
            </a:extLst>
          </p:cNvPr>
          <p:cNvSpPr>
            <a:spLocks noGrp="1"/>
          </p:cNvSpPr>
          <p:nvPr>
            <p:ph type="title"/>
          </p:nvPr>
        </p:nvSpPr>
        <p:spPr>
          <a:xfrm>
            <a:off x="677334" y="609600"/>
            <a:ext cx="8596668" cy="1015932"/>
          </a:xfrm>
        </p:spPr>
        <p:txBody>
          <a:bodyPr/>
          <a:lstStyle/>
          <a:p>
            <a:r>
              <a:rPr lang="hu-HU" dirty="0"/>
              <a:t>Rövid történeti áttekintés (2)</a:t>
            </a:r>
            <a:endParaRPr lang="en-GB" dirty="0"/>
          </a:p>
        </p:txBody>
      </p:sp>
      <p:sp>
        <p:nvSpPr>
          <p:cNvPr id="3" name="Content Placeholder 2">
            <a:extLst>
              <a:ext uri="{FF2B5EF4-FFF2-40B4-BE49-F238E27FC236}">
                <a16:creationId xmlns:a16="http://schemas.microsoft.com/office/drawing/2014/main" id="{94B18C0F-B676-4860-8D8D-58A58176A647}"/>
              </a:ext>
            </a:extLst>
          </p:cNvPr>
          <p:cNvSpPr>
            <a:spLocks noGrp="1"/>
          </p:cNvSpPr>
          <p:nvPr>
            <p:ph idx="1"/>
          </p:nvPr>
        </p:nvSpPr>
        <p:spPr>
          <a:xfrm>
            <a:off x="677334" y="1625532"/>
            <a:ext cx="9096586" cy="4788975"/>
          </a:xfrm>
        </p:spPr>
        <p:txBody>
          <a:bodyPr>
            <a:normAutofit/>
          </a:bodyPr>
          <a:lstStyle/>
          <a:p>
            <a:r>
              <a:rPr lang="hu-HU" sz="2600" dirty="0"/>
              <a:t>Történelmi előzmények</a:t>
            </a:r>
            <a:r>
              <a:rPr lang="en-GB" sz="2600" dirty="0"/>
              <a:t>: </a:t>
            </a:r>
          </a:p>
          <a:p>
            <a:pPr lvl="1"/>
            <a:r>
              <a:rPr lang="hu-HU" sz="2600" dirty="0"/>
              <a:t>Környezeti hatásvizsgálat </a:t>
            </a:r>
            <a:r>
              <a:rPr lang="en-GB" sz="2600" dirty="0"/>
              <a:t>/ </a:t>
            </a:r>
            <a:r>
              <a:rPr lang="hu-HU" sz="2600" dirty="0"/>
              <a:t>Környezeti hatásnyilatkozatok </a:t>
            </a:r>
            <a:r>
              <a:rPr lang="en-GB" sz="2600" dirty="0"/>
              <a:t>(1960</a:t>
            </a:r>
            <a:r>
              <a:rPr lang="hu-HU" sz="2600" dirty="0"/>
              <a:t>-</a:t>
            </a:r>
            <a:r>
              <a:rPr lang="hu-HU" sz="2600" dirty="0" err="1"/>
              <a:t>as</a:t>
            </a:r>
            <a:r>
              <a:rPr lang="hu-HU" sz="2600" dirty="0"/>
              <a:t> évek</a:t>
            </a:r>
            <a:r>
              <a:rPr lang="en-GB" sz="2600" dirty="0"/>
              <a:t>) </a:t>
            </a:r>
          </a:p>
          <a:p>
            <a:pPr lvl="1"/>
            <a:r>
              <a:rPr lang="hu-HU" sz="2600" dirty="0"/>
              <a:t>Szociális hatásvizsgálat</a:t>
            </a:r>
            <a:r>
              <a:rPr lang="en-GB" sz="2600" dirty="0"/>
              <a:t> (1980</a:t>
            </a:r>
            <a:r>
              <a:rPr lang="hu-HU" sz="2600" dirty="0"/>
              <a:t>-</a:t>
            </a:r>
            <a:r>
              <a:rPr lang="hu-HU" sz="2600" dirty="0" err="1"/>
              <a:t>as</a:t>
            </a:r>
            <a:r>
              <a:rPr lang="hu-HU" sz="2600" dirty="0"/>
              <a:t> évek</a:t>
            </a:r>
            <a:r>
              <a:rPr lang="en-GB" sz="2600" dirty="0"/>
              <a:t>)</a:t>
            </a:r>
          </a:p>
          <a:p>
            <a:pPr lvl="1"/>
            <a:r>
              <a:rPr lang="hu-HU" sz="2600" dirty="0"/>
              <a:t>Adatvédelmi hatásvizsgálat</a:t>
            </a:r>
            <a:r>
              <a:rPr lang="en-GB" sz="2600" dirty="0"/>
              <a:t> (PIA, 1990-2000</a:t>
            </a:r>
            <a:r>
              <a:rPr lang="hu-HU" sz="2600" dirty="0"/>
              <a:t>-es évek</a:t>
            </a:r>
            <a:r>
              <a:rPr lang="en-GB" sz="2600" dirty="0"/>
              <a:t>)</a:t>
            </a:r>
          </a:p>
        </p:txBody>
      </p:sp>
      <p:sp>
        <p:nvSpPr>
          <p:cNvPr id="4" name="Segnaposto numero diapositiva 3">
            <a:extLst>
              <a:ext uri="{FF2B5EF4-FFF2-40B4-BE49-F238E27FC236}">
                <a16:creationId xmlns:a16="http://schemas.microsoft.com/office/drawing/2014/main" id="{AB109FDA-0EB5-9646-984B-1B57E58D69C9}"/>
              </a:ext>
            </a:extLst>
          </p:cNvPr>
          <p:cNvSpPr>
            <a:spLocks noGrp="1"/>
          </p:cNvSpPr>
          <p:nvPr>
            <p:ph type="sldNum" sz="quarter" idx="4"/>
          </p:nvPr>
        </p:nvSpPr>
        <p:spPr/>
        <p:txBody>
          <a:bodyPr/>
          <a:lstStyle/>
          <a:p>
            <a:fld id="{D57F1E4F-1CFF-5643-939E-02111984F565}" type="slidenum">
              <a:rPr lang="en-US" smtClean="0"/>
              <a:t>16</a:t>
            </a:fld>
            <a:endParaRPr lang="en-US" dirty="0"/>
          </a:p>
        </p:txBody>
      </p:sp>
      <p:pic>
        <p:nvPicPr>
          <p:cNvPr id="5" name="Picture 4">
            <a:extLst>
              <a:ext uri="{FF2B5EF4-FFF2-40B4-BE49-F238E27FC236}">
                <a16:creationId xmlns:a16="http://schemas.microsoft.com/office/drawing/2014/main" id="{92921418-A6F9-4393-9934-C0277B0861E6}"/>
              </a:ext>
            </a:extLst>
          </p:cNvPr>
          <p:cNvPicPr>
            <a:picLocks noChangeAspect="1"/>
          </p:cNvPicPr>
          <p:nvPr/>
        </p:nvPicPr>
        <p:blipFill>
          <a:blip r:embed="rId3"/>
          <a:stretch>
            <a:fillRect/>
          </a:stretch>
        </p:blipFill>
        <p:spPr>
          <a:xfrm>
            <a:off x="7029104" y="4169691"/>
            <a:ext cx="3806455" cy="2688309"/>
          </a:xfrm>
          <a:prstGeom prst="rect">
            <a:avLst/>
          </a:prstGeom>
        </p:spPr>
      </p:pic>
      <p:sp>
        <p:nvSpPr>
          <p:cNvPr id="6" name="Ellipszis 5">
            <a:extLst>
              <a:ext uri="{FF2B5EF4-FFF2-40B4-BE49-F238E27FC236}">
                <a16:creationId xmlns:a16="http://schemas.microsoft.com/office/drawing/2014/main" id="{EB9160DB-66AD-4A5F-908C-F937DF3C46E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745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7C0E-F316-4958-A68A-6876C53037A6}"/>
              </a:ext>
            </a:extLst>
          </p:cNvPr>
          <p:cNvSpPr>
            <a:spLocks noGrp="1"/>
          </p:cNvSpPr>
          <p:nvPr>
            <p:ph type="title"/>
          </p:nvPr>
        </p:nvSpPr>
        <p:spPr>
          <a:xfrm>
            <a:off x="677334" y="609600"/>
            <a:ext cx="8596668" cy="894080"/>
          </a:xfrm>
        </p:spPr>
        <p:txBody>
          <a:bodyPr/>
          <a:lstStyle/>
          <a:p>
            <a:r>
              <a:rPr lang="hu-HU" dirty="0"/>
              <a:t>Rövid történeti áttekintés (3)</a:t>
            </a:r>
            <a:endParaRPr lang="en-GB" dirty="0"/>
          </a:p>
        </p:txBody>
      </p:sp>
      <p:sp>
        <p:nvSpPr>
          <p:cNvPr id="3" name="Content Placeholder 2">
            <a:extLst>
              <a:ext uri="{FF2B5EF4-FFF2-40B4-BE49-F238E27FC236}">
                <a16:creationId xmlns:a16="http://schemas.microsoft.com/office/drawing/2014/main" id="{3E4DA3A7-34F3-424B-8E85-9F1B896DCEF2}"/>
              </a:ext>
            </a:extLst>
          </p:cNvPr>
          <p:cNvSpPr>
            <a:spLocks noGrp="1"/>
          </p:cNvSpPr>
          <p:nvPr>
            <p:ph idx="1"/>
          </p:nvPr>
        </p:nvSpPr>
        <p:spPr>
          <a:xfrm>
            <a:off x="677334" y="1503680"/>
            <a:ext cx="9259146" cy="5059680"/>
          </a:xfrm>
        </p:spPr>
        <p:txBody>
          <a:bodyPr>
            <a:noAutofit/>
          </a:bodyPr>
          <a:lstStyle/>
          <a:p>
            <a:pPr algn="just"/>
            <a:r>
              <a:rPr lang="hu-HU" sz="2000" dirty="0"/>
              <a:t>Az adatvédelmi hatásvizsgálat előzménye:</a:t>
            </a:r>
          </a:p>
          <a:p>
            <a:pPr lvl="1" algn="just"/>
            <a:r>
              <a:rPr lang="hu-HU" sz="2000" dirty="0"/>
              <a:t>Információegyeztetési hatásvizsgálatok, adatvédelmi törvény, Új-Zéland (1993).</a:t>
            </a:r>
          </a:p>
          <a:p>
            <a:pPr lvl="1" algn="just"/>
            <a:r>
              <a:rPr lang="hu-HU" sz="2000" dirty="0"/>
              <a:t>A 95/46/EK adatvédelmi irányelv 20. cikke (1995)</a:t>
            </a:r>
          </a:p>
          <a:p>
            <a:pPr lvl="1" algn="just"/>
            <a:r>
              <a:rPr lang="hu-HU" sz="2000" dirty="0"/>
              <a:t>Projekt jóváhagyásához szükséges adatvédelmi hatásvizsgálat, Igazgatótanácsi Titkárság, Ontario, Kanada (1998)</a:t>
            </a:r>
          </a:p>
          <a:p>
            <a:pPr lvl="1" algn="just"/>
            <a:r>
              <a:rPr lang="hu-HU" sz="2000" dirty="0"/>
              <a:t>Adatvédelmi hatásvizsgálati útmutató, Információs és Adatvédelmi Biztos Hivatal (2001, 2010)</a:t>
            </a:r>
          </a:p>
          <a:p>
            <a:pPr lvl="1" algn="just"/>
            <a:r>
              <a:rPr lang="hu-HU" sz="2000" dirty="0"/>
              <a:t>Adatvédelmi hatásvizsgálati kérdőív, Információs és Adatvédelmi Biztos Hivatala, Kanada, Alberta, (2001)</a:t>
            </a:r>
          </a:p>
          <a:p>
            <a:pPr lvl="1" algn="just"/>
            <a:r>
              <a:rPr lang="hu-HU" sz="2000" dirty="0"/>
              <a:t>Adatvédelmi hatásvizsgálati kézikönyv, Adatvédelmi Biztos Hivatala, Új-Zéland (2002, 2007)</a:t>
            </a:r>
          </a:p>
          <a:p>
            <a:pPr lvl="1" algn="just"/>
            <a:r>
              <a:rPr lang="hu-HU" sz="2000" dirty="0"/>
              <a:t>E-kormányzati törvény, Egyesült Államok (2002)</a:t>
            </a:r>
          </a:p>
        </p:txBody>
      </p:sp>
      <p:sp>
        <p:nvSpPr>
          <p:cNvPr id="4" name="Segnaposto numero diapositiva 3">
            <a:extLst>
              <a:ext uri="{FF2B5EF4-FFF2-40B4-BE49-F238E27FC236}">
                <a16:creationId xmlns:a16="http://schemas.microsoft.com/office/drawing/2014/main" id="{2A075960-62E2-AC4F-9825-F4B902549B32}"/>
              </a:ext>
            </a:extLst>
          </p:cNvPr>
          <p:cNvSpPr>
            <a:spLocks noGrp="1"/>
          </p:cNvSpPr>
          <p:nvPr>
            <p:ph type="sldNum" sz="quarter" idx="4"/>
          </p:nvPr>
        </p:nvSpPr>
        <p:spPr/>
        <p:txBody>
          <a:bodyPr/>
          <a:lstStyle/>
          <a:p>
            <a:fld id="{D57F1E4F-1CFF-5643-939E-02111984F565}" type="slidenum">
              <a:rPr lang="en-US" smtClean="0"/>
              <a:t>17</a:t>
            </a:fld>
            <a:endParaRPr lang="en-US" dirty="0"/>
          </a:p>
        </p:txBody>
      </p:sp>
      <p:sp>
        <p:nvSpPr>
          <p:cNvPr id="5" name="Ellipszis 4">
            <a:extLst>
              <a:ext uri="{FF2B5EF4-FFF2-40B4-BE49-F238E27FC236}">
                <a16:creationId xmlns:a16="http://schemas.microsoft.com/office/drawing/2014/main" id="{D2474C5D-F372-4717-BEE7-DE4D9D86357C}"/>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06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7C0E-F316-4958-A68A-6876C53037A6}"/>
              </a:ext>
            </a:extLst>
          </p:cNvPr>
          <p:cNvSpPr>
            <a:spLocks noGrp="1"/>
          </p:cNvSpPr>
          <p:nvPr>
            <p:ph type="title"/>
          </p:nvPr>
        </p:nvSpPr>
        <p:spPr>
          <a:xfrm>
            <a:off x="677334" y="609600"/>
            <a:ext cx="8596668" cy="894080"/>
          </a:xfrm>
        </p:spPr>
        <p:txBody>
          <a:bodyPr/>
          <a:lstStyle/>
          <a:p>
            <a:r>
              <a:rPr lang="hu-HU" dirty="0"/>
              <a:t>Rövid történeti áttekintés (4)</a:t>
            </a:r>
            <a:endParaRPr lang="en-GB" dirty="0"/>
          </a:p>
        </p:txBody>
      </p:sp>
      <p:sp>
        <p:nvSpPr>
          <p:cNvPr id="3" name="Content Placeholder 2">
            <a:extLst>
              <a:ext uri="{FF2B5EF4-FFF2-40B4-BE49-F238E27FC236}">
                <a16:creationId xmlns:a16="http://schemas.microsoft.com/office/drawing/2014/main" id="{3E4DA3A7-34F3-424B-8E85-9F1B896DCEF2}"/>
              </a:ext>
            </a:extLst>
          </p:cNvPr>
          <p:cNvSpPr>
            <a:spLocks noGrp="1"/>
          </p:cNvSpPr>
          <p:nvPr>
            <p:ph idx="1"/>
          </p:nvPr>
        </p:nvSpPr>
        <p:spPr>
          <a:xfrm>
            <a:off x="677334" y="1503680"/>
            <a:ext cx="9259146" cy="5059680"/>
          </a:xfrm>
        </p:spPr>
        <p:txBody>
          <a:bodyPr>
            <a:noAutofit/>
          </a:bodyPr>
          <a:lstStyle/>
          <a:p>
            <a:pPr lvl="1" algn="just"/>
            <a:r>
              <a:rPr lang="hu-HU" sz="2000" dirty="0"/>
              <a:t>Adatvédelmi hatásvizsgálati útmutató, Victoria-állam Adatvédelmi Biztos Hivatala, Ausztrália (2004, 2009)</a:t>
            </a:r>
          </a:p>
          <a:p>
            <a:pPr lvl="1" algn="just"/>
            <a:r>
              <a:rPr lang="hu-HU" sz="2000" dirty="0"/>
              <a:t>Adatvédelmi hatásvizsgálati útmutató, Adatvédelmi Biztos Hivatala, Ausztrália (2006, átdolgozott: 2010)</a:t>
            </a:r>
          </a:p>
          <a:p>
            <a:pPr lvl="1" algn="just"/>
            <a:r>
              <a:rPr lang="hu-HU" sz="2000" dirty="0"/>
              <a:t>Adatvédelmi hatástanulmány-kézikönyv, ICO, Egyesült Királyság (2007, 2009)</a:t>
            </a:r>
          </a:p>
          <a:p>
            <a:pPr lvl="1" algn="just"/>
            <a:r>
              <a:rPr lang="hu-HU" sz="2000" dirty="0"/>
              <a:t>Adatkezelési áttekintés, Egyesült Királyság Kabinetiroda (2008)</a:t>
            </a:r>
          </a:p>
          <a:p>
            <a:pPr lvl="1" algn="just"/>
            <a:r>
              <a:rPr lang="hu-HU" sz="2000" dirty="0"/>
              <a:t>Madridi állásfoglalás, Adatvédelmi Biztosok Nemzetközi Konferenciája (2009)</a:t>
            </a:r>
          </a:p>
          <a:p>
            <a:pPr lvl="1" algn="just"/>
            <a:r>
              <a:rPr lang="hu-HU" sz="2000" dirty="0"/>
              <a:t>Adatvédelmi hatásvizsgálati útmutató, Egészségügyi Információs és Minőségügyi Hatóság, Írország, (2010)</a:t>
            </a:r>
          </a:p>
          <a:p>
            <a:pPr lvl="1" algn="just"/>
            <a:r>
              <a:rPr lang="hu-HU" sz="2000" dirty="0"/>
              <a:t>ISO29134 - Irányelvek az adatvédelmi hatásvizsgálathoz (2017).</a:t>
            </a:r>
          </a:p>
          <a:p>
            <a:pPr marL="457200" lvl="1" indent="0" algn="just">
              <a:buNone/>
            </a:pPr>
            <a:endParaRPr lang="en-GB" sz="2000" dirty="0"/>
          </a:p>
        </p:txBody>
      </p:sp>
      <p:sp>
        <p:nvSpPr>
          <p:cNvPr id="4" name="Segnaposto numero diapositiva 3">
            <a:extLst>
              <a:ext uri="{FF2B5EF4-FFF2-40B4-BE49-F238E27FC236}">
                <a16:creationId xmlns:a16="http://schemas.microsoft.com/office/drawing/2014/main" id="{2A075960-62E2-AC4F-9825-F4B902549B32}"/>
              </a:ext>
            </a:extLst>
          </p:cNvPr>
          <p:cNvSpPr>
            <a:spLocks noGrp="1"/>
          </p:cNvSpPr>
          <p:nvPr>
            <p:ph type="sldNum" sz="quarter" idx="4"/>
          </p:nvPr>
        </p:nvSpPr>
        <p:spPr/>
        <p:txBody>
          <a:bodyPr/>
          <a:lstStyle/>
          <a:p>
            <a:fld id="{D57F1E4F-1CFF-5643-939E-02111984F565}" type="slidenum">
              <a:rPr lang="en-US" smtClean="0"/>
              <a:t>18</a:t>
            </a:fld>
            <a:endParaRPr lang="en-US" dirty="0"/>
          </a:p>
        </p:txBody>
      </p:sp>
      <p:sp>
        <p:nvSpPr>
          <p:cNvPr id="5" name="Ellipszis 4">
            <a:extLst>
              <a:ext uri="{FF2B5EF4-FFF2-40B4-BE49-F238E27FC236}">
                <a16:creationId xmlns:a16="http://schemas.microsoft.com/office/drawing/2014/main" id="{D2474C5D-F372-4717-BEE7-DE4D9D86357C}"/>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549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8FB-1730-4042-8AEE-15C852B1B9AE}"/>
              </a:ext>
            </a:extLst>
          </p:cNvPr>
          <p:cNvSpPr>
            <a:spLocks noGrp="1"/>
          </p:cNvSpPr>
          <p:nvPr>
            <p:ph type="title"/>
          </p:nvPr>
        </p:nvSpPr>
        <p:spPr/>
        <p:txBody>
          <a:bodyPr/>
          <a:lstStyle/>
          <a:p>
            <a:r>
              <a:rPr lang="hu-HU" dirty="0"/>
              <a:t>Az adatvédelmi hatásvizsgálat</a:t>
            </a:r>
            <a:br>
              <a:rPr lang="hu-HU" dirty="0"/>
            </a:br>
            <a:r>
              <a:rPr lang="hu-HU" dirty="0"/>
              <a:t>Összefoglaló:</a:t>
            </a:r>
            <a:endParaRPr lang="en-GB" dirty="0"/>
          </a:p>
        </p:txBody>
      </p:sp>
      <p:sp>
        <p:nvSpPr>
          <p:cNvPr id="3" name="Content Placeholder 2">
            <a:extLst>
              <a:ext uri="{FF2B5EF4-FFF2-40B4-BE49-F238E27FC236}">
                <a16:creationId xmlns:a16="http://schemas.microsoft.com/office/drawing/2014/main" id="{7CEB9358-FD72-4CE6-AC95-AA02FC0CC80B}"/>
              </a:ext>
            </a:extLst>
          </p:cNvPr>
          <p:cNvSpPr>
            <a:spLocks noGrp="1"/>
          </p:cNvSpPr>
          <p:nvPr>
            <p:ph idx="1"/>
          </p:nvPr>
        </p:nvSpPr>
        <p:spPr/>
        <p:txBody>
          <a:bodyPr>
            <a:normAutofit/>
          </a:bodyPr>
          <a:lstStyle/>
          <a:p>
            <a:pPr algn="just"/>
            <a:r>
              <a:rPr lang="hu-HU" sz="2200" dirty="0"/>
              <a:t>Folyamat / gyakorlat</a:t>
            </a:r>
          </a:p>
          <a:p>
            <a:pPr algn="just"/>
            <a:r>
              <a:rPr lang="hu-HU" sz="2200" dirty="0"/>
              <a:t>Rendszeres </a:t>
            </a:r>
          </a:p>
          <a:p>
            <a:pPr algn="just"/>
            <a:r>
              <a:rPr lang="hu-HU" sz="2200" dirty="0"/>
              <a:t>A kockázat elemzése (de nem szükségszerűen „kockázatértékelés”)</a:t>
            </a:r>
          </a:p>
          <a:p>
            <a:pPr algn="just"/>
            <a:r>
              <a:rPr lang="hu-HU" sz="2200" dirty="0"/>
              <a:t>Jogilag kötelező (bizonyos személyes adatok kezelése esetén)</a:t>
            </a:r>
          </a:p>
          <a:p>
            <a:pPr algn="just"/>
            <a:r>
              <a:rPr lang="hu-HU" sz="2200" dirty="0"/>
              <a:t>Lehetőséget nyújt a magánélethez való jog és a személyes adatok kezelésére vonatkozó gyakorlatok javítására</a:t>
            </a:r>
          </a:p>
        </p:txBody>
      </p:sp>
      <p:sp>
        <p:nvSpPr>
          <p:cNvPr id="4" name="Segnaposto numero diapositiva 3">
            <a:extLst>
              <a:ext uri="{FF2B5EF4-FFF2-40B4-BE49-F238E27FC236}">
                <a16:creationId xmlns:a16="http://schemas.microsoft.com/office/drawing/2014/main" id="{B405D62F-E579-8146-97E2-FF00006F3210}"/>
              </a:ext>
            </a:extLst>
          </p:cNvPr>
          <p:cNvSpPr>
            <a:spLocks noGrp="1"/>
          </p:cNvSpPr>
          <p:nvPr>
            <p:ph type="sldNum" sz="quarter" idx="4"/>
          </p:nvPr>
        </p:nvSpPr>
        <p:spPr/>
        <p:txBody>
          <a:bodyPr/>
          <a:lstStyle/>
          <a:p>
            <a:fld id="{D57F1E4F-1CFF-5643-939E-02111984F565}" type="slidenum">
              <a:rPr lang="en-US" smtClean="0"/>
              <a:t>19</a:t>
            </a:fld>
            <a:endParaRPr lang="en-US" dirty="0"/>
          </a:p>
        </p:txBody>
      </p:sp>
      <p:sp>
        <p:nvSpPr>
          <p:cNvPr id="5" name="Ellipszis 4">
            <a:extLst>
              <a:ext uri="{FF2B5EF4-FFF2-40B4-BE49-F238E27FC236}">
                <a16:creationId xmlns:a16="http://schemas.microsoft.com/office/drawing/2014/main" id="{B59EA712-2D83-49C5-8235-F3DA2E967CF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157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8E8-7874-42F8-A74A-9361DF085B7E}"/>
              </a:ext>
            </a:extLst>
          </p:cNvPr>
          <p:cNvSpPr>
            <a:spLocks noGrp="1"/>
          </p:cNvSpPr>
          <p:nvPr>
            <p:ph type="title"/>
          </p:nvPr>
        </p:nvSpPr>
        <p:spPr>
          <a:xfrm>
            <a:off x="677334" y="609600"/>
            <a:ext cx="8596668" cy="1160834"/>
          </a:xfrm>
        </p:spPr>
        <p:txBody>
          <a:bodyPr>
            <a:normAutofit fontScale="90000"/>
          </a:bodyPr>
          <a:lstStyle/>
          <a:p>
            <a:r>
              <a:rPr lang="hu-HU" dirty="0"/>
              <a:t>Útmutató a diák használatához (diavetítés előtt eltávolítandó)</a:t>
            </a:r>
          </a:p>
        </p:txBody>
      </p:sp>
      <p:sp>
        <p:nvSpPr>
          <p:cNvPr id="3" name="Content Placeholder 2">
            <a:extLst>
              <a:ext uri="{FF2B5EF4-FFF2-40B4-BE49-F238E27FC236}">
                <a16:creationId xmlns:a16="http://schemas.microsoft.com/office/drawing/2014/main" id="{A395471E-2649-4901-BC38-E514115E7311}"/>
              </a:ext>
            </a:extLst>
          </p:cNvPr>
          <p:cNvSpPr>
            <a:spLocks noGrp="1"/>
          </p:cNvSpPr>
          <p:nvPr>
            <p:ph idx="1"/>
          </p:nvPr>
        </p:nvSpPr>
        <p:spPr>
          <a:xfrm>
            <a:off x="677333" y="1770434"/>
            <a:ext cx="9400521" cy="4477965"/>
          </a:xfrm>
        </p:spPr>
        <p:txBody>
          <a:bodyPr>
            <a:normAutofit fontScale="85000" lnSpcReduction="20000"/>
          </a:bodyPr>
          <a:lstStyle/>
          <a:p>
            <a:pPr marL="0" indent="0" algn="just">
              <a:buNone/>
            </a:pPr>
            <a:r>
              <a:rPr lang="hu-HU" dirty="0"/>
              <a:t>A következő diasort úgy állítottuk össze, hogy az adott hallgatóság igényeire szabható legyen. Ennek érdekében minden egyes dián megjelöltük, hogy milyen típusú hallgatóságnak szól (lásd a megjegyzések „célcsoport” címszava alatt).</a:t>
            </a:r>
          </a:p>
          <a:p>
            <a:pPr marL="0" indent="0" algn="just">
              <a:buNone/>
            </a:pPr>
            <a:r>
              <a:rPr lang="hu-HU" dirty="0"/>
              <a:t>A diák alatti jegyzetekben további információ található a dia nehézségi fokáról, [megfelelő-e adatvédelmi ismeretekkel nem rendelkezők számára?] a célcsoportról, [általános vagy kiemelt pl. adatvédelmi hatóságok képviselői, ügyvédek, adatvédelmi tisztviselők stb.] valamint a dián szereplő információ jelentőségéről [azaz, feltétlenül szükséges-e, vagy el lehet távolítani anélkül, hogy a képzés hatékonyságát befolyásolná?].</a:t>
            </a:r>
          </a:p>
          <a:p>
            <a:pPr marL="0" indent="0">
              <a:buNone/>
            </a:pPr>
            <a:r>
              <a:rPr lang="hu-HU" dirty="0"/>
              <a:t>A képzés előtt kérjük, hogy:</a:t>
            </a:r>
          </a:p>
          <a:p>
            <a:r>
              <a:rPr lang="hu-HU" dirty="0"/>
              <a:t>Alaposan olvassa el a diákat és a jegyzeteket!</a:t>
            </a:r>
          </a:p>
          <a:p>
            <a:r>
              <a:rPr lang="hu-HU" dirty="0"/>
              <a:t>Vessen egy pillantást az olvasmányok listájára - ezek szintén segítik a felkészülést!</a:t>
            </a:r>
          </a:p>
          <a:p>
            <a:r>
              <a:rPr lang="hu-HU" dirty="0"/>
              <a:t>Távolítsa el / rejtse el azokat a diákat, melyeket nem kíván felhasználni [kattintson az egér jobb gombjával a bal oldali diasoron a képkockára, majd a 'dia elrejtése' gombra]! A diák előzetes besorolása az adott dián megjelenő tartalom részletessége és jelentősége alapján történik.</a:t>
            </a:r>
          </a:p>
          <a:p>
            <a:r>
              <a:rPr lang="hu-HU" dirty="0"/>
              <a:t>Igazítsa a diákat a nemzeti vagy ágazati követelményekhez!</a:t>
            </a:r>
          </a:p>
          <a:p>
            <a:r>
              <a:rPr lang="hu-HU" dirty="0"/>
              <a:t>Egészítse ki olyan tartalommal, amelyet alapvető fontosságúnak ítél az adott közönség számára!</a:t>
            </a:r>
          </a:p>
          <a:p>
            <a:r>
              <a:rPr lang="hu-HU" dirty="0"/>
              <a:t>Igazítsa a saját szervezete igényeihez a diasor alapértelmezett megjelenését!</a:t>
            </a:r>
          </a:p>
        </p:txBody>
      </p:sp>
      <p:sp>
        <p:nvSpPr>
          <p:cNvPr id="5" name="Ellipszis 4">
            <a:extLst>
              <a:ext uri="{FF2B5EF4-FFF2-40B4-BE49-F238E27FC236}">
                <a16:creationId xmlns:a16="http://schemas.microsoft.com/office/drawing/2014/main" id="{43435FEC-6ACB-49F4-A211-0C481D4B4176}"/>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5871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p:nvPr>
        </p:nvSpPr>
        <p:spPr>
          <a:xfrm>
            <a:off x="1144694" y="2600960"/>
            <a:ext cx="8596668"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14F593C8-7C1D-481E-BE0B-6D340E1F11A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730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FBF-B523-429A-9D12-CB21BE32026C}"/>
              </a:ext>
            </a:extLst>
          </p:cNvPr>
          <p:cNvSpPr>
            <a:spLocks noGrp="1"/>
          </p:cNvSpPr>
          <p:nvPr>
            <p:ph type="title"/>
          </p:nvPr>
        </p:nvSpPr>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90E96E04-24D0-48A8-B4A2-9AA7029E6087}"/>
              </a:ext>
            </a:extLst>
          </p:cNvPr>
          <p:cNvSpPr>
            <a:spLocks noGrp="1"/>
          </p:cNvSpPr>
          <p:nvPr>
            <p:ph idx="1"/>
          </p:nvPr>
        </p:nvSpPr>
        <p:spPr>
          <a:xfrm>
            <a:off x="677334" y="1503681"/>
            <a:ext cx="9563946" cy="4545702"/>
          </a:xfrm>
        </p:spPr>
        <p:txBody>
          <a:bodyPr>
            <a:noAutofit/>
          </a:bodyPr>
          <a:lstStyle/>
          <a:p>
            <a:pPr marL="514350" lvl="0" indent="-514350">
              <a:buFont typeface="+mj-lt"/>
              <a:buAutoNum type="arabicPeriod"/>
            </a:pPr>
            <a:r>
              <a:rPr lang="hu-HU" sz="2200" dirty="0">
                <a:solidFill>
                  <a:srgbClr val="00B050"/>
                </a:solidFill>
              </a:rPr>
              <a:t>Bevezetés</a:t>
            </a:r>
          </a:p>
          <a:p>
            <a:pPr marL="914400" lvl="1" indent="-457200">
              <a:buFont typeface="+mj-lt"/>
              <a:buAutoNum type="alphaLcParenR"/>
            </a:pPr>
            <a:r>
              <a:rPr lang="hu-HU" sz="2200" dirty="0">
                <a:solidFill>
                  <a:srgbClr val="00B050"/>
                </a:solidFill>
              </a:rPr>
              <a:t>Célkitűzés</a:t>
            </a:r>
          </a:p>
          <a:p>
            <a:pPr marL="514350" lvl="0" indent="-514350">
              <a:buFont typeface="+mj-lt"/>
              <a:buAutoNum type="arabicPeriod"/>
            </a:pPr>
            <a:r>
              <a:rPr lang="hu-HU" sz="2200" dirty="0">
                <a:solidFill>
                  <a:srgbClr val="00B050"/>
                </a:solidFill>
              </a:rPr>
              <a:t>Az adatvédelmi hatásvizsgálat és annak szükségessége</a:t>
            </a:r>
          </a:p>
          <a:p>
            <a:pPr marL="514350" lvl="0" indent="-514350">
              <a:buFont typeface="+mj-lt"/>
              <a:buAutoNum type="arabicPeriod"/>
            </a:pPr>
            <a:r>
              <a:rPr lang="hu-HU" sz="2200" dirty="0">
                <a:solidFill>
                  <a:srgbClr val="FF0000"/>
                </a:solidFill>
              </a:rPr>
              <a:t>Az adatvédelmi hatásvizsgálat a gyakorlatban</a:t>
            </a:r>
          </a:p>
          <a:p>
            <a:pPr marL="914400" lvl="1" indent="-457200">
              <a:buFont typeface="+mj-lt"/>
              <a:buAutoNum type="alphaLcParenR"/>
            </a:pPr>
            <a:r>
              <a:rPr lang="hu-HU" sz="2200" dirty="0"/>
              <a:t>Siker és kudarc</a:t>
            </a:r>
          </a:p>
          <a:p>
            <a:pPr marL="914400" lvl="1" indent="-457200">
              <a:buFont typeface="+mj-lt"/>
              <a:buAutoNum type="alphaLcParenR"/>
            </a:pPr>
            <a:r>
              <a:rPr lang="hu-HU" sz="2200" dirty="0"/>
              <a:t>A szükségesség, az arányosság és a kockázat a hatásvizsgálat során</a:t>
            </a:r>
          </a:p>
          <a:p>
            <a:pPr marL="914400" lvl="1" indent="-457200">
              <a:buFont typeface="+mj-lt"/>
              <a:buAutoNum type="alphaLcParenR"/>
            </a:pPr>
            <a:r>
              <a:rPr lang="hu-HU" sz="2200" dirty="0"/>
              <a:t>Konzultáció és együttműködés az érdekelt felekkel</a:t>
            </a:r>
          </a:p>
          <a:p>
            <a:pPr marL="514350" lvl="0" indent="-514350">
              <a:buFont typeface="+mj-lt"/>
              <a:buAutoNum type="arabicPeriod"/>
            </a:pPr>
            <a:r>
              <a:rPr lang="hu-HU" sz="2200" dirty="0"/>
              <a:t>Tippek és trükkök az adatvédelmi hatásvizsgálat lefolytatásához</a:t>
            </a:r>
          </a:p>
          <a:p>
            <a:pPr marL="514350" lvl="0" indent="-514350">
              <a:buFont typeface="+mj-lt"/>
              <a:buAutoNum type="arabicPeriod"/>
            </a:pPr>
            <a:r>
              <a:rPr lang="hu-HU" sz="2200" dirty="0"/>
              <a:t>Kérdések és válaszok</a:t>
            </a:r>
          </a:p>
          <a:p>
            <a:pPr marL="514350" lvl="0" indent="-514350">
              <a:buFont typeface="+mj-lt"/>
              <a:buAutoNum type="arabicPeriod"/>
            </a:pPr>
            <a:r>
              <a:rPr lang="hu-HU" sz="2200" dirty="0"/>
              <a:t>Összefoglalás és visszajelzés</a:t>
            </a:r>
            <a:endParaRPr lang="en-GB" sz="2200" dirty="0"/>
          </a:p>
        </p:txBody>
      </p:sp>
      <p:sp>
        <p:nvSpPr>
          <p:cNvPr id="4" name="Segnaposto numero diapositiva 3">
            <a:extLst>
              <a:ext uri="{FF2B5EF4-FFF2-40B4-BE49-F238E27FC236}">
                <a16:creationId xmlns:a16="http://schemas.microsoft.com/office/drawing/2014/main" id="{ABE992BB-DD05-DF49-B055-98A6525CD81C}"/>
              </a:ext>
            </a:extLst>
          </p:cNvPr>
          <p:cNvSpPr>
            <a:spLocks noGrp="1"/>
          </p:cNvSpPr>
          <p:nvPr>
            <p:ph type="sldNum" sz="quarter" idx="4"/>
          </p:nvPr>
        </p:nvSpPr>
        <p:spPr/>
        <p:txBody>
          <a:bodyPr/>
          <a:lstStyle/>
          <a:p>
            <a:fld id="{D57F1E4F-1CFF-5643-939E-02111984F565}" type="slidenum">
              <a:rPr lang="en-US" smtClean="0">
                <a:solidFill>
                  <a:srgbClr val="4A66AC"/>
                </a:solidFill>
              </a:rPr>
              <a:pPr/>
              <a:t>21</a:t>
            </a:fld>
            <a:endParaRPr lang="en-US" dirty="0">
              <a:solidFill>
                <a:srgbClr val="4A66AC"/>
              </a:solidFill>
            </a:endParaRPr>
          </a:p>
        </p:txBody>
      </p:sp>
      <p:sp>
        <p:nvSpPr>
          <p:cNvPr id="5" name="Ellipszis 4">
            <a:extLst>
              <a:ext uri="{FF2B5EF4-FFF2-40B4-BE49-F238E27FC236}">
                <a16:creationId xmlns:a16="http://schemas.microsoft.com/office/drawing/2014/main" id="{C0DE5BE8-706C-45C7-B6AC-8813651EAEB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4711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D8DB-6906-473D-B521-C2ED2BFA488C}"/>
              </a:ext>
            </a:extLst>
          </p:cNvPr>
          <p:cNvSpPr>
            <a:spLocks noGrp="1"/>
          </p:cNvSpPr>
          <p:nvPr>
            <p:ph type="title" idx="4294967295"/>
          </p:nvPr>
        </p:nvSpPr>
        <p:spPr>
          <a:xfrm>
            <a:off x="1110773" y="196850"/>
            <a:ext cx="9218613" cy="1320800"/>
          </a:xfrm>
        </p:spPr>
        <p:txBody>
          <a:bodyPr/>
          <a:lstStyle/>
          <a:p>
            <a:r>
              <a:rPr lang="hu-HU" dirty="0"/>
              <a:t>Az adatvédelmi hatásvizsgálatban rejlő lehetőségek </a:t>
            </a:r>
            <a:endParaRPr lang="en-GB" dirty="0"/>
          </a:p>
        </p:txBody>
      </p:sp>
      <p:sp>
        <p:nvSpPr>
          <p:cNvPr id="5" name="Content Placeholder 4">
            <a:extLst>
              <a:ext uri="{FF2B5EF4-FFF2-40B4-BE49-F238E27FC236}">
                <a16:creationId xmlns:a16="http://schemas.microsoft.com/office/drawing/2014/main" id="{357989F2-C72A-49AA-AF96-1D0E2DF573E1}"/>
              </a:ext>
            </a:extLst>
          </p:cNvPr>
          <p:cNvSpPr>
            <a:spLocks noGrp="1"/>
          </p:cNvSpPr>
          <p:nvPr>
            <p:ph sz="half" idx="4294967295"/>
          </p:nvPr>
        </p:nvSpPr>
        <p:spPr>
          <a:xfrm>
            <a:off x="1110773" y="1517650"/>
            <a:ext cx="10004268" cy="4761229"/>
          </a:xfrm>
        </p:spPr>
        <p:txBody>
          <a:bodyPr>
            <a:noAutofit/>
          </a:bodyPr>
          <a:lstStyle/>
          <a:p>
            <a:r>
              <a:rPr lang="hu-HU" sz="2000" dirty="0"/>
              <a:t>A szociális és adatvédelmi jogok védelme.</a:t>
            </a:r>
          </a:p>
          <a:p>
            <a:r>
              <a:rPr lang="hu-HU" sz="2000" dirty="0"/>
              <a:t>Sürgeti a technológiai fejlesztésekre / közbeszerzési folyamatokra való reflektálást.</a:t>
            </a:r>
          </a:p>
          <a:p>
            <a:pPr lvl="1"/>
            <a:r>
              <a:rPr lang="hu-HU" sz="2000" dirty="0"/>
              <a:t>Beépített értékek.</a:t>
            </a:r>
          </a:p>
          <a:p>
            <a:r>
              <a:rPr lang="hu-HU" sz="2000" dirty="0"/>
              <a:t>Támogatja a tájékozott döntéshozatalt.</a:t>
            </a:r>
          </a:p>
          <a:p>
            <a:r>
              <a:rPr lang="hu-HU" sz="2000" dirty="0"/>
              <a:t>Korai figyelmeztetőrendszer.</a:t>
            </a:r>
          </a:p>
          <a:p>
            <a:r>
              <a:rPr lang="hu-HU" sz="2000" dirty="0"/>
              <a:t>Hozzáadott értéket jelent az alapértelmezett adatvédelemhez.</a:t>
            </a:r>
          </a:p>
          <a:p>
            <a:r>
              <a:rPr lang="hu-HU" sz="2000" dirty="0"/>
              <a:t>Segít elkerülni a szervezetekre gyakorolt negatív hatásokat (pl. jó hírnév). </a:t>
            </a:r>
          </a:p>
          <a:p>
            <a:r>
              <a:rPr lang="hu-HU" sz="2000" dirty="0"/>
              <a:t>Bizonyítja az elszámoltathatóságnak való megfelelést.</a:t>
            </a:r>
          </a:p>
          <a:p>
            <a:r>
              <a:rPr lang="hu-HU" sz="2000" dirty="0"/>
              <a:t>Lehetővé teszi az érdekelt felek számára az aktív szerepvállalást.</a:t>
            </a:r>
          </a:p>
          <a:p>
            <a:r>
              <a:rPr lang="hu-HU" sz="2000" dirty="0"/>
              <a:t>Felhívja a több szakterületet felölelő munkacsoportok figyelmét az adatvédelemre.</a:t>
            </a:r>
          </a:p>
        </p:txBody>
      </p:sp>
      <p:sp>
        <p:nvSpPr>
          <p:cNvPr id="8" name="Ellipszis 7">
            <a:extLst>
              <a:ext uri="{FF2B5EF4-FFF2-40B4-BE49-F238E27FC236}">
                <a16:creationId xmlns:a16="http://schemas.microsoft.com/office/drawing/2014/main" id="{C21E962C-E733-4D07-BD37-2A095D0AD86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573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D8DB-6906-473D-B521-C2ED2BFA488C}"/>
              </a:ext>
            </a:extLst>
          </p:cNvPr>
          <p:cNvSpPr>
            <a:spLocks noGrp="1"/>
          </p:cNvSpPr>
          <p:nvPr>
            <p:ph type="title"/>
          </p:nvPr>
        </p:nvSpPr>
        <p:spPr>
          <a:xfrm>
            <a:off x="677334" y="196821"/>
            <a:ext cx="9218506" cy="1092493"/>
          </a:xfrm>
        </p:spPr>
        <p:txBody>
          <a:bodyPr/>
          <a:lstStyle/>
          <a:p>
            <a:r>
              <a:rPr lang="hu-HU" dirty="0"/>
              <a:t>Az adatvédelmi hatásvizsgálat kihívásai</a:t>
            </a:r>
            <a:endParaRPr lang="en-GB" dirty="0"/>
          </a:p>
        </p:txBody>
      </p:sp>
      <p:sp>
        <p:nvSpPr>
          <p:cNvPr id="7" name="Content Placeholder 6">
            <a:extLst>
              <a:ext uri="{FF2B5EF4-FFF2-40B4-BE49-F238E27FC236}">
                <a16:creationId xmlns:a16="http://schemas.microsoft.com/office/drawing/2014/main" id="{F59B19BE-3A48-4BFB-A57F-E1F973FC951D}"/>
              </a:ext>
            </a:extLst>
          </p:cNvPr>
          <p:cNvSpPr>
            <a:spLocks noGrp="1"/>
          </p:cNvSpPr>
          <p:nvPr>
            <p:ph sz="half" idx="2"/>
          </p:nvPr>
        </p:nvSpPr>
        <p:spPr>
          <a:xfrm>
            <a:off x="955040" y="1289315"/>
            <a:ext cx="8318964" cy="4752048"/>
          </a:xfrm>
        </p:spPr>
        <p:txBody>
          <a:bodyPr>
            <a:normAutofit/>
          </a:bodyPr>
          <a:lstStyle/>
          <a:p>
            <a:pPr algn="just"/>
            <a:r>
              <a:rPr lang="hu-HU" sz="2600" dirty="0"/>
              <a:t>Túlzott bürokrácia.</a:t>
            </a:r>
          </a:p>
          <a:p>
            <a:pPr algn="just"/>
            <a:r>
              <a:rPr lang="hu-HU" sz="2600" dirty="0"/>
              <a:t>Elpazarolt erőfeszítések.</a:t>
            </a:r>
          </a:p>
          <a:p>
            <a:pPr algn="just"/>
            <a:r>
              <a:rPr lang="hu-HU" sz="2600" dirty="0"/>
              <a:t>Jelképes erőfeszítések.</a:t>
            </a:r>
          </a:p>
          <a:p>
            <a:pPr algn="just"/>
            <a:r>
              <a:rPr lang="hu-HU" sz="2600" dirty="0"/>
              <a:t>A hatásvizsgálatot nem építik be a szervezet működési folyamataiba.</a:t>
            </a:r>
          </a:p>
          <a:p>
            <a:pPr algn="just"/>
            <a:r>
              <a:rPr lang="hu-HU" sz="2600" dirty="0"/>
              <a:t>Elszigetelt, minimális konzultáció.</a:t>
            </a:r>
          </a:p>
          <a:p>
            <a:pPr algn="just"/>
            <a:r>
              <a:rPr lang="hu-HU" sz="2600" dirty="0"/>
              <a:t>„Védekező” adatvédelmi hatásvizsgálat.</a:t>
            </a:r>
          </a:p>
          <a:p>
            <a:pPr marL="0" indent="0" algn="just">
              <a:buNone/>
            </a:pPr>
            <a:endParaRPr lang="en-GB" sz="2600" dirty="0"/>
          </a:p>
        </p:txBody>
      </p:sp>
      <p:sp>
        <p:nvSpPr>
          <p:cNvPr id="3" name="Segnaposto numero diapositiva 2">
            <a:extLst>
              <a:ext uri="{FF2B5EF4-FFF2-40B4-BE49-F238E27FC236}">
                <a16:creationId xmlns:a16="http://schemas.microsoft.com/office/drawing/2014/main" id="{D0736028-9277-1143-9DEB-F01A5D82B5D7}"/>
              </a:ext>
            </a:extLst>
          </p:cNvPr>
          <p:cNvSpPr>
            <a:spLocks noGrp="1"/>
          </p:cNvSpPr>
          <p:nvPr>
            <p:ph type="sldNum" sz="quarter" idx="4"/>
          </p:nvPr>
        </p:nvSpPr>
        <p:spPr/>
        <p:txBody>
          <a:bodyPr/>
          <a:lstStyle/>
          <a:p>
            <a:fld id="{D57F1E4F-1CFF-5643-939E-02111984F565}" type="slidenum">
              <a:rPr lang="en-US" smtClean="0"/>
              <a:t>23</a:t>
            </a:fld>
            <a:endParaRPr lang="en-US" dirty="0"/>
          </a:p>
        </p:txBody>
      </p:sp>
      <p:sp>
        <p:nvSpPr>
          <p:cNvPr id="8" name="Ellipszis 7">
            <a:extLst>
              <a:ext uri="{FF2B5EF4-FFF2-40B4-BE49-F238E27FC236}">
                <a16:creationId xmlns:a16="http://schemas.microsoft.com/office/drawing/2014/main" id="{C21E962C-E733-4D07-BD37-2A095D0AD86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000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037E-01DF-404F-B1E5-1D1E6D9DC6D2}"/>
              </a:ext>
            </a:extLst>
          </p:cNvPr>
          <p:cNvSpPr>
            <a:spLocks noGrp="1"/>
          </p:cNvSpPr>
          <p:nvPr>
            <p:ph type="title"/>
          </p:nvPr>
        </p:nvSpPr>
        <p:spPr/>
        <p:txBody>
          <a:bodyPr>
            <a:normAutofit fontScale="90000"/>
          </a:bodyPr>
          <a:lstStyle/>
          <a:p>
            <a:r>
              <a:rPr lang="hu-HU" dirty="0"/>
              <a:t>Az adatvédelmi hatásvizsgálat szükségessége - küszöbérték vizsgálata (1)</a:t>
            </a:r>
          </a:p>
        </p:txBody>
      </p:sp>
      <p:sp>
        <p:nvSpPr>
          <p:cNvPr id="3" name="Content Placeholder 2">
            <a:extLst>
              <a:ext uri="{FF2B5EF4-FFF2-40B4-BE49-F238E27FC236}">
                <a16:creationId xmlns:a16="http://schemas.microsoft.com/office/drawing/2014/main" id="{D56C8F9D-2512-42B9-9CC4-E6DBC399866D}"/>
              </a:ext>
            </a:extLst>
          </p:cNvPr>
          <p:cNvSpPr>
            <a:spLocks noGrp="1"/>
          </p:cNvSpPr>
          <p:nvPr>
            <p:ph idx="1"/>
          </p:nvPr>
        </p:nvSpPr>
        <p:spPr>
          <a:xfrm>
            <a:off x="677334" y="1812175"/>
            <a:ext cx="9065182" cy="4229187"/>
          </a:xfrm>
        </p:spPr>
        <p:txBody>
          <a:bodyPr>
            <a:noAutofit/>
          </a:bodyPr>
          <a:lstStyle/>
          <a:p>
            <a:pPr algn="just"/>
            <a:r>
              <a:rPr lang="hu-HU" sz="2000" dirty="0"/>
              <a:t>Nem minden adatkezelés esetén szükséges az adatvédelmi hatásvizsgálat lefolytatása.</a:t>
            </a:r>
            <a:endParaRPr lang="en-GB" sz="2000" dirty="0"/>
          </a:p>
          <a:p>
            <a:pPr algn="just"/>
            <a:r>
              <a:rPr lang="hu-HU" sz="2000" dirty="0"/>
              <a:t>Mikor szükséges</a:t>
            </a:r>
            <a:r>
              <a:rPr lang="en-GB" sz="2000" dirty="0"/>
              <a:t>? (</a:t>
            </a:r>
            <a:r>
              <a:rPr lang="hu-HU" sz="2000" dirty="0"/>
              <a:t>a </a:t>
            </a:r>
            <a:r>
              <a:rPr lang="en-GB" sz="2000" dirty="0"/>
              <a:t>GDPR</a:t>
            </a:r>
            <a:r>
              <a:rPr lang="hu-HU" sz="2000" dirty="0"/>
              <a:t> (</a:t>
            </a:r>
            <a:r>
              <a:rPr lang="en-GB" sz="2000" dirty="0"/>
              <a:t>89</a:t>
            </a:r>
            <a:r>
              <a:rPr lang="hu-HU" sz="2000" dirty="0"/>
              <a:t>)</a:t>
            </a:r>
            <a:r>
              <a:rPr lang="en-GB" sz="2000" dirty="0"/>
              <a:t> </a:t>
            </a:r>
            <a:r>
              <a:rPr lang="hu-HU" sz="2000" dirty="0"/>
              <a:t>és </a:t>
            </a:r>
            <a:r>
              <a:rPr lang="en-GB" sz="2000" dirty="0"/>
              <a:t> </a:t>
            </a:r>
            <a:r>
              <a:rPr lang="hu-HU" sz="2000" dirty="0"/>
              <a:t>(</a:t>
            </a:r>
            <a:r>
              <a:rPr lang="en-GB" sz="2000" dirty="0"/>
              <a:t>91)</a:t>
            </a:r>
            <a:r>
              <a:rPr lang="hu-HU" sz="2000" dirty="0"/>
              <a:t> Preambulumbekezdése értelmében)</a:t>
            </a:r>
            <a:endParaRPr lang="en-GB" sz="2000" dirty="0"/>
          </a:p>
          <a:p>
            <a:pPr lvl="1" algn="just"/>
            <a:r>
              <a:rPr lang="hu-HU" sz="2000" dirty="0"/>
              <a:t>az adatkezelés során új technológiákat alkalmaznak</a:t>
            </a:r>
            <a:endParaRPr lang="en-GB" sz="2000" dirty="0"/>
          </a:p>
          <a:p>
            <a:pPr lvl="1" algn="just"/>
            <a:r>
              <a:rPr lang="hu-HU" sz="2000" dirty="0"/>
              <a:t>korábban még nem folytattak le adatvédelmi hatásvizsgálatot </a:t>
            </a:r>
            <a:endParaRPr lang="en-GB" sz="2000" dirty="0"/>
          </a:p>
          <a:p>
            <a:pPr lvl="1" algn="just"/>
            <a:r>
              <a:rPr lang="hu-HU" sz="2000" dirty="0"/>
              <a:t>hosszú idő telt el az adatkezelés kezdete óta</a:t>
            </a:r>
            <a:endParaRPr lang="en-GB" sz="2000" dirty="0"/>
          </a:p>
          <a:p>
            <a:pPr lvl="1" algn="just"/>
            <a:r>
              <a:rPr lang="hu-HU" sz="2000" dirty="0"/>
              <a:t>nagymértékű adatkezelési műveletek esetén</a:t>
            </a:r>
          </a:p>
          <a:p>
            <a:pPr lvl="2" algn="just"/>
            <a:r>
              <a:rPr lang="hu-HU" sz="2000" dirty="0"/>
              <a:t>jelentős mennyiségű személyes adat </a:t>
            </a:r>
          </a:p>
          <a:p>
            <a:pPr lvl="2" algn="just"/>
            <a:r>
              <a:rPr lang="hu-HU" sz="2000" dirty="0"/>
              <a:t>regionális, nemzeti vagy szupranacionális szintű adatkezelés</a:t>
            </a:r>
          </a:p>
          <a:p>
            <a:pPr lvl="1" algn="just"/>
            <a:r>
              <a:rPr lang="hu-HU" sz="2000" dirty="0"/>
              <a:t>az adatkezelés nagy számú érintettre lehet hatással</a:t>
            </a:r>
          </a:p>
        </p:txBody>
      </p:sp>
      <p:sp>
        <p:nvSpPr>
          <p:cNvPr id="4" name="Segnaposto numero diapositiva 3">
            <a:extLst>
              <a:ext uri="{FF2B5EF4-FFF2-40B4-BE49-F238E27FC236}">
                <a16:creationId xmlns:a16="http://schemas.microsoft.com/office/drawing/2014/main" id="{D71F1B88-C8D7-FB48-A64C-6AFB7351C57C}"/>
              </a:ext>
            </a:extLst>
          </p:cNvPr>
          <p:cNvSpPr>
            <a:spLocks noGrp="1"/>
          </p:cNvSpPr>
          <p:nvPr>
            <p:ph type="sldNum" sz="quarter" idx="4"/>
          </p:nvPr>
        </p:nvSpPr>
        <p:spPr/>
        <p:txBody>
          <a:bodyPr/>
          <a:lstStyle/>
          <a:p>
            <a:fld id="{D57F1E4F-1CFF-5643-939E-02111984F565}" type="slidenum">
              <a:rPr lang="en-US" smtClean="0"/>
              <a:t>24</a:t>
            </a:fld>
            <a:endParaRPr lang="en-US" dirty="0"/>
          </a:p>
        </p:txBody>
      </p:sp>
      <p:sp>
        <p:nvSpPr>
          <p:cNvPr id="5" name="Ellipszis 4">
            <a:extLst>
              <a:ext uri="{FF2B5EF4-FFF2-40B4-BE49-F238E27FC236}">
                <a16:creationId xmlns:a16="http://schemas.microsoft.com/office/drawing/2014/main" id="{17E78CCD-227C-42D4-A4B1-0C7BD2EED75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111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037E-01DF-404F-B1E5-1D1E6D9DC6D2}"/>
              </a:ext>
            </a:extLst>
          </p:cNvPr>
          <p:cNvSpPr>
            <a:spLocks noGrp="1"/>
          </p:cNvSpPr>
          <p:nvPr>
            <p:ph type="title"/>
          </p:nvPr>
        </p:nvSpPr>
        <p:spPr>
          <a:xfrm>
            <a:off x="677334" y="256375"/>
            <a:ext cx="8596668" cy="1320800"/>
          </a:xfrm>
        </p:spPr>
        <p:txBody>
          <a:bodyPr>
            <a:normAutofit fontScale="90000"/>
          </a:bodyPr>
          <a:lstStyle/>
          <a:p>
            <a:r>
              <a:rPr lang="hu-HU" dirty="0"/>
              <a:t>Az adatvédelmi hatásvizsgálat szükségessége - küszöbérték vizsgálata (2)</a:t>
            </a:r>
          </a:p>
        </p:txBody>
      </p:sp>
      <p:sp>
        <p:nvSpPr>
          <p:cNvPr id="3" name="Content Placeholder 2">
            <a:extLst>
              <a:ext uri="{FF2B5EF4-FFF2-40B4-BE49-F238E27FC236}">
                <a16:creationId xmlns:a16="http://schemas.microsoft.com/office/drawing/2014/main" id="{D56C8F9D-2512-42B9-9CC4-E6DBC399866D}"/>
              </a:ext>
            </a:extLst>
          </p:cNvPr>
          <p:cNvSpPr>
            <a:spLocks noGrp="1"/>
          </p:cNvSpPr>
          <p:nvPr>
            <p:ph idx="1"/>
          </p:nvPr>
        </p:nvSpPr>
        <p:spPr>
          <a:xfrm>
            <a:off x="677333" y="1392014"/>
            <a:ext cx="9580571" cy="4859157"/>
          </a:xfrm>
        </p:spPr>
        <p:txBody>
          <a:bodyPr>
            <a:noAutofit/>
          </a:bodyPr>
          <a:lstStyle/>
          <a:p>
            <a:pPr lvl="1" algn="just"/>
            <a:r>
              <a:rPr lang="hu-HU" sz="2000" dirty="0"/>
              <a:t>nagy arányban alkalmaznak új technológiákat az adatkezelés során</a:t>
            </a:r>
            <a:endParaRPr lang="en-GB" sz="2000" dirty="0"/>
          </a:p>
          <a:p>
            <a:pPr lvl="1" algn="just"/>
            <a:r>
              <a:rPr lang="hu-HU" sz="2000" dirty="0"/>
              <a:t>természetes személyekre vonatkozó személyes jellemzők bármilyen automatizált személyes adatok kezelése keretében történő kiértékelése (profilalkotás)</a:t>
            </a:r>
            <a:endParaRPr lang="en-GB" sz="2000" dirty="0"/>
          </a:p>
          <a:p>
            <a:pPr lvl="1" algn="just"/>
            <a:r>
              <a:rPr lang="hu-HU" sz="2000" dirty="0"/>
              <a:t>személyes adatok különleges kategóriáinak, biometrikus vagy büntetőjogi felelősség megállapítására vonatkozó adatok kezelése esetén</a:t>
            </a:r>
          </a:p>
          <a:p>
            <a:pPr lvl="1" algn="just"/>
            <a:r>
              <a:rPr lang="hu-HU" sz="2000" dirty="0"/>
              <a:t>nyilvános helyek nagymértékű megfigyelése esetén</a:t>
            </a:r>
          </a:p>
          <a:p>
            <a:pPr lvl="1" algn="just"/>
            <a:r>
              <a:rPr lang="hu-HU" sz="2000" dirty="0">
                <a:solidFill>
                  <a:schemeClr val="accent2">
                    <a:lumMod val="50000"/>
                  </a:schemeClr>
                </a:solidFill>
              </a:rPr>
              <a:t>az illetékes felügyeleti hatóság úgy ítéli meg, hogy az adatkezelés valószínűsíthetően magas kockázattal jár az érintettek jogaira és szabadságára nézve</a:t>
            </a:r>
          </a:p>
          <a:p>
            <a:pPr lvl="1" algn="just"/>
            <a:r>
              <a:rPr lang="hu-HU" sz="2000" dirty="0"/>
              <a:t>ha az adatkezelés megakadályozza, hogy az érintettek a jogaikat gyakorolják vagy szolgáltatásokat vegyenek igénybe</a:t>
            </a:r>
            <a:endParaRPr lang="en-GB" sz="2000" dirty="0"/>
          </a:p>
          <a:p>
            <a:pPr lvl="1" algn="just"/>
            <a:r>
              <a:rPr lang="hu-HU" sz="2000" dirty="0"/>
              <a:t>Az adatkezelési műveletekre szisztematikusan és nagy számban kerül sor </a:t>
            </a:r>
            <a:endParaRPr lang="en-GB" sz="2000" dirty="0"/>
          </a:p>
        </p:txBody>
      </p:sp>
      <p:sp>
        <p:nvSpPr>
          <p:cNvPr id="4" name="Segnaposto numero diapositiva 3">
            <a:extLst>
              <a:ext uri="{FF2B5EF4-FFF2-40B4-BE49-F238E27FC236}">
                <a16:creationId xmlns:a16="http://schemas.microsoft.com/office/drawing/2014/main" id="{D71F1B88-C8D7-FB48-A64C-6AFB7351C57C}"/>
              </a:ext>
            </a:extLst>
          </p:cNvPr>
          <p:cNvSpPr>
            <a:spLocks noGrp="1"/>
          </p:cNvSpPr>
          <p:nvPr>
            <p:ph type="sldNum" sz="quarter" idx="4"/>
          </p:nvPr>
        </p:nvSpPr>
        <p:spPr/>
        <p:txBody>
          <a:bodyPr/>
          <a:lstStyle/>
          <a:p>
            <a:fld id="{D57F1E4F-1CFF-5643-939E-02111984F565}" type="slidenum">
              <a:rPr lang="en-US" smtClean="0"/>
              <a:t>25</a:t>
            </a:fld>
            <a:endParaRPr lang="en-US" dirty="0"/>
          </a:p>
        </p:txBody>
      </p:sp>
      <p:sp>
        <p:nvSpPr>
          <p:cNvPr id="5" name="Ellipszis 4">
            <a:extLst>
              <a:ext uri="{FF2B5EF4-FFF2-40B4-BE49-F238E27FC236}">
                <a16:creationId xmlns:a16="http://schemas.microsoft.com/office/drawing/2014/main" id="{17E78CCD-227C-42D4-A4B1-0C7BD2EED75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85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C80F-3A0E-4474-9065-716BF9DB76AB}"/>
              </a:ext>
            </a:extLst>
          </p:cNvPr>
          <p:cNvSpPr>
            <a:spLocks noGrp="1"/>
          </p:cNvSpPr>
          <p:nvPr>
            <p:ph type="title"/>
          </p:nvPr>
        </p:nvSpPr>
        <p:spPr>
          <a:xfrm>
            <a:off x="677334" y="609600"/>
            <a:ext cx="8596668" cy="1390650"/>
          </a:xfrm>
        </p:spPr>
        <p:txBody>
          <a:bodyPr>
            <a:normAutofit/>
          </a:bodyPr>
          <a:lstStyle/>
          <a:p>
            <a:r>
              <a:rPr lang="hu-HU" dirty="0"/>
              <a:t>A WP29 munkacsoport adatvédelmi hatásvizsgálati kritériumai</a:t>
            </a:r>
            <a:endParaRPr lang="en-GB" dirty="0"/>
          </a:p>
        </p:txBody>
      </p:sp>
      <p:sp>
        <p:nvSpPr>
          <p:cNvPr id="3" name="Content Placeholder 2">
            <a:extLst>
              <a:ext uri="{FF2B5EF4-FFF2-40B4-BE49-F238E27FC236}">
                <a16:creationId xmlns:a16="http://schemas.microsoft.com/office/drawing/2014/main" id="{B2BF18CC-42D6-43B5-9284-158D36342681}"/>
              </a:ext>
            </a:extLst>
          </p:cNvPr>
          <p:cNvSpPr>
            <a:spLocks noGrp="1"/>
          </p:cNvSpPr>
          <p:nvPr>
            <p:ph idx="1"/>
          </p:nvPr>
        </p:nvSpPr>
        <p:spPr>
          <a:xfrm>
            <a:off x="677334" y="1845425"/>
            <a:ext cx="9015306" cy="4405746"/>
          </a:xfrm>
        </p:spPr>
        <p:txBody>
          <a:bodyPr>
            <a:noAutofit/>
          </a:bodyPr>
          <a:lstStyle/>
          <a:p>
            <a:pPr algn="just"/>
            <a:r>
              <a:rPr lang="hu-HU" sz="2000" dirty="0"/>
              <a:t>Értékelés vagy pontozás, beleértve a profilalkotást és az előrejelzést is.</a:t>
            </a:r>
          </a:p>
          <a:p>
            <a:pPr algn="just"/>
            <a:r>
              <a:rPr lang="hu-HU" sz="2000" dirty="0"/>
              <a:t>Joghatással vagy hasonlóan jelentős hatással járó automatizált döntéshozatal.</a:t>
            </a:r>
          </a:p>
          <a:p>
            <a:pPr algn="just"/>
            <a:r>
              <a:rPr lang="hu-HU" sz="2000" dirty="0"/>
              <a:t>Módszeres megfigyelés.</a:t>
            </a:r>
          </a:p>
          <a:p>
            <a:pPr algn="just"/>
            <a:r>
              <a:rPr lang="hu-HU" sz="2000" dirty="0"/>
              <a:t>Különleges adatok vagy fokozottan személyes jellegű adatok. </a:t>
            </a:r>
          </a:p>
          <a:p>
            <a:pPr algn="just"/>
            <a:r>
              <a:rPr lang="hu-HU" sz="2000" dirty="0"/>
              <a:t>Nagy számban kezelt adatok.</a:t>
            </a:r>
          </a:p>
          <a:p>
            <a:pPr algn="just"/>
            <a:r>
              <a:rPr lang="hu-HU" sz="2000" dirty="0"/>
              <a:t>Adatkészletek egymással való megfeleltetése vagy összevonása.</a:t>
            </a:r>
          </a:p>
          <a:p>
            <a:pPr algn="just"/>
            <a:r>
              <a:rPr lang="hu-HU" sz="2000" dirty="0"/>
              <a:t>Kiszolgáltatott helyzetben lévő érintettek adatai. </a:t>
            </a:r>
          </a:p>
          <a:p>
            <a:pPr algn="just"/>
            <a:r>
              <a:rPr lang="hu-HU" sz="2000" dirty="0"/>
              <a:t>Új technológiai vagy szervezési megoldások alkalmazása.</a:t>
            </a:r>
          </a:p>
          <a:p>
            <a:pPr algn="just"/>
            <a:r>
              <a:rPr lang="hu-HU" sz="2000" dirty="0"/>
              <a:t>Az adatkezelés megakadályozza az érintetteket a jogaik érvényesítésében vagy szolgáltatások igénybevételében.</a:t>
            </a:r>
          </a:p>
          <a:p>
            <a:pPr algn="just"/>
            <a:endParaRPr lang="en-GB" sz="2000" dirty="0"/>
          </a:p>
        </p:txBody>
      </p:sp>
      <p:sp>
        <p:nvSpPr>
          <p:cNvPr id="4" name="Segnaposto numero diapositiva 3">
            <a:extLst>
              <a:ext uri="{FF2B5EF4-FFF2-40B4-BE49-F238E27FC236}">
                <a16:creationId xmlns:a16="http://schemas.microsoft.com/office/drawing/2014/main" id="{C1F401A2-EF43-D245-94E4-3064C052D23D}"/>
              </a:ext>
            </a:extLst>
          </p:cNvPr>
          <p:cNvSpPr>
            <a:spLocks noGrp="1"/>
          </p:cNvSpPr>
          <p:nvPr>
            <p:ph type="sldNum" sz="quarter" idx="4"/>
          </p:nvPr>
        </p:nvSpPr>
        <p:spPr/>
        <p:txBody>
          <a:bodyPr/>
          <a:lstStyle/>
          <a:p>
            <a:fld id="{D57F1E4F-1CFF-5643-939E-02111984F565}" type="slidenum">
              <a:rPr lang="en-US" smtClean="0"/>
              <a:t>26</a:t>
            </a:fld>
            <a:endParaRPr lang="en-US" dirty="0"/>
          </a:p>
        </p:txBody>
      </p:sp>
      <p:sp>
        <p:nvSpPr>
          <p:cNvPr id="5" name="Ellipszis 4">
            <a:extLst>
              <a:ext uri="{FF2B5EF4-FFF2-40B4-BE49-F238E27FC236}">
                <a16:creationId xmlns:a16="http://schemas.microsoft.com/office/drawing/2014/main" id="{318DEBF5-D4E1-4EFE-88B9-716B499C0962}"/>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7700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45D-7A0B-48A0-B75C-C92E82A1BA4A}"/>
              </a:ext>
            </a:extLst>
          </p:cNvPr>
          <p:cNvSpPr>
            <a:spLocks noGrp="1"/>
          </p:cNvSpPr>
          <p:nvPr>
            <p:ph type="title"/>
          </p:nvPr>
        </p:nvSpPr>
        <p:spPr>
          <a:xfrm>
            <a:off x="677333" y="609600"/>
            <a:ext cx="8849051" cy="770313"/>
          </a:xfrm>
        </p:spPr>
        <p:txBody>
          <a:bodyPr>
            <a:normAutofit fontScale="90000"/>
          </a:bodyPr>
          <a:lstStyle/>
          <a:p>
            <a:r>
              <a:rPr lang="hu-HU" dirty="0"/>
              <a:t>A NAIH adatvédelmi hatásvizsgálati listája (1)</a:t>
            </a:r>
            <a:endParaRPr lang="en-GB" dirty="0"/>
          </a:p>
        </p:txBody>
      </p:sp>
      <p:sp>
        <p:nvSpPr>
          <p:cNvPr id="3" name="Content Placeholder 2">
            <a:extLst>
              <a:ext uri="{FF2B5EF4-FFF2-40B4-BE49-F238E27FC236}">
                <a16:creationId xmlns:a16="http://schemas.microsoft.com/office/drawing/2014/main" id="{BC809E37-70A8-4B0D-B829-40409CFCB183}"/>
              </a:ext>
            </a:extLst>
          </p:cNvPr>
          <p:cNvSpPr>
            <a:spLocks noGrp="1"/>
          </p:cNvSpPr>
          <p:nvPr>
            <p:ph idx="1"/>
          </p:nvPr>
        </p:nvSpPr>
        <p:spPr>
          <a:xfrm>
            <a:off x="677333" y="1379913"/>
            <a:ext cx="9314565" cy="5034595"/>
          </a:xfrm>
        </p:spPr>
        <p:txBody>
          <a:bodyPr>
            <a:normAutofit/>
          </a:bodyPr>
          <a:lstStyle/>
          <a:p>
            <a:pPr marL="0" indent="0" algn="just">
              <a:buNone/>
            </a:pPr>
            <a:r>
              <a:rPr lang="hu-HU" sz="2400" dirty="0"/>
              <a:t>A GDPR 35. cikkének (1), illetve (3) bekezdésében írt kötelező eseteken túl – figyelembe véve a GDPR 35. cikkének (10) bekezdésében írt kivételeket – az alábbi adatkezelési műveletek esetében köteles az adatkezelő adatvédelmi hatásvizsgálatot lefolytatni: </a:t>
            </a:r>
          </a:p>
          <a:p>
            <a:pPr marL="0" indent="0" algn="just">
              <a:buNone/>
            </a:pPr>
            <a:r>
              <a:rPr lang="hu-HU" sz="2400" dirty="0"/>
              <a:t>1. Ha egy természetes személy egyedi azonosítását célzó biometrikus adatának kezelése módszeres megfigyelésre irányul. </a:t>
            </a:r>
          </a:p>
          <a:p>
            <a:pPr marL="0" indent="0" algn="just">
              <a:buNone/>
            </a:pPr>
            <a:r>
              <a:rPr lang="hu-HU" sz="2400" dirty="0"/>
              <a:t>2. Ha kiszolgáltatott helyzetben lévő érintettekkel – különös tekintettel a gyermekekre, munkavállalókra, idős, mentális betegségben szenvedőkre – kapcsolatos egyedi azonosítását célzó biometrikus adat kezelése történik.</a:t>
            </a:r>
          </a:p>
          <a:p>
            <a:pPr marL="457200" indent="-457200" algn="just">
              <a:buAutoNum type="arabicPeriod"/>
            </a:pPr>
            <a:endParaRPr lang="hu-HU" sz="2200" dirty="0"/>
          </a:p>
        </p:txBody>
      </p:sp>
      <p:sp>
        <p:nvSpPr>
          <p:cNvPr id="4" name="Segnaposto numero diapositiva 3">
            <a:extLst>
              <a:ext uri="{FF2B5EF4-FFF2-40B4-BE49-F238E27FC236}">
                <a16:creationId xmlns:a16="http://schemas.microsoft.com/office/drawing/2014/main" id="{AC7AAF16-9078-AF40-A462-D4FDBA22BB07}"/>
              </a:ext>
            </a:extLst>
          </p:cNvPr>
          <p:cNvSpPr>
            <a:spLocks noGrp="1"/>
          </p:cNvSpPr>
          <p:nvPr>
            <p:ph type="sldNum" sz="quarter" idx="4"/>
          </p:nvPr>
        </p:nvSpPr>
        <p:spPr/>
        <p:txBody>
          <a:bodyPr/>
          <a:lstStyle/>
          <a:p>
            <a:fld id="{D57F1E4F-1CFF-5643-939E-02111984F565}" type="slidenum">
              <a:rPr lang="en-US" smtClean="0"/>
              <a:t>27</a:t>
            </a:fld>
            <a:endParaRPr lang="en-US" dirty="0"/>
          </a:p>
        </p:txBody>
      </p:sp>
      <p:sp>
        <p:nvSpPr>
          <p:cNvPr id="5" name="Ellipszis 4">
            <a:extLst>
              <a:ext uri="{FF2B5EF4-FFF2-40B4-BE49-F238E27FC236}">
                <a16:creationId xmlns:a16="http://schemas.microsoft.com/office/drawing/2014/main" id="{FC773505-D74E-42B0-838C-F94D7BDE6C7E}"/>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696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CCB3-1222-4641-B315-9350A7756728}"/>
              </a:ext>
            </a:extLst>
          </p:cNvPr>
          <p:cNvSpPr>
            <a:spLocks noGrp="1"/>
          </p:cNvSpPr>
          <p:nvPr>
            <p:ph type="title"/>
          </p:nvPr>
        </p:nvSpPr>
        <p:spPr>
          <a:xfrm>
            <a:off x="677334" y="609600"/>
            <a:ext cx="9514070" cy="1320800"/>
          </a:xfrm>
        </p:spPr>
        <p:txBody>
          <a:bodyPr/>
          <a:lstStyle/>
          <a:p>
            <a:r>
              <a:rPr lang="hu-HU" dirty="0"/>
              <a:t>A NAIH adatvédelmi hatásvizsgálati listája (2)</a:t>
            </a:r>
            <a:endParaRPr lang="en-GB" sz="1600" dirty="0"/>
          </a:p>
        </p:txBody>
      </p:sp>
      <p:sp>
        <p:nvSpPr>
          <p:cNvPr id="3" name="Content Placeholder 2">
            <a:extLst>
              <a:ext uri="{FF2B5EF4-FFF2-40B4-BE49-F238E27FC236}">
                <a16:creationId xmlns:a16="http://schemas.microsoft.com/office/drawing/2014/main" id="{99C79040-37D0-4945-B556-403FA992B163}"/>
              </a:ext>
            </a:extLst>
          </p:cNvPr>
          <p:cNvSpPr>
            <a:spLocks noGrp="1"/>
          </p:cNvSpPr>
          <p:nvPr>
            <p:ph idx="1"/>
          </p:nvPr>
        </p:nvSpPr>
        <p:spPr>
          <a:xfrm>
            <a:off x="677334" y="1512916"/>
            <a:ext cx="9796702" cy="4705003"/>
          </a:xfrm>
        </p:spPr>
        <p:txBody>
          <a:bodyPr>
            <a:noAutofit/>
          </a:bodyPr>
          <a:lstStyle/>
          <a:p>
            <a:pPr marL="0" lvl="1" indent="0" algn="just">
              <a:buNone/>
            </a:pPr>
            <a:r>
              <a:rPr lang="hu-HU" sz="2000" dirty="0"/>
              <a:t>3. Ha az adatkezelés egy természetes személy genetikai adatainak egyéb különleges adatokhoz vagy fokozottan személyes jellegű adatokhoz történő hozzákapcsolásával jár. </a:t>
            </a:r>
          </a:p>
          <a:p>
            <a:pPr marL="0" lvl="1" indent="0" algn="just">
              <a:buNone/>
            </a:pPr>
            <a:r>
              <a:rPr lang="hu-HU" sz="2000" dirty="0"/>
              <a:t>4. Ha egy természetes személy genetikai adatai kezelésének célja a természetes személy értékelése vagy pontozása. </a:t>
            </a:r>
          </a:p>
          <a:p>
            <a:pPr marL="0" lvl="1" indent="0" algn="just">
              <a:buNone/>
            </a:pPr>
            <a:r>
              <a:rPr lang="hu-HU" sz="2000" dirty="0"/>
              <a:t>5. Pontozás. Az adatkezelés célja, hogy az érintett bizonyos tulajdonságait felmérje, és annak eredménye kihatással van az érintett részére nyújtott, illetve nyújtandó szolgáltatás létrejöttére vagy minőségére. </a:t>
            </a:r>
          </a:p>
          <a:p>
            <a:pPr marL="0" lvl="1" indent="0" algn="just">
              <a:buNone/>
            </a:pPr>
            <a:r>
              <a:rPr lang="hu-HU" sz="2000" dirty="0"/>
              <a:t>6. Hitelképesség értékelése. Az adatkezelés célja, hogy az érintett hitelképességét felmérje a személyes adatok nagy számú, illetve módszeres értékelése útján. </a:t>
            </a:r>
          </a:p>
          <a:p>
            <a:pPr marL="0" lvl="1" indent="0" algn="just">
              <a:buNone/>
            </a:pPr>
            <a:r>
              <a:rPr lang="hu-HU" sz="2000" dirty="0"/>
              <a:t>7. Fizetőképesség értékelése. Az adatkezelés célja, hogy az érintett fizetőképességét felmérje a személyes adatok nagy számú, illetve módszeres értékelése útján.</a:t>
            </a:r>
          </a:p>
        </p:txBody>
      </p:sp>
      <p:sp>
        <p:nvSpPr>
          <p:cNvPr id="4" name="Segnaposto numero diapositiva 3">
            <a:extLst>
              <a:ext uri="{FF2B5EF4-FFF2-40B4-BE49-F238E27FC236}">
                <a16:creationId xmlns:a16="http://schemas.microsoft.com/office/drawing/2014/main" id="{54A53163-8460-BB43-9495-EF679B501764}"/>
              </a:ext>
            </a:extLst>
          </p:cNvPr>
          <p:cNvSpPr>
            <a:spLocks noGrp="1"/>
          </p:cNvSpPr>
          <p:nvPr>
            <p:ph type="sldNum" sz="quarter" idx="4"/>
          </p:nvPr>
        </p:nvSpPr>
        <p:spPr/>
        <p:txBody>
          <a:bodyPr/>
          <a:lstStyle/>
          <a:p>
            <a:fld id="{D57F1E4F-1CFF-5643-939E-02111984F565}" type="slidenum">
              <a:rPr lang="en-US" smtClean="0"/>
              <a:t>28</a:t>
            </a:fld>
            <a:endParaRPr lang="en-US" dirty="0"/>
          </a:p>
        </p:txBody>
      </p:sp>
      <p:sp>
        <p:nvSpPr>
          <p:cNvPr id="5" name="Ellipszis 4">
            <a:extLst>
              <a:ext uri="{FF2B5EF4-FFF2-40B4-BE49-F238E27FC236}">
                <a16:creationId xmlns:a16="http://schemas.microsoft.com/office/drawing/2014/main" id="{C15E8CCA-B7C2-4475-89B9-91A5971C6E44}"/>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01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CCB3-1222-4641-B315-9350A7756728}"/>
              </a:ext>
            </a:extLst>
          </p:cNvPr>
          <p:cNvSpPr>
            <a:spLocks noGrp="1"/>
          </p:cNvSpPr>
          <p:nvPr>
            <p:ph type="title"/>
          </p:nvPr>
        </p:nvSpPr>
        <p:spPr>
          <a:xfrm>
            <a:off x="677333" y="609600"/>
            <a:ext cx="9480819" cy="870065"/>
          </a:xfrm>
        </p:spPr>
        <p:txBody>
          <a:bodyPr>
            <a:normAutofit fontScale="90000"/>
          </a:bodyPr>
          <a:lstStyle/>
          <a:p>
            <a:r>
              <a:rPr lang="hu-HU" dirty="0"/>
              <a:t>A NAIH adatvédelmi hatásvizsgálati listája (3)</a:t>
            </a:r>
            <a:endParaRPr lang="en-GB" sz="1600" dirty="0"/>
          </a:p>
        </p:txBody>
      </p:sp>
      <p:sp>
        <p:nvSpPr>
          <p:cNvPr id="3" name="Content Placeholder 2">
            <a:extLst>
              <a:ext uri="{FF2B5EF4-FFF2-40B4-BE49-F238E27FC236}">
                <a16:creationId xmlns:a16="http://schemas.microsoft.com/office/drawing/2014/main" id="{99C79040-37D0-4945-B556-403FA992B163}"/>
              </a:ext>
            </a:extLst>
          </p:cNvPr>
          <p:cNvSpPr>
            <a:spLocks noGrp="1"/>
          </p:cNvSpPr>
          <p:nvPr>
            <p:ph idx="1"/>
          </p:nvPr>
        </p:nvSpPr>
        <p:spPr>
          <a:xfrm>
            <a:off x="677333" y="1238914"/>
            <a:ext cx="10228964" cy="5051221"/>
          </a:xfrm>
        </p:spPr>
        <p:txBody>
          <a:bodyPr>
            <a:normAutofit/>
          </a:bodyPr>
          <a:lstStyle/>
          <a:p>
            <a:pPr marL="0" lvl="1" indent="0" algn="just">
              <a:buNone/>
            </a:pPr>
            <a:r>
              <a:rPr lang="hu-HU" sz="1800" dirty="0"/>
              <a:t>8. Harmadik személytől gyűjtött adatok további felhasználása. Az adatkezelés célja, hogy a harmadik személytől begyűjtött személyes adatokat felhasználják az érintettre vonatkozó szolgáltatás visszautasítására vagy megszüntetésére vonatkozó döntés meghozatalánál. </a:t>
            </a:r>
          </a:p>
          <a:p>
            <a:pPr marL="0" lvl="1" indent="0" algn="just">
              <a:buNone/>
            </a:pPr>
            <a:r>
              <a:rPr lang="hu-HU" sz="1800" dirty="0"/>
              <a:t>9. Diákok, hallgatók személyes adatainak értékelésre való felhasználása. Az adatkezelés célja a diákok, hallgatók felkészültségének, teljesítményének, alkalmasságának, illetve mentális állapotának rögzítése, valamint vizsgálata és az adatkezelés nem jogszabályon alapul, függetlenül attól, hogy az oktatás alap-, közép- vagy felsőfokú. </a:t>
            </a:r>
          </a:p>
          <a:p>
            <a:pPr marL="0" lvl="1" indent="0" algn="just">
              <a:buNone/>
            </a:pPr>
            <a:r>
              <a:rPr lang="hu-HU" sz="1800" dirty="0"/>
              <a:t>10. Profilozás. Az adatkezelés célja személyes adatok nagy számú, illetve módszeres értékelése révén végzett profilozás, különösen ha az az érintett munkahelyi teljesítményére, gazdasági helyzetére, egészségi állapotára, személyes preferenciáira vagy érdeklődési körére, megbízhatóságra vagy viselkedésre, tartózkodási helyére vagy mozgására vonatkozó jellemzők alapján történik.</a:t>
            </a:r>
          </a:p>
          <a:p>
            <a:pPr marL="0" lvl="1" indent="0" algn="just">
              <a:buNone/>
            </a:pPr>
            <a:r>
              <a:rPr lang="hu-HU" sz="1800" dirty="0"/>
              <a:t>11. Csalás elleni fellépés. Az adatkezelés célja hitelreferencia-, pénzmosás és a terrorizmus finanszírozása elleni vagy csalásellenes adatbázis felhasználása ügyfelek szűrésére. </a:t>
            </a:r>
          </a:p>
          <a:p>
            <a:pPr marL="0" lvl="1" indent="0" algn="just">
              <a:buNone/>
            </a:pPr>
            <a:r>
              <a:rPr lang="hu-HU" sz="1800" dirty="0"/>
              <a:t>12. </a:t>
            </a:r>
            <a:r>
              <a:rPr lang="hu-HU" sz="1800" dirty="0" err="1"/>
              <a:t>Okosmérők</a:t>
            </a:r>
            <a:r>
              <a:rPr lang="hu-HU" sz="1800" dirty="0"/>
              <a:t>. Az adatkezelés célja közműszolgáltatók által telepített „</a:t>
            </a:r>
            <a:r>
              <a:rPr lang="hu-HU" sz="1800" dirty="0" err="1"/>
              <a:t>okosmérők</a:t>
            </a:r>
            <a:r>
              <a:rPr lang="hu-HU" sz="1800" dirty="0"/>
              <a:t>” alkalmazása (fogyasztási szokások nyomon követése). </a:t>
            </a:r>
          </a:p>
        </p:txBody>
      </p:sp>
      <p:sp>
        <p:nvSpPr>
          <p:cNvPr id="4" name="Segnaposto numero diapositiva 3">
            <a:extLst>
              <a:ext uri="{FF2B5EF4-FFF2-40B4-BE49-F238E27FC236}">
                <a16:creationId xmlns:a16="http://schemas.microsoft.com/office/drawing/2014/main" id="{54A53163-8460-BB43-9495-EF679B501764}"/>
              </a:ext>
            </a:extLst>
          </p:cNvPr>
          <p:cNvSpPr>
            <a:spLocks noGrp="1"/>
          </p:cNvSpPr>
          <p:nvPr>
            <p:ph type="sldNum" sz="quarter" idx="4"/>
          </p:nvPr>
        </p:nvSpPr>
        <p:spPr/>
        <p:txBody>
          <a:bodyPr/>
          <a:lstStyle/>
          <a:p>
            <a:fld id="{D57F1E4F-1CFF-5643-939E-02111984F565}" type="slidenum">
              <a:rPr lang="en-US" smtClean="0"/>
              <a:t>29</a:t>
            </a:fld>
            <a:endParaRPr lang="en-US" dirty="0"/>
          </a:p>
        </p:txBody>
      </p:sp>
      <p:sp>
        <p:nvSpPr>
          <p:cNvPr id="5" name="Ellipszis 4">
            <a:extLst>
              <a:ext uri="{FF2B5EF4-FFF2-40B4-BE49-F238E27FC236}">
                <a16:creationId xmlns:a16="http://schemas.microsoft.com/office/drawing/2014/main" id="{C15E8CCA-B7C2-4475-89B9-91A5971C6E44}"/>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5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97A9D-EE35-C940-9E5F-445BA03DA7DC}"/>
              </a:ext>
            </a:extLst>
          </p:cNvPr>
          <p:cNvSpPr>
            <a:spLocks noGrp="1"/>
          </p:cNvSpPr>
          <p:nvPr>
            <p:ph type="title"/>
          </p:nvPr>
        </p:nvSpPr>
        <p:spPr/>
        <p:txBody>
          <a:bodyPr>
            <a:normAutofit/>
          </a:bodyPr>
          <a:lstStyle/>
          <a:p>
            <a:r>
              <a:rPr lang="hu-HU" sz="3200" b="1" dirty="0"/>
              <a:t>Útmutató az egyes diák színjelöléséhez</a:t>
            </a:r>
            <a:br>
              <a:rPr lang="hu-HU" sz="3200" b="1" dirty="0"/>
            </a:br>
            <a:r>
              <a:rPr lang="hu-HU" sz="3200" b="1" dirty="0"/>
              <a:t>[Diavetítés előtt eltávolítandó]</a:t>
            </a:r>
          </a:p>
        </p:txBody>
      </p:sp>
      <p:sp>
        <p:nvSpPr>
          <p:cNvPr id="3" name="Segnaposto contenuto 2">
            <a:extLst>
              <a:ext uri="{FF2B5EF4-FFF2-40B4-BE49-F238E27FC236}">
                <a16:creationId xmlns:a16="http://schemas.microsoft.com/office/drawing/2014/main" id="{8FD47E92-E0B5-EB41-A6D5-3A1F836615E6}"/>
              </a:ext>
            </a:extLst>
          </p:cNvPr>
          <p:cNvSpPr>
            <a:spLocks noGrp="1"/>
          </p:cNvSpPr>
          <p:nvPr>
            <p:ph idx="1"/>
          </p:nvPr>
        </p:nvSpPr>
        <p:spPr>
          <a:xfrm>
            <a:off x="677334" y="1930401"/>
            <a:ext cx="8596668" cy="4110962"/>
          </a:xfrm>
        </p:spPr>
        <p:txBody>
          <a:bodyPr>
            <a:normAutofit/>
          </a:bodyPr>
          <a:lstStyle/>
          <a:p>
            <a:pPr algn="just"/>
            <a:r>
              <a:rPr lang="hu-HU" sz="2000" dirty="0"/>
              <a:t>Zöld – alapszint: javasoljuk, hogy tartsa meg!</a:t>
            </a:r>
          </a:p>
          <a:p>
            <a:pPr algn="just"/>
            <a:r>
              <a:rPr lang="hu-HU" sz="2000" dirty="0"/>
              <a:t>Sárga - közepes szint: fontosak, de eltávolításuk nem veszélyezteti a hatékonyságot.</a:t>
            </a:r>
          </a:p>
          <a:p>
            <a:pPr algn="just"/>
            <a:r>
              <a:rPr lang="hu-HU" sz="2000" dirty="0"/>
              <a:t>Piros - haladó szint: fontolja meg, hogy az adott dia szükséges-e, amennyiben igen, tartalmát igazítsa a hallgatósága igényeihez, amennyiben nem, távolítsa el!</a:t>
            </a:r>
          </a:p>
          <a:p>
            <a:pPr algn="just"/>
            <a:r>
              <a:rPr lang="hu-HU" sz="2000" dirty="0"/>
              <a:t>Lila – a nemzeti szabályozáshoz igazodó adaptáció szükséges lehet, mert ezeken a diákon az EU rendeleteket kiegészítő, nemzeti szabályozással kapcsolatos információk szerepelnek. Amennyiben a dia tartalma más tagállamra vonatkozik, javasoljuk, hogy cserélje le a saját nemzeti tagállamára vonatkozó releváns tartalomra.</a:t>
            </a:r>
          </a:p>
        </p:txBody>
      </p:sp>
      <p:sp>
        <p:nvSpPr>
          <p:cNvPr id="4" name="Segnaposto numero diapositiva 3">
            <a:extLst>
              <a:ext uri="{FF2B5EF4-FFF2-40B4-BE49-F238E27FC236}">
                <a16:creationId xmlns:a16="http://schemas.microsoft.com/office/drawing/2014/main" id="{18C115E2-CB21-5242-B2B4-8434B8DE4B79}"/>
              </a:ext>
            </a:extLst>
          </p:cNvPr>
          <p:cNvSpPr>
            <a:spLocks noGrp="1"/>
          </p:cNvSpPr>
          <p:nvPr>
            <p:ph type="sldNum" sz="quarter" idx="4"/>
          </p:nvPr>
        </p:nvSpPr>
        <p:spPr/>
        <p:txBody>
          <a:bodyPr/>
          <a:lstStyle/>
          <a:p>
            <a:pPr>
              <a:defRPr/>
            </a:pPr>
            <a:fld id="{D57F1E4F-1CFF-5643-939E-02111984F565}" type="slidenum">
              <a:rPr lang="en-US" sz="1200" smtClean="0">
                <a:solidFill>
                  <a:prstClr val="black">
                    <a:tint val="75000"/>
                  </a:prstClr>
                </a:solidFill>
                <a:latin typeface="Calibri" panose="020F0502020204030204"/>
              </a:rPr>
              <a:pPr>
                <a:defRPr/>
              </a:pPr>
              <a:t>3</a:t>
            </a:fld>
            <a:endParaRPr lang="en-US" sz="1200" dirty="0">
              <a:solidFill>
                <a:prstClr val="black">
                  <a:tint val="75000"/>
                </a:prstClr>
              </a:solidFill>
              <a:latin typeface="Calibri" panose="020F0502020204030204"/>
            </a:endParaRPr>
          </a:p>
        </p:txBody>
      </p:sp>
      <p:sp>
        <p:nvSpPr>
          <p:cNvPr id="6" name="Ellipszis 5">
            <a:extLst>
              <a:ext uri="{FF2B5EF4-FFF2-40B4-BE49-F238E27FC236}">
                <a16:creationId xmlns:a16="http://schemas.microsoft.com/office/drawing/2014/main" id="{7197C2B0-C6CD-4C18-B59C-60F41403FBC6}"/>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04740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CCB3-1222-4641-B315-9350A7756728}"/>
              </a:ext>
            </a:extLst>
          </p:cNvPr>
          <p:cNvSpPr>
            <a:spLocks noGrp="1"/>
          </p:cNvSpPr>
          <p:nvPr>
            <p:ph type="title"/>
          </p:nvPr>
        </p:nvSpPr>
        <p:spPr>
          <a:xfrm>
            <a:off x="677333" y="609600"/>
            <a:ext cx="9480819" cy="870065"/>
          </a:xfrm>
        </p:spPr>
        <p:txBody>
          <a:bodyPr>
            <a:normAutofit fontScale="90000"/>
          </a:bodyPr>
          <a:lstStyle/>
          <a:p>
            <a:r>
              <a:rPr lang="hu-HU" dirty="0"/>
              <a:t>A NAIH adatvédelmi hatásvizsgálati listája (4)</a:t>
            </a:r>
            <a:endParaRPr lang="en-GB" sz="1600" dirty="0"/>
          </a:p>
        </p:txBody>
      </p:sp>
      <p:sp>
        <p:nvSpPr>
          <p:cNvPr id="3" name="Content Placeholder 2">
            <a:extLst>
              <a:ext uri="{FF2B5EF4-FFF2-40B4-BE49-F238E27FC236}">
                <a16:creationId xmlns:a16="http://schemas.microsoft.com/office/drawing/2014/main" id="{99C79040-37D0-4945-B556-403FA992B163}"/>
              </a:ext>
            </a:extLst>
          </p:cNvPr>
          <p:cNvSpPr>
            <a:spLocks noGrp="1"/>
          </p:cNvSpPr>
          <p:nvPr>
            <p:ph idx="1"/>
          </p:nvPr>
        </p:nvSpPr>
        <p:spPr>
          <a:xfrm>
            <a:off x="677333" y="1238914"/>
            <a:ext cx="9331191" cy="5051221"/>
          </a:xfrm>
        </p:spPr>
        <p:txBody>
          <a:bodyPr>
            <a:noAutofit/>
          </a:bodyPr>
          <a:lstStyle/>
          <a:p>
            <a:pPr marL="0" lvl="1" indent="0" algn="just">
              <a:buNone/>
            </a:pPr>
            <a:r>
              <a:rPr lang="hu-HU" sz="1800" dirty="0"/>
              <a:t>13. Joghatással vagy hasonló jelentős hatással járó automatizált döntéshozatal. Az adatkezelés célja a természetes személy tekintetében joghatással bíró vagy a természetes személyt hasonlóképpen jelentős mértékben érintő döntések meghozatala, amely adatkezelés adott esetben egyének kirekesztését vagy hátrányos megkülönböztetését eredményezheti. </a:t>
            </a:r>
          </a:p>
          <a:p>
            <a:pPr marL="0" lvl="1" indent="0" algn="just">
              <a:buNone/>
            </a:pPr>
            <a:r>
              <a:rPr lang="hu-HU" sz="1800" dirty="0"/>
              <a:t>14. Módszeres megfigyelés. Érintettek nagyszámú és módszeres megfigyelése jellemzően közterületeken vagy nyilvános helyeken történő kamerarendszerek, </a:t>
            </a:r>
            <a:r>
              <a:rPr lang="hu-HU" sz="1800" dirty="0" err="1"/>
              <a:t>drónok</a:t>
            </a:r>
            <a:r>
              <a:rPr lang="hu-HU" sz="1800" dirty="0"/>
              <a:t> felhasználásával, illetve bármely más új technológia használatával (</a:t>
            </a:r>
            <a:r>
              <a:rPr lang="hu-HU" sz="1800" dirty="0" err="1"/>
              <a:t>Wi-Fi</a:t>
            </a:r>
            <a:r>
              <a:rPr lang="hu-HU" sz="1800" dirty="0"/>
              <a:t> </a:t>
            </a:r>
            <a:r>
              <a:rPr lang="hu-HU" sz="1800" dirty="0" err="1"/>
              <a:t>tracking</a:t>
            </a:r>
            <a:r>
              <a:rPr lang="hu-HU" sz="1800" dirty="0"/>
              <a:t>, </a:t>
            </a:r>
            <a:r>
              <a:rPr lang="hu-HU" sz="1800" dirty="0" err="1"/>
              <a:t>Bluetooth</a:t>
            </a:r>
            <a:r>
              <a:rPr lang="hu-HU" sz="1800" dirty="0"/>
              <a:t> </a:t>
            </a:r>
            <a:r>
              <a:rPr lang="hu-HU" sz="1800" dirty="0" err="1"/>
              <a:t>tracking</a:t>
            </a:r>
            <a:r>
              <a:rPr lang="hu-HU" sz="1800" dirty="0"/>
              <a:t>, testkamera). </a:t>
            </a:r>
          </a:p>
          <a:p>
            <a:pPr marL="0" lvl="1" indent="0" algn="just">
              <a:buNone/>
            </a:pPr>
            <a:r>
              <a:rPr lang="hu-HU" sz="1800" dirty="0"/>
              <a:t>15. Helymeghatározási adatok kezelése, ha az módszeres megfigyelésre vagy profilalkotásra utal. </a:t>
            </a:r>
          </a:p>
          <a:p>
            <a:pPr marL="0" lvl="1" indent="0" algn="just">
              <a:buNone/>
            </a:pPr>
            <a:r>
              <a:rPr lang="hu-HU" sz="1800" dirty="0"/>
              <a:t>16. Munkavállaló munkájának megfigyelése. Munkavállalók munkájának megfigyelése. Az adatkezelés célja a munkavállaló munkájának megfigyelése során a munkavállaló személyes adatainak nagy számú és módszeres feldolgozása, illetve értékelése. Például GPS megfigyelő autóban történő elhelyezése, kamerás megfigyelés lopás vagy csalás elleni fellépés céljából.</a:t>
            </a:r>
          </a:p>
        </p:txBody>
      </p:sp>
      <p:sp>
        <p:nvSpPr>
          <p:cNvPr id="4" name="Segnaposto numero diapositiva 3">
            <a:extLst>
              <a:ext uri="{FF2B5EF4-FFF2-40B4-BE49-F238E27FC236}">
                <a16:creationId xmlns:a16="http://schemas.microsoft.com/office/drawing/2014/main" id="{54A53163-8460-BB43-9495-EF679B501764}"/>
              </a:ext>
            </a:extLst>
          </p:cNvPr>
          <p:cNvSpPr>
            <a:spLocks noGrp="1"/>
          </p:cNvSpPr>
          <p:nvPr>
            <p:ph type="sldNum" sz="quarter" idx="4"/>
          </p:nvPr>
        </p:nvSpPr>
        <p:spPr/>
        <p:txBody>
          <a:bodyPr/>
          <a:lstStyle/>
          <a:p>
            <a:fld id="{D57F1E4F-1CFF-5643-939E-02111984F565}" type="slidenum">
              <a:rPr lang="en-US" smtClean="0"/>
              <a:t>30</a:t>
            </a:fld>
            <a:endParaRPr lang="en-US" dirty="0"/>
          </a:p>
        </p:txBody>
      </p:sp>
      <p:sp>
        <p:nvSpPr>
          <p:cNvPr id="5" name="Ellipszis 4">
            <a:extLst>
              <a:ext uri="{FF2B5EF4-FFF2-40B4-BE49-F238E27FC236}">
                <a16:creationId xmlns:a16="http://schemas.microsoft.com/office/drawing/2014/main" id="{C15E8CCA-B7C2-4475-89B9-91A5971C6E44}"/>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811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CCB3-1222-4641-B315-9350A7756728}"/>
              </a:ext>
            </a:extLst>
          </p:cNvPr>
          <p:cNvSpPr>
            <a:spLocks noGrp="1"/>
          </p:cNvSpPr>
          <p:nvPr>
            <p:ph type="title"/>
          </p:nvPr>
        </p:nvSpPr>
        <p:spPr>
          <a:xfrm>
            <a:off x="677333" y="342843"/>
            <a:ext cx="9480819" cy="870065"/>
          </a:xfrm>
        </p:spPr>
        <p:txBody>
          <a:bodyPr>
            <a:normAutofit fontScale="90000"/>
          </a:bodyPr>
          <a:lstStyle/>
          <a:p>
            <a:r>
              <a:rPr lang="hu-HU" dirty="0"/>
              <a:t>A NAIH adatvédelmi hatásvizsgálati listája (5)</a:t>
            </a:r>
            <a:endParaRPr lang="en-GB" sz="1600" dirty="0"/>
          </a:p>
        </p:txBody>
      </p:sp>
      <p:sp>
        <p:nvSpPr>
          <p:cNvPr id="3" name="Content Placeholder 2">
            <a:extLst>
              <a:ext uri="{FF2B5EF4-FFF2-40B4-BE49-F238E27FC236}">
                <a16:creationId xmlns:a16="http://schemas.microsoft.com/office/drawing/2014/main" id="{99C79040-37D0-4945-B556-403FA992B163}"/>
              </a:ext>
            </a:extLst>
          </p:cNvPr>
          <p:cNvSpPr>
            <a:spLocks noGrp="1"/>
          </p:cNvSpPr>
          <p:nvPr>
            <p:ph idx="1"/>
          </p:nvPr>
        </p:nvSpPr>
        <p:spPr>
          <a:xfrm>
            <a:off x="677333" y="1380548"/>
            <a:ext cx="9480819" cy="4668835"/>
          </a:xfrm>
        </p:spPr>
        <p:txBody>
          <a:bodyPr>
            <a:noAutofit/>
          </a:bodyPr>
          <a:lstStyle/>
          <a:p>
            <a:pPr marL="0" lvl="1" indent="0" algn="just">
              <a:buNone/>
            </a:pPr>
            <a:r>
              <a:rPr lang="hu-HU" sz="1800" dirty="0"/>
              <a:t>17. Különleges adatok nagy számban való kezelése. A GDPR (91) </a:t>
            </a:r>
            <a:r>
              <a:rPr lang="hu-HU" sz="1800" dirty="0" err="1"/>
              <a:t>preambulumbekezdése</a:t>
            </a:r>
            <a:r>
              <a:rPr lang="hu-HU" sz="1800" dirty="0"/>
              <a:t> alapján a személyes adatok kezelése nem tekinthető nagymértékűnek, ha az adatkezelés egy adott szakorvos, egészségügyi szakember betegei vagy egy adott ügyvéd ügyfelei személyes adataira vonatkozik. </a:t>
            </a:r>
          </a:p>
          <a:p>
            <a:pPr marL="0" lvl="1" indent="0" algn="just">
              <a:buNone/>
            </a:pPr>
            <a:r>
              <a:rPr lang="hu-HU" sz="1800" dirty="0"/>
              <a:t>18. Nagyszámú személyes adatok kezelése bűnüldözési célból.</a:t>
            </a:r>
          </a:p>
          <a:p>
            <a:pPr marL="0" lvl="1" indent="0" algn="just">
              <a:buNone/>
            </a:pPr>
            <a:r>
              <a:rPr lang="hu-HU" sz="1800" dirty="0"/>
              <a:t>19. Kiszolgáltatott helyzetben lévő érintettekkel kapcsolatos, nagy számban kezelt adatok eredeti céltól eltérő kezelése: pl. gyermekek, idősek, mentális betegségben szenvedők esetében.</a:t>
            </a:r>
          </a:p>
          <a:p>
            <a:pPr marL="0" lvl="1" indent="0" algn="just">
              <a:buNone/>
            </a:pPr>
            <a:r>
              <a:rPr lang="hu-HU" sz="1800" dirty="0"/>
              <a:t>20. Gyermekek személyes adatainak kezelése profilozás, automatikus döntéshozatal, vagy marketing céljából, vagy közvetlenül részükre kínált, információs társadalommal összefüggő szolgáltatások ajánlása vonatkozásában.</a:t>
            </a:r>
          </a:p>
        </p:txBody>
      </p:sp>
      <p:sp>
        <p:nvSpPr>
          <p:cNvPr id="4" name="Segnaposto numero diapositiva 3">
            <a:extLst>
              <a:ext uri="{FF2B5EF4-FFF2-40B4-BE49-F238E27FC236}">
                <a16:creationId xmlns:a16="http://schemas.microsoft.com/office/drawing/2014/main" id="{54A53163-8460-BB43-9495-EF679B501764}"/>
              </a:ext>
            </a:extLst>
          </p:cNvPr>
          <p:cNvSpPr>
            <a:spLocks noGrp="1"/>
          </p:cNvSpPr>
          <p:nvPr>
            <p:ph type="sldNum" sz="quarter" idx="4"/>
          </p:nvPr>
        </p:nvSpPr>
        <p:spPr/>
        <p:txBody>
          <a:bodyPr/>
          <a:lstStyle/>
          <a:p>
            <a:fld id="{D57F1E4F-1CFF-5643-939E-02111984F565}" type="slidenum">
              <a:rPr lang="en-US" smtClean="0"/>
              <a:t>31</a:t>
            </a:fld>
            <a:endParaRPr lang="en-US" dirty="0"/>
          </a:p>
        </p:txBody>
      </p:sp>
      <p:sp>
        <p:nvSpPr>
          <p:cNvPr id="5" name="Ellipszis 4">
            <a:extLst>
              <a:ext uri="{FF2B5EF4-FFF2-40B4-BE49-F238E27FC236}">
                <a16:creationId xmlns:a16="http://schemas.microsoft.com/office/drawing/2014/main" id="{C15E8CCA-B7C2-4475-89B9-91A5971C6E44}"/>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169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CCB3-1222-4641-B315-9350A7756728}"/>
              </a:ext>
            </a:extLst>
          </p:cNvPr>
          <p:cNvSpPr>
            <a:spLocks noGrp="1"/>
          </p:cNvSpPr>
          <p:nvPr>
            <p:ph type="title"/>
          </p:nvPr>
        </p:nvSpPr>
        <p:spPr>
          <a:xfrm>
            <a:off x="677333" y="342843"/>
            <a:ext cx="9480819" cy="870065"/>
          </a:xfrm>
        </p:spPr>
        <p:txBody>
          <a:bodyPr>
            <a:normAutofit fontScale="90000"/>
          </a:bodyPr>
          <a:lstStyle/>
          <a:p>
            <a:r>
              <a:rPr lang="hu-HU" dirty="0"/>
              <a:t>A NAIH adatvédelmi hatásvizsgálati listája (6)</a:t>
            </a:r>
            <a:endParaRPr lang="en-GB" sz="1600" dirty="0"/>
          </a:p>
        </p:txBody>
      </p:sp>
      <p:sp>
        <p:nvSpPr>
          <p:cNvPr id="3" name="Content Placeholder 2">
            <a:extLst>
              <a:ext uri="{FF2B5EF4-FFF2-40B4-BE49-F238E27FC236}">
                <a16:creationId xmlns:a16="http://schemas.microsoft.com/office/drawing/2014/main" id="{99C79040-37D0-4945-B556-403FA992B163}"/>
              </a:ext>
            </a:extLst>
          </p:cNvPr>
          <p:cNvSpPr>
            <a:spLocks noGrp="1"/>
          </p:cNvSpPr>
          <p:nvPr>
            <p:ph idx="1"/>
          </p:nvPr>
        </p:nvSpPr>
        <p:spPr>
          <a:xfrm>
            <a:off x="689261" y="1212908"/>
            <a:ext cx="9468891" cy="4836475"/>
          </a:xfrm>
        </p:spPr>
        <p:txBody>
          <a:bodyPr>
            <a:noAutofit/>
          </a:bodyPr>
          <a:lstStyle/>
          <a:p>
            <a:pPr marL="0" lvl="1" indent="0" algn="just">
              <a:buNone/>
            </a:pPr>
            <a:r>
              <a:rPr lang="hu-HU" sz="1800" dirty="0"/>
              <a:t>21. Új technológiai megoldások használata az adatkezelés során. Ideértve az érzékelővel ellátott eszközök által előállított adatok interneten vagy más csatornán keresztül történő nagyszámú kezelése (pl.: okos televízió, okos háztartási eszközök, okos játékok stb.), és amelyek adatokat szolgáltatnak a természetes személy fizetőképességére, egészségére, személyes érdeklődési körére, megbízhatóságára vagy viselkedésére, tartózkodási helyére és amelyek alapján profilalkotás történik.</a:t>
            </a:r>
          </a:p>
          <a:p>
            <a:pPr marL="0" lvl="1" indent="0" algn="just">
              <a:buNone/>
            </a:pPr>
            <a:r>
              <a:rPr lang="hu-HU" sz="1800" dirty="0"/>
              <a:t>22. Egészségügyi adatokra vonatkozó adatkezelések. Nagy számban kezelt adatok tekintetében a kórházak, egészségügyi ellátó intézmények, magán-egészségügyi szolgáltatók vagy nagyszámú páciensi körrel rendelkező természetgyógyászok által kezelt különleges adatok vonatkozásában. Ideértve a nagyobb sportlétesítmények, edzőtermek által a tagoktól felvett egészségügyi adatok kezelése </a:t>
            </a:r>
          </a:p>
          <a:p>
            <a:pPr marL="0" lvl="1" indent="0" algn="just">
              <a:buNone/>
            </a:pPr>
            <a:r>
              <a:rPr lang="hu-HU" sz="1800" dirty="0"/>
              <a:t>23. Amikor több adatkezelő egy egész ágazat által közösen használt alkalmazást, rendszert, eszközt, illetve platformot tervez létrehozni, amelyben különleges adatokat is kezelnek.</a:t>
            </a:r>
          </a:p>
          <a:p>
            <a:pPr marL="0" lvl="1" indent="0" algn="just">
              <a:buNone/>
            </a:pPr>
            <a:r>
              <a:rPr lang="hu-HU" sz="1800" dirty="0"/>
              <a:t>24. Az adatkezelés célja a különböző forrásokból származó adatok összevonása, egymással való megfeleltetése vagy összehasonlítása.</a:t>
            </a:r>
          </a:p>
        </p:txBody>
      </p:sp>
      <p:sp>
        <p:nvSpPr>
          <p:cNvPr id="4" name="Segnaposto numero diapositiva 3">
            <a:extLst>
              <a:ext uri="{FF2B5EF4-FFF2-40B4-BE49-F238E27FC236}">
                <a16:creationId xmlns:a16="http://schemas.microsoft.com/office/drawing/2014/main" id="{54A53163-8460-BB43-9495-EF679B501764}"/>
              </a:ext>
            </a:extLst>
          </p:cNvPr>
          <p:cNvSpPr>
            <a:spLocks noGrp="1"/>
          </p:cNvSpPr>
          <p:nvPr>
            <p:ph type="sldNum" sz="quarter" idx="4"/>
          </p:nvPr>
        </p:nvSpPr>
        <p:spPr/>
        <p:txBody>
          <a:bodyPr/>
          <a:lstStyle/>
          <a:p>
            <a:fld id="{D57F1E4F-1CFF-5643-939E-02111984F565}" type="slidenum">
              <a:rPr lang="en-US" smtClean="0"/>
              <a:t>32</a:t>
            </a:fld>
            <a:endParaRPr lang="en-US" dirty="0"/>
          </a:p>
        </p:txBody>
      </p:sp>
      <p:sp>
        <p:nvSpPr>
          <p:cNvPr id="5" name="Ellipszis 4">
            <a:extLst>
              <a:ext uri="{FF2B5EF4-FFF2-40B4-BE49-F238E27FC236}">
                <a16:creationId xmlns:a16="http://schemas.microsoft.com/office/drawing/2014/main" id="{C15E8CCA-B7C2-4475-89B9-91A5971C6E44}"/>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387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0A03F5-281C-124E-94B1-820DA430CCBD}"/>
              </a:ext>
            </a:extLst>
          </p:cNvPr>
          <p:cNvSpPr>
            <a:spLocks noGrp="1"/>
          </p:cNvSpPr>
          <p:nvPr>
            <p:ph type="title"/>
          </p:nvPr>
        </p:nvSpPr>
        <p:spPr/>
        <p:txBody>
          <a:bodyPr/>
          <a:lstStyle/>
          <a:p>
            <a:r>
              <a:rPr lang="hu-HU" dirty="0"/>
              <a:t>A szervezet hatásvizsgálati listájának bemutatása</a:t>
            </a:r>
          </a:p>
        </p:txBody>
      </p:sp>
      <p:sp>
        <p:nvSpPr>
          <p:cNvPr id="3" name="Segnaposto contenuto 2">
            <a:extLst>
              <a:ext uri="{FF2B5EF4-FFF2-40B4-BE49-F238E27FC236}">
                <a16:creationId xmlns:a16="http://schemas.microsoft.com/office/drawing/2014/main" id="{E8373C5F-166B-864C-B16E-ED0BED7D6824}"/>
              </a:ext>
            </a:extLst>
          </p:cNvPr>
          <p:cNvSpPr>
            <a:spLocks noGrp="1"/>
          </p:cNvSpPr>
          <p:nvPr>
            <p:ph idx="1"/>
          </p:nvPr>
        </p:nvSpPr>
        <p:spPr/>
        <p:txBody>
          <a:bodyPr/>
          <a:lstStyle/>
          <a:p>
            <a:endParaRPr lang="it-IT" dirty="0"/>
          </a:p>
        </p:txBody>
      </p:sp>
      <p:sp>
        <p:nvSpPr>
          <p:cNvPr id="4" name="Segnaposto numero diapositiva 3">
            <a:extLst>
              <a:ext uri="{FF2B5EF4-FFF2-40B4-BE49-F238E27FC236}">
                <a16:creationId xmlns:a16="http://schemas.microsoft.com/office/drawing/2014/main" id="{14AB648B-3ACC-4E48-8647-DE62E1D6EEAE}"/>
              </a:ext>
            </a:extLst>
          </p:cNvPr>
          <p:cNvSpPr>
            <a:spLocks noGrp="1"/>
          </p:cNvSpPr>
          <p:nvPr>
            <p:ph type="sldNum" sz="quarter" idx="4"/>
          </p:nvPr>
        </p:nvSpPr>
        <p:spPr/>
        <p:txBody>
          <a:bodyPr/>
          <a:lstStyle/>
          <a:p>
            <a:fld id="{D57F1E4F-1CFF-5643-939E-02111984F565}" type="slidenum">
              <a:rPr lang="en-US" smtClean="0"/>
              <a:t>33</a:t>
            </a:fld>
            <a:endParaRPr lang="en-US" dirty="0"/>
          </a:p>
        </p:txBody>
      </p:sp>
      <p:sp>
        <p:nvSpPr>
          <p:cNvPr id="5" name="Ellipszis 4">
            <a:extLst>
              <a:ext uri="{FF2B5EF4-FFF2-40B4-BE49-F238E27FC236}">
                <a16:creationId xmlns:a16="http://schemas.microsoft.com/office/drawing/2014/main" id="{32ECB5CF-3BA6-410E-A7CC-D99832769325}"/>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6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3ABF-163E-4B35-8C16-0C2A36B7DCA0}"/>
              </a:ext>
            </a:extLst>
          </p:cNvPr>
          <p:cNvSpPr>
            <a:spLocks noGrp="1"/>
          </p:cNvSpPr>
          <p:nvPr>
            <p:ph type="title"/>
          </p:nvPr>
        </p:nvSpPr>
        <p:spPr>
          <a:xfrm>
            <a:off x="677334" y="609600"/>
            <a:ext cx="9076266" cy="1173480"/>
          </a:xfrm>
        </p:spPr>
        <p:txBody>
          <a:bodyPr>
            <a:normAutofit fontScale="90000"/>
          </a:bodyPr>
          <a:lstStyle/>
          <a:p>
            <a:r>
              <a:rPr lang="hu-HU" dirty="0"/>
              <a:t>Mikor nem szükséges az adatvédelmi hatásvizsgálat</a:t>
            </a:r>
            <a:r>
              <a:rPr lang="en-GB" dirty="0"/>
              <a:t>?</a:t>
            </a:r>
          </a:p>
        </p:txBody>
      </p:sp>
      <p:sp>
        <p:nvSpPr>
          <p:cNvPr id="3" name="Content Placeholder 2">
            <a:extLst>
              <a:ext uri="{FF2B5EF4-FFF2-40B4-BE49-F238E27FC236}">
                <a16:creationId xmlns:a16="http://schemas.microsoft.com/office/drawing/2014/main" id="{B1453E54-1831-4924-A762-119472892979}"/>
              </a:ext>
            </a:extLst>
          </p:cNvPr>
          <p:cNvSpPr>
            <a:spLocks noGrp="1"/>
          </p:cNvSpPr>
          <p:nvPr>
            <p:ph idx="1"/>
          </p:nvPr>
        </p:nvSpPr>
        <p:spPr>
          <a:xfrm>
            <a:off x="677334" y="1783080"/>
            <a:ext cx="9076266" cy="4846319"/>
          </a:xfrm>
        </p:spPr>
        <p:txBody>
          <a:bodyPr>
            <a:normAutofit fontScale="92500" lnSpcReduction="20000"/>
          </a:bodyPr>
          <a:lstStyle/>
          <a:p>
            <a:pPr algn="just"/>
            <a:r>
              <a:rPr lang="hu-HU" dirty="0"/>
              <a:t>Ha az adatkezelés valószínűsíthetően nem jár magas kockázattal a természetes személyek jogaira és szabadságaira nézve </a:t>
            </a:r>
            <a:r>
              <a:rPr lang="en-GB" dirty="0"/>
              <a:t>(35</a:t>
            </a:r>
            <a:r>
              <a:rPr lang="hu-HU" dirty="0"/>
              <a:t>. cikk </a:t>
            </a:r>
            <a:r>
              <a:rPr lang="en-GB" dirty="0"/>
              <a:t>(1)</a:t>
            </a:r>
            <a:r>
              <a:rPr lang="hu-HU" dirty="0"/>
              <a:t> bekezdés</a:t>
            </a:r>
            <a:r>
              <a:rPr lang="en-GB" dirty="0"/>
              <a:t>); </a:t>
            </a:r>
          </a:p>
          <a:p>
            <a:pPr algn="just"/>
            <a:r>
              <a:rPr lang="hu-HU" dirty="0"/>
              <a:t>Amikor az adatkezelés jellege, hatóköre, körülménye és célja nagyon hasonló ahhoz a tevékenységhez, ahol adatvédelmi hatásvizsgálat elvégzésére került sor </a:t>
            </a:r>
            <a:r>
              <a:rPr lang="en-GB" dirty="0"/>
              <a:t>(35</a:t>
            </a:r>
            <a:r>
              <a:rPr lang="hu-HU" dirty="0"/>
              <a:t>. cikk </a:t>
            </a:r>
            <a:r>
              <a:rPr lang="en-GB" dirty="0"/>
              <a:t>(1)</a:t>
            </a:r>
            <a:r>
              <a:rPr lang="hu-HU" dirty="0"/>
              <a:t> bekezdés</a:t>
            </a:r>
            <a:r>
              <a:rPr lang="en-GB" dirty="0"/>
              <a:t>); </a:t>
            </a:r>
          </a:p>
          <a:p>
            <a:pPr algn="just"/>
            <a:r>
              <a:rPr lang="hu-HU" dirty="0"/>
              <a:t>Ha az adatkezelés jogalapját uniós vagy az adatkezelőre alkalmazandó tagállami jog írja elő, és e jog a szóban forgó konkrét adatkezelési műveletet vagy műveleteket is szabályozza, valamint e jogalap elfogadása során egy általános hatásvizsgálat részeként már végeztek adatvédelmi hatásvizsgálatot, akkor az adatvédelmi hatásvizsgálatot nem kell elvégezni. (35. cikk (10) bekezdés);</a:t>
            </a:r>
          </a:p>
          <a:p>
            <a:pPr algn="just"/>
            <a:r>
              <a:rPr lang="hu-HU" dirty="0"/>
              <a:t>Ha az adatkezelési tevékenységet tartalmazza a felügyeleti hatóság által összeállított lista, amely rögzíti, hogy mely esetekben nem szükséges az adatvédelmi hatásvizsgálat elvégezése (35. cikk (5) bekezdés). Egy ilyen lista tartalmazza azon adatkezelési tevékenységeket, amelyek megfelelnek a hatóság által meghatározott feltételeknek, így különösen iránymutatásokon, egyedi határozatokon, engedélyeken, vagy megfelelési szabályokon keresztül (például Franciaországban: engedélyek, mentességek, egyszerűsített szabályok, megfelelési csomagok stb.) Ilyen esetekben - az illetékes felügyeleti hatóság általi értékelés alapján - nem szükséges az adatvédelmi hatásvizsgálat, de csak akkor, ha az adatkezelés szigorúan a listában említett eljárás hatálya alá tartozik, és továbbra is teljes mértékben megfelel a vonatkozó követelményeknek.</a:t>
            </a:r>
          </a:p>
          <a:p>
            <a:pPr algn="just"/>
            <a:endParaRPr lang="hu-HU" dirty="0"/>
          </a:p>
          <a:p>
            <a:pPr algn="just"/>
            <a:endParaRPr lang="en-GB" dirty="0"/>
          </a:p>
        </p:txBody>
      </p:sp>
      <p:sp>
        <p:nvSpPr>
          <p:cNvPr id="4" name="Segnaposto numero diapositiva 3">
            <a:extLst>
              <a:ext uri="{FF2B5EF4-FFF2-40B4-BE49-F238E27FC236}">
                <a16:creationId xmlns:a16="http://schemas.microsoft.com/office/drawing/2014/main" id="{2BFABC12-5469-2B42-BFBE-CFEBA4C5EB56}"/>
              </a:ext>
            </a:extLst>
          </p:cNvPr>
          <p:cNvSpPr>
            <a:spLocks noGrp="1"/>
          </p:cNvSpPr>
          <p:nvPr>
            <p:ph type="sldNum" sz="quarter" idx="4"/>
          </p:nvPr>
        </p:nvSpPr>
        <p:spPr/>
        <p:txBody>
          <a:bodyPr/>
          <a:lstStyle/>
          <a:p>
            <a:fld id="{D57F1E4F-1CFF-5643-939E-02111984F565}" type="slidenum">
              <a:rPr lang="en-US" smtClean="0"/>
              <a:t>34</a:t>
            </a:fld>
            <a:endParaRPr lang="en-US" dirty="0"/>
          </a:p>
        </p:txBody>
      </p:sp>
      <p:sp>
        <p:nvSpPr>
          <p:cNvPr id="5" name="Ellipszis 4">
            <a:extLst>
              <a:ext uri="{FF2B5EF4-FFF2-40B4-BE49-F238E27FC236}">
                <a16:creationId xmlns:a16="http://schemas.microsoft.com/office/drawing/2014/main" id="{278D29F6-A310-4F89-AB06-62C4CFC9ED40}"/>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32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2046-C666-4CFA-8605-51C68F5F7959}"/>
              </a:ext>
            </a:extLst>
          </p:cNvPr>
          <p:cNvSpPr>
            <a:spLocks noGrp="1"/>
          </p:cNvSpPr>
          <p:nvPr>
            <p:ph type="title"/>
          </p:nvPr>
        </p:nvSpPr>
        <p:spPr>
          <a:xfrm>
            <a:off x="677334" y="609600"/>
            <a:ext cx="8596668" cy="838200"/>
          </a:xfrm>
        </p:spPr>
        <p:txBody>
          <a:bodyPr/>
          <a:lstStyle/>
          <a:p>
            <a:r>
              <a:rPr lang="hu-HU" dirty="0"/>
              <a:t>Feladat – A küszöbérték elemzése</a:t>
            </a:r>
            <a:endParaRPr lang="en-GB" dirty="0"/>
          </a:p>
        </p:txBody>
      </p:sp>
      <p:sp>
        <p:nvSpPr>
          <p:cNvPr id="3" name="Content Placeholder 2">
            <a:extLst>
              <a:ext uri="{FF2B5EF4-FFF2-40B4-BE49-F238E27FC236}">
                <a16:creationId xmlns:a16="http://schemas.microsoft.com/office/drawing/2014/main" id="{D1333802-0BFE-4D2E-A4E3-544BD5DECACB}"/>
              </a:ext>
            </a:extLst>
          </p:cNvPr>
          <p:cNvSpPr>
            <a:spLocks noGrp="1"/>
          </p:cNvSpPr>
          <p:nvPr>
            <p:ph idx="1"/>
          </p:nvPr>
        </p:nvSpPr>
        <p:spPr>
          <a:xfrm>
            <a:off x="677334" y="1706881"/>
            <a:ext cx="8596668" cy="4334482"/>
          </a:xfrm>
        </p:spPr>
        <p:txBody>
          <a:bodyPr>
            <a:normAutofit/>
          </a:bodyPr>
          <a:lstStyle/>
          <a:p>
            <a:pPr algn="just"/>
            <a:r>
              <a:rPr lang="hu-HU" sz="2000" dirty="0"/>
              <a:t>Alakítson ki 4-5 fős csoportokat!</a:t>
            </a:r>
            <a:endParaRPr lang="en-GB" sz="2000" dirty="0"/>
          </a:p>
          <a:p>
            <a:pPr algn="just"/>
            <a:r>
              <a:rPr lang="hu-HU" sz="2000" dirty="0"/>
              <a:t>Válasszon egy jogesetet!</a:t>
            </a:r>
            <a:endParaRPr lang="en-GB" sz="2000" dirty="0"/>
          </a:p>
          <a:p>
            <a:pPr algn="just"/>
            <a:r>
              <a:rPr lang="hu-HU" sz="2000" dirty="0"/>
              <a:t>Válasszon egy küszöbértéket vagy vizsgálati kritériumokat!</a:t>
            </a:r>
            <a:endParaRPr lang="en-GB" sz="2000" dirty="0"/>
          </a:p>
          <a:p>
            <a:pPr lvl="1" algn="just"/>
            <a:r>
              <a:rPr lang="hu-HU" sz="2000" dirty="0"/>
              <a:t>Nemzeti felügyeleti hatóság</a:t>
            </a:r>
          </a:p>
          <a:p>
            <a:pPr lvl="1" algn="just"/>
            <a:r>
              <a:rPr lang="hu-HU" sz="2000" dirty="0"/>
              <a:t>WP29 munkacsoport</a:t>
            </a:r>
          </a:p>
          <a:p>
            <a:pPr lvl="1" algn="just"/>
            <a:r>
              <a:rPr lang="hu-HU" sz="2000" dirty="0"/>
              <a:t>Saját szervezete</a:t>
            </a:r>
          </a:p>
          <a:p>
            <a:pPr algn="just"/>
            <a:r>
              <a:rPr lang="hu-HU" sz="2000" dirty="0"/>
              <a:t>Vizsgálja meg az esettanulmányt a kritériumok alapján és döntse el, hogy szükséges-e adatvédelmi hatásvizsgálatot lefolytatni!</a:t>
            </a:r>
          </a:p>
          <a:p>
            <a:pPr lvl="1" algn="just"/>
            <a:r>
              <a:rPr lang="hu-HU" sz="2000" dirty="0"/>
              <a:t>Készüljön fel a válaszának indoklására!</a:t>
            </a:r>
            <a:endParaRPr lang="en-GB" sz="2000" dirty="0"/>
          </a:p>
        </p:txBody>
      </p:sp>
      <p:sp>
        <p:nvSpPr>
          <p:cNvPr id="4" name="Segnaposto numero diapositiva 3">
            <a:extLst>
              <a:ext uri="{FF2B5EF4-FFF2-40B4-BE49-F238E27FC236}">
                <a16:creationId xmlns:a16="http://schemas.microsoft.com/office/drawing/2014/main" id="{08E98112-67F9-9740-AF6D-ED10DC32A4EB}"/>
              </a:ext>
            </a:extLst>
          </p:cNvPr>
          <p:cNvSpPr>
            <a:spLocks noGrp="1"/>
          </p:cNvSpPr>
          <p:nvPr>
            <p:ph type="sldNum" sz="quarter" idx="4"/>
          </p:nvPr>
        </p:nvSpPr>
        <p:spPr/>
        <p:txBody>
          <a:bodyPr/>
          <a:lstStyle/>
          <a:p>
            <a:fld id="{D57F1E4F-1CFF-5643-939E-02111984F565}" type="slidenum">
              <a:rPr lang="en-US" smtClean="0"/>
              <a:t>35</a:t>
            </a:fld>
            <a:endParaRPr lang="en-US" dirty="0"/>
          </a:p>
        </p:txBody>
      </p:sp>
      <p:sp>
        <p:nvSpPr>
          <p:cNvPr id="5" name="Ellipszis 4">
            <a:extLst>
              <a:ext uri="{FF2B5EF4-FFF2-40B4-BE49-F238E27FC236}">
                <a16:creationId xmlns:a16="http://schemas.microsoft.com/office/drawing/2014/main" id="{C6EEB1BB-E3BF-4140-9A76-BFB64DC0A1A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971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61F2-3FE4-4FD4-A26C-BF12C8C1EC26}"/>
              </a:ext>
            </a:extLst>
          </p:cNvPr>
          <p:cNvSpPr>
            <a:spLocks noGrp="1"/>
          </p:cNvSpPr>
          <p:nvPr>
            <p:ph type="title"/>
          </p:nvPr>
        </p:nvSpPr>
        <p:spPr/>
        <p:txBody>
          <a:bodyPr/>
          <a:lstStyle/>
          <a:p>
            <a:r>
              <a:rPr lang="hu-HU" dirty="0"/>
              <a:t>Az adatvédelmi hatásvizsgálat folyamata</a:t>
            </a:r>
          </a:p>
        </p:txBody>
      </p:sp>
      <p:sp>
        <p:nvSpPr>
          <p:cNvPr id="3" name="Content Placeholder 2">
            <a:extLst>
              <a:ext uri="{FF2B5EF4-FFF2-40B4-BE49-F238E27FC236}">
                <a16:creationId xmlns:a16="http://schemas.microsoft.com/office/drawing/2014/main" id="{3750EDA3-C103-407C-96E8-D6AB1BDAA97B}"/>
              </a:ext>
            </a:extLst>
          </p:cNvPr>
          <p:cNvSpPr>
            <a:spLocks noGrp="1"/>
          </p:cNvSpPr>
          <p:nvPr>
            <p:ph idx="1"/>
          </p:nvPr>
        </p:nvSpPr>
        <p:spPr>
          <a:xfrm>
            <a:off x="677333" y="1320800"/>
            <a:ext cx="9414933" cy="4720563"/>
          </a:xfrm>
        </p:spPr>
        <p:txBody>
          <a:bodyPr>
            <a:noAutofit/>
          </a:bodyPr>
          <a:lstStyle/>
          <a:p>
            <a:pPr algn="just"/>
            <a:r>
              <a:rPr lang="hu-HU" sz="2200" dirty="0"/>
              <a:t>A GDPR nem tartalmaz az adatvédelmi hatásvizsgálat folyamatára vonatkozó részletes rendelkezéseket.</a:t>
            </a:r>
          </a:p>
          <a:p>
            <a:pPr algn="just"/>
            <a:r>
              <a:rPr lang="hu-HU" sz="2200" dirty="0"/>
              <a:t>Meghatároz azonban bizonyos követelményeket egy érvényes eljáráshoz.</a:t>
            </a:r>
          </a:p>
          <a:p>
            <a:pPr algn="just"/>
            <a:r>
              <a:rPr lang="hu-HU" sz="2200" dirty="0"/>
              <a:t>Ez lehetővé teszi a szervezetek számára, hogy kidolgozzák a saját belső megközelítésüket, feltéve, hogy az előírt követelményeknek megfelelnek.</a:t>
            </a:r>
          </a:p>
          <a:p>
            <a:pPr lvl="1" algn="just"/>
            <a:r>
              <a:rPr lang="hu-HU" sz="2200" dirty="0"/>
              <a:t>Lehetővé teszi a rugalmasságot a hatály és a mérték szempontjából.</a:t>
            </a:r>
          </a:p>
          <a:p>
            <a:pPr lvl="1" algn="just"/>
            <a:r>
              <a:rPr lang="hu-HU" sz="2200" dirty="0"/>
              <a:t>Lehetővé teszi a hatásvizsgálat hozzáigazítását a meglévő folyamatokhoz.</a:t>
            </a:r>
          </a:p>
        </p:txBody>
      </p:sp>
      <p:sp>
        <p:nvSpPr>
          <p:cNvPr id="4" name="Segnaposto numero diapositiva 3">
            <a:extLst>
              <a:ext uri="{FF2B5EF4-FFF2-40B4-BE49-F238E27FC236}">
                <a16:creationId xmlns:a16="http://schemas.microsoft.com/office/drawing/2014/main" id="{12B6A3D5-8B86-9948-8A1D-AE06E8A9ACCA}"/>
              </a:ext>
            </a:extLst>
          </p:cNvPr>
          <p:cNvSpPr>
            <a:spLocks noGrp="1"/>
          </p:cNvSpPr>
          <p:nvPr>
            <p:ph type="sldNum" sz="quarter" idx="4"/>
          </p:nvPr>
        </p:nvSpPr>
        <p:spPr/>
        <p:txBody>
          <a:bodyPr/>
          <a:lstStyle/>
          <a:p>
            <a:fld id="{D57F1E4F-1CFF-5643-939E-02111984F565}" type="slidenum">
              <a:rPr lang="en-US" smtClean="0"/>
              <a:t>36</a:t>
            </a:fld>
            <a:endParaRPr lang="en-US" dirty="0"/>
          </a:p>
        </p:txBody>
      </p:sp>
      <p:sp>
        <p:nvSpPr>
          <p:cNvPr id="5" name="Ellipszis 4">
            <a:extLst>
              <a:ext uri="{FF2B5EF4-FFF2-40B4-BE49-F238E27FC236}">
                <a16:creationId xmlns:a16="http://schemas.microsoft.com/office/drawing/2014/main" id="{BB66CCC1-355E-40C3-A102-4AE343CDFFC6}"/>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589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97A1-9984-4C8F-982C-9C7FB08C0B28}"/>
              </a:ext>
            </a:extLst>
          </p:cNvPr>
          <p:cNvSpPr>
            <a:spLocks noGrp="1"/>
          </p:cNvSpPr>
          <p:nvPr>
            <p:ph type="title"/>
          </p:nvPr>
        </p:nvSpPr>
        <p:spPr>
          <a:xfrm>
            <a:off x="677334" y="609600"/>
            <a:ext cx="8596668" cy="1185864"/>
          </a:xfrm>
        </p:spPr>
        <p:txBody>
          <a:bodyPr>
            <a:normAutofit fontScale="90000"/>
          </a:bodyPr>
          <a:lstStyle/>
          <a:p>
            <a:r>
              <a:rPr lang="hu-HU" dirty="0"/>
              <a:t>A </a:t>
            </a:r>
            <a:r>
              <a:rPr lang="en-GB" dirty="0"/>
              <a:t>GDPR </a:t>
            </a:r>
            <a:r>
              <a:rPr lang="hu-HU" dirty="0"/>
              <a:t>szerinti minimumkövetelmények</a:t>
            </a:r>
            <a:br>
              <a:rPr lang="hu-HU" dirty="0"/>
            </a:br>
            <a:r>
              <a:rPr lang="en-GB" dirty="0"/>
              <a:t>35</a:t>
            </a:r>
            <a:r>
              <a:rPr lang="hu-HU" dirty="0"/>
              <a:t>. cikk </a:t>
            </a:r>
            <a:r>
              <a:rPr lang="en-GB" dirty="0"/>
              <a:t>(7)</a:t>
            </a:r>
            <a:r>
              <a:rPr lang="hu-HU" dirty="0"/>
              <a:t> bekezdés (1)</a:t>
            </a:r>
            <a:endParaRPr lang="en-GB" dirty="0"/>
          </a:p>
        </p:txBody>
      </p:sp>
      <p:sp>
        <p:nvSpPr>
          <p:cNvPr id="3" name="Content Placeholder 2">
            <a:extLst>
              <a:ext uri="{FF2B5EF4-FFF2-40B4-BE49-F238E27FC236}">
                <a16:creationId xmlns:a16="http://schemas.microsoft.com/office/drawing/2014/main" id="{6A8D081A-16EE-42D7-88CC-4C8D31EF6378}"/>
              </a:ext>
            </a:extLst>
          </p:cNvPr>
          <p:cNvSpPr>
            <a:spLocks noGrp="1"/>
          </p:cNvSpPr>
          <p:nvPr>
            <p:ph sz="half" idx="1"/>
          </p:nvPr>
        </p:nvSpPr>
        <p:spPr>
          <a:xfrm>
            <a:off x="733597" y="1795465"/>
            <a:ext cx="9612670" cy="4428460"/>
          </a:xfrm>
        </p:spPr>
        <p:txBody>
          <a:bodyPr>
            <a:noAutofit/>
          </a:bodyPr>
          <a:lstStyle/>
          <a:p>
            <a:pPr marL="0" indent="0" algn="just">
              <a:buNone/>
            </a:pPr>
            <a:r>
              <a:rPr lang="hu-HU" dirty="0"/>
              <a:t>a) </a:t>
            </a:r>
            <a:r>
              <a:rPr lang="hu-HU" dirty="0" err="1"/>
              <a:t>a</a:t>
            </a:r>
            <a:r>
              <a:rPr lang="hu-HU" dirty="0"/>
              <a:t> tervezett adatkezelési műveletek módszeres leírása és az adatkezelés céljainak ismertetése, beleértve adott esetben az adatkezelő által érvényesíteni kívánt jogos érdeket; </a:t>
            </a:r>
          </a:p>
          <a:p>
            <a:pPr lvl="1" algn="just"/>
            <a:r>
              <a:rPr lang="hu-HU" sz="1800" dirty="0"/>
              <a:t>az adatkezelés jellege, hatóköre, körülményei és célja</a:t>
            </a:r>
          </a:p>
          <a:p>
            <a:pPr lvl="1" algn="just"/>
            <a:r>
              <a:rPr lang="hu-HU" sz="1800" dirty="0"/>
              <a:t>személyes adatok, címzettek, tárolási idő</a:t>
            </a:r>
          </a:p>
          <a:p>
            <a:pPr lvl="1" algn="just"/>
            <a:r>
              <a:rPr lang="hu-HU" sz="1800" dirty="0"/>
              <a:t>az adatkezelési művelet funkcionális leírása</a:t>
            </a:r>
          </a:p>
          <a:p>
            <a:pPr lvl="1" algn="just"/>
            <a:r>
              <a:rPr lang="hu-HU" sz="1800" dirty="0"/>
              <a:t>eszközök azonosítása, amelyeken személyes adatokat tárolnak</a:t>
            </a:r>
          </a:p>
          <a:p>
            <a:pPr marL="0" indent="0" algn="just">
              <a:buNone/>
            </a:pPr>
            <a:r>
              <a:rPr lang="hu-HU" dirty="0"/>
              <a:t>b) az adatkezelés céljaira figyelemmel az adatkezelési műveletek szükségességi és arányossági vizsgálata;</a:t>
            </a:r>
          </a:p>
          <a:p>
            <a:pPr lvl="1" algn="just"/>
            <a:r>
              <a:rPr lang="hu-HU" sz="1800" dirty="0"/>
              <a:t>a </a:t>
            </a:r>
            <a:r>
              <a:rPr lang="hu-HU" sz="1800" dirty="0" err="1"/>
              <a:t>GDPR-nak</a:t>
            </a:r>
            <a:r>
              <a:rPr lang="hu-HU" sz="1800" dirty="0"/>
              <a:t> való megfelelés módja</a:t>
            </a:r>
          </a:p>
          <a:p>
            <a:pPr lvl="1" algn="just"/>
            <a:r>
              <a:rPr lang="hu-HU" sz="1800" dirty="0"/>
              <a:t>cél, jogszerűség, korlátozottság</a:t>
            </a:r>
          </a:p>
          <a:p>
            <a:pPr lvl="1" algn="just"/>
            <a:r>
              <a:rPr lang="hu-HU" sz="1800" dirty="0"/>
              <a:t>az </a:t>
            </a:r>
            <a:r>
              <a:rPr lang="hu-HU" sz="1800" dirty="0" err="1"/>
              <a:t>érintetti</a:t>
            </a:r>
            <a:r>
              <a:rPr lang="hu-HU" sz="1800" dirty="0"/>
              <a:t> jogok gyakorlását elősegítő intézkedések</a:t>
            </a:r>
          </a:p>
        </p:txBody>
      </p:sp>
      <p:sp>
        <p:nvSpPr>
          <p:cNvPr id="4" name="Segnaposto numero diapositiva 3">
            <a:extLst>
              <a:ext uri="{FF2B5EF4-FFF2-40B4-BE49-F238E27FC236}">
                <a16:creationId xmlns:a16="http://schemas.microsoft.com/office/drawing/2014/main" id="{58710F50-CDC3-EE4B-A24D-36E793B949F0}"/>
              </a:ext>
            </a:extLst>
          </p:cNvPr>
          <p:cNvSpPr>
            <a:spLocks noGrp="1"/>
          </p:cNvSpPr>
          <p:nvPr>
            <p:ph type="sldNum" sz="quarter" idx="4"/>
          </p:nvPr>
        </p:nvSpPr>
        <p:spPr/>
        <p:txBody>
          <a:bodyPr/>
          <a:lstStyle/>
          <a:p>
            <a:fld id="{D57F1E4F-1CFF-5643-939E-02111984F565}" type="slidenum">
              <a:rPr lang="en-US" smtClean="0"/>
              <a:t>37</a:t>
            </a:fld>
            <a:endParaRPr lang="en-US" dirty="0"/>
          </a:p>
        </p:txBody>
      </p:sp>
      <p:sp>
        <p:nvSpPr>
          <p:cNvPr id="6" name="Ellipszis 5">
            <a:extLst>
              <a:ext uri="{FF2B5EF4-FFF2-40B4-BE49-F238E27FC236}">
                <a16:creationId xmlns:a16="http://schemas.microsoft.com/office/drawing/2014/main" id="{E0A88143-1AB2-4179-8186-121CCAFDADE8}"/>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9575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97A1-9984-4C8F-982C-9C7FB08C0B28}"/>
              </a:ext>
            </a:extLst>
          </p:cNvPr>
          <p:cNvSpPr>
            <a:spLocks noGrp="1"/>
          </p:cNvSpPr>
          <p:nvPr>
            <p:ph type="title"/>
          </p:nvPr>
        </p:nvSpPr>
        <p:spPr>
          <a:xfrm>
            <a:off x="677334" y="609600"/>
            <a:ext cx="8596668" cy="1185864"/>
          </a:xfrm>
        </p:spPr>
        <p:txBody>
          <a:bodyPr>
            <a:normAutofit fontScale="90000"/>
          </a:bodyPr>
          <a:lstStyle/>
          <a:p>
            <a:r>
              <a:rPr lang="hu-HU" dirty="0"/>
              <a:t>A </a:t>
            </a:r>
            <a:r>
              <a:rPr lang="en-GB" dirty="0"/>
              <a:t>GDPR </a:t>
            </a:r>
            <a:r>
              <a:rPr lang="hu-HU" dirty="0"/>
              <a:t>szerinti minimumkövetelmények</a:t>
            </a:r>
            <a:br>
              <a:rPr lang="hu-HU" dirty="0"/>
            </a:br>
            <a:r>
              <a:rPr lang="en-GB" dirty="0"/>
              <a:t>35</a:t>
            </a:r>
            <a:r>
              <a:rPr lang="hu-HU" dirty="0"/>
              <a:t>. cikk </a:t>
            </a:r>
            <a:r>
              <a:rPr lang="en-GB" dirty="0"/>
              <a:t>(7)</a:t>
            </a:r>
            <a:r>
              <a:rPr lang="hu-HU" dirty="0"/>
              <a:t> bekezdés (2)</a:t>
            </a:r>
            <a:endParaRPr lang="en-GB" dirty="0"/>
          </a:p>
        </p:txBody>
      </p:sp>
      <p:sp>
        <p:nvSpPr>
          <p:cNvPr id="3" name="Content Placeholder 2">
            <a:extLst>
              <a:ext uri="{FF2B5EF4-FFF2-40B4-BE49-F238E27FC236}">
                <a16:creationId xmlns:a16="http://schemas.microsoft.com/office/drawing/2014/main" id="{6A8D081A-16EE-42D7-88CC-4C8D31EF6378}"/>
              </a:ext>
            </a:extLst>
          </p:cNvPr>
          <p:cNvSpPr>
            <a:spLocks noGrp="1"/>
          </p:cNvSpPr>
          <p:nvPr>
            <p:ph sz="half" idx="1"/>
          </p:nvPr>
        </p:nvSpPr>
        <p:spPr>
          <a:xfrm>
            <a:off x="733597" y="1676401"/>
            <a:ext cx="9528003" cy="4547524"/>
          </a:xfrm>
        </p:spPr>
        <p:txBody>
          <a:bodyPr>
            <a:noAutofit/>
          </a:bodyPr>
          <a:lstStyle/>
          <a:p>
            <a:pPr algn="just"/>
            <a:r>
              <a:rPr lang="hu-HU" dirty="0"/>
              <a:t>c) az érintett jogait és szabadságait érintő kockázatok vizsgálata;</a:t>
            </a:r>
          </a:p>
          <a:p>
            <a:pPr lvl="1" algn="just"/>
            <a:r>
              <a:rPr lang="hu-HU" sz="1800" dirty="0"/>
              <a:t>a kockázatok eredetének, jellegének, sajátosságának és súlyosságának figyelembe vétele</a:t>
            </a:r>
          </a:p>
          <a:p>
            <a:pPr lvl="1" algn="just"/>
            <a:r>
              <a:rPr lang="hu-HU" sz="1800" dirty="0"/>
              <a:t>az érintett szempontjából kell vizsgálni</a:t>
            </a:r>
          </a:p>
          <a:p>
            <a:pPr lvl="1" algn="just"/>
            <a:r>
              <a:rPr lang="hu-HU" sz="1800" dirty="0"/>
              <a:t>a jogszerűtlen hozzáférés, nem kívánt módosítás, adatok eltűnésének hatásainak felmérése</a:t>
            </a:r>
          </a:p>
          <a:p>
            <a:pPr lvl="1" algn="just"/>
            <a:r>
              <a:rPr lang="hu-HU" sz="1800" dirty="0"/>
              <a:t>A kockázatotok valószínűségének és súlyosságának vizsgálata</a:t>
            </a:r>
          </a:p>
          <a:p>
            <a:pPr algn="just"/>
            <a:r>
              <a:rPr lang="hu-HU" dirty="0"/>
              <a:t>d) a kockázatok kezelését célzó intézkedések bemutatása, ideértve</a:t>
            </a:r>
          </a:p>
          <a:p>
            <a:pPr lvl="1" algn="just"/>
            <a:r>
              <a:rPr lang="hu-HU" sz="1800" dirty="0"/>
              <a:t>biztosítékok</a:t>
            </a:r>
          </a:p>
          <a:p>
            <a:pPr lvl="1" algn="just"/>
            <a:r>
              <a:rPr lang="hu-HU" sz="1800" dirty="0"/>
              <a:t>biztonsági intézkedések</a:t>
            </a:r>
          </a:p>
          <a:p>
            <a:pPr lvl="1" algn="just"/>
            <a:r>
              <a:rPr lang="hu-HU" sz="1800" dirty="0"/>
              <a:t>a személyes adatok védelmének biztosítására szolgáló mechanizmusok</a:t>
            </a:r>
          </a:p>
          <a:p>
            <a:pPr lvl="1" algn="just"/>
            <a:r>
              <a:rPr lang="hu-HU" sz="1800" dirty="0"/>
              <a:t>a rendelet betartását bizonyító mechanizmusok </a:t>
            </a:r>
          </a:p>
          <a:p>
            <a:pPr lvl="1" algn="just"/>
            <a:endParaRPr lang="hu-HU" sz="1800" dirty="0"/>
          </a:p>
        </p:txBody>
      </p:sp>
      <p:sp>
        <p:nvSpPr>
          <p:cNvPr id="4" name="Segnaposto numero diapositiva 3">
            <a:extLst>
              <a:ext uri="{FF2B5EF4-FFF2-40B4-BE49-F238E27FC236}">
                <a16:creationId xmlns:a16="http://schemas.microsoft.com/office/drawing/2014/main" id="{58710F50-CDC3-EE4B-A24D-36E793B949F0}"/>
              </a:ext>
            </a:extLst>
          </p:cNvPr>
          <p:cNvSpPr>
            <a:spLocks noGrp="1"/>
          </p:cNvSpPr>
          <p:nvPr>
            <p:ph type="sldNum" sz="quarter" idx="4"/>
          </p:nvPr>
        </p:nvSpPr>
        <p:spPr/>
        <p:txBody>
          <a:bodyPr/>
          <a:lstStyle/>
          <a:p>
            <a:fld id="{D57F1E4F-1CFF-5643-939E-02111984F565}" type="slidenum">
              <a:rPr lang="en-US" smtClean="0"/>
              <a:t>38</a:t>
            </a:fld>
            <a:endParaRPr lang="en-US" dirty="0"/>
          </a:p>
        </p:txBody>
      </p:sp>
      <p:sp>
        <p:nvSpPr>
          <p:cNvPr id="6" name="Ellipszis 5">
            <a:extLst>
              <a:ext uri="{FF2B5EF4-FFF2-40B4-BE49-F238E27FC236}">
                <a16:creationId xmlns:a16="http://schemas.microsoft.com/office/drawing/2014/main" id="{E0A88143-1AB2-4179-8186-121CCAFDADE8}"/>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167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313D3D-335C-4C84-97AD-42D8FBA18306}"/>
              </a:ext>
            </a:extLst>
          </p:cNvPr>
          <p:cNvSpPr/>
          <p:nvPr/>
        </p:nvSpPr>
        <p:spPr>
          <a:xfrm>
            <a:off x="402336" y="182880"/>
            <a:ext cx="5065776"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műszaki szervezeti rendszer (tovább) fejlesztése</a:t>
            </a:r>
            <a:endParaRPr lang="en-GB" sz="1200" dirty="0"/>
          </a:p>
        </p:txBody>
      </p:sp>
      <p:sp>
        <p:nvSpPr>
          <p:cNvPr id="7" name="Rectangle 6">
            <a:extLst>
              <a:ext uri="{FF2B5EF4-FFF2-40B4-BE49-F238E27FC236}">
                <a16:creationId xmlns:a16="http://schemas.microsoft.com/office/drawing/2014/main" id="{18165BBC-9594-40D6-A3D7-F4CE863D3C9B}"/>
              </a:ext>
            </a:extLst>
          </p:cNvPr>
          <p:cNvSpPr/>
          <p:nvPr/>
        </p:nvSpPr>
        <p:spPr>
          <a:xfrm>
            <a:off x="402336" y="868680"/>
            <a:ext cx="5065776" cy="438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Adatvédelmi hatásvizsgálat elvégzéséről meghozott döntés, vagy a körülmények megváltozása az utolsó hatásvizsgálat óta</a:t>
            </a:r>
            <a:endParaRPr lang="en-GB" sz="1100" dirty="0"/>
          </a:p>
        </p:txBody>
      </p:sp>
      <p:sp>
        <p:nvSpPr>
          <p:cNvPr id="8" name="Rectangle 7">
            <a:extLst>
              <a:ext uri="{FF2B5EF4-FFF2-40B4-BE49-F238E27FC236}">
                <a16:creationId xmlns:a16="http://schemas.microsoft.com/office/drawing/2014/main" id="{A0154A19-56DE-4007-A7C1-E1AF0DF66C86}"/>
              </a:ext>
            </a:extLst>
          </p:cNvPr>
          <p:cNvSpPr/>
          <p:nvPr/>
        </p:nvSpPr>
        <p:spPr>
          <a:xfrm>
            <a:off x="402336" y="1545336"/>
            <a:ext cx="3008376" cy="512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t>Előkészítő szakasz</a:t>
            </a:r>
            <a:endParaRPr lang="en-GB" dirty="0"/>
          </a:p>
        </p:txBody>
      </p:sp>
      <p:sp>
        <p:nvSpPr>
          <p:cNvPr id="9" name="Rectangle 8">
            <a:extLst>
              <a:ext uri="{FF2B5EF4-FFF2-40B4-BE49-F238E27FC236}">
                <a16:creationId xmlns:a16="http://schemas.microsoft.com/office/drawing/2014/main" id="{7F6031FB-FC85-43F5-ACE1-058F0ABAE330}"/>
              </a:ext>
            </a:extLst>
          </p:cNvPr>
          <p:cNvSpPr/>
          <p:nvPr/>
        </p:nvSpPr>
        <p:spPr>
          <a:xfrm>
            <a:off x="3819144" y="1545336"/>
            <a:ext cx="3008376" cy="512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t>Értékelési szakasz</a:t>
            </a:r>
            <a:endParaRPr lang="en-GB" dirty="0"/>
          </a:p>
        </p:txBody>
      </p:sp>
      <p:sp>
        <p:nvSpPr>
          <p:cNvPr id="10" name="Rectangle 9">
            <a:extLst>
              <a:ext uri="{FF2B5EF4-FFF2-40B4-BE49-F238E27FC236}">
                <a16:creationId xmlns:a16="http://schemas.microsoft.com/office/drawing/2014/main" id="{640A5A91-BC7F-4B36-88BF-3EC0407ED2E0}"/>
              </a:ext>
            </a:extLst>
          </p:cNvPr>
          <p:cNvSpPr/>
          <p:nvPr/>
        </p:nvSpPr>
        <p:spPr>
          <a:xfrm>
            <a:off x="7403592" y="1545336"/>
            <a:ext cx="3008376" cy="512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t>Jelentési és védelmi szakasz</a:t>
            </a:r>
            <a:endParaRPr lang="en-GB" dirty="0"/>
          </a:p>
        </p:txBody>
      </p:sp>
      <p:sp>
        <p:nvSpPr>
          <p:cNvPr id="11" name="Flowchart: Decision 10">
            <a:extLst>
              <a:ext uri="{FF2B5EF4-FFF2-40B4-BE49-F238E27FC236}">
                <a16:creationId xmlns:a16="http://schemas.microsoft.com/office/drawing/2014/main" id="{DBC8E981-69C6-464A-8859-155B0C40E6A2}"/>
              </a:ext>
            </a:extLst>
          </p:cNvPr>
          <p:cNvSpPr/>
          <p:nvPr/>
        </p:nvSpPr>
        <p:spPr>
          <a:xfrm>
            <a:off x="303621" y="1947170"/>
            <a:ext cx="1823406" cy="1115568"/>
          </a:xfrm>
          <a:prstGeom prst="flowChartDecision">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t>Értékküszöb: szükséges az adatvédelmi hatásvizsgálat?</a:t>
            </a:r>
          </a:p>
        </p:txBody>
      </p:sp>
      <p:sp>
        <p:nvSpPr>
          <p:cNvPr id="12" name="Rectangle 11">
            <a:extLst>
              <a:ext uri="{FF2B5EF4-FFF2-40B4-BE49-F238E27FC236}">
                <a16:creationId xmlns:a16="http://schemas.microsoft.com/office/drawing/2014/main" id="{F2049F77-8984-4F5C-BD83-B2C2D9784671}"/>
              </a:ext>
            </a:extLst>
          </p:cNvPr>
          <p:cNvSpPr/>
          <p:nvPr/>
        </p:nvSpPr>
        <p:spPr>
          <a:xfrm>
            <a:off x="10707624" y="4420208"/>
            <a:ext cx="1484376" cy="2126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a:t>
            </a:r>
            <a:r>
              <a:rPr lang="hu-HU" dirty="0" err="1"/>
              <a:t>hatásvizsgá-</a:t>
            </a:r>
            <a:endParaRPr lang="hu-HU" dirty="0"/>
          </a:p>
          <a:p>
            <a:pPr algn="ctr"/>
            <a:r>
              <a:rPr lang="hu-HU" dirty="0"/>
              <a:t>lati ciklus vége</a:t>
            </a:r>
            <a:endParaRPr lang="en-GB" dirty="0"/>
          </a:p>
        </p:txBody>
      </p:sp>
      <p:cxnSp>
        <p:nvCxnSpPr>
          <p:cNvPr id="14" name="Connector: Elbow 13">
            <a:extLst>
              <a:ext uri="{FF2B5EF4-FFF2-40B4-BE49-F238E27FC236}">
                <a16:creationId xmlns:a16="http://schemas.microsoft.com/office/drawing/2014/main" id="{DED52C03-B82C-4A6C-9135-61DEF6647617}"/>
              </a:ext>
            </a:extLst>
          </p:cNvPr>
          <p:cNvCxnSpPr>
            <a:cxnSpLocks/>
            <a:stCxn id="11" idx="1"/>
            <a:endCxn id="12" idx="2"/>
          </p:cNvCxnSpPr>
          <p:nvPr/>
        </p:nvCxnSpPr>
        <p:spPr>
          <a:xfrm rot="10800000" flipH="1" flipV="1">
            <a:off x="303620" y="2504954"/>
            <a:ext cx="11146191" cy="4042150"/>
          </a:xfrm>
          <a:prstGeom prst="bentConnector4">
            <a:avLst>
              <a:gd name="adj1" fmla="val -2051"/>
              <a:gd name="adj2" fmla="val 105655"/>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Connector: Elbow 24">
            <a:extLst>
              <a:ext uri="{FF2B5EF4-FFF2-40B4-BE49-F238E27FC236}">
                <a16:creationId xmlns:a16="http://schemas.microsoft.com/office/drawing/2014/main" id="{22878219-E284-443A-8032-FF7318DE17C7}"/>
              </a:ext>
            </a:extLst>
          </p:cNvPr>
          <p:cNvCxnSpPr>
            <a:cxnSpLocks/>
            <a:stCxn id="7" idx="2"/>
            <a:endCxn id="11" idx="0"/>
          </p:cNvCxnSpPr>
          <p:nvPr/>
        </p:nvCxnSpPr>
        <p:spPr>
          <a:xfrm rot="5400000">
            <a:off x="1755485" y="767431"/>
            <a:ext cx="639578" cy="1719900"/>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37BF6D79-F70D-456B-A23D-82204BA40E44}"/>
              </a:ext>
            </a:extLst>
          </p:cNvPr>
          <p:cNvCxnSpPr>
            <a:stCxn id="6" idx="2"/>
            <a:endCxn id="7" idx="0"/>
          </p:cNvCxnSpPr>
          <p:nvPr/>
        </p:nvCxnSpPr>
        <p:spPr>
          <a:xfrm>
            <a:off x="2935224" y="685800"/>
            <a:ext cx="0" cy="1828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9" name="Rectangle 28">
            <a:extLst>
              <a:ext uri="{FF2B5EF4-FFF2-40B4-BE49-F238E27FC236}">
                <a16:creationId xmlns:a16="http://schemas.microsoft.com/office/drawing/2014/main" id="{363E1B0D-4E34-4E44-B271-8048BFAD2A07}"/>
              </a:ext>
            </a:extLst>
          </p:cNvPr>
          <p:cNvSpPr/>
          <p:nvPr/>
        </p:nvSpPr>
        <p:spPr>
          <a:xfrm>
            <a:off x="1027176" y="3191257"/>
            <a:ext cx="2299716" cy="60350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Határozza meg a hatályát és állítsa össze az azt elvégző csapatot</a:t>
            </a:r>
            <a:endParaRPr lang="en-GB" sz="1100" dirty="0"/>
          </a:p>
        </p:txBody>
      </p:sp>
      <p:cxnSp>
        <p:nvCxnSpPr>
          <p:cNvPr id="31" name="Connector: Elbow 30">
            <a:extLst>
              <a:ext uri="{FF2B5EF4-FFF2-40B4-BE49-F238E27FC236}">
                <a16:creationId xmlns:a16="http://schemas.microsoft.com/office/drawing/2014/main" id="{147A6300-761F-4EF3-9EBF-9788D173714C}"/>
              </a:ext>
            </a:extLst>
          </p:cNvPr>
          <p:cNvCxnSpPr>
            <a:cxnSpLocks/>
            <a:stCxn id="11" idx="3"/>
            <a:endCxn id="29" idx="0"/>
          </p:cNvCxnSpPr>
          <p:nvPr/>
        </p:nvCxnSpPr>
        <p:spPr>
          <a:xfrm>
            <a:off x="2127027" y="2504954"/>
            <a:ext cx="50007" cy="686303"/>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sp>
        <p:nvSpPr>
          <p:cNvPr id="37" name="Rectangle 36">
            <a:extLst>
              <a:ext uri="{FF2B5EF4-FFF2-40B4-BE49-F238E27FC236}">
                <a16:creationId xmlns:a16="http://schemas.microsoft.com/office/drawing/2014/main" id="{10774336-50DB-47C9-BCB7-62B5EB08EC5C}"/>
              </a:ext>
            </a:extLst>
          </p:cNvPr>
          <p:cNvSpPr/>
          <p:nvPr/>
        </p:nvSpPr>
        <p:spPr>
          <a:xfrm>
            <a:off x="737616" y="4014216"/>
            <a:ext cx="1146048" cy="106070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rendszer leírása, az adatok és az adatáramlások azonosítása</a:t>
            </a:r>
            <a:endParaRPr lang="en-GB" sz="1100" dirty="0"/>
          </a:p>
        </p:txBody>
      </p:sp>
      <p:sp>
        <p:nvSpPr>
          <p:cNvPr id="38" name="Rectangle 37">
            <a:extLst>
              <a:ext uri="{FF2B5EF4-FFF2-40B4-BE49-F238E27FC236}">
                <a16:creationId xmlns:a16="http://schemas.microsoft.com/office/drawing/2014/main" id="{A7CD1990-9BDB-4AD1-A38E-8BFAC8C444D6}"/>
              </a:ext>
            </a:extLst>
          </p:cNvPr>
          <p:cNvSpPr/>
          <p:nvPr/>
        </p:nvSpPr>
        <p:spPr>
          <a:xfrm>
            <a:off x="2075688" y="4014215"/>
            <a:ext cx="1211580" cy="106070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Az érintett szereplők / érintett személyek azonosítása</a:t>
            </a:r>
            <a:endParaRPr lang="en-GB" sz="1100" dirty="0"/>
          </a:p>
        </p:txBody>
      </p:sp>
      <p:cxnSp>
        <p:nvCxnSpPr>
          <p:cNvPr id="51" name="Connector: Elbow 50">
            <a:extLst>
              <a:ext uri="{FF2B5EF4-FFF2-40B4-BE49-F238E27FC236}">
                <a16:creationId xmlns:a16="http://schemas.microsoft.com/office/drawing/2014/main" id="{7E0F90D9-7246-4AE4-A81C-2945B0948340}"/>
              </a:ext>
            </a:extLst>
          </p:cNvPr>
          <p:cNvCxnSpPr>
            <a:stCxn id="29" idx="2"/>
            <a:endCxn id="37" idx="0"/>
          </p:cNvCxnSpPr>
          <p:nvPr/>
        </p:nvCxnSpPr>
        <p:spPr>
          <a:xfrm rot="5400000">
            <a:off x="1634110" y="3471291"/>
            <a:ext cx="219455" cy="866394"/>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3" name="Connector: Elbow 52">
            <a:extLst>
              <a:ext uri="{FF2B5EF4-FFF2-40B4-BE49-F238E27FC236}">
                <a16:creationId xmlns:a16="http://schemas.microsoft.com/office/drawing/2014/main" id="{352FF379-0F6C-401B-8781-B5A0D26CDF78}"/>
              </a:ext>
            </a:extLst>
          </p:cNvPr>
          <p:cNvCxnSpPr>
            <a:stCxn id="29" idx="2"/>
            <a:endCxn id="38" idx="0"/>
          </p:cNvCxnSpPr>
          <p:nvPr/>
        </p:nvCxnSpPr>
        <p:spPr>
          <a:xfrm rot="16200000" flipH="1">
            <a:off x="2319529" y="3652266"/>
            <a:ext cx="219454" cy="504444"/>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54" name="Rectangle 53">
            <a:extLst>
              <a:ext uri="{FF2B5EF4-FFF2-40B4-BE49-F238E27FC236}">
                <a16:creationId xmlns:a16="http://schemas.microsoft.com/office/drawing/2014/main" id="{914093E1-8BEB-4534-860F-A2A9E375E3DD}"/>
              </a:ext>
            </a:extLst>
          </p:cNvPr>
          <p:cNvSpPr/>
          <p:nvPr/>
        </p:nvSpPr>
        <p:spPr>
          <a:xfrm>
            <a:off x="1027176" y="5321809"/>
            <a:ext cx="1943862" cy="5029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vonatkozó jogi követelmények azonosítása</a:t>
            </a:r>
            <a:endParaRPr lang="en-GB" sz="1100" dirty="0"/>
          </a:p>
        </p:txBody>
      </p:sp>
      <p:sp>
        <p:nvSpPr>
          <p:cNvPr id="55" name="Flowchart: Punched Tape 54">
            <a:extLst>
              <a:ext uri="{FF2B5EF4-FFF2-40B4-BE49-F238E27FC236}">
                <a16:creationId xmlns:a16="http://schemas.microsoft.com/office/drawing/2014/main" id="{017DC4C8-C83A-4E86-8A1E-360A58AB8528}"/>
              </a:ext>
            </a:extLst>
          </p:cNvPr>
          <p:cNvSpPr/>
          <p:nvPr/>
        </p:nvSpPr>
        <p:spPr>
          <a:xfrm>
            <a:off x="915924" y="5971031"/>
            <a:ext cx="2174748" cy="557784"/>
          </a:xfrm>
          <a:prstGeom prst="flowChartPunchedTa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feladatok és kérdések dokumentálása</a:t>
            </a:r>
            <a:endParaRPr lang="en-GB" sz="1100" dirty="0"/>
          </a:p>
        </p:txBody>
      </p:sp>
      <p:cxnSp>
        <p:nvCxnSpPr>
          <p:cNvPr id="58" name="Connector: Elbow 57">
            <a:extLst>
              <a:ext uri="{FF2B5EF4-FFF2-40B4-BE49-F238E27FC236}">
                <a16:creationId xmlns:a16="http://schemas.microsoft.com/office/drawing/2014/main" id="{CD31EC87-8AE3-4262-A4F6-A5C7ABBBD1E5}"/>
              </a:ext>
            </a:extLst>
          </p:cNvPr>
          <p:cNvCxnSpPr>
            <a:cxnSpLocks/>
            <a:stCxn id="37" idx="2"/>
            <a:endCxn id="54" idx="0"/>
          </p:cNvCxnSpPr>
          <p:nvPr/>
        </p:nvCxnSpPr>
        <p:spPr>
          <a:xfrm rot="16200000" flipH="1">
            <a:off x="1531428" y="4854130"/>
            <a:ext cx="246890" cy="688467"/>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0" name="Connector: Elbow 59">
            <a:extLst>
              <a:ext uri="{FF2B5EF4-FFF2-40B4-BE49-F238E27FC236}">
                <a16:creationId xmlns:a16="http://schemas.microsoft.com/office/drawing/2014/main" id="{D90F8E10-57F9-4CFF-88CA-CCFF963FC198}"/>
              </a:ext>
            </a:extLst>
          </p:cNvPr>
          <p:cNvCxnSpPr>
            <a:cxnSpLocks/>
            <a:stCxn id="38" idx="2"/>
            <a:endCxn id="54" idx="0"/>
          </p:cNvCxnSpPr>
          <p:nvPr/>
        </p:nvCxnSpPr>
        <p:spPr>
          <a:xfrm rot="5400000">
            <a:off x="2216848" y="4857178"/>
            <a:ext cx="246891" cy="682371"/>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5" name="Connector: Elbow 64">
            <a:extLst>
              <a:ext uri="{FF2B5EF4-FFF2-40B4-BE49-F238E27FC236}">
                <a16:creationId xmlns:a16="http://schemas.microsoft.com/office/drawing/2014/main" id="{0AED74CC-5396-44BF-BCC4-60B1AD073B7E}"/>
              </a:ext>
            </a:extLst>
          </p:cNvPr>
          <p:cNvCxnSpPr>
            <a:stCxn id="37" idx="2"/>
            <a:endCxn id="55" idx="1"/>
          </p:cNvCxnSpPr>
          <p:nvPr/>
        </p:nvCxnSpPr>
        <p:spPr>
          <a:xfrm rot="5400000">
            <a:off x="525780" y="5465063"/>
            <a:ext cx="1175004" cy="394716"/>
          </a:xfrm>
          <a:prstGeom prst="bentConnector4">
            <a:avLst>
              <a:gd name="adj1" fmla="val 4669"/>
              <a:gd name="adj2" fmla="val 157915"/>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9" name="Connector: Elbow 68">
            <a:extLst>
              <a:ext uri="{FF2B5EF4-FFF2-40B4-BE49-F238E27FC236}">
                <a16:creationId xmlns:a16="http://schemas.microsoft.com/office/drawing/2014/main" id="{02BC4743-8EB5-487C-8078-0A38A94CEC26}"/>
              </a:ext>
            </a:extLst>
          </p:cNvPr>
          <p:cNvCxnSpPr>
            <a:stCxn id="38" idx="2"/>
            <a:endCxn id="55" idx="3"/>
          </p:cNvCxnSpPr>
          <p:nvPr/>
        </p:nvCxnSpPr>
        <p:spPr>
          <a:xfrm rot="16200000" flipH="1">
            <a:off x="2298573" y="5457823"/>
            <a:ext cx="1175005" cy="409194"/>
          </a:xfrm>
          <a:prstGeom prst="bentConnector4">
            <a:avLst>
              <a:gd name="adj1" fmla="val 4669"/>
              <a:gd name="adj2" fmla="val 14134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6" name="Straight Arrow Connector 75">
            <a:extLst>
              <a:ext uri="{FF2B5EF4-FFF2-40B4-BE49-F238E27FC236}">
                <a16:creationId xmlns:a16="http://schemas.microsoft.com/office/drawing/2014/main" id="{2430C4F3-542D-4FF9-8595-65A8B64B5F3C}"/>
              </a:ext>
            </a:extLst>
          </p:cNvPr>
          <p:cNvCxnSpPr>
            <a:stCxn id="54" idx="2"/>
            <a:endCxn id="55" idx="0"/>
          </p:cNvCxnSpPr>
          <p:nvPr/>
        </p:nvCxnSpPr>
        <p:spPr>
          <a:xfrm>
            <a:off x="1999107" y="5824729"/>
            <a:ext cx="4191" cy="2020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2" name="TextBox 81">
            <a:extLst>
              <a:ext uri="{FF2B5EF4-FFF2-40B4-BE49-F238E27FC236}">
                <a16:creationId xmlns:a16="http://schemas.microsoft.com/office/drawing/2014/main" id="{27D3364B-CDDE-4A51-A6A9-FED820B25BC6}"/>
              </a:ext>
            </a:extLst>
          </p:cNvPr>
          <p:cNvSpPr txBox="1"/>
          <p:nvPr/>
        </p:nvSpPr>
        <p:spPr>
          <a:xfrm>
            <a:off x="2142233" y="2251204"/>
            <a:ext cx="413896" cy="261610"/>
          </a:xfrm>
          <a:prstGeom prst="rect">
            <a:avLst/>
          </a:prstGeom>
          <a:noFill/>
        </p:spPr>
        <p:txBody>
          <a:bodyPr wrap="none" rtlCol="0">
            <a:spAutoFit/>
          </a:bodyPr>
          <a:lstStyle/>
          <a:p>
            <a:r>
              <a:rPr lang="en-GB" sz="1100" dirty="0">
                <a:solidFill>
                  <a:schemeClr val="accent3"/>
                </a:solidFill>
              </a:rPr>
              <a:t>Yes</a:t>
            </a:r>
          </a:p>
        </p:txBody>
      </p:sp>
      <p:sp>
        <p:nvSpPr>
          <p:cNvPr id="83" name="TextBox 82">
            <a:extLst>
              <a:ext uri="{FF2B5EF4-FFF2-40B4-BE49-F238E27FC236}">
                <a16:creationId xmlns:a16="http://schemas.microsoft.com/office/drawing/2014/main" id="{1DCF7591-5858-46D2-9833-FE5EFEBA086C}"/>
              </a:ext>
            </a:extLst>
          </p:cNvPr>
          <p:cNvSpPr txBox="1"/>
          <p:nvPr/>
        </p:nvSpPr>
        <p:spPr>
          <a:xfrm>
            <a:off x="331052" y="2173483"/>
            <a:ext cx="381836" cy="261610"/>
          </a:xfrm>
          <a:prstGeom prst="rect">
            <a:avLst/>
          </a:prstGeom>
          <a:noFill/>
        </p:spPr>
        <p:txBody>
          <a:bodyPr wrap="none" rtlCol="0">
            <a:spAutoFit/>
          </a:bodyPr>
          <a:lstStyle/>
          <a:p>
            <a:r>
              <a:rPr lang="en-GB" sz="1100" dirty="0">
                <a:solidFill>
                  <a:schemeClr val="accent3"/>
                </a:solidFill>
              </a:rPr>
              <a:t>No</a:t>
            </a:r>
          </a:p>
        </p:txBody>
      </p:sp>
      <p:sp>
        <p:nvSpPr>
          <p:cNvPr id="84" name="Flowchart: Card 83">
            <a:extLst>
              <a:ext uri="{FF2B5EF4-FFF2-40B4-BE49-F238E27FC236}">
                <a16:creationId xmlns:a16="http://schemas.microsoft.com/office/drawing/2014/main" id="{FE677EE9-F634-4807-A73A-FBDF6D8125FF}"/>
              </a:ext>
            </a:extLst>
          </p:cNvPr>
          <p:cNvSpPr/>
          <p:nvPr/>
        </p:nvSpPr>
        <p:spPr>
          <a:xfrm>
            <a:off x="5751322" y="2039112"/>
            <a:ext cx="987806" cy="3639312"/>
          </a:xfrm>
          <a:prstGeom prst="flowChartPunchedCar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tipikus célok, támadások és következmények katalógusa</a:t>
            </a:r>
            <a:endParaRPr lang="en-GB" sz="1100" dirty="0"/>
          </a:p>
        </p:txBody>
      </p:sp>
      <p:sp>
        <p:nvSpPr>
          <p:cNvPr id="85" name="Rectangle 84">
            <a:extLst>
              <a:ext uri="{FF2B5EF4-FFF2-40B4-BE49-F238E27FC236}">
                <a16:creationId xmlns:a16="http://schemas.microsoft.com/office/drawing/2014/main" id="{1287D737-0020-4E93-87C8-F2673DB9B904}"/>
              </a:ext>
            </a:extLst>
          </p:cNvPr>
          <p:cNvSpPr/>
          <p:nvPr/>
        </p:nvSpPr>
        <p:spPr>
          <a:xfrm>
            <a:off x="4178808" y="2173483"/>
            <a:ext cx="1155192" cy="6885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védelmi célok meghatározása</a:t>
            </a:r>
            <a:endParaRPr lang="en-GB" sz="1100" dirty="0"/>
          </a:p>
        </p:txBody>
      </p:sp>
      <p:sp>
        <p:nvSpPr>
          <p:cNvPr id="86" name="Rectangle 85">
            <a:extLst>
              <a:ext uri="{FF2B5EF4-FFF2-40B4-BE49-F238E27FC236}">
                <a16:creationId xmlns:a16="http://schemas.microsoft.com/office/drawing/2014/main" id="{E0DF1034-D997-4CC3-BA9F-F1021562EC70}"/>
              </a:ext>
            </a:extLst>
          </p:cNvPr>
          <p:cNvSpPr/>
          <p:nvPr/>
        </p:nvSpPr>
        <p:spPr>
          <a:xfrm>
            <a:off x="4168140" y="3130815"/>
            <a:ext cx="1155192" cy="883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lehetséges támadások, indítékok és célok azonosítása</a:t>
            </a:r>
            <a:endParaRPr lang="en-GB" sz="1100" dirty="0"/>
          </a:p>
        </p:txBody>
      </p:sp>
      <p:sp>
        <p:nvSpPr>
          <p:cNvPr id="87" name="Rectangle 86">
            <a:extLst>
              <a:ext uri="{FF2B5EF4-FFF2-40B4-BE49-F238E27FC236}">
                <a16:creationId xmlns:a16="http://schemas.microsoft.com/office/drawing/2014/main" id="{8F8CD9D8-8687-450A-8BE1-4BB84CBB65B3}"/>
              </a:ext>
            </a:extLst>
          </p:cNvPr>
          <p:cNvSpPr/>
          <p:nvPr/>
        </p:nvSpPr>
        <p:spPr>
          <a:xfrm>
            <a:off x="4088892" y="4200271"/>
            <a:ext cx="1234440" cy="94181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Az értékelési kritériumok és a referenciaértékek meghatározása</a:t>
            </a:r>
            <a:endParaRPr lang="en-GB" sz="1100" dirty="0"/>
          </a:p>
        </p:txBody>
      </p:sp>
      <p:sp>
        <p:nvSpPr>
          <p:cNvPr id="88" name="Rectangle 87">
            <a:extLst>
              <a:ext uri="{FF2B5EF4-FFF2-40B4-BE49-F238E27FC236}">
                <a16:creationId xmlns:a16="http://schemas.microsoft.com/office/drawing/2014/main" id="{9D497395-0C5C-4C72-9F97-9956B0912CEC}"/>
              </a:ext>
            </a:extLst>
          </p:cNvPr>
          <p:cNvSpPr/>
          <p:nvPr/>
        </p:nvSpPr>
        <p:spPr>
          <a:xfrm>
            <a:off x="4106926" y="5274836"/>
            <a:ext cx="1155192" cy="6885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Evaluation of risks</a:t>
            </a:r>
          </a:p>
        </p:txBody>
      </p:sp>
      <p:cxnSp>
        <p:nvCxnSpPr>
          <p:cNvPr id="90" name="Connector: Elbow 89">
            <a:extLst>
              <a:ext uri="{FF2B5EF4-FFF2-40B4-BE49-F238E27FC236}">
                <a16:creationId xmlns:a16="http://schemas.microsoft.com/office/drawing/2014/main" id="{DE3AB45B-296A-400F-8F9C-F51208CB10F6}"/>
              </a:ext>
            </a:extLst>
          </p:cNvPr>
          <p:cNvCxnSpPr>
            <a:stCxn id="55" idx="2"/>
            <a:endCxn id="85" idx="1"/>
          </p:cNvCxnSpPr>
          <p:nvPr/>
        </p:nvCxnSpPr>
        <p:spPr>
          <a:xfrm rot="5400000" flipH="1" flipV="1">
            <a:off x="1113423" y="3407653"/>
            <a:ext cx="3955259" cy="2175510"/>
          </a:xfrm>
          <a:prstGeom prst="bentConnector4">
            <a:avLst>
              <a:gd name="adj1" fmla="val -2775"/>
              <a:gd name="adj2" fmla="val 7499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91E417F0-62CC-456A-95DE-ADC7D4A318AF}"/>
              </a:ext>
            </a:extLst>
          </p:cNvPr>
          <p:cNvCxnSpPr>
            <a:cxnSpLocks/>
            <a:stCxn id="85" idx="2"/>
            <a:endCxn id="86" idx="0"/>
          </p:cNvCxnSpPr>
          <p:nvPr/>
        </p:nvCxnSpPr>
        <p:spPr>
          <a:xfrm flipH="1">
            <a:off x="4745736" y="2862072"/>
            <a:ext cx="10668" cy="26874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C96900EE-279D-4623-B865-A40076039C8D}"/>
              </a:ext>
            </a:extLst>
          </p:cNvPr>
          <p:cNvCxnSpPr>
            <a:cxnSpLocks/>
            <a:stCxn id="86" idx="2"/>
            <a:endCxn id="87" idx="0"/>
          </p:cNvCxnSpPr>
          <p:nvPr/>
        </p:nvCxnSpPr>
        <p:spPr>
          <a:xfrm flipH="1">
            <a:off x="4706112" y="4014215"/>
            <a:ext cx="39624" cy="1860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5A5FAF35-15E9-4081-BFD7-20CCC82505DB}"/>
              </a:ext>
            </a:extLst>
          </p:cNvPr>
          <p:cNvCxnSpPr>
            <a:cxnSpLocks/>
            <a:stCxn id="87" idx="2"/>
            <a:endCxn id="88" idx="0"/>
          </p:cNvCxnSpPr>
          <p:nvPr/>
        </p:nvCxnSpPr>
        <p:spPr>
          <a:xfrm flipH="1">
            <a:off x="4684522" y="5142086"/>
            <a:ext cx="21590" cy="13275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FFA40149-915A-4C14-8452-8E925F9A5A9C}"/>
              </a:ext>
            </a:extLst>
          </p:cNvPr>
          <p:cNvSpPr/>
          <p:nvPr/>
        </p:nvSpPr>
        <p:spPr>
          <a:xfrm>
            <a:off x="7595616" y="2179838"/>
            <a:ext cx="1155192" cy="6885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megfelelő biztosítékok meghatározása</a:t>
            </a:r>
            <a:endParaRPr lang="en-GB" sz="1100" dirty="0"/>
          </a:p>
        </p:txBody>
      </p:sp>
      <p:sp>
        <p:nvSpPr>
          <p:cNvPr id="105" name="Flowchart: Card 104">
            <a:extLst>
              <a:ext uri="{FF2B5EF4-FFF2-40B4-BE49-F238E27FC236}">
                <a16:creationId xmlns:a16="http://schemas.microsoft.com/office/drawing/2014/main" id="{A6819492-BBF0-4738-8D42-CA274B9ACF00}"/>
              </a:ext>
            </a:extLst>
          </p:cNvPr>
          <p:cNvSpPr/>
          <p:nvPr/>
        </p:nvSpPr>
        <p:spPr>
          <a:xfrm>
            <a:off x="9240012" y="2103122"/>
            <a:ext cx="1051560" cy="765306"/>
          </a:xfrm>
          <a:prstGeom prst="flowChartPunchedCar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tipikus biztosítékok katalógusa</a:t>
            </a:r>
            <a:endParaRPr lang="en-GB" sz="1100" dirty="0"/>
          </a:p>
        </p:txBody>
      </p:sp>
      <p:sp>
        <p:nvSpPr>
          <p:cNvPr id="106" name="Rectangle 105">
            <a:extLst>
              <a:ext uri="{FF2B5EF4-FFF2-40B4-BE49-F238E27FC236}">
                <a16:creationId xmlns:a16="http://schemas.microsoft.com/office/drawing/2014/main" id="{D0053C58-A4DD-4F59-8DC1-042D75AA3E9E}"/>
              </a:ext>
            </a:extLst>
          </p:cNvPr>
          <p:cNvSpPr/>
          <p:nvPr/>
        </p:nvSpPr>
        <p:spPr>
          <a:xfrm>
            <a:off x="7595616" y="3148714"/>
            <a:ext cx="1328928" cy="10455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Az értékelési eredmények dokumentálása szabványos formában</a:t>
            </a:r>
            <a:endParaRPr lang="en-GB" sz="1100" dirty="0"/>
          </a:p>
        </p:txBody>
      </p:sp>
      <p:sp>
        <p:nvSpPr>
          <p:cNvPr id="107" name="Rectangle 106">
            <a:extLst>
              <a:ext uri="{FF2B5EF4-FFF2-40B4-BE49-F238E27FC236}">
                <a16:creationId xmlns:a16="http://schemas.microsoft.com/office/drawing/2014/main" id="{561664D5-A793-4830-B42D-B1E340A56D32}"/>
              </a:ext>
            </a:extLst>
          </p:cNvPr>
          <p:cNvSpPr/>
          <p:nvPr/>
        </p:nvSpPr>
        <p:spPr>
          <a:xfrm>
            <a:off x="8962644" y="3148715"/>
            <a:ext cx="1328928" cy="6798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biztosítékok alkalmazása</a:t>
            </a:r>
            <a:endParaRPr lang="en-GB" sz="1100" dirty="0"/>
          </a:p>
        </p:txBody>
      </p:sp>
      <p:cxnSp>
        <p:nvCxnSpPr>
          <p:cNvPr id="109" name="Connector: Elbow 108">
            <a:extLst>
              <a:ext uri="{FF2B5EF4-FFF2-40B4-BE49-F238E27FC236}">
                <a16:creationId xmlns:a16="http://schemas.microsoft.com/office/drawing/2014/main" id="{3D39FA5C-E76E-454B-838B-6027D668AB37}"/>
              </a:ext>
            </a:extLst>
          </p:cNvPr>
          <p:cNvCxnSpPr>
            <a:stCxn id="88" idx="2"/>
            <a:endCxn id="104" idx="1"/>
          </p:cNvCxnSpPr>
          <p:nvPr/>
        </p:nvCxnSpPr>
        <p:spPr>
          <a:xfrm rot="5400000" flipH="1" flipV="1">
            <a:off x="4420423" y="2788232"/>
            <a:ext cx="3439292" cy="2911094"/>
          </a:xfrm>
          <a:prstGeom prst="bentConnector4">
            <a:avLst>
              <a:gd name="adj1" fmla="val -6647"/>
              <a:gd name="adj2" fmla="val 5992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4" name="Connector: Elbow 113">
            <a:extLst>
              <a:ext uri="{FF2B5EF4-FFF2-40B4-BE49-F238E27FC236}">
                <a16:creationId xmlns:a16="http://schemas.microsoft.com/office/drawing/2014/main" id="{75AF0C57-09CC-411E-B99E-535A48598B89}"/>
              </a:ext>
            </a:extLst>
          </p:cNvPr>
          <p:cNvCxnSpPr>
            <a:stCxn id="84" idx="1"/>
            <a:endCxn id="85" idx="3"/>
          </p:cNvCxnSpPr>
          <p:nvPr/>
        </p:nvCxnSpPr>
        <p:spPr>
          <a:xfrm rot="10800000">
            <a:off x="5334000" y="2517778"/>
            <a:ext cx="417322" cy="1340990"/>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6" name="Connector: Elbow 115">
            <a:extLst>
              <a:ext uri="{FF2B5EF4-FFF2-40B4-BE49-F238E27FC236}">
                <a16:creationId xmlns:a16="http://schemas.microsoft.com/office/drawing/2014/main" id="{F7CB4BE0-817E-47C0-816D-E7439280ACFE}"/>
              </a:ext>
            </a:extLst>
          </p:cNvPr>
          <p:cNvCxnSpPr>
            <a:stCxn id="84" idx="1"/>
            <a:endCxn id="87" idx="3"/>
          </p:cNvCxnSpPr>
          <p:nvPr/>
        </p:nvCxnSpPr>
        <p:spPr>
          <a:xfrm rot="10800000" flipV="1">
            <a:off x="5323332" y="3858767"/>
            <a:ext cx="427990" cy="812411"/>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8" name="Connector: Elbow 117">
            <a:extLst>
              <a:ext uri="{FF2B5EF4-FFF2-40B4-BE49-F238E27FC236}">
                <a16:creationId xmlns:a16="http://schemas.microsoft.com/office/drawing/2014/main" id="{41A632B5-1FD1-4066-AABF-AB2DDB8BEC0F}"/>
              </a:ext>
            </a:extLst>
          </p:cNvPr>
          <p:cNvCxnSpPr>
            <a:stCxn id="84" idx="1"/>
            <a:endCxn id="86" idx="3"/>
          </p:cNvCxnSpPr>
          <p:nvPr/>
        </p:nvCxnSpPr>
        <p:spPr>
          <a:xfrm rot="10800000">
            <a:off x="5323332" y="3572516"/>
            <a:ext cx="427990" cy="286253"/>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19" name="Flowchart: Punched Tape 118">
            <a:extLst>
              <a:ext uri="{FF2B5EF4-FFF2-40B4-BE49-F238E27FC236}">
                <a16:creationId xmlns:a16="http://schemas.microsoft.com/office/drawing/2014/main" id="{D9344A74-B15C-4A37-8C26-F1AAC28390A7}"/>
              </a:ext>
            </a:extLst>
          </p:cNvPr>
          <p:cNvSpPr/>
          <p:nvPr/>
        </p:nvSpPr>
        <p:spPr>
          <a:xfrm>
            <a:off x="7623048" y="4420208"/>
            <a:ext cx="1813560" cy="557784"/>
          </a:xfrm>
          <a:prstGeom prst="flowChartPunchedTa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Hatásvizsgálati jelentés</a:t>
            </a:r>
            <a:endParaRPr lang="en-GB" sz="1100" dirty="0"/>
          </a:p>
        </p:txBody>
      </p:sp>
      <p:cxnSp>
        <p:nvCxnSpPr>
          <p:cNvPr id="121" name="Connector: Elbow 120">
            <a:extLst>
              <a:ext uri="{FF2B5EF4-FFF2-40B4-BE49-F238E27FC236}">
                <a16:creationId xmlns:a16="http://schemas.microsoft.com/office/drawing/2014/main" id="{61CFB5EF-B615-44A8-94A2-7B43C4040D64}"/>
              </a:ext>
            </a:extLst>
          </p:cNvPr>
          <p:cNvCxnSpPr>
            <a:cxnSpLocks/>
            <a:stCxn id="105" idx="1"/>
            <a:endCxn id="104" idx="3"/>
          </p:cNvCxnSpPr>
          <p:nvPr/>
        </p:nvCxnSpPr>
        <p:spPr>
          <a:xfrm rot="10800000" flipV="1">
            <a:off x="8750808" y="2485775"/>
            <a:ext cx="489204" cy="3835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6" name="Connector: Elbow 125">
            <a:extLst>
              <a:ext uri="{FF2B5EF4-FFF2-40B4-BE49-F238E27FC236}">
                <a16:creationId xmlns:a16="http://schemas.microsoft.com/office/drawing/2014/main" id="{8D4D0D77-284E-4A24-96CB-3C6257C6F13E}"/>
              </a:ext>
            </a:extLst>
          </p:cNvPr>
          <p:cNvCxnSpPr>
            <a:cxnSpLocks/>
            <a:stCxn id="104" idx="2"/>
            <a:endCxn id="107" idx="0"/>
          </p:cNvCxnSpPr>
          <p:nvPr/>
        </p:nvCxnSpPr>
        <p:spPr>
          <a:xfrm rot="16200000" flipH="1">
            <a:off x="8760016" y="2281623"/>
            <a:ext cx="280288" cy="1453896"/>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5" name="Connector: Elbow 134">
            <a:extLst>
              <a:ext uri="{FF2B5EF4-FFF2-40B4-BE49-F238E27FC236}">
                <a16:creationId xmlns:a16="http://schemas.microsoft.com/office/drawing/2014/main" id="{3372858A-9857-46F6-82A5-4F61FCD58E57}"/>
              </a:ext>
            </a:extLst>
          </p:cNvPr>
          <p:cNvCxnSpPr/>
          <p:nvPr/>
        </p:nvCxnSpPr>
        <p:spPr>
          <a:xfrm>
            <a:off x="8924544" y="2715768"/>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9014A057-80D7-4CC0-B51C-947497EEE4C0}"/>
              </a:ext>
            </a:extLst>
          </p:cNvPr>
          <p:cNvCxnSpPr>
            <a:stCxn id="104" idx="2"/>
            <a:endCxn id="106" idx="0"/>
          </p:cNvCxnSpPr>
          <p:nvPr/>
        </p:nvCxnSpPr>
        <p:spPr>
          <a:xfrm rot="16200000" flipH="1">
            <a:off x="8076503" y="2965136"/>
            <a:ext cx="280287" cy="8686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9" name="Connector: Elbow 138">
            <a:extLst>
              <a:ext uri="{FF2B5EF4-FFF2-40B4-BE49-F238E27FC236}">
                <a16:creationId xmlns:a16="http://schemas.microsoft.com/office/drawing/2014/main" id="{D2313E15-DC70-42AD-B54E-639F5D0D4FE5}"/>
              </a:ext>
            </a:extLst>
          </p:cNvPr>
          <p:cNvCxnSpPr>
            <a:stCxn id="106" idx="2"/>
            <a:endCxn id="119" idx="0"/>
          </p:cNvCxnSpPr>
          <p:nvPr/>
        </p:nvCxnSpPr>
        <p:spPr>
          <a:xfrm rot="16200000" flipH="1">
            <a:off x="8254115" y="4200272"/>
            <a:ext cx="281679" cy="26974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0" name="Rectangle 139">
            <a:extLst>
              <a:ext uri="{FF2B5EF4-FFF2-40B4-BE49-F238E27FC236}">
                <a16:creationId xmlns:a16="http://schemas.microsoft.com/office/drawing/2014/main" id="{449B6353-6D1F-4D84-8C75-BBD0BD13F0AA}"/>
              </a:ext>
            </a:extLst>
          </p:cNvPr>
          <p:cNvSpPr/>
          <p:nvPr/>
        </p:nvSpPr>
        <p:spPr>
          <a:xfrm>
            <a:off x="7595616" y="5142086"/>
            <a:ext cx="1328928" cy="6798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 hatásvizsgálati jelentés nyilvánosságra hozatala</a:t>
            </a:r>
            <a:endParaRPr lang="en-GB" sz="1100" dirty="0"/>
          </a:p>
        </p:txBody>
      </p:sp>
      <p:sp>
        <p:nvSpPr>
          <p:cNvPr id="141" name="Rectangle 140">
            <a:extLst>
              <a:ext uri="{FF2B5EF4-FFF2-40B4-BE49-F238E27FC236}">
                <a16:creationId xmlns:a16="http://schemas.microsoft.com/office/drawing/2014/main" id="{CE835867-87DD-4053-98DD-D2F4ABF49D06}"/>
              </a:ext>
            </a:extLst>
          </p:cNvPr>
          <p:cNvSpPr/>
          <p:nvPr/>
        </p:nvSpPr>
        <p:spPr>
          <a:xfrm>
            <a:off x="8962644" y="5885649"/>
            <a:ext cx="1328928" cy="6798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Az értékelési eredmények ellenőrzése</a:t>
            </a:r>
            <a:endParaRPr lang="en-GB" sz="1100" dirty="0"/>
          </a:p>
        </p:txBody>
      </p:sp>
      <p:cxnSp>
        <p:nvCxnSpPr>
          <p:cNvPr id="143" name="Connector: Elbow 142">
            <a:extLst>
              <a:ext uri="{FF2B5EF4-FFF2-40B4-BE49-F238E27FC236}">
                <a16:creationId xmlns:a16="http://schemas.microsoft.com/office/drawing/2014/main" id="{5A8579E0-877C-4DBB-A9C2-0B45E142EF7A}"/>
              </a:ext>
            </a:extLst>
          </p:cNvPr>
          <p:cNvCxnSpPr>
            <a:cxnSpLocks/>
            <a:stCxn id="119" idx="2"/>
            <a:endCxn id="140" idx="0"/>
          </p:cNvCxnSpPr>
          <p:nvPr/>
        </p:nvCxnSpPr>
        <p:spPr>
          <a:xfrm rot="5400000">
            <a:off x="8285018" y="4897276"/>
            <a:ext cx="219872" cy="26974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7" name="Connector: Elbow 146">
            <a:extLst>
              <a:ext uri="{FF2B5EF4-FFF2-40B4-BE49-F238E27FC236}">
                <a16:creationId xmlns:a16="http://schemas.microsoft.com/office/drawing/2014/main" id="{0A4D4385-284B-4B5F-B0A4-07E4ADEE3BAC}"/>
              </a:ext>
            </a:extLst>
          </p:cNvPr>
          <p:cNvCxnSpPr>
            <a:stCxn id="140" idx="2"/>
            <a:endCxn id="141" idx="1"/>
          </p:cNvCxnSpPr>
          <p:nvPr/>
        </p:nvCxnSpPr>
        <p:spPr>
          <a:xfrm rot="16200000" flipH="1">
            <a:off x="8409539" y="5672460"/>
            <a:ext cx="403647" cy="702564"/>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2" name="Connector: Elbow 151">
            <a:extLst>
              <a:ext uri="{FF2B5EF4-FFF2-40B4-BE49-F238E27FC236}">
                <a16:creationId xmlns:a16="http://schemas.microsoft.com/office/drawing/2014/main" id="{6E2BFBE4-C581-42F1-A832-7A9DB3958017}"/>
              </a:ext>
            </a:extLst>
          </p:cNvPr>
          <p:cNvCxnSpPr>
            <a:stCxn id="107" idx="2"/>
            <a:endCxn id="141" idx="0"/>
          </p:cNvCxnSpPr>
          <p:nvPr/>
        </p:nvCxnSpPr>
        <p:spPr>
          <a:xfrm rot="5400000">
            <a:off x="8598558" y="4857098"/>
            <a:ext cx="2057101" cy="12700"/>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4" name="Connector: Elbow 153">
            <a:extLst>
              <a:ext uri="{FF2B5EF4-FFF2-40B4-BE49-F238E27FC236}">
                <a16:creationId xmlns:a16="http://schemas.microsoft.com/office/drawing/2014/main" id="{7B900BFB-D965-410B-8E4F-F03FBCE29DC7}"/>
              </a:ext>
            </a:extLst>
          </p:cNvPr>
          <p:cNvCxnSpPr>
            <a:stCxn id="141" idx="3"/>
            <a:endCxn id="12" idx="1"/>
          </p:cNvCxnSpPr>
          <p:nvPr/>
        </p:nvCxnSpPr>
        <p:spPr>
          <a:xfrm flipV="1">
            <a:off x="10291572" y="5483656"/>
            <a:ext cx="416052" cy="741910"/>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6" name="Connector: Elbow 155">
            <a:extLst>
              <a:ext uri="{FF2B5EF4-FFF2-40B4-BE49-F238E27FC236}">
                <a16:creationId xmlns:a16="http://schemas.microsoft.com/office/drawing/2014/main" id="{AA6EB2F1-DFC4-45DA-8DEB-31C36EA4EE6D}"/>
              </a:ext>
            </a:extLst>
          </p:cNvPr>
          <p:cNvCxnSpPr>
            <a:endCxn id="6" idx="3"/>
          </p:cNvCxnSpPr>
          <p:nvPr/>
        </p:nvCxnSpPr>
        <p:spPr>
          <a:xfrm rot="10800000">
            <a:off x="5468112" y="434340"/>
            <a:ext cx="6077136" cy="4260410"/>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157" name="TextBox 156">
            <a:extLst>
              <a:ext uri="{FF2B5EF4-FFF2-40B4-BE49-F238E27FC236}">
                <a16:creationId xmlns:a16="http://schemas.microsoft.com/office/drawing/2014/main" id="{78C68B63-CE49-4DA7-9C9E-B15A6BFC6EA5}"/>
              </a:ext>
            </a:extLst>
          </p:cNvPr>
          <p:cNvSpPr txBox="1"/>
          <p:nvPr/>
        </p:nvSpPr>
        <p:spPr>
          <a:xfrm>
            <a:off x="11191305" y="1757679"/>
            <a:ext cx="353943" cy="2075248"/>
          </a:xfrm>
          <a:prstGeom prst="rect">
            <a:avLst/>
          </a:prstGeom>
          <a:noFill/>
        </p:spPr>
        <p:txBody>
          <a:bodyPr vert="vert" wrap="none" rtlCol="0">
            <a:spAutoFit/>
          </a:bodyPr>
          <a:lstStyle/>
          <a:p>
            <a:r>
              <a:rPr lang="en-GB" sz="1100" dirty="0">
                <a:solidFill>
                  <a:schemeClr val="accent3"/>
                </a:solidFill>
              </a:rPr>
              <a:t>Supervision and continuation</a:t>
            </a:r>
          </a:p>
        </p:txBody>
      </p:sp>
      <p:sp>
        <p:nvSpPr>
          <p:cNvPr id="158" name="TextBox 157">
            <a:extLst>
              <a:ext uri="{FF2B5EF4-FFF2-40B4-BE49-F238E27FC236}">
                <a16:creationId xmlns:a16="http://schemas.microsoft.com/office/drawing/2014/main" id="{45F05DBD-E26E-48B7-8478-0325259D5B42}"/>
              </a:ext>
            </a:extLst>
          </p:cNvPr>
          <p:cNvSpPr txBox="1"/>
          <p:nvPr/>
        </p:nvSpPr>
        <p:spPr>
          <a:xfrm>
            <a:off x="-9331" y="2756255"/>
            <a:ext cx="353943" cy="1788310"/>
          </a:xfrm>
          <a:prstGeom prst="rect">
            <a:avLst/>
          </a:prstGeom>
          <a:noFill/>
        </p:spPr>
        <p:txBody>
          <a:bodyPr vert="vert270" wrap="none" rtlCol="0">
            <a:spAutoFit/>
          </a:bodyPr>
          <a:lstStyle/>
          <a:p>
            <a:r>
              <a:rPr lang="en-GB" sz="1100" dirty="0">
                <a:solidFill>
                  <a:schemeClr val="accent3"/>
                </a:solidFill>
              </a:rPr>
              <a:t>Documentation required</a:t>
            </a:r>
          </a:p>
        </p:txBody>
      </p:sp>
      <p:sp>
        <p:nvSpPr>
          <p:cNvPr id="159" name="Rectangle 158">
            <a:extLst>
              <a:ext uri="{FF2B5EF4-FFF2-40B4-BE49-F238E27FC236}">
                <a16:creationId xmlns:a16="http://schemas.microsoft.com/office/drawing/2014/main" id="{0BB96A4F-DCCD-4589-A2DD-E47920AAA927}"/>
              </a:ext>
            </a:extLst>
          </p:cNvPr>
          <p:cNvSpPr/>
          <p:nvPr/>
        </p:nvSpPr>
        <p:spPr>
          <a:xfrm>
            <a:off x="5702045" y="609434"/>
            <a:ext cx="4589527" cy="830997"/>
          </a:xfrm>
          <a:prstGeom prst="rect">
            <a:avLst/>
          </a:prstGeom>
        </p:spPr>
        <p:txBody>
          <a:bodyPr wrap="square">
            <a:spAutoFit/>
          </a:bodyPr>
          <a:lstStyle/>
          <a:p>
            <a:pPr lvl="0"/>
            <a:r>
              <a:rPr lang="hu-HU" sz="1200" dirty="0"/>
              <a:t>Forrás: Az adatvédelem hatásvizsgálatának folyamata az európai általános adatvédelmi rendelet alapján - </a:t>
            </a:r>
            <a:r>
              <a:rPr lang="hu-HU" sz="1200" i="1" dirty="0"/>
              <a:t>Felix Baker, Michael </a:t>
            </a:r>
            <a:r>
              <a:rPr lang="hu-HU" sz="1200" i="1" dirty="0" err="1"/>
              <a:t>Friedewald</a:t>
            </a:r>
            <a:r>
              <a:rPr lang="hu-HU" sz="1200" i="1" dirty="0"/>
              <a:t>, Marit Hansen, </a:t>
            </a:r>
            <a:r>
              <a:rPr lang="hu-HU" sz="1200" i="1" dirty="0" err="1"/>
              <a:t>Hannah</a:t>
            </a:r>
            <a:r>
              <a:rPr lang="hu-HU" sz="1200" i="1" dirty="0"/>
              <a:t> </a:t>
            </a:r>
            <a:r>
              <a:rPr lang="hu-HU" sz="1200" i="1" dirty="0" err="1"/>
              <a:t>Obersteller</a:t>
            </a:r>
            <a:r>
              <a:rPr lang="hu-HU" sz="1200" i="1" dirty="0"/>
              <a:t>, Martin Rost (2016)</a:t>
            </a:r>
            <a:endParaRPr lang="en-GB" sz="1200" i="1" dirty="0">
              <a:solidFill>
                <a:prstClr val="black"/>
              </a:solidFill>
              <a:latin typeface="Calibri" panose="020F0502020204030204"/>
            </a:endParaRPr>
          </a:p>
        </p:txBody>
      </p:sp>
      <p:sp>
        <p:nvSpPr>
          <p:cNvPr id="2" name="Segnaposto numero diapositiva 1">
            <a:extLst>
              <a:ext uri="{FF2B5EF4-FFF2-40B4-BE49-F238E27FC236}">
                <a16:creationId xmlns:a16="http://schemas.microsoft.com/office/drawing/2014/main" id="{FAB70B93-B8A6-DF46-837C-ED51B29B02C0}"/>
              </a:ext>
            </a:extLst>
          </p:cNvPr>
          <p:cNvSpPr>
            <a:spLocks noGrp="1"/>
          </p:cNvSpPr>
          <p:nvPr>
            <p:ph type="sldNum" sz="quarter" idx="4"/>
          </p:nvPr>
        </p:nvSpPr>
        <p:spPr/>
        <p:txBody>
          <a:bodyPr/>
          <a:lstStyle/>
          <a:p>
            <a:fld id="{D57F1E4F-1CFF-5643-939E-02111984F565}" type="slidenum">
              <a:rPr lang="en-US" smtClean="0"/>
              <a:t>39</a:t>
            </a:fld>
            <a:endParaRPr lang="en-US" dirty="0"/>
          </a:p>
        </p:txBody>
      </p:sp>
      <p:sp>
        <p:nvSpPr>
          <p:cNvPr id="61" name="Ellipszis 60">
            <a:extLst>
              <a:ext uri="{FF2B5EF4-FFF2-40B4-BE49-F238E27FC236}">
                <a16:creationId xmlns:a16="http://schemas.microsoft.com/office/drawing/2014/main" id="{0EB3BF1C-99AA-4CE6-94E9-51989CC369DC}"/>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71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46FE158-E780-3542-87F0-C388EE2738E6}"/>
              </a:ext>
            </a:extLst>
          </p:cNvPr>
          <p:cNvSpPr>
            <a:spLocks noGrp="1"/>
          </p:cNvSpPr>
          <p:nvPr>
            <p:ph type="title"/>
          </p:nvPr>
        </p:nvSpPr>
        <p:spPr/>
        <p:txBody>
          <a:bodyPr/>
          <a:lstStyle/>
          <a:p>
            <a:r>
              <a:rPr lang="hu-HU" dirty="0"/>
              <a:t>Előadó</a:t>
            </a:r>
          </a:p>
        </p:txBody>
      </p:sp>
      <p:pic>
        <p:nvPicPr>
          <p:cNvPr id="14" name="Segnaposto contenuto 13">
            <a:extLst>
              <a:ext uri="{FF2B5EF4-FFF2-40B4-BE49-F238E27FC236}">
                <a16:creationId xmlns:a16="http://schemas.microsoft.com/office/drawing/2014/main" id="{DA633520-E225-C047-A237-0E0C6B9BD9A3}"/>
              </a:ext>
            </a:extLst>
          </p:cNvPr>
          <p:cNvPicPr>
            <a:picLocks noGrp="1" noChangeAspect="1"/>
          </p:cNvPicPr>
          <p:nvPr>
            <p:ph idx="1"/>
          </p:nvPr>
        </p:nvPicPr>
        <p:blipFill>
          <a:blip r:embed="rId3"/>
          <a:stretch>
            <a:fillRect/>
          </a:stretch>
        </p:blipFill>
        <p:spPr>
          <a:xfrm>
            <a:off x="3875881" y="3063081"/>
            <a:ext cx="2200275" cy="2076450"/>
          </a:xfrm>
        </p:spPr>
      </p:pic>
      <p:sp>
        <p:nvSpPr>
          <p:cNvPr id="19" name="CasellaDiTesto 18">
            <a:extLst>
              <a:ext uri="{FF2B5EF4-FFF2-40B4-BE49-F238E27FC236}">
                <a16:creationId xmlns:a16="http://schemas.microsoft.com/office/drawing/2014/main" id="{FBA6102E-2597-F247-B394-B73B5A180883}"/>
              </a:ext>
            </a:extLst>
          </p:cNvPr>
          <p:cNvSpPr txBox="1"/>
          <p:nvPr/>
        </p:nvSpPr>
        <p:spPr>
          <a:xfrm>
            <a:off x="6096000" y="2656674"/>
            <a:ext cx="4648200" cy="1200329"/>
          </a:xfrm>
          <a:prstGeom prst="rect">
            <a:avLst/>
          </a:prstGeom>
          <a:noFill/>
        </p:spPr>
        <p:txBody>
          <a:bodyPr wrap="square" rtlCol="0">
            <a:spAutoFit/>
          </a:bodyPr>
          <a:lstStyle/>
          <a:p>
            <a:pPr>
              <a:defRPr/>
            </a:pPr>
            <a:r>
              <a:rPr lang="hu-HU" dirty="0">
                <a:solidFill>
                  <a:prstClr val="black"/>
                </a:solidFill>
                <a:latin typeface="Calibri" panose="020F0502020204030204"/>
              </a:rPr>
              <a:t>Név</a:t>
            </a:r>
            <a:endParaRPr lang="en-GB" dirty="0">
              <a:solidFill>
                <a:prstClr val="black"/>
              </a:solidFill>
              <a:latin typeface="Calibri" panose="020F0502020204030204"/>
            </a:endParaRPr>
          </a:p>
          <a:p>
            <a:pPr>
              <a:defRPr/>
            </a:pPr>
            <a:r>
              <a:rPr lang="hu-HU" dirty="0">
                <a:solidFill>
                  <a:prstClr val="black"/>
                </a:solidFill>
                <a:latin typeface="Calibri" panose="020F0502020204030204"/>
              </a:rPr>
              <a:t>Cím</a:t>
            </a:r>
            <a:endParaRPr lang="en-GB" dirty="0">
              <a:solidFill>
                <a:prstClr val="black"/>
              </a:solidFill>
              <a:latin typeface="Calibri" panose="020F0502020204030204"/>
            </a:endParaRPr>
          </a:p>
          <a:p>
            <a:pPr>
              <a:defRPr/>
            </a:pPr>
            <a:r>
              <a:rPr lang="hu-HU" dirty="0">
                <a:solidFill>
                  <a:prstClr val="black"/>
                </a:solidFill>
                <a:latin typeface="Calibri" panose="020F0502020204030204"/>
              </a:rPr>
              <a:t>Szervezet/szervezeti egység</a:t>
            </a:r>
          </a:p>
          <a:p>
            <a:pPr>
              <a:defRPr/>
            </a:pPr>
            <a:r>
              <a:rPr lang="hu-HU" dirty="0">
                <a:solidFill>
                  <a:prstClr val="black"/>
                </a:solidFill>
                <a:latin typeface="Calibri" panose="020F0502020204030204"/>
              </a:rPr>
              <a:t>Elérhetőség</a:t>
            </a:r>
            <a:endParaRPr lang="en-GB" dirty="0">
              <a:solidFill>
                <a:prstClr val="black"/>
              </a:solidFill>
              <a:latin typeface="Calibri" panose="020F0502020204030204"/>
            </a:endParaRPr>
          </a:p>
        </p:txBody>
      </p:sp>
      <p:sp>
        <p:nvSpPr>
          <p:cNvPr id="6" name="Ellipszis 5">
            <a:extLst>
              <a:ext uri="{FF2B5EF4-FFF2-40B4-BE49-F238E27FC236}">
                <a16:creationId xmlns:a16="http://schemas.microsoft.com/office/drawing/2014/main" id="{C221FB3A-9F33-46F3-8667-A6CBC2CE8A5D}"/>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6970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D6DA85A7-9047-6344-AD5D-4B093792DE66}"/>
              </a:ext>
            </a:extLst>
          </p:cNvPr>
          <p:cNvSpPr>
            <a:spLocks noGrp="1"/>
          </p:cNvSpPr>
          <p:nvPr>
            <p:ph type="sldNum" sz="quarter" idx="4"/>
          </p:nvPr>
        </p:nvSpPr>
        <p:spPr/>
        <p:txBody>
          <a:bodyPr/>
          <a:lstStyle/>
          <a:p>
            <a:fld id="{D57F1E4F-1CFF-5643-939E-02111984F565}" type="slidenum">
              <a:rPr lang="en-US" smtClean="0">
                <a:solidFill>
                  <a:srgbClr val="4A66AC"/>
                </a:solidFill>
              </a:rPr>
              <a:pPr/>
              <a:t>40</a:t>
            </a:fld>
            <a:endParaRPr lang="en-US" dirty="0">
              <a:solidFill>
                <a:srgbClr val="4A66AC"/>
              </a:solidFill>
            </a:endParaRPr>
          </a:p>
        </p:txBody>
      </p:sp>
      <p:sp>
        <p:nvSpPr>
          <p:cNvPr id="2" name="CasellaDiTesto 1">
            <a:extLst>
              <a:ext uri="{FF2B5EF4-FFF2-40B4-BE49-F238E27FC236}">
                <a16:creationId xmlns:a16="http://schemas.microsoft.com/office/drawing/2014/main" id="{2CD2D136-6D37-7343-B6D9-2CBBCAD0FA65}"/>
              </a:ext>
            </a:extLst>
          </p:cNvPr>
          <p:cNvSpPr txBox="1"/>
          <p:nvPr/>
        </p:nvSpPr>
        <p:spPr>
          <a:xfrm>
            <a:off x="0" y="555885"/>
            <a:ext cx="5247975" cy="523220"/>
          </a:xfrm>
          <a:prstGeom prst="rect">
            <a:avLst/>
          </a:prstGeom>
          <a:noFill/>
        </p:spPr>
        <p:txBody>
          <a:bodyPr wrap="none" rtlCol="0">
            <a:spAutoFit/>
          </a:bodyPr>
          <a:lstStyle/>
          <a:p>
            <a:r>
              <a:rPr lang="hu-HU" sz="2800" dirty="0"/>
              <a:t>A hatásvizsgálat lépései (</a:t>
            </a:r>
            <a:r>
              <a:rPr lang="it-IT" sz="2800" dirty="0"/>
              <a:t>WP29</a:t>
            </a:r>
            <a:r>
              <a:rPr lang="hu-HU" sz="2800" dirty="0"/>
              <a:t>)</a:t>
            </a:r>
            <a:endParaRPr lang="it-IT" sz="2800" dirty="0"/>
          </a:p>
        </p:txBody>
      </p:sp>
      <p:sp>
        <p:nvSpPr>
          <p:cNvPr id="6" name="Ellipszis 5">
            <a:extLst>
              <a:ext uri="{FF2B5EF4-FFF2-40B4-BE49-F238E27FC236}">
                <a16:creationId xmlns:a16="http://schemas.microsoft.com/office/drawing/2014/main" id="{087E5DE8-E7C8-4F95-B652-18E8616EF60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graphicFrame>
        <p:nvGraphicFramePr>
          <p:cNvPr id="8" name="Diagram 7"/>
          <p:cNvGraphicFramePr/>
          <p:nvPr/>
        </p:nvGraphicFramePr>
        <p:xfrm>
          <a:off x="1512276" y="8878"/>
          <a:ext cx="9988061" cy="672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43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1D176CD-6F65-8740-8671-25F335B0AE92}"/>
              </a:ext>
            </a:extLst>
          </p:cNvPr>
          <p:cNvSpPr>
            <a:spLocks noGrp="1"/>
          </p:cNvSpPr>
          <p:nvPr>
            <p:ph type="sldNum" sz="quarter" idx="4"/>
          </p:nvPr>
        </p:nvSpPr>
        <p:spPr/>
        <p:txBody>
          <a:bodyPr/>
          <a:lstStyle/>
          <a:p>
            <a:fld id="{D57F1E4F-1CFF-5643-939E-02111984F565}" type="slidenum">
              <a:rPr lang="en-US" smtClean="0">
                <a:solidFill>
                  <a:srgbClr val="4A66AC"/>
                </a:solidFill>
              </a:rPr>
              <a:pPr/>
              <a:t>41</a:t>
            </a:fld>
            <a:endParaRPr lang="en-US" dirty="0">
              <a:solidFill>
                <a:srgbClr val="4A66AC"/>
              </a:solidFill>
            </a:endParaRPr>
          </a:p>
        </p:txBody>
      </p:sp>
      <p:sp>
        <p:nvSpPr>
          <p:cNvPr id="3" name="CasellaDiTesto 2">
            <a:extLst>
              <a:ext uri="{FF2B5EF4-FFF2-40B4-BE49-F238E27FC236}">
                <a16:creationId xmlns:a16="http://schemas.microsoft.com/office/drawing/2014/main" id="{BFD1E090-8A8E-A74B-8583-96453DD10A3E}"/>
              </a:ext>
            </a:extLst>
          </p:cNvPr>
          <p:cNvSpPr txBox="1"/>
          <p:nvPr/>
        </p:nvSpPr>
        <p:spPr>
          <a:xfrm>
            <a:off x="644237" y="355601"/>
            <a:ext cx="4922566" cy="523220"/>
          </a:xfrm>
          <a:prstGeom prst="rect">
            <a:avLst/>
          </a:prstGeom>
          <a:noFill/>
        </p:spPr>
        <p:txBody>
          <a:bodyPr wrap="none" rtlCol="0">
            <a:spAutoFit/>
          </a:bodyPr>
          <a:lstStyle/>
          <a:p>
            <a:r>
              <a:rPr lang="hu-HU" sz="2800" dirty="0">
                <a:solidFill>
                  <a:prstClr val="black"/>
                </a:solidFill>
              </a:rPr>
              <a:t>A hatásvizsgálat lépései (ICO)</a:t>
            </a:r>
            <a:endParaRPr lang="it-IT" sz="2800" dirty="0">
              <a:solidFill>
                <a:prstClr val="black"/>
              </a:solidFill>
            </a:endParaRPr>
          </a:p>
        </p:txBody>
      </p:sp>
      <p:sp>
        <p:nvSpPr>
          <p:cNvPr id="5" name="Ellipszis 4">
            <a:extLst>
              <a:ext uri="{FF2B5EF4-FFF2-40B4-BE49-F238E27FC236}">
                <a16:creationId xmlns:a16="http://schemas.microsoft.com/office/drawing/2014/main" id="{FF5F00ED-AE95-49DF-A969-1D6C64F899A2}"/>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graphicFrame>
        <p:nvGraphicFramePr>
          <p:cNvPr id="7" name="Tartalom helye 6"/>
          <p:cNvGraphicFramePr>
            <a:graphicFrameLocks noGrp="1"/>
          </p:cNvGraphicFramePr>
          <p:nvPr>
            <p:ph idx="1"/>
          </p:nvPr>
        </p:nvGraphicFramePr>
        <p:xfrm>
          <a:off x="525504" y="970670"/>
          <a:ext cx="11124932" cy="567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616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E9B1-2422-4882-96DE-BF4C76627CC9}"/>
              </a:ext>
            </a:extLst>
          </p:cNvPr>
          <p:cNvSpPr>
            <a:spLocks noGrp="1"/>
          </p:cNvSpPr>
          <p:nvPr>
            <p:ph type="title"/>
          </p:nvPr>
        </p:nvSpPr>
        <p:spPr/>
        <p:txBody>
          <a:bodyPr/>
          <a:lstStyle/>
          <a:p>
            <a:r>
              <a:rPr lang="hu-HU" dirty="0"/>
              <a:t>A kockázat felmérése</a:t>
            </a:r>
            <a:endParaRPr lang="en-GB" dirty="0"/>
          </a:p>
        </p:txBody>
      </p:sp>
      <p:sp>
        <p:nvSpPr>
          <p:cNvPr id="3" name="Content Placeholder 2">
            <a:extLst>
              <a:ext uri="{FF2B5EF4-FFF2-40B4-BE49-F238E27FC236}">
                <a16:creationId xmlns:a16="http://schemas.microsoft.com/office/drawing/2014/main" id="{0B4901EE-D421-40A8-8845-389BE0B2B1AF}"/>
              </a:ext>
            </a:extLst>
          </p:cNvPr>
          <p:cNvSpPr>
            <a:spLocks noGrp="1"/>
          </p:cNvSpPr>
          <p:nvPr>
            <p:ph idx="1"/>
          </p:nvPr>
        </p:nvSpPr>
        <p:spPr>
          <a:xfrm>
            <a:off x="677334" y="1702858"/>
            <a:ext cx="9168415" cy="4346526"/>
          </a:xfrm>
        </p:spPr>
        <p:txBody>
          <a:bodyPr>
            <a:normAutofit/>
          </a:bodyPr>
          <a:lstStyle/>
          <a:p>
            <a:pPr algn="just"/>
            <a:r>
              <a:rPr lang="hu-HU" sz="2400" dirty="0"/>
              <a:t>Az érintettek (</a:t>
            </a:r>
            <a:r>
              <a:rPr lang="hu-HU" sz="2400" b="1" dirty="0"/>
              <a:t>természetes személyek</a:t>
            </a:r>
            <a:r>
              <a:rPr lang="hu-HU" sz="2400" dirty="0"/>
              <a:t>!) jogaira és szabadságaira nézve.</a:t>
            </a:r>
          </a:p>
          <a:p>
            <a:pPr algn="just"/>
            <a:r>
              <a:rPr lang="hu-HU" sz="2400" b="1" dirty="0"/>
              <a:t>nem </a:t>
            </a:r>
            <a:r>
              <a:rPr lang="hu-HU" sz="2400" dirty="0"/>
              <a:t>szervezeti kockázatkezelés.</a:t>
            </a:r>
          </a:p>
          <a:p>
            <a:pPr lvl="1" algn="just"/>
            <a:r>
              <a:rPr lang="hu-HU" sz="2400" dirty="0"/>
              <a:t>(pl. kockázat = az adatvédelmi hatóság bírságot szab ki)</a:t>
            </a:r>
          </a:p>
          <a:p>
            <a:pPr algn="just"/>
            <a:r>
              <a:rPr lang="hu-HU" sz="2400" dirty="0"/>
              <a:t>Az érintett szempontjából kell vizsgálni.</a:t>
            </a:r>
          </a:p>
          <a:p>
            <a:pPr algn="just"/>
            <a:r>
              <a:rPr lang="hu-HU" sz="2400" dirty="0"/>
              <a:t>Egyéb potenciálisan érintett feleket is be kell vonni.</a:t>
            </a:r>
          </a:p>
          <a:p>
            <a:pPr algn="just"/>
            <a:r>
              <a:rPr lang="hu-HU" sz="2400" dirty="0"/>
              <a:t>Növelni kell a tudatosságot a lehetséges adatvédelmi kockázatok kapcsán.</a:t>
            </a:r>
            <a:endParaRPr lang="en-GB" sz="2400" dirty="0"/>
          </a:p>
        </p:txBody>
      </p:sp>
      <p:sp>
        <p:nvSpPr>
          <p:cNvPr id="4" name="Segnaposto numero diapositiva 3">
            <a:extLst>
              <a:ext uri="{FF2B5EF4-FFF2-40B4-BE49-F238E27FC236}">
                <a16:creationId xmlns:a16="http://schemas.microsoft.com/office/drawing/2014/main" id="{24A8C9DF-017C-CF4D-9DEB-F7A26687FF75}"/>
              </a:ext>
            </a:extLst>
          </p:cNvPr>
          <p:cNvSpPr>
            <a:spLocks noGrp="1"/>
          </p:cNvSpPr>
          <p:nvPr>
            <p:ph type="sldNum" sz="quarter" idx="4"/>
          </p:nvPr>
        </p:nvSpPr>
        <p:spPr/>
        <p:txBody>
          <a:bodyPr/>
          <a:lstStyle/>
          <a:p>
            <a:fld id="{D57F1E4F-1CFF-5643-939E-02111984F565}" type="slidenum">
              <a:rPr lang="en-US" smtClean="0"/>
              <a:t>42</a:t>
            </a:fld>
            <a:endParaRPr lang="en-US" dirty="0"/>
          </a:p>
        </p:txBody>
      </p:sp>
      <p:sp>
        <p:nvSpPr>
          <p:cNvPr id="5" name="Ellipszis 4">
            <a:extLst>
              <a:ext uri="{FF2B5EF4-FFF2-40B4-BE49-F238E27FC236}">
                <a16:creationId xmlns:a16="http://schemas.microsoft.com/office/drawing/2014/main" id="{2302BCF1-64D7-44E4-A697-FC66525BC16E}"/>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753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63B0-67C0-473C-AB23-3C3D64DFE2E7}"/>
              </a:ext>
            </a:extLst>
          </p:cNvPr>
          <p:cNvSpPr>
            <a:spLocks noGrp="1"/>
          </p:cNvSpPr>
          <p:nvPr>
            <p:ph type="title"/>
          </p:nvPr>
        </p:nvSpPr>
        <p:spPr>
          <a:xfrm>
            <a:off x="1336552" y="2757377"/>
            <a:ext cx="8596668" cy="1878418"/>
          </a:xfrm>
        </p:spPr>
        <p:txBody>
          <a:bodyPr>
            <a:noAutofit/>
          </a:bodyPr>
          <a:lstStyle/>
          <a:p>
            <a:pPr algn="ctr"/>
            <a:r>
              <a:rPr lang="hu-HU" sz="5400" dirty="0"/>
              <a:t>Önök közül valakinek sérült már a magánélethez való joga?</a:t>
            </a:r>
            <a:endParaRPr lang="en-GB" sz="5400" dirty="0"/>
          </a:p>
        </p:txBody>
      </p:sp>
      <p:sp>
        <p:nvSpPr>
          <p:cNvPr id="4" name="Segnaposto numero diapositiva 3">
            <a:extLst>
              <a:ext uri="{FF2B5EF4-FFF2-40B4-BE49-F238E27FC236}">
                <a16:creationId xmlns:a16="http://schemas.microsoft.com/office/drawing/2014/main" id="{F50D06BF-431F-3042-B69B-9DD3082F2FEF}"/>
              </a:ext>
            </a:extLst>
          </p:cNvPr>
          <p:cNvSpPr>
            <a:spLocks noGrp="1"/>
          </p:cNvSpPr>
          <p:nvPr>
            <p:ph type="sldNum" sz="quarter" idx="4"/>
          </p:nvPr>
        </p:nvSpPr>
        <p:spPr/>
        <p:txBody>
          <a:bodyPr/>
          <a:lstStyle/>
          <a:p>
            <a:fld id="{D57F1E4F-1CFF-5643-939E-02111984F565}" type="slidenum">
              <a:rPr lang="en-US" smtClean="0"/>
              <a:t>43</a:t>
            </a:fld>
            <a:endParaRPr lang="en-US" dirty="0"/>
          </a:p>
        </p:txBody>
      </p:sp>
      <p:sp>
        <p:nvSpPr>
          <p:cNvPr id="5" name="Ellipszis 4">
            <a:extLst>
              <a:ext uri="{FF2B5EF4-FFF2-40B4-BE49-F238E27FC236}">
                <a16:creationId xmlns:a16="http://schemas.microsoft.com/office/drawing/2014/main" id="{53D53285-E060-415A-8FB4-E2B990E954A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297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067F-7896-4266-B48F-729F91150B5C}"/>
              </a:ext>
            </a:extLst>
          </p:cNvPr>
          <p:cNvSpPr>
            <a:spLocks noGrp="1"/>
          </p:cNvSpPr>
          <p:nvPr>
            <p:ph type="title"/>
          </p:nvPr>
        </p:nvSpPr>
        <p:spPr>
          <a:xfrm>
            <a:off x="325694" y="555885"/>
            <a:ext cx="9528551" cy="805521"/>
          </a:xfrm>
        </p:spPr>
        <p:txBody>
          <a:bodyPr>
            <a:normAutofit/>
          </a:bodyPr>
          <a:lstStyle/>
          <a:p>
            <a:r>
              <a:rPr lang="hu-HU" dirty="0"/>
              <a:t>Gyakori adatvédelmi kockázatok és sérülések</a:t>
            </a:r>
            <a:endParaRPr lang="en-GB" dirty="0"/>
          </a:p>
        </p:txBody>
      </p:sp>
      <p:sp>
        <p:nvSpPr>
          <p:cNvPr id="4" name="Content Placeholder 3">
            <a:extLst>
              <a:ext uri="{FF2B5EF4-FFF2-40B4-BE49-F238E27FC236}">
                <a16:creationId xmlns:a16="http://schemas.microsoft.com/office/drawing/2014/main" id="{F093A684-8B73-472D-AB27-AF0124A3B7C5}"/>
              </a:ext>
            </a:extLst>
          </p:cNvPr>
          <p:cNvSpPr>
            <a:spLocks noGrp="1"/>
          </p:cNvSpPr>
          <p:nvPr>
            <p:ph sz="half" idx="1"/>
          </p:nvPr>
        </p:nvSpPr>
        <p:spPr>
          <a:xfrm>
            <a:off x="677334" y="1361406"/>
            <a:ext cx="4412635" cy="4891909"/>
          </a:xfrm>
        </p:spPr>
        <p:txBody>
          <a:bodyPr>
            <a:normAutofit fontScale="85000" lnSpcReduction="20000"/>
          </a:bodyPr>
          <a:lstStyle/>
          <a:p>
            <a:r>
              <a:rPr lang="hu-HU" dirty="0"/>
              <a:t>A hozzájárulás hiánya</a:t>
            </a:r>
          </a:p>
          <a:p>
            <a:r>
              <a:rPr lang="hu-HU" dirty="0"/>
              <a:t>Érdemi választási lehetőség hiánya</a:t>
            </a:r>
          </a:p>
          <a:p>
            <a:r>
              <a:rPr lang="hu-HU" dirty="0"/>
              <a:t>Túlzott megfigyelés</a:t>
            </a:r>
          </a:p>
          <a:p>
            <a:r>
              <a:rPr lang="hu-HU" dirty="0"/>
              <a:t>Hatalmi arányeltolódás</a:t>
            </a:r>
          </a:p>
          <a:p>
            <a:r>
              <a:rPr lang="hu-HU" dirty="0"/>
              <a:t>Manipuláció (reklám, politika)</a:t>
            </a:r>
          </a:p>
          <a:p>
            <a:r>
              <a:rPr lang="hu-HU" dirty="0"/>
              <a:t>Harmadik felek (például kormány, bűnözők) behatolásának lehetővé tétele.</a:t>
            </a:r>
          </a:p>
          <a:p>
            <a:r>
              <a:rPr lang="hu-HU" dirty="0"/>
              <a:t>Jogtalan következtetések</a:t>
            </a:r>
          </a:p>
          <a:p>
            <a:r>
              <a:rPr lang="hu-HU" dirty="0"/>
              <a:t>Anonimitás elvesztése</a:t>
            </a:r>
          </a:p>
          <a:p>
            <a:r>
              <a:rPr lang="hu-HU" dirty="0"/>
              <a:t>Hírnév sérelme</a:t>
            </a:r>
          </a:p>
          <a:p>
            <a:r>
              <a:rPr lang="hu-HU" dirty="0"/>
              <a:t>A titoktartás sérelme</a:t>
            </a:r>
          </a:p>
          <a:p>
            <a:r>
              <a:rPr lang="hu-HU" dirty="0"/>
              <a:t>Döntések helytelen információkra történő alapozása</a:t>
            </a:r>
          </a:p>
          <a:p>
            <a:r>
              <a:rPr lang="hu-HU" dirty="0"/>
              <a:t>Fokozott sebezhetőség a számítógépes bűnözés kapcsán</a:t>
            </a:r>
          </a:p>
          <a:p>
            <a:r>
              <a:rPr lang="hu-HU" dirty="0"/>
              <a:t>Adatok elvesztése</a:t>
            </a:r>
          </a:p>
          <a:p>
            <a:endParaRPr lang="en-GB" dirty="0"/>
          </a:p>
        </p:txBody>
      </p:sp>
      <p:sp>
        <p:nvSpPr>
          <p:cNvPr id="5" name="Content Placeholder 4">
            <a:extLst>
              <a:ext uri="{FF2B5EF4-FFF2-40B4-BE49-F238E27FC236}">
                <a16:creationId xmlns:a16="http://schemas.microsoft.com/office/drawing/2014/main" id="{2D2F1AEA-B61A-4C52-A6CC-34E12B901C26}"/>
              </a:ext>
            </a:extLst>
          </p:cNvPr>
          <p:cNvSpPr>
            <a:spLocks noGrp="1"/>
          </p:cNvSpPr>
          <p:nvPr>
            <p:ph sz="half" idx="2"/>
          </p:nvPr>
        </p:nvSpPr>
        <p:spPr>
          <a:xfrm>
            <a:off x="5089969" y="1361406"/>
            <a:ext cx="4643965" cy="4891909"/>
          </a:xfrm>
        </p:spPr>
        <p:txBody>
          <a:bodyPr>
            <a:normAutofit fontScale="85000" lnSpcReduction="20000"/>
          </a:bodyPr>
          <a:lstStyle/>
          <a:p>
            <a:r>
              <a:rPr lang="hu-HU" dirty="0"/>
              <a:t>A magánélet sérülése</a:t>
            </a:r>
          </a:p>
          <a:p>
            <a:r>
              <a:rPr lang="hu-HU" dirty="0"/>
              <a:t>Az átláthatóság hiánya</a:t>
            </a:r>
          </a:p>
          <a:p>
            <a:r>
              <a:rPr lang="hu-HU" dirty="0"/>
              <a:t>Adatvédelmi felelősség hiánya</a:t>
            </a:r>
          </a:p>
          <a:p>
            <a:r>
              <a:rPr lang="hu-HU" dirty="0"/>
              <a:t>Adatvédelmi incidens</a:t>
            </a:r>
          </a:p>
          <a:p>
            <a:r>
              <a:rPr lang="hu-HU" dirty="0"/>
              <a:t>Megszégyenítés/ méltóság megsértése</a:t>
            </a:r>
          </a:p>
          <a:p>
            <a:r>
              <a:rPr lang="hu-HU" dirty="0"/>
              <a:t>Káros hatások</a:t>
            </a:r>
          </a:p>
          <a:p>
            <a:r>
              <a:rPr lang="hu-HU" dirty="0"/>
              <a:t>Az autonómia / választási lehetőség csökkenése </a:t>
            </a:r>
          </a:p>
          <a:p>
            <a:r>
              <a:rPr lang="hu-HU" dirty="0"/>
              <a:t>A magánterület beszűkülése (fizikai, mentális).</a:t>
            </a:r>
          </a:p>
          <a:p>
            <a:r>
              <a:rPr lang="hu-HU" dirty="0"/>
              <a:t>Társadalmi besorolás/ sztereotípiák</a:t>
            </a:r>
          </a:p>
          <a:p>
            <a:r>
              <a:rPr lang="hu-HU" dirty="0"/>
              <a:t>Diszkrimináció</a:t>
            </a:r>
          </a:p>
          <a:p>
            <a:r>
              <a:rPr lang="hu-HU" dirty="0"/>
              <a:t>A joggyakorlás megakadályozása</a:t>
            </a:r>
          </a:p>
          <a:p>
            <a:r>
              <a:rPr lang="hu-HU" dirty="0"/>
              <a:t>Az adatvédelmi joggyakorlás megakadályozása</a:t>
            </a:r>
          </a:p>
          <a:p>
            <a:r>
              <a:rPr lang="hu-HU" dirty="0"/>
              <a:t>Nem elégséges információ az adatkezelésről</a:t>
            </a:r>
            <a:endParaRPr lang="en-GB" dirty="0"/>
          </a:p>
        </p:txBody>
      </p:sp>
      <p:sp>
        <p:nvSpPr>
          <p:cNvPr id="3" name="Segnaposto numero diapositiva 2">
            <a:extLst>
              <a:ext uri="{FF2B5EF4-FFF2-40B4-BE49-F238E27FC236}">
                <a16:creationId xmlns:a16="http://schemas.microsoft.com/office/drawing/2014/main" id="{92EAD115-A03D-3E42-A42E-55335C133C6F}"/>
              </a:ext>
            </a:extLst>
          </p:cNvPr>
          <p:cNvSpPr>
            <a:spLocks noGrp="1"/>
          </p:cNvSpPr>
          <p:nvPr>
            <p:ph type="sldNum" sz="quarter" idx="4"/>
          </p:nvPr>
        </p:nvSpPr>
        <p:spPr/>
        <p:txBody>
          <a:bodyPr/>
          <a:lstStyle/>
          <a:p>
            <a:fld id="{D57F1E4F-1CFF-5643-939E-02111984F565}" type="slidenum">
              <a:rPr lang="en-US" smtClean="0"/>
              <a:t>44</a:t>
            </a:fld>
            <a:endParaRPr lang="en-US" dirty="0"/>
          </a:p>
        </p:txBody>
      </p:sp>
      <p:sp>
        <p:nvSpPr>
          <p:cNvPr id="6" name="Ellipszis 5">
            <a:extLst>
              <a:ext uri="{FF2B5EF4-FFF2-40B4-BE49-F238E27FC236}">
                <a16:creationId xmlns:a16="http://schemas.microsoft.com/office/drawing/2014/main" id="{267087A8-71F4-4595-8FC2-1A019D8202A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09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55E4-DCBD-4907-AB75-D78AC34619F1}"/>
              </a:ext>
            </a:extLst>
          </p:cNvPr>
          <p:cNvSpPr>
            <a:spLocks noGrp="1"/>
          </p:cNvSpPr>
          <p:nvPr>
            <p:ph type="title"/>
          </p:nvPr>
        </p:nvSpPr>
        <p:spPr>
          <a:xfrm>
            <a:off x="677334" y="609600"/>
            <a:ext cx="8853528" cy="955431"/>
          </a:xfrm>
        </p:spPr>
        <p:txBody>
          <a:bodyPr/>
          <a:lstStyle/>
          <a:p>
            <a:r>
              <a:rPr lang="hu-HU" dirty="0"/>
              <a:t>Feladat -</a:t>
            </a:r>
            <a:r>
              <a:rPr lang="en-GB" dirty="0"/>
              <a:t> </a:t>
            </a:r>
            <a:r>
              <a:rPr lang="hu-HU" dirty="0"/>
              <a:t>adatvédelmi kockázatelemzés</a:t>
            </a:r>
            <a:endParaRPr lang="en-GB" dirty="0"/>
          </a:p>
        </p:txBody>
      </p:sp>
      <p:sp>
        <p:nvSpPr>
          <p:cNvPr id="3" name="Content Placeholder 2">
            <a:extLst>
              <a:ext uri="{FF2B5EF4-FFF2-40B4-BE49-F238E27FC236}">
                <a16:creationId xmlns:a16="http://schemas.microsoft.com/office/drawing/2014/main" id="{E6C16BDE-46EF-4D9E-BDF7-755B01E8AF56}"/>
              </a:ext>
            </a:extLst>
          </p:cNvPr>
          <p:cNvSpPr>
            <a:spLocks noGrp="1"/>
          </p:cNvSpPr>
          <p:nvPr>
            <p:ph idx="1"/>
          </p:nvPr>
        </p:nvSpPr>
        <p:spPr>
          <a:xfrm>
            <a:off x="677334" y="1565031"/>
            <a:ext cx="8596668" cy="4476331"/>
          </a:xfrm>
        </p:spPr>
        <p:txBody>
          <a:bodyPr>
            <a:normAutofit/>
          </a:bodyPr>
          <a:lstStyle/>
          <a:p>
            <a:pPr algn="just"/>
            <a:r>
              <a:rPr lang="hu-HU" sz="2800" dirty="0"/>
              <a:t>Alakítson ki kis csoportokat!</a:t>
            </a:r>
          </a:p>
          <a:p>
            <a:pPr algn="just"/>
            <a:r>
              <a:rPr lang="hu-HU" sz="2800" dirty="0"/>
              <a:t>Válasszon egy jogesetet!</a:t>
            </a:r>
          </a:p>
          <a:p>
            <a:pPr algn="just"/>
            <a:r>
              <a:rPr lang="hu-HU" sz="2800" dirty="0"/>
              <a:t>Azonosítsa a lehetséges adatvédelmi kockázatokat!</a:t>
            </a:r>
            <a:endParaRPr lang="en-GB" sz="2800" dirty="0"/>
          </a:p>
        </p:txBody>
      </p:sp>
      <p:sp>
        <p:nvSpPr>
          <p:cNvPr id="4" name="Segnaposto numero diapositiva 3">
            <a:extLst>
              <a:ext uri="{FF2B5EF4-FFF2-40B4-BE49-F238E27FC236}">
                <a16:creationId xmlns:a16="http://schemas.microsoft.com/office/drawing/2014/main" id="{C8AAFDE4-54C5-EA47-86FA-75B13FEA78C1}"/>
              </a:ext>
            </a:extLst>
          </p:cNvPr>
          <p:cNvSpPr>
            <a:spLocks noGrp="1"/>
          </p:cNvSpPr>
          <p:nvPr>
            <p:ph type="sldNum" sz="quarter" idx="4"/>
          </p:nvPr>
        </p:nvSpPr>
        <p:spPr/>
        <p:txBody>
          <a:bodyPr/>
          <a:lstStyle/>
          <a:p>
            <a:fld id="{D57F1E4F-1CFF-5643-939E-02111984F565}" type="slidenum">
              <a:rPr lang="en-US" smtClean="0"/>
              <a:t>45</a:t>
            </a:fld>
            <a:endParaRPr lang="en-US" dirty="0"/>
          </a:p>
        </p:txBody>
      </p:sp>
      <p:sp>
        <p:nvSpPr>
          <p:cNvPr id="5" name="Ellipszis 4">
            <a:extLst>
              <a:ext uri="{FF2B5EF4-FFF2-40B4-BE49-F238E27FC236}">
                <a16:creationId xmlns:a16="http://schemas.microsoft.com/office/drawing/2014/main" id="{AD6704E0-A3AB-4E4C-8C82-EBB58E94DC1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4185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23DE-C6BD-40C3-9E76-F657E8D24A3C}"/>
              </a:ext>
            </a:extLst>
          </p:cNvPr>
          <p:cNvSpPr>
            <a:spLocks noGrp="1"/>
          </p:cNvSpPr>
          <p:nvPr>
            <p:ph type="title"/>
          </p:nvPr>
        </p:nvSpPr>
        <p:spPr/>
        <p:txBody>
          <a:bodyPr/>
          <a:lstStyle/>
          <a:p>
            <a:r>
              <a:rPr lang="hu-HU" dirty="0"/>
              <a:t>Konzultáció</a:t>
            </a:r>
            <a:endParaRPr lang="en-GB" dirty="0"/>
          </a:p>
        </p:txBody>
      </p:sp>
      <p:sp>
        <p:nvSpPr>
          <p:cNvPr id="3" name="Content Placeholder 2">
            <a:extLst>
              <a:ext uri="{FF2B5EF4-FFF2-40B4-BE49-F238E27FC236}">
                <a16:creationId xmlns:a16="http://schemas.microsoft.com/office/drawing/2014/main" id="{DBBBB6A6-B44A-4B8B-A455-A3463627516F}"/>
              </a:ext>
            </a:extLst>
          </p:cNvPr>
          <p:cNvSpPr>
            <a:spLocks noGrp="1"/>
          </p:cNvSpPr>
          <p:nvPr>
            <p:ph idx="1"/>
          </p:nvPr>
        </p:nvSpPr>
        <p:spPr>
          <a:xfrm>
            <a:off x="677333" y="1582615"/>
            <a:ext cx="9363481" cy="4695093"/>
          </a:xfrm>
        </p:spPr>
        <p:txBody>
          <a:bodyPr>
            <a:noAutofit/>
          </a:bodyPr>
          <a:lstStyle/>
          <a:p>
            <a:pPr algn="just"/>
            <a:r>
              <a:rPr lang="en-GB" sz="2400" dirty="0"/>
              <a:t>GDPR 35</a:t>
            </a:r>
            <a:r>
              <a:rPr lang="hu-HU" sz="2400" dirty="0"/>
              <a:t>. cikk </a:t>
            </a:r>
            <a:r>
              <a:rPr lang="en-GB" sz="2400" dirty="0"/>
              <a:t>(9) </a:t>
            </a:r>
            <a:r>
              <a:rPr lang="hu-HU" sz="2400" dirty="0"/>
              <a:t>bekezdés: </a:t>
            </a:r>
            <a:r>
              <a:rPr lang="en-GB" sz="2400" dirty="0"/>
              <a:t>“</a:t>
            </a:r>
            <a:r>
              <a:rPr lang="hu-HU" sz="2400" dirty="0"/>
              <a:t>Az adatkezelő adott esetben – a kereskedelmi érdekek vagy a közérdek védelmének vagy az adatkezelési műveletek biztonságának sérelme nélkül – kikéri az érintettek vagy képviselőik véleményét a tervezett adatkezelésről.</a:t>
            </a:r>
            <a:r>
              <a:rPr lang="en-GB" sz="2400" dirty="0"/>
              <a:t>”</a:t>
            </a:r>
            <a:endParaRPr lang="hu-HU" sz="2400" dirty="0"/>
          </a:p>
          <a:p>
            <a:pPr algn="just"/>
            <a:r>
              <a:rPr lang="hu-HU" sz="2400" dirty="0"/>
              <a:t>ICO: „</a:t>
            </a:r>
            <a:r>
              <a:rPr lang="hu-HU" sz="2400" b="1" dirty="0"/>
              <a:t>Fontolja meg, hogy hogyan konzultál az érdekelt felekkel</a:t>
            </a:r>
            <a:r>
              <a:rPr lang="hu-HU" sz="2400" dirty="0"/>
              <a:t>? Írja le, hogy mikor és hogyan fogja kikérni az egyének véleményét – vagy indokolja meg, hogy ez miért nem szükséges. Ki mást kell bevonnia a szervezeten belül? Szükséges az adatfeldolgozók bevonása? Tervezi, hogy  konzultál adatbiztonsággal foglalkozó szakemberekkel vagy más szakértőkkel? ”</a:t>
            </a:r>
            <a:endParaRPr lang="en-GB" sz="2400" dirty="0"/>
          </a:p>
          <a:p>
            <a:pPr algn="just"/>
            <a:endParaRPr lang="en-GB" sz="2400" dirty="0"/>
          </a:p>
        </p:txBody>
      </p:sp>
      <p:sp>
        <p:nvSpPr>
          <p:cNvPr id="4" name="Segnaposto numero diapositiva 3">
            <a:extLst>
              <a:ext uri="{FF2B5EF4-FFF2-40B4-BE49-F238E27FC236}">
                <a16:creationId xmlns:a16="http://schemas.microsoft.com/office/drawing/2014/main" id="{A3A1C046-96A1-3E43-AE88-33956F610C13}"/>
              </a:ext>
            </a:extLst>
          </p:cNvPr>
          <p:cNvSpPr>
            <a:spLocks noGrp="1"/>
          </p:cNvSpPr>
          <p:nvPr>
            <p:ph type="sldNum" sz="quarter" idx="4"/>
          </p:nvPr>
        </p:nvSpPr>
        <p:spPr/>
        <p:txBody>
          <a:bodyPr/>
          <a:lstStyle/>
          <a:p>
            <a:fld id="{D57F1E4F-1CFF-5643-939E-02111984F565}" type="slidenum">
              <a:rPr lang="en-US" smtClean="0"/>
              <a:t>46</a:t>
            </a:fld>
            <a:endParaRPr lang="en-US" dirty="0"/>
          </a:p>
        </p:txBody>
      </p:sp>
      <p:sp>
        <p:nvSpPr>
          <p:cNvPr id="5" name="Ellipszis 4">
            <a:extLst>
              <a:ext uri="{FF2B5EF4-FFF2-40B4-BE49-F238E27FC236}">
                <a16:creationId xmlns:a16="http://schemas.microsoft.com/office/drawing/2014/main" id="{0252CAFC-62E4-44CA-96FC-0CA374B02D1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7314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BE83-107D-4115-8218-1FC3B796F129}"/>
              </a:ext>
            </a:extLst>
          </p:cNvPr>
          <p:cNvSpPr>
            <a:spLocks noGrp="1"/>
          </p:cNvSpPr>
          <p:nvPr>
            <p:ph type="title"/>
          </p:nvPr>
        </p:nvSpPr>
        <p:spPr>
          <a:xfrm>
            <a:off x="677334" y="609600"/>
            <a:ext cx="8930900" cy="825305"/>
          </a:xfrm>
        </p:spPr>
        <p:txBody>
          <a:bodyPr>
            <a:normAutofit fontScale="90000"/>
          </a:bodyPr>
          <a:lstStyle/>
          <a:p>
            <a:r>
              <a:rPr lang="hu-HU" dirty="0"/>
              <a:t>Kivel kell konzultálni a hatásvizsgálat során?</a:t>
            </a:r>
            <a:endParaRPr lang="en-GB" dirty="0"/>
          </a:p>
        </p:txBody>
      </p:sp>
      <p:sp>
        <p:nvSpPr>
          <p:cNvPr id="3" name="Content Placeholder 2">
            <a:extLst>
              <a:ext uri="{FF2B5EF4-FFF2-40B4-BE49-F238E27FC236}">
                <a16:creationId xmlns:a16="http://schemas.microsoft.com/office/drawing/2014/main" id="{82828D93-94A2-44A8-9328-B09C0CAB9A90}"/>
              </a:ext>
            </a:extLst>
          </p:cNvPr>
          <p:cNvSpPr>
            <a:spLocks noGrp="1"/>
          </p:cNvSpPr>
          <p:nvPr>
            <p:ph idx="1"/>
          </p:nvPr>
        </p:nvSpPr>
        <p:spPr>
          <a:xfrm>
            <a:off x="677334" y="1434905"/>
            <a:ext cx="9817164" cy="4817473"/>
          </a:xfrm>
        </p:spPr>
        <p:txBody>
          <a:bodyPr>
            <a:normAutofit fontScale="92500"/>
          </a:bodyPr>
          <a:lstStyle/>
          <a:p>
            <a:pPr algn="just"/>
            <a:r>
              <a:rPr lang="hu-HU" dirty="0"/>
              <a:t>adatvédelmi tisztviselő</a:t>
            </a:r>
          </a:p>
          <a:p>
            <a:pPr algn="just"/>
            <a:r>
              <a:rPr lang="hu-HU" dirty="0"/>
              <a:t>a projektben résztvevő munkatársak</a:t>
            </a:r>
          </a:p>
          <a:p>
            <a:pPr algn="just"/>
            <a:r>
              <a:rPr lang="hu-HU" dirty="0"/>
              <a:t>adatbiztonságért felelős vezető</a:t>
            </a:r>
          </a:p>
          <a:p>
            <a:pPr algn="just"/>
            <a:r>
              <a:rPr lang="hu-HU" dirty="0"/>
              <a:t>érintettek</a:t>
            </a:r>
          </a:p>
          <a:p>
            <a:pPr algn="just"/>
            <a:r>
              <a:rPr lang="hu-HU" dirty="0"/>
              <a:t>ezek képviselői</a:t>
            </a:r>
          </a:p>
          <a:p>
            <a:pPr lvl="1" algn="just"/>
            <a:r>
              <a:rPr lang="hu-HU" dirty="0"/>
              <a:t>szakszervezetek, hallgatói szervezetek, iparszövetségek, civil szervezetek, kollektív testületek stb.</a:t>
            </a:r>
          </a:p>
          <a:p>
            <a:pPr algn="just"/>
            <a:r>
              <a:rPr lang="hu-HU" dirty="0"/>
              <a:t>potenciálisan érintett harmadik felek</a:t>
            </a:r>
          </a:p>
          <a:p>
            <a:pPr lvl="1" algn="just"/>
            <a:r>
              <a:rPr lang="hu-HU" dirty="0"/>
              <a:t>(pl. ha az érintettek különleges bánásmódban részesülnek, mi van azokkal, akiket így kizárnak a folyamatból?)</a:t>
            </a:r>
          </a:p>
          <a:p>
            <a:pPr algn="just"/>
            <a:r>
              <a:rPr lang="hu-HU" dirty="0"/>
              <a:t>adatfeldolgozók</a:t>
            </a:r>
          </a:p>
          <a:p>
            <a:pPr algn="just"/>
            <a:r>
              <a:rPr lang="hu-HU" dirty="0"/>
              <a:t>szoftver és informatikai szolgáltatók</a:t>
            </a:r>
          </a:p>
          <a:p>
            <a:pPr algn="just"/>
            <a:r>
              <a:rPr lang="hu-HU" dirty="0"/>
              <a:t>biztonsági és adatvédelmi szakértők</a:t>
            </a:r>
          </a:p>
          <a:p>
            <a:pPr algn="just"/>
            <a:r>
              <a:rPr lang="hu-HU" dirty="0"/>
              <a:t>erkölcstan szakértők, szociológusok</a:t>
            </a:r>
          </a:p>
        </p:txBody>
      </p:sp>
      <p:sp>
        <p:nvSpPr>
          <p:cNvPr id="4" name="Segnaposto numero diapositiva 3">
            <a:extLst>
              <a:ext uri="{FF2B5EF4-FFF2-40B4-BE49-F238E27FC236}">
                <a16:creationId xmlns:a16="http://schemas.microsoft.com/office/drawing/2014/main" id="{E559CCA0-1851-0045-A844-E72C50A3EF3E}"/>
              </a:ext>
            </a:extLst>
          </p:cNvPr>
          <p:cNvSpPr>
            <a:spLocks noGrp="1"/>
          </p:cNvSpPr>
          <p:nvPr>
            <p:ph type="sldNum" sz="quarter" idx="4"/>
          </p:nvPr>
        </p:nvSpPr>
        <p:spPr/>
        <p:txBody>
          <a:bodyPr/>
          <a:lstStyle/>
          <a:p>
            <a:fld id="{D57F1E4F-1CFF-5643-939E-02111984F565}" type="slidenum">
              <a:rPr lang="en-US" smtClean="0"/>
              <a:t>47</a:t>
            </a:fld>
            <a:endParaRPr lang="en-US" dirty="0"/>
          </a:p>
        </p:txBody>
      </p:sp>
      <p:sp>
        <p:nvSpPr>
          <p:cNvPr id="5" name="Ellipszis 4">
            <a:extLst>
              <a:ext uri="{FF2B5EF4-FFF2-40B4-BE49-F238E27FC236}">
                <a16:creationId xmlns:a16="http://schemas.microsoft.com/office/drawing/2014/main" id="{75C0207E-5500-4081-B1DF-B0A27814E45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2159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6199-B214-439D-910B-37F9152D91C5}"/>
              </a:ext>
            </a:extLst>
          </p:cNvPr>
          <p:cNvSpPr>
            <a:spLocks noGrp="1"/>
          </p:cNvSpPr>
          <p:nvPr>
            <p:ph type="title"/>
          </p:nvPr>
        </p:nvSpPr>
        <p:spPr>
          <a:xfrm>
            <a:off x="677334" y="609600"/>
            <a:ext cx="8596668" cy="784485"/>
          </a:xfrm>
        </p:spPr>
        <p:txBody>
          <a:bodyPr/>
          <a:lstStyle/>
          <a:p>
            <a:r>
              <a:rPr lang="hu-HU" dirty="0"/>
              <a:t>Konzultációs módszerek</a:t>
            </a:r>
            <a:endParaRPr lang="en-GB" dirty="0"/>
          </a:p>
        </p:txBody>
      </p:sp>
      <p:sp>
        <p:nvSpPr>
          <p:cNvPr id="3" name="Content Placeholder 2">
            <a:extLst>
              <a:ext uri="{FF2B5EF4-FFF2-40B4-BE49-F238E27FC236}">
                <a16:creationId xmlns:a16="http://schemas.microsoft.com/office/drawing/2014/main" id="{F74B8A50-0355-439A-85B6-A8A2F0C7E2FF}"/>
              </a:ext>
            </a:extLst>
          </p:cNvPr>
          <p:cNvSpPr>
            <a:spLocks noGrp="1"/>
          </p:cNvSpPr>
          <p:nvPr>
            <p:ph idx="1"/>
          </p:nvPr>
        </p:nvSpPr>
        <p:spPr>
          <a:xfrm>
            <a:off x="677334" y="1499017"/>
            <a:ext cx="8596668" cy="4542346"/>
          </a:xfrm>
        </p:spPr>
        <p:txBody>
          <a:bodyPr>
            <a:normAutofit/>
          </a:bodyPr>
          <a:lstStyle/>
          <a:p>
            <a:pPr algn="just"/>
            <a:r>
              <a:rPr lang="hu-HU" sz="2400" dirty="0"/>
              <a:t>kérdőívek (mennyiségi vagy minőségi)</a:t>
            </a:r>
          </a:p>
          <a:p>
            <a:pPr algn="just"/>
            <a:r>
              <a:rPr lang="hu-HU" sz="2400" dirty="0"/>
              <a:t>mélyinterjúk</a:t>
            </a:r>
          </a:p>
          <a:p>
            <a:pPr algn="just"/>
            <a:r>
              <a:rPr lang="hu-HU" sz="2400" dirty="0"/>
              <a:t>fókuszcsoportok / felhasználói panelek</a:t>
            </a:r>
          </a:p>
          <a:p>
            <a:pPr algn="just"/>
            <a:r>
              <a:rPr lang="hu-HU" sz="2400" dirty="0"/>
              <a:t>prototípus bemutatók/ modellek / részletes bemutatók</a:t>
            </a:r>
          </a:p>
          <a:p>
            <a:pPr algn="just"/>
            <a:r>
              <a:rPr lang="hu-HU" sz="2400" dirty="0"/>
              <a:t>véleménykutatások</a:t>
            </a:r>
          </a:p>
          <a:p>
            <a:pPr algn="just"/>
            <a:endParaRPr lang="en-GB" sz="2400" dirty="0"/>
          </a:p>
        </p:txBody>
      </p:sp>
      <p:sp>
        <p:nvSpPr>
          <p:cNvPr id="4" name="Segnaposto numero diapositiva 3">
            <a:extLst>
              <a:ext uri="{FF2B5EF4-FFF2-40B4-BE49-F238E27FC236}">
                <a16:creationId xmlns:a16="http://schemas.microsoft.com/office/drawing/2014/main" id="{21C96BF6-5388-694B-8707-1CD01540A698}"/>
              </a:ext>
            </a:extLst>
          </p:cNvPr>
          <p:cNvSpPr>
            <a:spLocks noGrp="1"/>
          </p:cNvSpPr>
          <p:nvPr>
            <p:ph type="sldNum" sz="quarter" idx="4"/>
          </p:nvPr>
        </p:nvSpPr>
        <p:spPr/>
        <p:txBody>
          <a:bodyPr/>
          <a:lstStyle/>
          <a:p>
            <a:fld id="{D57F1E4F-1CFF-5643-939E-02111984F565}" type="slidenum">
              <a:rPr lang="en-US" smtClean="0"/>
              <a:t>48</a:t>
            </a:fld>
            <a:endParaRPr lang="en-US" dirty="0"/>
          </a:p>
        </p:txBody>
      </p:sp>
      <p:sp>
        <p:nvSpPr>
          <p:cNvPr id="5" name="Ellipszis 4">
            <a:extLst>
              <a:ext uri="{FF2B5EF4-FFF2-40B4-BE49-F238E27FC236}">
                <a16:creationId xmlns:a16="http://schemas.microsoft.com/office/drawing/2014/main" id="{E97F9511-B097-47BB-98E5-24CD993A34C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5097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p:nvPr>
        </p:nvSpPr>
        <p:spPr>
          <a:xfrm>
            <a:off x="1190290" y="2683727"/>
            <a:ext cx="8596668"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F6BA64A9-4619-4A47-A371-DA275FEA513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86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FBF-B523-429A-9D12-CB21BE32026C}"/>
              </a:ext>
            </a:extLst>
          </p:cNvPr>
          <p:cNvSpPr>
            <a:spLocks noGrp="1"/>
          </p:cNvSpPr>
          <p:nvPr>
            <p:ph type="title"/>
          </p:nvPr>
        </p:nvSpPr>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90E96E04-24D0-48A8-B4A2-9AA7029E6087}"/>
              </a:ext>
            </a:extLst>
          </p:cNvPr>
          <p:cNvSpPr>
            <a:spLocks noGrp="1"/>
          </p:cNvSpPr>
          <p:nvPr>
            <p:ph idx="1"/>
          </p:nvPr>
        </p:nvSpPr>
        <p:spPr>
          <a:xfrm>
            <a:off x="677334" y="1503681"/>
            <a:ext cx="9563946" cy="4545702"/>
          </a:xfrm>
        </p:spPr>
        <p:txBody>
          <a:bodyPr>
            <a:noAutofit/>
          </a:bodyPr>
          <a:lstStyle/>
          <a:p>
            <a:pPr marL="514350" lvl="0" indent="-514350">
              <a:buFont typeface="+mj-lt"/>
              <a:buAutoNum type="arabicPeriod"/>
            </a:pPr>
            <a:r>
              <a:rPr lang="hu-HU" sz="2000" dirty="0">
                <a:solidFill>
                  <a:srgbClr val="FF0000"/>
                </a:solidFill>
              </a:rPr>
              <a:t>Bevezetés</a:t>
            </a:r>
          </a:p>
          <a:p>
            <a:pPr marL="914400" lvl="1" indent="-457200">
              <a:buFont typeface="+mj-lt"/>
              <a:buAutoNum type="alphaLcParenR"/>
            </a:pPr>
            <a:r>
              <a:rPr lang="hu-HU" sz="2000" dirty="0"/>
              <a:t>Célkitűzés</a:t>
            </a:r>
          </a:p>
          <a:p>
            <a:pPr marL="514350" lvl="0" indent="-514350">
              <a:buFont typeface="+mj-lt"/>
              <a:buAutoNum type="arabicPeriod"/>
            </a:pPr>
            <a:r>
              <a:rPr lang="hu-HU" sz="2000" dirty="0"/>
              <a:t>Az adatvédelmi hatásvizsgálat és annak szükségessége</a:t>
            </a:r>
          </a:p>
          <a:p>
            <a:pPr marL="514350" lvl="0" indent="-514350">
              <a:buFont typeface="+mj-lt"/>
              <a:buAutoNum type="arabicPeriod"/>
            </a:pPr>
            <a:r>
              <a:rPr lang="hu-HU" sz="2000" dirty="0"/>
              <a:t>Az adatvédelmi hatásvizsgálat a gyakorlatban</a:t>
            </a:r>
          </a:p>
          <a:p>
            <a:pPr marL="914400" lvl="1" indent="-457200">
              <a:buFont typeface="+mj-lt"/>
              <a:buAutoNum type="alphaLcParenR"/>
            </a:pPr>
            <a:r>
              <a:rPr lang="hu-HU" sz="2000" dirty="0"/>
              <a:t>Siker és kudarc</a:t>
            </a:r>
          </a:p>
          <a:p>
            <a:pPr marL="914400" lvl="1" indent="-457200">
              <a:buFont typeface="+mj-lt"/>
              <a:buAutoNum type="alphaLcParenR"/>
            </a:pPr>
            <a:r>
              <a:rPr lang="hu-HU" sz="2000" dirty="0"/>
              <a:t>A szükségesség, az arányosság és a kockázat a hatásvizsgálat során</a:t>
            </a:r>
          </a:p>
          <a:p>
            <a:pPr marL="914400" lvl="1" indent="-457200">
              <a:buFont typeface="+mj-lt"/>
              <a:buAutoNum type="alphaLcParenR"/>
            </a:pPr>
            <a:r>
              <a:rPr lang="hu-HU" sz="2000" dirty="0"/>
              <a:t>Konzultáció és együttműködés az érdekelt felekkel</a:t>
            </a:r>
          </a:p>
          <a:p>
            <a:pPr marL="514350" lvl="0" indent="-514350">
              <a:buFont typeface="+mj-lt"/>
              <a:buAutoNum type="arabicPeriod"/>
            </a:pPr>
            <a:r>
              <a:rPr lang="hu-HU" sz="2000" dirty="0"/>
              <a:t>Tippek és trükkök az adatvédelmi hatásvizsgálat lefolytatásához</a:t>
            </a:r>
          </a:p>
          <a:p>
            <a:pPr marL="514350" lvl="0" indent="-514350">
              <a:buFont typeface="+mj-lt"/>
              <a:buAutoNum type="arabicPeriod"/>
            </a:pPr>
            <a:r>
              <a:rPr lang="hu-HU" sz="2000" dirty="0"/>
              <a:t>Kérdések és válaszok</a:t>
            </a:r>
          </a:p>
          <a:p>
            <a:pPr marL="514350" lvl="0" indent="-514350">
              <a:buFont typeface="+mj-lt"/>
              <a:buAutoNum type="arabicPeriod"/>
            </a:pPr>
            <a:r>
              <a:rPr lang="hu-HU" sz="2000" dirty="0"/>
              <a:t>Összefoglalás és visszajelzés</a:t>
            </a:r>
            <a:endParaRPr lang="en-GB" sz="2000" dirty="0"/>
          </a:p>
        </p:txBody>
      </p:sp>
      <p:sp>
        <p:nvSpPr>
          <p:cNvPr id="4" name="Segnaposto numero diapositiva 3">
            <a:extLst>
              <a:ext uri="{FF2B5EF4-FFF2-40B4-BE49-F238E27FC236}">
                <a16:creationId xmlns:a16="http://schemas.microsoft.com/office/drawing/2014/main" id="{ABE992BB-DD05-DF49-B055-98A6525CD81C}"/>
              </a:ext>
            </a:extLst>
          </p:cNvPr>
          <p:cNvSpPr>
            <a:spLocks noGrp="1"/>
          </p:cNvSpPr>
          <p:nvPr>
            <p:ph type="sldNum" sz="quarter" idx="4"/>
          </p:nvPr>
        </p:nvSpPr>
        <p:spPr/>
        <p:txBody>
          <a:bodyPr/>
          <a:lstStyle/>
          <a:p>
            <a:fld id="{D57F1E4F-1CFF-5643-939E-02111984F565}" type="slidenum">
              <a:rPr lang="en-US" smtClean="0"/>
              <a:t>5</a:t>
            </a:fld>
            <a:endParaRPr lang="en-US" dirty="0"/>
          </a:p>
        </p:txBody>
      </p:sp>
      <p:sp>
        <p:nvSpPr>
          <p:cNvPr id="5" name="Ellipszis 4">
            <a:extLst>
              <a:ext uri="{FF2B5EF4-FFF2-40B4-BE49-F238E27FC236}">
                <a16:creationId xmlns:a16="http://schemas.microsoft.com/office/drawing/2014/main" id="{C0DE5BE8-706C-45C7-B6AC-8813651EAEB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5156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FBF-B523-429A-9D12-CB21BE32026C}"/>
              </a:ext>
            </a:extLst>
          </p:cNvPr>
          <p:cNvSpPr>
            <a:spLocks noGrp="1"/>
          </p:cNvSpPr>
          <p:nvPr>
            <p:ph type="title"/>
          </p:nvPr>
        </p:nvSpPr>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90E96E04-24D0-48A8-B4A2-9AA7029E6087}"/>
              </a:ext>
            </a:extLst>
          </p:cNvPr>
          <p:cNvSpPr>
            <a:spLocks noGrp="1"/>
          </p:cNvSpPr>
          <p:nvPr>
            <p:ph idx="1"/>
          </p:nvPr>
        </p:nvSpPr>
        <p:spPr>
          <a:xfrm>
            <a:off x="677334" y="1503681"/>
            <a:ext cx="9563946" cy="4545702"/>
          </a:xfrm>
        </p:spPr>
        <p:txBody>
          <a:bodyPr>
            <a:noAutofit/>
          </a:bodyPr>
          <a:lstStyle/>
          <a:p>
            <a:pPr marL="514350" lvl="0" indent="-514350">
              <a:buFont typeface="+mj-lt"/>
              <a:buAutoNum type="arabicPeriod"/>
            </a:pPr>
            <a:r>
              <a:rPr lang="hu-HU" sz="2200" dirty="0">
                <a:solidFill>
                  <a:srgbClr val="00B050"/>
                </a:solidFill>
              </a:rPr>
              <a:t>Bevezetés</a:t>
            </a:r>
          </a:p>
          <a:p>
            <a:pPr marL="914400" lvl="1" indent="-457200">
              <a:buFont typeface="+mj-lt"/>
              <a:buAutoNum type="alphaLcParenR"/>
            </a:pPr>
            <a:r>
              <a:rPr lang="hu-HU" sz="2200" dirty="0">
                <a:solidFill>
                  <a:srgbClr val="00B050"/>
                </a:solidFill>
              </a:rPr>
              <a:t>Célkitűzés</a:t>
            </a:r>
          </a:p>
          <a:p>
            <a:pPr marL="514350" lvl="0" indent="-514350">
              <a:buFont typeface="+mj-lt"/>
              <a:buAutoNum type="arabicPeriod"/>
            </a:pPr>
            <a:r>
              <a:rPr lang="hu-HU" sz="2200" dirty="0">
                <a:solidFill>
                  <a:srgbClr val="00B050"/>
                </a:solidFill>
              </a:rPr>
              <a:t>Az adatvédelmi hatásvizsgálat és annak szükségessége</a:t>
            </a:r>
          </a:p>
          <a:p>
            <a:pPr marL="514350" lvl="0" indent="-514350">
              <a:buFont typeface="+mj-lt"/>
              <a:buAutoNum type="arabicPeriod"/>
            </a:pPr>
            <a:r>
              <a:rPr lang="hu-HU" sz="2200" dirty="0">
                <a:solidFill>
                  <a:srgbClr val="00B050"/>
                </a:solidFill>
              </a:rPr>
              <a:t>Az adatvédelmi hatásvizsgálat a gyakorlatban</a:t>
            </a:r>
          </a:p>
          <a:p>
            <a:pPr marL="914400" lvl="1" indent="-457200">
              <a:buFont typeface="+mj-lt"/>
              <a:buAutoNum type="alphaLcParenR"/>
            </a:pPr>
            <a:r>
              <a:rPr lang="hu-HU" sz="2200" dirty="0">
                <a:solidFill>
                  <a:srgbClr val="00B050"/>
                </a:solidFill>
              </a:rPr>
              <a:t>Siker és kudarc</a:t>
            </a:r>
          </a:p>
          <a:p>
            <a:pPr marL="914400" lvl="1" indent="-457200">
              <a:buFont typeface="+mj-lt"/>
              <a:buAutoNum type="alphaLcParenR"/>
            </a:pPr>
            <a:r>
              <a:rPr lang="hu-HU" sz="2200" dirty="0">
                <a:solidFill>
                  <a:srgbClr val="00B050"/>
                </a:solidFill>
              </a:rPr>
              <a:t>A szükségesség, az arányosság és a kockázat a hatásvizsgálat során</a:t>
            </a:r>
          </a:p>
          <a:p>
            <a:pPr marL="914400" lvl="1" indent="-457200">
              <a:buFont typeface="+mj-lt"/>
              <a:buAutoNum type="alphaLcParenR"/>
            </a:pPr>
            <a:r>
              <a:rPr lang="hu-HU" sz="2200" dirty="0">
                <a:solidFill>
                  <a:srgbClr val="00B050"/>
                </a:solidFill>
              </a:rPr>
              <a:t>Konzultáció és együttműködés az érdekelt felekkel</a:t>
            </a:r>
          </a:p>
          <a:p>
            <a:pPr marL="514350" lvl="0" indent="-514350">
              <a:buFont typeface="+mj-lt"/>
              <a:buAutoNum type="arabicPeriod"/>
            </a:pPr>
            <a:r>
              <a:rPr lang="hu-HU" sz="2200" dirty="0">
                <a:solidFill>
                  <a:srgbClr val="FF0000"/>
                </a:solidFill>
              </a:rPr>
              <a:t>Tippek és trükkök az adatvédelmi hatásvizsgálat lefolytatásához</a:t>
            </a:r>
          </a:p>
          <a:p>
            <a:pPr marL="514350" lvl="0" indent="-514350">
              <a:buFont typeface="+mj-lt"/>
              <a:buAutoNum type="arabicPeriod"/>
            </a:pPr>
            <a:r>
              <a:rPr lang="hu-HU" sz="2200" dirty="0"/>
              <a:t>Kérdések és válaszok</a:t>
            </a:r>
          </a:p>
          <a:p>
            <a:pPr marL="514350" lvl="0" indent="-514350">
              <a:buFont typeface="+mj-lt"/>
              <a:buAutoNum type="arabicPeriod"/>
            </a:pPr>
            <a:r>
              <a:rPr lang="hu-HU" sz="2200" dirty="0"/>
              <a:t>Összefoglalás és visszajelzés</a:t>
            </a:r>
            <a:endParaRPr lang="en-GB" sz="2200" dirty="0"/>
          </a:p>
        </p:txBody>
      </p:sp>
      <p:sp>
        <p:nvSpPr>
          <p:cNvPr id="4" name="Segnaposto numero diapositiva 3">
            <a:extLst>
              <a:ext uri="{FF2B5EF4-FFF2-40B4-BE49-F238E27FC236}">
                <a16:creationId xmlns:a16="http://schemas.microsoft.com/office/drawing/2014/main" id="{ABE992BB-DD05-DF49-B055-98A6525CD81C}"/>
              </a:ext>
            </a:extLst>
          </p:cNvPr>
          <p:cNvSpPr>
            <a:spLocks noGrp="1"/>
          </p:cNvSpPr>
          <p:nvPr>
            <p:ph type="sldNum" sz="quarter" idx="4"/>
          </p:nvPr>
        </p:nvSpPr>
        <p:spPr/>
        <p:txBody>
          <a:bodyPr/>
          <a:lstStyle/>
          <a:p>
            <a:fld id="{D57F1E4F-1CFF-5643-939E-02111984F565}" type="slidenum">
              <a:rPr lang="en-US" smtClean="0">
                <a:solidFill>
                  <a:srgbClr val="4A66AC"/>
                </a:solidFill>
              </a:rPr>
              <a:pPr/>
              <a:t>50</a:t>
            </a:fld>
            <a:endParaRPr lang="en-US" dirty="0">
              <a:solidFill>
                <a:srgbClr val="4A66AC"/>
              </a:solidFill>
            </a:endParaRPr>
          </a:p>
        </p:txBody>
      </p:sp>
      <p:sp>
        <p:nvSpPr>
          <p:cNvPr id="5" name="Ellipszis 4">
            <a:extLst>
              <a:ext uri="{FF2B5EF4-FFF2-40B4-BE49-F238E27FC236}">
                <a16:creationId xmlns:a16="http://schemas.microsoft.com/office/drawing/2014/main" id="{C0DE5BE8-706C-45C7-B6AC-8813651EAEB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63175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CA6C-3576-4FDF-A82A-586632B6ED3E}"/>
              </a:ext>
            </a:extLst>
          </p:cNvPr>
          <p:cNvSpPr>
            <a:spLocks noGrp="1"/>
          </p:cNvSpPr>
          <p:nvPr>
            <p:ph type="title"/>
          </p:nvPr>
        </p:nvSpPr>
        <p:spPr/>
        <p:txBody>
          <a:bodyPr/>
          <a:lstStyle/>
          <a:p>
            <a:r>
              <a:rPr lang="hu-HU" dirty="0"/>
              <a:t>Az adatvédelmi tisztviselő bevonása</a:t>
            </a:r>
            <a:endParaRPr lang="en-GB" dirty="0"/>
          </a:p>
        </p:txBody>
      </p:sp>
      <p:sp>
        <p:nvSpPr>
          <p:cNvPr id="3" name="Content Placeholder 2">
            <a:extLst>
              <a:ext uri="{FF2B5EF4-FFF2-40B4-BE49-F238E27FC236}">
                <a16:creationId xmlns:a16="http://schemas.microsoft.com/office/drawing/2014/main" id="{DD37C187-E71F-4524-BCC9-581966A67BB4}"/>
              </a:ext>
            </a:extLst>
          </p:cNvPr>
          <p:cNvSpPr>
            <a:spLocks noGrp="1"/>
          </p:cNvSpPr>
          <p:nvPr>
            <p:ph idx="1"/>
          </p:nvPr>
        </p:nvSpPr>
        <p:spPr>
          <a:xfrm>
            <a:off x="677334" y="1463041"/>
            <a:ext cx="8596668" cy="4578322"/>
          </a:xfrm>
        </p:spPr>
        <p:txBody>
          <a:bodyPr>
            <a:normAutofit/>
          </a:bodyPr>
          <a:lstStyle/>
          <a:p>
            <a:pPr algn="just"/>
            <a:r>
              <a:rPr lang="en-GB" sz="2400" dirty="0"/>
              <a:t>GDPR</a:t>
            </a:r>
            <a:r>
              <a:rPr lang="hu-HU" sz="2400" dirty="0"/>
              <a:t> </a:t>
            </a:r>
            <a:r>
              <a:rPr lang="en-GB" sz="2400" dirty="0"/>
              <a:t>35</a:t>
            </a:r>
            <a:r>
              <a:rPr lang="hu-HU" sz="2400" dirty="0"/>
              <a:t>. cikk</a:t>
            </a:r>
            <a:r>
              <a:rPr lang="en-GB" sz="2400" dirty="0"/>
              <a:t> (2)</a:t>
            </a:r>
            <a:r>
              <a:rPr lang="hu-HU" sz="2400" dirty="0"/>
              <a:t> bekezdés:</a:t>
            </a:r>
            <a:r>
              <a:rPr lang="en-GB" sz="2400" dirty="0"/>
              <a:t>  </a:t>
            </a:r>
            <a:endParaRPr lang="hu-HU" sz="2400" dirty="0"/>
          </a:p>
          <a:p>
            <a:pPr marL="0" indent="0" algn="just">
              <a:buNone/>
            </a:pPr>
            <a:r>
              <a:rPr lang="hu-HU" sz="2400" dirty="0"/>
              <a:t>Ha van kijelölt adatvédelmi tisztviselő, az adatkezelő az adatvédelmi hatásvizsgálat elvégzésekor az adatvédelmi tisztviselő szakmai tanácsát köteles kikérni.</a:t>
            </a:r>
          </a:p>
          <a:p>
            <a:pPr marL="0" indent="0" algn="just">
              <a:buNone/>
            </a:pPr>
            <a:endParaRPr lang="en-GB" sz="2400" dirty="0"/>
          </a:p>
          <a:p>
            <a:pPr algn="just"/>
            <a:r>
              <a:rPr lang="hu-HU" sz="2400" dirty="0"/>
              <a:t>Miben kérheti a DPO tanácsát?</a:t>
            </a:r>
          </a:p>
          <a:p>
            <a:pPr algn="just"/>
            <a:r>
              <a:rPr lang="hu-HU" sz="2400" dirty="0"/>
              <a:t>Milyen kérdéseket tehet fel?</a:t>
            </a:r>
          </a:p>
          <a:p>
            <a:pPr algn="just"/>
            <a:r>
              <a:rPr lang="hu-HU" sz="2400" dirty="0"/>
              <a:t>Az adatvédelmi tisztviselő lefolytathatja az adatvédelmi hatásvizsgálatot?</a:t>
            </a:r>
          </a:p>
        </p:txBody>
      </p:sp>
      <p:sp>
        <p:nvSpPr>
          <p:cNvPr id="4" name="Segnaposto numero diapositiva 3">
            <a:extLst>
              <a:ext uri="{FF2B5EF4-FFF2-40B4-BE49-F238E27FC236}">
                <a16:creationId xmlns:a16="http://schemas.microsoft.com/office/drawing/2014/main" id="{F07ABB2E-8D41-9842-AED8-0CC3E287E83C}"/>
              </a:ext>
            </a:extLst>
          </p:cNvPr>
          <p:cNvSpPr>
            <a:spLocks noGrp="1"/>
          </p:cNvSpPr>
          <p:nvPr>
            <p:ph type="sldNum" sz="quarter" idx="4"/>
          </p:nvPr>
        </p:nvSpPr>
        <p:spPr/>
        <p:txBody>
          <a:bodyPr/>
          <a:lstStyle/>
          <a:p>
            <a:fld id="{D57F1E4F-1CFF-5643-939E-02111984F565}" type="slidenum">
              <a:rPr lang="en-US" smtClean="0"/>
              <a:t>51</a:t>
            </a:fld>
            <a:endParaRPr lang="en-US" dirty="0"/>
          </a:p>
        </p:txBody>
      </p:sp>
      <p:sp>
        <p:nvSpPr>
          <p:cNvPr id="5" name="Ellipszis 4">
            <a:extLst>
              <a:ext uri="{FF2B5EF4-FFF2-40B4-BE49-F238E27FC236}">
                <a16:creationId xmlns:a16="http://schemas.microsoft.com/office/drawing/2014/main" id="{C287862B-80FB-49F7-9955-C9BBCEAEC0A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752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B830F-9586-7D4D-8614-09A17E7CF573}"/>
              </a:ext>
            </a:extLst>
          </p:cNvPr>
          <p:cNvSpPr>
            <a:spLocks noGrp="1"/>
          </p:cNvSpPr>
          <p:nvPr>
            <p:ph type="title"/>
          </p:nvPr>
        </p:nvSpPr>
        <p:spPr>
          <a:xfrm>
            <a:off x="677333" y="609600"/>
            <a:ext cx="9240389" cy="1320800"/>
          </a:xfrm>
        </p:spPr>
        <p:txBody>
          <a:bodyPr/>
          <a:lstStyle/>
          <a:p>
            <a:r>
              <a:rPr lang="hu-HU" dirty="0"/>
              <a:t>A kötelezően kijelölendő adatvédelmi tisztviselő szerepe</a:t>
            </a:r>
            <a:endParaRPr lang="en-GB" dirty="0"/>
          </a:p>
        </p:txBody>
      </p:sp>
      <p:sp>
        <p:nvSpPr>
          <p:cNvPr id="3" name="Segnaposto contenuto 2">
            <a:extLst>
              <a:ext uri="{FF2B5EF4-FFF2-40B4-BE49-F238E27FC236}">
                <a16:creationId xmlns:a16="http://schemas.microsoft.com/office/drawing/2014/main" id="{CB25CB4D-A44C-4A4B-9DDF-3857BD50C038}"/>
              </a:ext>
            </a:extLst>
          </p:cNvPr>
          <p:cNvSpPr>
            <a:spLocks noGrp="1"/>
          </p:cNvSpPr>
          <p:nvPr>
            <p:ph idx="1"/>
          </p:nvPr>
        </p:nvSpPr>
        <p:spPr>
          <a:xfrm>
            <a:off x="677334" y="1776047"/>
            <a:ext cx="9486574" cy="4638462"/>
          </a:xfrm>
        </p:spPr>
        <p:txBody>
          <a:bodyPr>
            <a:normAutofit fontScale="85000" lnSpcReduction="20000"/>
          </a:bodyPr>
          <a:lstStyle/>
          <a:p>
            <a:pPr marL="0" indent="0" algn="just">
              <a:buNone/>
            </a:pPr>
            <a:r>
              <a:rPr lang="hu-HU" dirty="0"/>
              <a:t>Az adatkezelő köteles a kötelezően kijelölendő adatvédelmi tisztviselő tanácsát kikérni az adatvédelmi hatásvizsgálat lefolytatása során.</a:t>
            </a:r>
          </a:p>
          <a:p>
            <a:pPr marL="0" indent="0" algn="just">
              <a:buNone/>
            </a:pPr>
            <a:br>
              <a:rPr lang="hu-HU" dirty="0"/>
            </a:br>
            <a:r>
              <a:rPr lang="hu-HU" dirty="0"/>
              <a:t>A DPO az alábbiak tekintetében ad tanácsot:</a:t>
            </a:r>
          </a:p>
          <a:p>
            <a:pPr algn="just"/>
            <a:r>
              <a:rPr lang="hu-HU" dirty="0"/>
              <a:t>Szükséges-e az adatvédelmi hatásvizsgálat?;</a:t>
            </a:r>
          </a:p>
          <a:p>
            <a:pPr algn="just"/>
            <a:r>
              <a:rPr lang="hu-HU" dirty="0"/>
              <a:t>A legjobb megközelítés és módszertan az adatvédelmi hatásvizsgálat lefolytatására;</a:t>
            </a:r>
          </a:p>
          <a:p>
            <a:pPr algn="just"/>
            <a:r>
              <a:rPr lang="hu-HU" dirty="0"/>
              <a:t>Az adatkezelő saját, adatvédelemmel foglalkozó alkalmazottai, valamint a folyamat vezetői hatékonyan el tudják-e végezni az adatvédelmi hatásvizsgálatot, vagy további támogatásra van szükségük;</a:t>
            </a:r>
          </a:p>
          <a:p>
            <a:pPr algn="just"/>
            <a:r>
              <a:rPr lang="hu-HU" dirty="0"/>
              <a:t>A piac szokásos biztosítékai, melyek segíthetnek a kockázat csökkentésében;</a:t>
            </a:r>
          </a:p>
          <a:p>
            <a:pPr algn="just"/>
            <a:r>
              <a:rPr lang="hu-HU" dirty="0"/>
              <a:t>Megfelelően folytatták-e le az adatvédelmi hatásvizsgálatot módszertanilag és/vagy tartalmilag?</a:t>
            </a:r>
          </a:p>
          <a:p>
            <a:pPr marL="0" indent="0" algn="just">
              <a:buNone/>
            </a:pPr>
            <a:r>
              <a:rPr lang="hu-HU" dirty="0"/>
              <a:t>Végezetül a DPO feladata, hogy az adatkezelések megfelelőségét megállapítsa, és amennyiben a DPO javaslatával ellentételes döntés születik, akkor azt megfelelően dokumentálni kell, ideértve a mögötte meghúzódó indokokat is.</a:t>
            </a:r>
          </a:p>
          <a:p>
            <a:pPr marL="0" indent="0" algn="just">
              <a:buNone/>
            </a:pPr>
            <a:br>
              <a:rPr lang="hu-HU" dirty="0"/>
            </a:br>
            <a:r>
              <a:rPr lang="hu-HU" dirty="0"/>
              <a:t>A DPO időről időre felülvizsgálhatja az adatvédelmi hatásvizsgálat eredményeinek alkalmazását.</a:t>
            </a:r>
            <a:endParaRPr lang="en" dirty="0"/>
          </a:p>
          <a:p>
            <a:pPr marL="0" indent="0" algn="just">
              <a:buNone/>
            </a:pPr>
            <a:r>
              <a:rPr lang="hu-HU" b="1" dirty="0"/>
              <a:t>Megjegyzés: a kötelezően kijelölendő adatvédelmi tisztviselő nem végezhet adatvédelmi hatásvizsgálatot, mivel az ellentétes lenne az adatvédelmi hatásvizsgálat felügyeletére és jóváhagyására vonatkozó jogszabályi kötelezettségeivel.</a:t>
            </a:r>
            <a:endParaRPr lang="en-GB" b="1" dirty="0"/>
          </a:p>
        </p:txBody>
      </p:sp>
      <p:sp>
        <p:nvSpPr>
          <p:cNvPr id="4" name="Segnaposto numero diapositiva 3">
            <a:extLst>
              <a:ext uri="{FF2B5EF4-FFF2-40B4-BE49-F238E27FC236}">
                <a16:creationId xmlns:a16="http://schemas.microsoft.com/office/drawing/2014/main" id="{1F85B702-9182-584A-A778-304D6A40D15C}"/>
              </a:ext>
            </a:extLst>
          </p:cNvPr>
          <p:cNvSpPr>
            <a:spLocks noGrp="1"/>
          </p:cNvSpPr>
          <p:nvPr>
            <p:ph type="sldNum" sz="quarter" idx="4"/>
          </p:nvPr>
        </p:nvSpPr>
        <p:spPr/>
        <p:txBody>
          <a:bodyPr/>
          <a:lstStyle/>
          <a:p>
            <a:fld id="{D57F1E4F-1CFF-5643-939E-02111984F565}" type="slidenum">
              <a:rPr lang="en-US" smtClean="0"/>
              <a:t>52</a:t>
            </a:fld>
            <a:endParaRPr lang="en-US" dirty="0"/>
          </a:p>
        </p:txBody>
      </p:sp>
      <p:sp>
        <p:nvSpPr>
          <p:cNvPr id="5" name="Ellipszis 4">
            <a:extLst>
              <a:ext uri="{FF2B5EF4-FFF2-40B4-BE49-F238E27FC236}">
                <a16:creationId xmlns:a16="http://schemas.microsoft.com/office/drawing/2014/main" id="{64D449B8-2FAC-4D32-B71C-4909BD10F29E}"/>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019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9B3B-479D-4C3C-894A-AD41519A454A}"/>
              </a:ext>
            </a:extLst>
          </p:cNvPr>
          <p:cNvSpPr>
            <a:spLocks noGrp="1"/>
          </p:cNvSpPr>
          <p:nvPr>
            <p:ph type="title"/>
          </p:nvPr>
        </p:nvSpPr>
        <p:spPr>
          <a:xfrm>
            <a:off x="677334" y="609600"/>
            <a:ext cx="9097002" cy="787879"/>
          </a:xfrm>
        </p:spPr>
        <p:txBody>
          <a:bodyPr/>
          <a:lstStyle/>
          <a:p>
            <a:pPr algn="just"/>
            <a:r>
              <a:rPr lang="hu-HU" dirty="0"/>
              <a:t>Az adatvédelmi hatásvizsgálat közzététele</a:t>
            </a:r>
            <a:r>
              <a:rPr lang="en-GB" dirty="0"/>
              <a:t> </a:t>
            </a:r>
          </a:p>
        </p:txBody>
      </p:sp>
      <p:sp>
        <p:nvSpPr>
          <p:cNvPr id="4" name="Content Placeholder 3">
            <a:extLst>
              <a:ext uri="{FF2B5EF4-FFF2-40B4-BE49-F238E27FC236}">
                <a16:creationId xmlns:a16="http://schemas.microsoft.com/office/drawing/2014/main" id="{44A4D96F-D6B2-4D12-8D70-056B050CE3FC}"/>
              </a:ext>
            </a:extLst>
          </p:cNvPr>
          <p:cNvSpPr>
            <a:spLocks noGrp="1"/>
          </p:cNvSpPr>
          <p:nvPr>
            <p:ph sz="half" idx="1"/>
          </p:nvPr>
        </p:nvSpPr>
        <p:spPr>
          <a:xfrm>
            <a:off x="677334" y="1742536"/>
            <a:ext cx="4412634" cy="4298825"/>
          </a:xfrm>
        </p:spPr>
        <p:txBody>
          <a:bodyPr>
            <a:noAutofit/>
          </a:bodyPr>
          <a:lstStyle/>
          <a:p>
            <a:pPr algn="just"/>
            <a:r>
              <a:rPr lang="hu-HU" sz="2000" u="sng" dirty="0"/>
              <a:t>A közzététel mellett szóló érvek:</a:t>
            </a:r>
          </a:p>
          <a:p>
            <a:pPr lvl="1" algn="just"/>
            <a:r>
              <a:rPr lang="hu-HU" sz="2000" dirty="0"/>
              <a:t>megfelelés igazolása</a:t>
            </a:r>
          </a:p>
          <a:p>
            <a:pPr lvl="1" algn="just"/>
            <a:r>
              <a:rPr lang="hu-HU" sz="2000" dirty="0"/>
              <a:t>átláthatóság</a:t>
            </a:r>
          </a:p>
          <a:p>
            <a:pPr lvl="1" algn="just"/>
            <a:r>
              <a:rPr lang="hu-HU" sz="2000" dirty="0"/>
              <a:t>bizalom növelése</a:t>
            </a:r>
          </a:p>
          <a:p>
            <a:pPr lvl="1" algn="just"/>
            <a:r>
              <a:rPr lang="hu-HU" sz="2000" dirty="0"/>
              <a:t>igazolja a magánélet és a személyes adatok védelmének tiszteletben tartását</a:t>
            </a:r>
          </a:p>
          <a:p>
            <a:pPr lvl="2" algn="just"/>
            <a:r>
              <a:rPr lang="hu-HU" sz="2000" dirty="0"/>
              <a:t>az ügyfelek számára</a:t>
            </a:r>
          </a:p>
          <a:p>
            <a:pPr lvl="2" algn="just"/>
            <a:r>
              <a:rPr lang="hu-HU" sz="2000" dirty="0"/>
              <a:t>partner szervezetek számára</a:t>
            </a:r>
            <a:endParaRPr lang="en-GB" sz="2000" dirty="0"/>
          </a:p>
        </p:txBody>
      </p:sp>
      <p:sp>
        <p:nvSpPr>
          <p:cNvPr id="5" name="Content Placeholder 4">
            <a:extLst>
              <a:ext uri="{FF2B5EF4-FFF2-40B4-BE49-F238E27FC236}">
                <a16:creationId xmlns:a16="http://schemas.microsoft.com/office/drawing/2014/main" id="{2671A8DF-3496-4298-93CB-E7DFB51A3EE9}"/>
              </a:ext>
            </a:extLst>
          </p:cNvPr>
          <p:cNvSpPr>
            <a:spLocks noGrp="1"/>
          </p:cNvSpPr>
          <p:nvPr>
            <p:ph sz="half" idx="2"/>
          </p:nvPr>
        </p:nvSpPr>
        <p:spPr>
          <a:xfrm>
            <a:off x="5590302" y="1863307"/>
            <a:ext cx="4184034" cy="4178056"/>
          </a:xfrm>
        </p:spPr>
        <p:txBody>
          <a:bodyPr>
            <a:normAutofit/>
          </a:bodyPr>
          <a:lstStyle/>
          <a:p>
            <a:pPr algn="just"/>
            <a:r>
              <a:rPr lang="hu-HU" sz="2000" u="sng" dirty="0"/>
              <a:t>A közzététel ellen szóló érvek:</a:t>
            </a:r>
            <a:endParaRPr lang="en-GB" sz="2000" u="sng" dirty="0"/>
          </a:p>
          <a:p>
            <a:pPr lvl="1" algn="just"/>
            <a:r>
              <a:rPr lang="hu-HU" sz="2000" dirty="0"/>
              <a:t>üzleti érzékenység</a:t>
            </a:r>
          </a:p>
          <a:p>
            <a:pPr lvl="1" algn="just"/>
            <a:r>
              <a:rPr lang="hu-HU" sz="2000" dirty="0"/>
              <a:t>versenyelőny</a:t>
            </a:r>
          </a:p>
          <a:p>
            <a:pPr lvl="1" algn="just"/>
            <a:r>
              <a:rPr lang="hu-HU" sz="2000" dirty="0"/>
              <a:t>a jelentés félreértésének kockázata</a:t>
            </a:r>
          </a:p>
        </p:txBody>
      </p:sp>
      <p:sp>
        <p:nvSpPr>
          <p:cNvPr id="3" name="Segnaposto numero diapositiva 2">
            <a:extLst>
              <a:ext uri="{FF2B5EF4-FFF2-40B4-BE49-F238E27FC236}">
                <a16:creationId xmlns:a16="http://schemas.microsoft.com/office/drawing/2014/main" id="{2DF8DEE9-D112-DC48-821A-491B5E813151}"/>
              </a:ext>
            </a:extLst>
          </p:cNvPr>
          <p:cNvSpPr>
            <a:spLocks noGrp="1"/>
          </p:cNvSpPr>
          <p:nvPr>
            <p:ph type="sldNum" sz="quarter" idx="4"/>
          </p:nvPr>
        </p:nvSpPr>
        <p:spPr/>
        <p:txBody>
          <a:bodyPr/>
          <a:lstStyle/>
          <a:p>
            <a:fld id="{D57F1E4F-1CFF-5643-939E-02111984F565}" type="slidenum">
              <a:rPr lang="en-US" smtClean="0"/>
              <a:t>53</a:t>
            </a:fld>
            <a:endParaRPr lang="en-US" dirty="0"/>
          </a:p>
        </p:txBody>
      </p:sp>
      <p:sp>
        <p:nvSpPr>
          <p:cNvPr id="6" name="Ellipszis 5">
            <a:extLst>
              <a:ext uri="{FF2B5EF4-FFF2-40B4-BE49-F238E27FC236}">
                <a16:creationId xmlns:a16="http://schemas.microsoft.com/office/drawing/2014/main" id="{456403CF-693A-4E2B-9735-79C172249376}"/>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067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F61-8221-46C2-9BF4-B1B4FB4DCE59}"/>
              </a:ext>
            </a:extLst>
          </p:cNvPr>
          <p:cNvSpPr>
            <a:spLocks noGrp="1"/>
          </p:cNvSpPr>
          <p:nvPr>
            <p:ph type="title"/>
          </p:nvPr>
        </p:nvSpPr>
        <p:spPr>
          <a:xfrm>
            <a:off x="677333" y="609600"/>
            <a:ext cx="9519089" cy="1150189"/>
          </a:xfrm>
        </p:spPr>
        <p:txBody>
          <a:bodyPr>
            <a:normAutofit fontScale="90000"/>
          </a:bodyPr>
          <a:lstStyle/>
          <a:p>
            <a:r>
              <a:rPr lang="hu-HU" dirty="0"/>
              <a:t>Meg kell küldenem az adatvédelmi hatásvizsgálat eredményét az adatvédelmi hatóságnak?</a:t>
            </a:r>
            <a:endParaRPr lang="en-GB" dirty="0"/>
          </a:p>
        </p:txBody>
      </p:sp>
      <p:sp>
        <p:nvSpPr>
          <p:cNvPr id="3" name="Content Placeholder 2">
            <a:extLst>
              <a:ext uri="{FF2B5EF4-FFF2-40B4-BE49-F238E27FC236}">
                <a16:creationId xmlns:a16="http://schemas.microsoft.com/office/drawing/2014/main" id="{2E947E17-3C1E-4E70-86F0-1DDCA4373A1B}"/>
              </a:ext>
            </a:extLst>
          </p:cNvPr>
          <p:cNvSpPr>
            <a:spLocks noGrp="1"/>
          </p:cNvSpPr>
          <p:nvPr>
            <p:ph idx="1"/>
          </p:nvPr>
        </p:nvSpPr>
        <p:spPr>
          <a:xfrm>
            <a:off x="677333" y="1795464"/>
            <a:ext cx="9329308" cy="4253919"/>
          </a:xfrm>
        </p:spPr>
        <p:txBody>
          <a:bodyPr>
            <a:noAutofit/>
          </a:bodyPr>
          <a:lstStyle/>
          <a:p>
            <a:r>
              <a:rPr lang="hu-HU" b="1" dirty="0"/>
              <a:t>Nem, kivéve</a:t>
            </a:r>
            <a:r>
              <a:rPr lang="en-GB" b="1" dirty="0"/>
              <a:t>…</a:t>
            </a:r>
          </a:p>
          <a:p>
            <a:pPr lvl="1"/>
            <a:r>
              <a:rPr lang="hu-HU" dirty="0"/>
              <a:t>ha az adatvédelmi hatásvizsgálat megállapítja, hogy az adatkezelés magas kockázattal jár, és nem lehet a kockázat mérséklése érdekében megfelelő intézkedéseket tenni,</a:t>
            </a:r>
          </a:p>
          <a:p>
            <a:pPr lvl="1"/>
            <a:r>
              <a:rPr lang="hu-HU" dirty="0"/>
              <a:t>ha az adatkezelés a hatósággal való konzultáció nélkül  nem folytatható.</a:t>
            </a:r>
          </a:p>
          <a:p>
            <a:r>
              <a:rPr lang="hu-HU" dirty="0"/>
              <a:t>Az adatvédelmi hatóságok szabadon megválaszthatják a hatásvizsgálat benyújtásának a preferált módját (például az Egyesült Királyságban e-mailben kell benyújtani).</a:t>
            </a:r>
          </a:p>
          <a:p>
            <a:r>
              <a:rPr lang="hu-HU" dirty="0"/>
              <a:t>Az adatvédelmi hatóságok általában néhány hét alatt megküldik a választ, melyben</a:t>
            </a:r>
          </a:p>
          <a:p>
            <a:pPr lvl="1"/>
            <a:r>
              <a:rPr lang="hu-HU" sz="1800" dirty="0"/>
              <a:t>tájékoztatást adnak a kockázat mértékéről,</a:t>
            </a:r>
          </a:p>
          <a:p>
            <a:pPr lvl="1"/>
            <a:r>
              <a:rPr lang="hu-HU" sz="1800" dirty="0"/>
              <a:t>további intézkedéseket kérhetnek,</a:t>
            </a:r>
          </a:p>
          <a:p>
            <a:pPr lvl="1"/>
            <a:r>
              <a:rPr lang="hu-HU" sz="1800" dirty="0"/>
              <a:t>javasolhatják az adatkezelés felfüggesztését.</a:t>
            </a:r>
            <a:endParaRPr lang="en-GB" sz="1800" dirty="0"/>
          </a:p>
        </p:txBody>
      </p:sp>
      <p:sp>
        <p:nvSpPr>
          <p:cNvPr id="4" name="Segnaposto numero diapositiva 3">
            <a:extLst>
              <a:ext uri="{FF2B5EF4-FFF2-40B4-BE49-F238E27FC236}">
                <a16:creationId xmlns:a16="http://schemas.microsoft.com/office/drawing/2014/main" id="{BE3CC69E-3643-5A40-AF09-6B00C503FEA0}"/>
              </a:ext>
            </a:extLst>
          </p:cNvPr>
          <p:cNvSpPr>
            <a:spLocks noGrp="1"/>
          </p:cNvSpPr>
          <p:nvPr>
            <p:ph type="sldNum" sz="quarter" idx="4"/>
          </p:nvPr>
        </p:nvSpPr>
        <p:spPr/>
        <p:txBody>
          <a:bodyPr/>
          <a:lstStyle/>
          <a:p>
            <a:fld id="{D57F1E4F-1CFF-5643-939E-02111984F565}" type="slidenum">
              <a:rPr lang="en-US" smtClean="0"/>
              <a:t>54</a:t>
            </a:fld>
            <a:endParaRPr lang="en-US" dirty="0"/>
          </a:p>
        </p:txBody>
      </p:sp>
      <p:sp>
        <p:nvSpPr>
          <p:cNvPr id="5" name="Ellipszis 4">
            <a:extLst>
              <a:ext uri="{FF2B5EF4-FFF2-40B4-BE49-F238E27FC236}">
                <a16:creationId xmlns:a16="http://schemas.microsoft.com/office/drawing/2014/main" id="{1B64AE1D-A181-4643-AFF1-2134DB77321E}"/>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Ellipszis 5">
            <a:extLst>
              <a:ext uri="{FF2B5EF4-FFF2-40B4-BE49-F238E27FC236}">
                <a16:creationId xmlns:a16="http://schemas.microsoft.com/office/drawing/2014/main" id="{5466F210-5F54-4DE4-8CFF-29A48C0801CF}"/>
              </a:ext>
            </a:extLst>
          </p:cNvPr>
          <p:cNvSpPr/>
          <p:nvPr/>
        </p:nvSpPr>
        <p:spPr>
          <a:xfrm>
            <a:off x="11108872" y="0"/>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7835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606D-AC1C-4D05-B1FA-6368813EB96A}"/>
              </a:ext>
            </a:extLst>
          </p:cNvPr>
          <p:cNvSpPr>
            <a:spLocks noGrp="1"/>
          </p:cNvSpPr>
          <p:nvPr>
            <p:ph type="title"/>
          </p:nvPr>
        </p:nvSpPr>
        <p:spPr>
          <a:xfrm>
            <a:off x="677334" y="609600"/>
            <a:ext cx="8596668" cy="836815"/>
          </a:xfrm>
        </p:spPr>
        <p:txBody>
          <a:bodyPr>
            <a:normAutofit/>
          </a:bodyPr>
          <a:lstStyle/>
          <a:p>
            <a:r>
              <a:rPr lang="hu-HU" dirty="0"/>
              <a:t>Az ICO hatásvizsgálati útmutatója</a:t>
            </a:r>
            <a:endParaRPr lang="en-GB" dirty="0"/>
          </a:p>
        </p:txBody>
      </p:sp>
      <p:sp>
        <p:nvSpPr>
          <p:cNvPr id="3" name="Content Placeholder 2">
            <a:extLst>
              <a:ext uri="{FF2B5EF4-FFF2-40B4-BE49-F238E27FC236}">
                <a16:creationId xmlns:a16="http://schemas.microsoft.com/office/drawing/2014/main" id="{DEC8C553-8F9E-4A2F-B624-525DC2CEF4B1}"/>
              </a:ext>
            </a:extLst>
          </p:cNvPr>
          <p:cNvSpPr>
            <a:spLocks noGrp="1"/>
          </p:cNvSpPr>
          <p:nvPr>
            <p:ph idx="1"/>
          </p:nvPr>
        </p:nvSpPr>
        <p:spPr>
          <a:xfrm>
            <a:off x="677334" y="1629295"/>
            <a:ext cx="8596668" cy="4412067"/>
          </a:xfrm>
        </p:spPr>
        <p:txBody>
          <a:bodyPr>
            <a:normAutofit lnSpcReduction="10000"/>
          </a:bodyPr>
          <a:lstStyle/>
          <a:p>
            <a:pPr algn="just"/>
            <a:r>
              <a:rPr lang="hu-HU" sz="2600" b="1" dirty="0"/>
              <a:t>Általános</a:t>
            </a:r>
            <a:r>
              <a:rPr lang="en-GB" sz="2600" b="1" dirty="0"/>
              <a:t> GDPR </a:t>
            </a:r>
            <a:r>
              <a:rPr lang="hu-HU" sz="2600" b="1" dirty="0"/>
              <a:t>útmutató</a:t>
            </a:r>
            <a:r>
              <a:rPr lang="en-GB" sz="2600" dirty="0"/>
              <a:t>: </a:t>
            </a:r>
            <a:endParaRPr lang="hu-HU" sz="2600" dirty="0"/>
          </a:p>
          <a:p>
            <a:pPr marL="0" indent="0" algn="just">
              <a:buNone/>
            </a:pPr>
            <a:r>
              <a:rPr lang="en-GB" sz="2600" dirty="0"/>
              <a:t>https://ico.org.uk/for-organisations/guide-to-the-general-data-protection-regulation-gdpr/accountability-and-governance/data-protection-impact-assessments/#dpia5</a:t>
            </a:r>
          </a:p>
          <a:p>
            <a:pPr algn="just"/>
            <a:endParaRPr lang="en-GB" sz="2600" dirty="0"/>
          </a:p>
          <a:p>
            <a:pPr algn="just"/>
            <a:r>
              <a:rPr lang="hu-HU" sz="2600" b="1" dirty="0"/>
              <a:t>Adatvédelmi hatásvizsgálati sablon</a:t>
            </a:r>
            <a:r>
              <a:rPr lang="en-GB" sz="2600" b="1" dirty="0"/>
              <a:t>:</a:t>
            </a:r>
            <a:endParaRPr lang="hu-HU" sz="2600" b="1" dirty="0"/>
          </a:p>
          <a:p>
            <a:pPr marL="0" indent="0" algn="just">
              <a:buNone/>
            </a:pPr>
            <a:r>
              <a:rPr lang="en-GB" sz="2600" dirty="0"/>
              <a:t>https://ico.org.uk/media/about-the-ico/consultations/2258461/dpia-template-v04-post-comms-review-20180308.pdf</a:t>
            </a:r>
          </a:p>
        </p:txBody>
      </p:sp>
      <p:sp>
        <p:nvSpPr>
          <p:cNvPr id="5" name="Segnaposto numero diapositiva 4">
            <a:extLst>
              <a:ext uri="{FF2B5EF4-FFF2-40B4-BE49-F238E27FC236}">
                <a16:creationId xmlns:a16="http://schemas.microsoft.com/office/drawing/2014/main" id="{9FC438A6-225F-F84E-91F9-B07D3DA72871}"/>
              </a:ext>
            </a:extLst>
          </p:cNvPr>
          <p:cNvSpPr>
            <a:spLocks noGrp="1"/>
          </p:cNvSpPr>
          <p:nvPr>
            <p:ph type="sldNum" sz="quarter" idx="4"/>
          </p:nvPr>
        </p:nvSpPr>
        <p:spPr/>
        <p:txBody>
          <a:bodyPr/>
          <a:lstStyle/>
          <a:p>
            <a:fld id="{D57F1E4F-1CFF-5643-939E-02111984F565}" type="slidenum">
              <a:rPr lang="en-US" smtClean="0"/>
              <a:t>55</a:t>
            </a:fld>
            <a:endParaRPr lang="en-US" dirty="0"/>
          </a:p>
        </p:txBody>
      </p:sp>
      <p:sp>
        <p:nvSpPr>
          <p:cNvPr id="6" name="Ellipszis 5">
            <a:extLst>
              <a:ext uri="{FF2B5EF4-FFF2-40B4-BE49-F238E27FC236}">
                <a16:creationId xmlns:a16="http://schemas.microsoft.com/office/drawing/2014/main" id="{EB16E6DF-E46C-41BE-93DF-AC3A22C7F61C}"/>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4993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A625-B84E-4AF1-ADF5-30D5D58A92EA}"/>
              </a:ext>
            </a:extLst>
          </p:cNvPr>
          <p:cNvSpPr>
            <a:spLocks noGrp="1"/>
          </p:cNvSpPr>
          <p:nvPr>
            <p:ph type="title"/>
          </p:nvPr>
        </p:nvSpPr>
        <p:spPr>
          <a:xfrm>
            <a:off x="677333" y="609600"/>
            <a:ext cx="9414317" cy="1320800"/>
          </a:xfrm>
        </p:spPr>
        <p:txBody>
          <a:bodyPr>
            <a:normAutofit/>
          </a:bodyPr>
          <a:lstStyle/>
          <a:p>
            <a:r>
              <a:rPr lang="en-GB" dirty="0"/>
              <a:t>ISO/IEC 29134 – </a:t>
            </a:r>
            <a:r>
              <a:rPr lang="hu-HU" dirty="0"/>
              <a:t>Iránymutatás az adatvédelmi hatásvizsgálathoz</a:t>
            </a:r>
          </a:p>
        </p:txBody>
      </p:sp>
      <p:sp>
        <p:nvSpPr>
          <p:cNvPr id="3" name="Content Placeholder 2">
            <a:extLst>
              <a:ext uri="{FF2B5EF4-FFF2-40B4-BE49-F238E27FC236}">
                <a16:creationId xmlns:a16="http://schemas.microsoft.com/office/drawing/2014/main" id="{C7D804D5-5F91-4522-857F-16125A6EC1F0}"/>
              </a:ext>
            </a:extLst>
          </p:cNvPr>
          <p:cNvSpPr>
            <a:spLocks noGrp="1"/>
          </p:cNvSpPr>
          <p:nvPr>
            <p:ph idx="1"/>
          </p:nvPr>
        </p:nvSpPr>
        <p:spPr>
          <a:xfrm>
            <a:off x="677334" y="1930400"/>
            <a:ext cx="8596668" cy="4270895"/>
          </a:xfrm>
        </p:spPr>
        <p:txBody>
          <a:bodyPr>
            <a:normAutofit/>
          </a:bodyPr>
          <a:lstStyle/>
          <a:p>
            <a:pPr algn="just"/>
            <a:r>
              <a:rPr lang="hu-HU" sz="2000" dirty="0"/>
              <a:t>Tágabb, mint a GDPR szerinti adatvédelmi hatásvizsgálat.</a:t>
            </a:r>
            <a:endParaRPr lang="en-GB" sz="2000" dirty="0"/>
          </a:p>
          <a:p>
            <a:pPr algn="just"/>
            <a:r>
              <a:rPr lang="hu-HU" sz="2000" dirty="0"/>
              <a:t>A szervezeti kockázatkezelés keretében.</a:t>
            </a:r>
          </a:p>
          <a:p>
            <a:pPr algn="just"/>
            <a:r>
              <a:rPr lang="hu-HU" sz="2000" dirty="0"/>
              <a:t>Nemzetközi – a GDPR mellett kell alkalmazni.</a:t>
            </a:r>
          </a:p>
          <a:p>
            <a:pPr algn="just"/>
            <a:r>
              <a:rPr lang="hu-HU" sz="2000" dirty="0"/>
              <a:t>Tartalma:</a:t>
            </a:r>
            <a:endParaRPr lang="en-GB" sz="2000" dirty="0"/>
          </a:p>
          <a:p>
            <a:pPr lvl="1" algn="just"/>
            <a:r>
              <a:rPr lang="hu-HU" sz="2000" dirty="0"/>
              <a:t>útmutatás a hatásvizsgálat folyamatára vonatkozóan,</a:t>
            </a:r>
          </a:p>
          <a:p>
            <a:pPr lvl="1" algn="just"/>
            <a:r>
              <a:rPr lang="hu-HU" sz="2000" dirty="0"/>
              <a:t>mit kell tartalmaznia a hatásvizsgálat eredményének,</a:t>
            </a:r>
          </a:p>
          <a:p>
            <a:pPr lvl="1" algn="just"/>
            <a:r>
              <a:rPr lang="hu-HU" sz="2000" dirty="0"/>
              <a:t>kockázatelemzési útmutató,</a:t>
            </a:r>
          </a:p>
          <a:p>
            <a:pPr lvl="1" algn="just"/>
            <a:r>
              <a:rPr lang="hu-HU" sz="2000" dirty="0"/>
              <a:t>általános veszélyek,</a:t>
            </a:r>
          </a:p>
          <a:p>
            <a:pPr lvl="1" algn="just"/>
            <a:r>
              <a:rPr lang="hu-HU" sz="2000" dirty="0"/>
              <a:t>a kockázat mértékének és valószínűségének értékelési kritériumai.</a:t>
            </a:r>
          </a:p>
        </p:txBody>
      </p:sp>
      <p:sp>
        <p:nvSpPr>
          <p:cNvPr id="5" name="Segnaposto numero diapositiva 4">
            <a:extLst>
              <a:ext uri="{FF2B5EF4-FFF2-40B4-BE49-F238E27FC236}">
                <a16:creationId xmlns:a16="http://schemas.microsoft.com/office/drawing/2014/main" id="{2412EA6D-19FF-084E-9C3D-926FC87DB959}"/>
              </a:ext>
            </a:extLst>
          </p:cNvPr>
          <p:cNvSpPr>
            <a:spLocks noGrp="1"/>
          </p:cNvSpPr>
          <p:nvPr>
            <p:ph type="sldNum" sz="quarter" idx="4"/>
          </p:nvPr>
        </p:nvSpPr>
        <p:spPr/>
        <p:txBody>
          <a:bodyPr/>
          <a:lstStyle/>
          <a:p>
            <a:fld id="{D57F1E4F-1CFF-5643-939E-02111984F565}" type="slidenum">
              <a:rPr lang="en-US" smtClean="0"/>
              <a:t>56</a:t>
            </a:fld>
            <a:endParaRPr lang="en-US" dirty="0"/>
          </a:p>
        </p:txBody>
      </p:sp>
      <p:pic>
        <p:nvPicPr>
          <p:cNvPr id="4" name="Picture 3">
            <a:extLst>
              <a:ext uri="{FF2B5EF4-FFF2-40B4-BE49-F238E27FC236}">
                <a16:creationId xmlns:a16="http://schemas.microsoft.com/office/drawing/2014/main" id="{333D57F8-4F1F-477D-B59A-C4966A83A925}"/>
              </a:ext>
            </a:extLst>
          </p:cNvPr>
          <p:cNvPicPr>
            <a:picLocks noChangeAspect="1"/>
          </p:cNvPicPr>
          <p:nvPr/>
        </p:nvPicPr>
        <p:blipFill>
          <a:blip r:embed="rId3"/>
          <a:stretch>
            <a:fillRect/>
          </a:stretch>
        </p:blipFill>
        <p:spPr>
          <a:xfrm>
            <a:off x="7873827" y="5834582"/>
            <a:ext cx="1400175" cy="733425"/>
          </a:xfrm>
          <a:prstGeom prst="rect">
            <a:avLst/>
          </a:prstGeom>
        </p:spPr>
      </p:pic>
      <p:sp>
        <p:nvSpPr>
          <p:cNvPr id="6" name="Ellipszis 5">
            <a:extLst>
              <a:ext uri="{FF2B5EF4-FFF2-40B4-BE49-F238E27FC236}">
                <a16:creationId xmlns:a16="http://schemas.microsoft.com/office/drawing/2014/main" id="{D9EEAA9D-D214-4CFF-BE98-FF99C96793F2}"/>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6824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585A-82D7-432E-A601-E330B5C91B62}"/>
              </a:ext>
            </a:extLst>
          </p:cNvPr>
          <p:cNvSpPr>
            <a:spLocks noGrp="1"/>
          </p:cNvSpPr>
          <p:nvPr>
            <p:ph type="title"/>
          </p:nvPr>
        </p:nvSpPr>
        <p:spPr/>
        <p:txBody>
          <a:bodyPr>
            <a:normAutofit fontScale="90000"/>
          </a:bodyPr>
          <a:lstStyle/>
          <a:p>
            <a:r>
              <a:rPr lang="hu-HU" dirty="0"/>
              <a:t>Adatvédelmi hatásvizsgálati eszközök</a:t>
            </a:r>
            <a:r>
              <a:rPr lang="en-GB" dirty="0"/>
              <a:t>: </a:t>
            </a:r>
            <a:br>
              <a:rPr lang="en-GB" dirty="0"/>
            </a:br>
            <a:r>
              <a:rPr lang="en-GB" dirty="0"/>
              <a:t>CNIL </a:t>
            </a:r>
            <a:r>
              <a:rPr lang="hu-HU" dirty="0"/>
              <a:t>adatvédelmi hatásvizsgálati szoftver</a:t>
            </a:r>
            <a:endParaRPr lang="en-GB" dirty="0"/>
          </a:p>
        </p:txBody>
      </p:sp>
      <p:sp>
        <p:nvSpPr>
          <p:cNvPr id="3" name="Content Placeholder 2">
            <a:extLst>
              <a:ext uri="{FF2B5EF4-FFF2-40B4-BE49-F238E27FC236}">
                <a16:creationId xmlns:a16="http://schemas.microsoft.com/office/drawing/2014/main" id="{36CFB447-6ED3-4782-9532-3225725AAAD5}"/>
              </a:ext>
            </a:extLst>
          </p:cNvPr>
          <p:cNvSpPr>
            <a:spLocks noGrp="1"/>
          </p:cNvSpPr>
          <p:nvPr>
            <p:ph idx="1"/>
          </p:nvPr>
        </p:nvSpPr>
        <p:spPr>
          <a:xfrm>
            <a:off x="677334" y="2160589"/>
            <a:ext cx="9266766" cy="3880773"/>
          </a:xfrm>
        </p:spPr>
        <p:txBody>
          <a:bodyPr>
            <a:normAutofit/>
          </a:bodyPr>
          <a:lstStyle/>
          <a:p>
            <a:pPr algn="just"/>
            <a:r>
              <a:rPr lang="hu-HU" sz="2600" dirty="0"/>
              <a:t>A francia adatvédelmi hatóság – a CNIL - kifejlesztett egy szoftvert az adatvédelmi hatásvizsgálat lefolytatásának támogatására - PIA. Nyílt forráskódú és szabadon elérhető eszköz (angol, francia és olasz nyelven).</a:t>
            </a:r>
          </a:p>
          <a:p>
            <a:pPr algn="just"/>
            <a:r>
              <a:rPr lang="en-GB" sz="2600" dirty="0"/>
              <a:t>https://www.cnil.fr/en/open-source-pia-software-helps-carry-out-data-protection-impact-assesment</a:t>
            </a:r>
          </a:p>
        </p:txBody>
      </p:sp>
      <p:sp>
        <p:nvSpPr>
          <p:cNvPr id="5" name="Segnaposto numero diapositiva 4">
            <a:extLst>
              <a:ext uri="{FF2B5EF4-FFF2-40B4-BE49-F238E27FC236}">
                <a16:creationId xmlns:a16="http://schemas.microsoft.com/office/drawing/2014/main" id="{B792AAD2-8767-B44D-904C-662EB595FD32}"/>
              </a:ext>
            </a:extLst>
          </p:cNvPr>
          <p:cNvSpPr>
            <a:spLocks noGrp="1"/>
          </p:cNvSpPr>
          <p:nvPr>
            <p:ph type="sldNum" sz="quarter" idx="4"/>
          </p:nvPr>
        </p:nvSpPr>
        <p:spPr/>
        <p:txBody>
          <a:bodyPr/>
          <a:lstStyle/>
          <a:p>
            <a:fld id="{D57F1E4F-1CFF-5643-939E-02111984F565}" type="slidenum">
              <a:rPr lang="en-US" smtClean="0"/>
              <a:t>57</a:t>
            </a:fld>
            <a:endParaRPr lang="en-US" dirty="0"/>
          </a:p>
        </p:txBody>
      </p:sp>
      <p:pic>
        <p:nvPicPr>
          <p:cNvPr id="4" name="Picture 3">
            <a:extLst>
              <a:ext uri="{FF2B5EF4-FFF2-40B4-BE49-F238E27FC236}">
                <a16:creationId xmlns:a16="http://schemas.microsoft.com/office/drawing/2014/main" id="{C514596F-CCFE-498A-B3DE-1F6C18431F21}"/>
              </a:ext>
            </a:extLst>
          </p:cNvPr>
          <p:cNvPicPr>
            <a:picLocks noChangeAspect="1"/>
          </p:cNvPicPr>
          <p:nvPr/>
        </p:nvPicPr>
        <p:blipFill>
          <a:blip r:embed="rId3"/>
          <a:stretch>
            <a:fillRect/>
          </a:stretch>
        </p:blipFill>
        <p:spPr>
          <a:xfrm>
            <a:off x="7416800" y="4991768"/>
            <a:ext cx="4775200" cy="1866232"/>
          </a:xfrm>
          <a:prstGeom prst="rect">
            <a:avLst/>
          </a:prstGeom>
        </p:spPr>
      </p:pic>
      <p:sp>
        <p:nvSpPr>
          <p:cNvPr id="6" name="Ellipszis 5">
            <a:extLst>
              <a:ext uri="{FF2B5EF4-FFF2-40B4-BE49-F238E27FC236}">
                <a16:creationId xmlns:a16="http://schemas.microsoft.com/office/drawing/2014/main" id="{D5BFF996-8688-48C6-BA87-F2654881A39A}"/>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Ellipszis 6">
            <a:extLst>
              <a:ext uri="{FF2B5EF4-FFF2-40B4-BE49-F238E27FC236}">
                <a16:creationId xmlns:a16="http://schemas.microsoft.com/office/drawing/2014/main" id="{E344BFFC-A88C-42BD-83B3-CDAEF569EB8D}"/>
              </a:ext>
            </a:extLst>
          </p:cNvPr>
          <p:cNvSpPr/>
          <p:nvPr/>
        </p:nvSpPr>
        <p:spPr>
          <a:xfrm>
            <a:off x="11108872" y="2992"/>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365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FEA5-00EB-4EB5-9AB1-F22D0F2C4127}"/>
              </a:ext>
            </a:extLst>
          </p:cNvPr>
          <p:cNvSpPr>
            <a:spLocks noGrp="1"/>
          </p:cNvSpPr>
          <p:nvPr>
            <p:ph type="title"/>
          </p:nvPr>
        </p:nvSpPr>
        <p:spPr/>
        <p:txBody>
          <a:bodyPr>
            <a:normAutofit fontScale="90000"/>
          </a:bodyPr>
          <a:lstStyle/>
          <a:p>
            <a:r>
              <a:rPr lang="hu-HU" dirty="0"/>
              <a:t>Az adatvédelmi hatásvizsgálatra vonatkozó útmutatások további hasznos forrásai</a:t>
            </a:r>
          </a:p>
        </p:txBody>
      </p:sp>
      <p:sp>
        <p:nvSpPr>
          <p:cNvPr id="3" name="Content Placeholder 2">
            <a:extLst>
              <a:ext uri="{FF2B5EF4-FFF2-40B4-BE49-F238E27FC236}">
                <a16:creationId xmlns:a16="http://schemas.microsoft.com/office/drawing/2014/main" id="{6FE17359-0CDB-4461-AACA-B7A9CB82553C}"/>
              </a:ext>
            </a:extLst>
          </p:cNvPr>
          <p:cNvSpPr>
            <a:spLocks noGrp="1"/>
          </p:cNvSpPr>
          <p:nvPr>
            <p:ph idx="1"/>
          </p:nvPr>
        </p:nvSpPr>
        <p:spPr>
          <a:xfrm>
            <a:off x="677334" y="1930401"/>
            <a:ext cx="8596668" cy="4110962"/>
          </a:xfrm>
        </p:spPr>
        <p:txBody>
          <a:bodyPr>
            <a:normAutofit/>
          </a:bodyPr>
          <a:lstStyle/>
          <a:p>
            <a:pPr algn="just"/>
            <a:r>
              <a:rPr lang="hu-HU" sz="2600" dirty="0"/>
              <a:t>adatvédelmi hatásvizsgálati útmutatások</a:t>
            </a:r>
          </a:p>
          <a:p>
            <a:pPr algn="just"/>
            <a:r>
              <a:rPr lang="hu-HU" sz="2600" dirty="0"/>
              <a:t>adatvédelmi hatóságok</a:t>
            </a:r>
          </a:p>
          <a:p>
            <a:pPr algn="just"/>
            <a:r>
              <a:rPr lang="hu-HU" sz="2600" dirty="0"/>
              <a:t>szakirodalom</a:t>
            </a:r>
          </a:p>
          <a:p>
            <a:pPr algn="just"/>
            <a:r>
              <a:rPr lang="hu-HU" sz="2600" dirty="0"/>
              <a:t>tudományos irodalom</a:t>
            </a:r>
          </a:p>
          <a:p>
            <a:pPr algn="just"/>
            <a:r>
              <a:rPr lang="hu-HU" sz="2600" dirty="0"/>
              <a:t>közzétett adatvédelmi hatásvizsgálat</a:t>
            </a:r>
          </a:p>
        </p:txBody>
      </p:sp>
      <p:sp>
        <p:nvSpPr>
          <p:cNvPr id="4" name="Segnaposto numero diapositiva 3">
            <a:extLst>
              <a:ext uri="{FF2B5EF4-FFF2-40B4-BE49-F238E27FC236}">
                <a16:creationId xmlns:a16="http://schemas.microsoft.com/office/drawing/2014/main" id="{1EC9C94E-3A2E-5442-B0B8-88A9A751DFB1}"/>
              </a:ext>
            </a:extLst>
          </p:cNvPr>
          <p:cNvSpPr>
            <a:spLocks noGrp="1"/>
          </p:cNvSpPr>
          <p:nvPr>
            <p:ph type="sldNum" sz="quarter" idx="4"/>
          </p:nvPr>
        </p:nvSpPr>
        <p:spPr/>
        <p:txBody>
          <a:bodyPr/>
          <a:lstStyle/>
          <a:p>
            <a:fld id="{D57F1E4F-1CFF-5643-939E-02111984F565}" type="slidenum">
              <a:rPr lang="en-US" smtClean="0"/>
              <a:t>58</a:t>
            </a:fld>
            <a:endParaRPr lang="en-US" dirty="0"/>
          </a:p>
        </p:txBody>
      </p:sp>
      <p:sp>
        <p:nvSpPr>
          <p:cNvPr id="5" name="Ellipszis 4">
            <a:extLst>
              <a:ext uri="{FF2B5EF4-FFF2-40B4-BE49-F238E27FC236}">
                <a16:creationId xmlns:a16="http://schemas.microsoft.com/office/drawing/2014/main" id="{866FDC99-2298-44EB-B058-DC03AAF381D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5187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82BC-32AD-4A5A-B8EE-6FFC4E8F25B1}"/>
              </a:ext>
            </a:extLst>
          </p:cNvPr>
          <p:cNvSpPr>
            <a:spLocks noGrp="1"/>
          </p:cNvSpPr>
          <p:nvPr>
            <p:ph type="title"/>
          </p:nvPr>
        </p:nvSpPr>
        <p:spPr>
          <a:xfrm>
            <a:off x="677334" y="609600"/>
            <a:ext cx="8596668" cy="918411"/>
          </a:xfrm>
        </p:spPr>
        <p:txBody>
          <a:bodyPr/>
          <a:lstStyle/>
          <a:p>
            <a:r>
              <a:rPr lang="hu-HU" dirty="0"/>
              <a:t>Összefoglalás</a:t>
            </a:r>
            <a:endParaRPr lang="en-GB" dirty="0"/>
          </a:p>
        </p:txBody>
      </p:sp>
      <p:sp>
        <p:nvSpPr>
          <p:cNvPr id="3" name="Content Placeholder 2">
            <a:extLst>
              <a:ext uri="{FF2B5EF4-FFF2-40B4-BE49-F238E27FC236}">
                <a16:creationId xmlns:a16="http://schemas.microsoft.com/office/drawing/2014/main" id="{3319EECE-F4D4-464E-AD7A-DAAE0D710ED5}"/>
              </a:ext>
            </a:extLst>
          </p:cNvPr>
          <p:cNvSpPr>
            <a:spLocks noGrp="1"/>
          </p:cNvSpPr>
          <p:nvPr>
            <p:ph idx="1"/>
          </p:nvPr>
        </p:nvSpPr>
        <p:spPr>
          <a:xfrm>
            <a:off x="677334" y="1624263"/>
            <a:ext cx="8596668" cy="4417099"/>
          </a:xfrm>
        </p:spPr>
        <p:txBody>
          <a:bodyPr>
            <a:normAutofit/>
          </a:bodyPr>
          <a:lstStyle/>
          <a:p>
            <a:pPr lvl="0" algn="just"/>
            <a:r>
              <a:rPr lang="hu-HU" sz="2200" dirty="0"/>
              <a:t>Az adatvédelmi hatásvizsgálat és szükségessége</a:t>
            </a:r>
          </a:p>
          <a:p>
            <a:pPr lvl="0" algn="just"/>
            <a:r>
              <a:rPr lang="hu-HU" sz="2200" dirty="0"/>
              <a:t>Az adatvédelmi hatásvizsgálat a gyakorlatban</a:t>
            </a:r>
          </a:p>
          <a:p>
            <a:pPr lvl="1" algn="just"/>
            <a:r>
              <a:rPr lang="hu-HU" sz="2200" dirty="0"/>
              <a:t>Siker és kudarc</a:t>
            </a:r>
          </a:p>
          <a:p>
            <a:pPr lvl="1" algn="just"/>
            <a:r>
              <a:rPr lang="hu-HU" sz="2200" dirty="0"/>
              <a:t>A szükségesség, az arányosság és a kockázat megértése az adatvédelmi hatásvizsgálatban</a:t>
            </a:r>
          </a:p>
          <a:p>
            <a:pPr lvl="1" algn="just"/>
            <a:r>
              <a:rPr lang="hu-HU" sz="2200" dirty="0"/>
              <a:t>Konzultáció és együttműködés az érdekelt felekkel</a:t>
            </a:r>
          </a:p>
          <a:p>
            <a:pPr lvl="0" algn="just"/>
            <a:r>
              <a:rPr lang="hu-HU" sz="2200" dirty="0"/>
              <a:t>További hasznos források</a:t>
            </a:r>
          </a:p>
          <a:p>
            <a:pPr lvl="0" algn="just"/>
            <a:r>
              <a:rPr lang="hu-HU" sz="2200" dirty="0"/>
              <a:t>Tippek és trükkök az adatvédelmi hatásvizsgálat lefolytatásához</a:t>
            </a:r>
            <a:endParaRPr lang="en-GB" sz="2200" dirty="0"/>
          </a:p>
          <a:p>
            <a:pPr algn="just"/>
            <a:endParaRPr lang="en-GB" sz="2200" dirty="0"/>
          </a:p>
        </p:txBody>
      </p:sp>
      <p:sp>
        <p:nvSpPr>
          <p:cNvPr id="4" name="Segnaposto numero diapositiva 3">
            <a:extLst>
              <a:ext uri="{FF2B5EF4-FFF2-40B4-BE49-F238E27FC236}">
                <a16:creationId xmlns:a16="http://schemas.microsoft.com/office/drawing/2014/main" id="{29B80806-4708-FA42-B0E1-D28FC038B6AB}"/>
              </a:ext>
            </a:extLst>
          </p:cNvPr>
          <p:cNvSpPr>
            <a:spLocks noGrp="1"/>
          </p:cNvSpPr>
          <p:nvPr>
            <p:ph type="sldNum" sz="quarter" idx="4"/>
          </p:nvPr>
        </p:nvSpPr>
        <p:spPr/>
        <p:txBody>
          <a:bodyPr/>
          <a:lstStyle/>
          <a:p>
            <a:fld id="{D57F1E4F-1CFF-5643-939E-02111984F565}" type="slidenum">
              <a:rPr lang="en-US" smtClean="0"/>
              <a:t>59</a:t>
            </a:fld>
            <a:endParaRPr lang="en-US" dirty="0"/>
          </a:p>
        </p:txBody>
      </p:sp>
      <p:sp>
        <p:nvSpPr>
          <p:cNvPr id="5" name="Ellipszis 4">
            <a:extLst>
              <a:ext uri="{FF2B5EF4-FFF2-40B4-BE49-F238E27FC236}">
                <a16:creationId xmlns:a16="http://schemas.microsoft.com/office/drawing/2014/main" id="{09BF892C-B739-445B-86B2-FDE38DA6975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53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E284-99D9-4C78-9EB3-4AB2A6AD4A7D}"/>
              </a:ext>
            </a:extLst>
          </p:cNvPr>
          <p:cNvSpPr>
            <a:spLocks noGrp="1"/>
          </p:cNvSpPr>
          <p:nvPr>
            <p:ph type="title"/>
          </p:nvPr>
        </p:nvSpPr>
        <p:spPr/>
        <p:txBody>
          <a:bodyPr/>
          <a:lstStyle/>
          <a:p>
            <a:r>
              <a:rPr lang="hu-HU" dirty="0"/>
              <a:t>Célkitűzés</a:t>
            </a:r>
            <a:endParaRPr lang="en-GB" dirty="0"/>
          </a:p>
        </p:txBody>
      </p:sp>
      <p:sp>
        <p:nvSpPr>
          <p:cNvPr id="3" name="Content Placeholder 2">
            <a:extLst>
              <a:ext uri="{FF2B5EF4-FFF2-40B4-BE49-F238E27FC236}">
                <a16:creationId xmlns:a16="http://schemas.microsoft.com/office/drawing/2014/main" id="{C519D3EB-784B-4C11-A0A1-EC3BE5F623A7}"/>
              </a:ext>
            </a:extLst>
          </p:cNvPr>
          <p:cNvSpPr>
            <a:spLocks noGrp="1"/>
          </p:cNvSpPr>
          <p:nvPr>
            <p:ph idx="1"/>
          </p:nvPr>
        </p:nvSpPr>
        <p:spPr>
          <a:xfrm>
            <a:off x="677334" y="1747521"/>
            <a:ext cx="9238826" cy="4293842"/>
          </a:xfrm>
        </p:spPr>
        <p:txBody>
          <a:bodyPr>
            <a:normAutofit/>
          </a:bodyPr>
          <a:lstStyle/>
          <a:p>
            <a:pPr lvl="0" algn="just"/>
            <a:r>
              <a:rPr lang="hu-HU" sz="2800" dirty="0"/>
              <a:t>A képzés ismerteti az adatvédelmi hatásvizsgálat alapelveit, valamint szükséges elvégzésének körülményeit.</a:t>
            </a:r>
          </a:p>
          <a:p>
            <a:pPr lvl="0" algn="just"/>
            <a:r>
              <a:rPr lang="hu-HU" sz="2800" dirty="0"/>
              <a:t>Útmutatást nyújt az adatvédelmi kockázatok és hatások értékeléséhez.</a:t>
            </a:r>
          </a:p>
          <a:p>
            <a:pPr lvl="0" algn="just"/>
            <a:r>
              <a:rPr lang="hu-HU" sz="2800" dirty="0"/>
              <a:t>További hasznos források megnevezése.</a:t>
            </a:r>
          </a:p>
          <a:p>
            <a:pPr lvl="0" algn="just"/>
            <a:r>
              <a:rPr lang="hu-HU" sz="2800" dirty="0"/>
              <a:t>Az adatvédelmi hatásvizsgálati tapasztalatok, valamint tippek megosztása.</a:t>
            </a:r>
          </a:p>
          <a:p>
            <a:pPr algn="just"/>
            <a:endParaRPr lang="hu-HU" sz="2800" dirty="0"/>
          </a:p>
        </p:txBody>
      </p:sp>
      <p:sp>
        <p:nvSpPr>
          <p:cNvPr id="4" name="Segnaposto numero diapositiva 3">
            <a:extLst>
              <a:ext uri="{FF2B5EF4-FFF2-40B4-BE49-F238E27FC236}">
                <a16:creationId xmlns:a16="http://schemas.microsoft.com/office/drawing/2014/main" id="{9315EBA8-C62B-FA4A-96F6-792752FA3063}"/>
              </a:ext>
            </a:extLst>
          </p:cNvPr>
          <p:cNvSpPr>
            <a:spLocks noGrp="1"/>
          </p:cNvSpPr>
          <p:nvPr>
            <p:ph type="sldNum" sz="quarter" idx="4"/>
          </p:nvPr>
        </p:nvSpPr>
        <p:spPr/>
        <p:txBody>
          <a:bodyPr/>
          <a:lstStyle/>
          <a:p>
            <a:fld id="{D57F1E4F-1CFF-5643-939E-02111984F565}" type="slidenum">
              <a:rPr lang="en-US" smtClean="0"/>
              <a:t>6</a:t>
            </a:fld>
            <a:endParaRPr lang="en-US" dirty="0"/>
          </a:p>
        </p:txBody>
      </p:sp>
      <p:sp>
        <p:nvSpPr>
          <p:cNvPr id="5" name="Ellipszis 4">
            <a:extLst>
              <a:ext uri="{FF2B5EF4-FFF2-40B4-BE49-F238E27FC236}">
                <a16:creationId xmlns:a16="http://schemas.microsoft.com/office/drawing/2014/main" id="{B7541B7B-B042-4359-BF57-DE0E1CA5101E}"/>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8589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4161-31CF-4DC6-AF25-E444EB2DF2D8}"/>
              </a:ext>
            </a:extLst>
          </p:cNvPr>
          <p:cNvSpPr>
            <a:spLocks noGrp="1"/>
          </p:cNvSpPr>
          <p:nvPr>
            <p:ph type="title"/>
          </p:nvPr>
        </p:nvSpPr>
        <p:spPr/>
        <p:txBody>
          <a:bodyPr/>
          <a:lstStyle/>
          <a:p>
            <a:r>
              <a:rPr lang="hu-HU" dirty="0"/>
              <a:t>Értékelés és visszajelzés</a:t>
            </a:r>
            <a:endParaRPr lang="en-GB" dirty="0"/>
          </a:p>
        </p:txBody>
      </p:sp>
      <p:sp>
        <p:nvSpPr>
          <p:cNvPr id="3" name="Content Placeholder 2">
            <a:extLst>
              <a:ext uri="{FF2B5EF4-FFF2-40B4-BE49-F238E27FC236}">
                <a16:creationId xmlns:a16="http://schemas.microsoft.com/office/drawing/2014/main" id="{C9BF6E27-AA9A-4D3C-9149-B20F7A62117D}"/>
              </a:ext>
            </a:extLst>
          </p:cNvPr>
          <p:cNvSpPr>
            <a:spLocks noGrp="1"/>
          </p:cNvSpPr>
          <p:nvPr>
            <p:ph idx="1"/>
          </p:nvPr>
        </p:nvSpPr>
        <p:spPr/>
        <p:txBody>
          <a:bodyPr/>
          <a:lstStyle/>
          <a:p>
            <a:r>
              <a:rPr lang="hu-HU" dirty="0"/>
              <a:t>Értékelőlap</a:t>
            </a:r>
          </a:p>
          <a:p>
            <a:r>
              <a:rPr lang="hu-HU" dirty="0"/>
              <a:t>Jelenléti ív</a:t>
            </a:r>
          </a:p>
          <a:p>
            <a:endParaRPr lang="en-GB" dirty="0"/>
          </a:p>
        </p:txBody>
      </p:sp>
      <p:sp>
        <p:nvSpPr>
          <p:cNvPr id="4" name="Segnaposto numero diapositiva 3">
            <a:extLst>
              <a:ext uri="{FF2B5EF4-FFF2-40B4-BE49-F238E27FC236}">
                <a16:creationId xmlns:a16="http://schemas.microsoft.com/office/drawing/2014/main" id="{D3D79F3C-ACDD-A543-84A9-8EBEACAFDD74}"/>
              </a:ext>
            </a:extLst>
          </p:cNvPr>
          <p:cNvSpPr>
            <a:spLocks noGrp="1"/>
          </p:cNvSpPr>
          <p:nvPr>
            <p:ph type="sldNum" sz="quarter" idx="4"/>
          </p:nvPr>
        </p:nvSpPr>
        <p:spPr/>
        <p:txBody>
          <a:bodyPr/>
          <a:lstStyle/>
          <a:p>
            <a:fld id="{D57F1E4F-1CFF-5643-939E-02111984F565}" type="slidenum">
              <a:rPr lang="en-US" smtClean="0"/>
              <a:t>60</a:t>
            </a:fld>
            <a:endParaRPr lang="en-US" dirty="0"/>
          </a:p>
        </p:txBody>
      </p:sp>
      <p:sp>
        <p:nvSpPr>
          <p:cNvPr id="7" name="Title 1">
            <a:extLst>
              <a:ext uri="{FF2B5EF4-FFF2-40B4-BE49-F238E27FC236}">
                <a16:creationId xmlns:a16="http://schemas.microsoft.com/office/drawing/2014/main" id="{AB11F0A4-DA70-C941-9A99-1F909C48BDEC}"/>
              </a:ext>
            </a:extLst>
          </p:cNvPr>
          <p:cNvSpPr txBox="1">
            <a:spLocks/>
          </p:cNvSpPr>
          <p:nvPr/>
        </p:nvSpPr>
        <p:spPr>
          <a:xfrm>
            <a:off x="838200" y="9351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6" name="Ellipszis 5">
            <a:extLst>
              <a:ext uri="{FF2B5EF4-FFF2-40B4-BE49-F238E27FC236}">
                <a16:creationId xmlns:a16="http://schemas.microsoft.com/office/drawing/2014/main" id="{CB0AE48B-E992-4072-A42F-53E9D55CCE4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7761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07894-4D21-3B46-A2EA-C935391DBD6C}"/>
              </a:ext>
            </a:extLst>
          </p:cNvPr>
          <p:cNvSpPr>
            <a:spLocks noGrp="1"/>
          </p:cNvSpPr>
          <p:nvPr>
            <p:ph type="title"/>
          </p:nvPr>
        </p:nvSpPr>
        <p:spPr>
          <a:xfrm>
            <a:off x="677334" y="609600"/>
            <a:ext cx="8596668" cy="888460"/>
          </a:xfrm>
        </p:spPr>
        <p:txBody>
          <a:bodyPr/>
          <a:lstStyle/>
          <a:p>
            <a:r>
              <a:rPr lang="hu-HU" b="1" dirty="0" err="1"/>
              <a:t>Credits</a:t>
            </a:r>
            <a:endParaRPr lang="hu-HU" b="1" dirty="0"/>
          </a:p>
        </p:txBody>
      </p:sp>
      <p:sp>
        <p:nvSpPr>
          <p:cNvPr id="3" name="Segnaposto contenuto 2">
            <a:extLst>
              <a:ext uri="{FF2B5EF4-FFF2-40B4-BE49-F238E27FC236}">
                <a16:creationId xmlns:a16="http://schemas.microsoft.com/office/drawing/2014/main" id="{B477F202-DBF6-5D40-9E2F-CF747E4CA124}"/>
              </a:ext>
            </a:extLst>
          </p:cNvPr>
          <p:cNvSpPr>
            <a:spLocks noGrp="1"/>
          </p:cNvSpPr>
          <p:nvPr>
            <p:ph idx="1"/>
          </p:nvPr>
        </p:nvSpPr>
        <p:spPr>
          <a:xfrm>
            <a:off x="677334" y="1498061"/>
            <a:ext cx="8982232" cy="4543302"/>
          </a:xfrm>
        </p:spPr>
        <p:txBody>
          <a:bodyPr>
            <a:normAutofit/>
          </a:bodyPr>
          <a:lstStyle/>
          <a:p>
            <a:pPr marL="0" indent="0" algn="just">
              <a:lnSpc>
                <a:spcPct val="100000"/>
              </a:lnSpc>
              <a:spcBef>
                <a:spcPts val="0"/>
              </a:spcBef>
              <a:buNone/>
            </a:pPr>
            <a:r>
              <a:rPr lang="hu-HU" dirty="0"/>
              <a:t>These training materials are based on standard training materials developed in the context of the project “Supporting Training Activities on the Data Protection Reform” – STAR (</a:t>
            </a:r>
            <a:r>
              <a:rPr lang="hu-HU" dirty="0">
                <a:hlinkClick r:id="rId3"/>
              </a:rPr>
              <a:t>http://www.project-star.eu/</a:t>
            </a:r>
            <a:r>
              <a:rPr lang="hu-HU" dirty="0"/>
              <a:t>).</a:t>
            </a:r>
          </a:p>
          <a:p>
            <a:pPr marL="0" indent="0" algn="just">
              <a:lnSpc>
                <a:spcPct val="100000"/>
              </a:lnSpc>
              <a:spcBef>
                <a:spcPts val="0"/>
              </a:spcBef>
              <a:buNone/>
            </a:pPr>
            <a:endParaRPr lang="hu-HU" dirty="0"/>
          </a:p>
          <a:p>
            <a:pPr marL="0" indent="0" algn="just">
              <a:lnSpc>
                <a:spcPct val="100000"/>
              </a:lnSpc>
              <a:spcBef>
                <a:spcPts val="0"/>
              </a:spcBef>
              <a:buNone/>
            </a:pPr>
            <a:endParaRPr lang="hu-HU" dirty="0"/>
          </a:p>
          <a:p>
            <a:pPr marL="2149475" indent="0" algn="just">
              <a:lnSpc>
                <a:spcPct val="100000"/>
              </a:lnSpc>
              <a:spcBef>
                <a:spcPts val="0"/>
              </a:spcBef>
              <a:buNone/>
            </a:pPr>
            <a:r>
              <a:rPr lang="hu-HU" dirty="0"/>
              <a:t>This project as funded by the European Union’s Rights, Equality and Citizenship Programme (2014-2020) </a:t>
            </a:r>
            <a:r>
              <a:rPr lang="hu-HU" dirty="0" err="1"/>
              <a:t>under</a:t>
            </a:r>
            <a:r>
              <a:rPr lang="hu-HU" dirty="0"/>
              <a:t> Grant Agreement No 769138.</a:t>
            </a:r>
          </a:p>
          <a:p>
            <a:pPr marL="2006600" indent="0" algn="just">
              <a:lnSpc>
                <a:spcPct val="100000"/>
              </a:lnSpc>
              <a:spcBef>
                <a:spcPts val="0"/>
              </a:spcBef>
              <a:buNone/>
            </a:pPr>
            <a:endParaRPr lang="hu-HU" dirty="0"/>
          </a:p>
          <a:p>
            <a:pPr marL="2151063" indent="0" algn="just">
              <a:lnSpc>
                <a:spcPct val="100000"/>
              </a:lnSpc>
              <a:spcBef>
                <a:spcPts val="0"/>
              </a:spcBef>
              <a:buNone/>
            </a:pPr>
            <a:r>
              <a:rPr lang="hu-HU" dirty="0"/>
              <a:t>The default version of training materials are available free-of-charge on the STAR project website.</a:t>
            </a:r>
          </a:p>
          <a:p>
            <a:pPr marL="19050" indent="0" algn="just">
              <a:lnSpc>
                <a:spcPct val="100000"/>
              </a:lnSpc>
              <a:spcBef>
                <a:spcPts val="0"/>
              </a:spcBef>
              <a:buNone/>
            </a:pPr>
            <a:endParaRPr lang="hu-HU" dirty="0"/>
          </a:p>
          <a:p>
            <a:pPr marL="19050" indent="0" algn="just">
              <a:lnSpc>
                <a:spcPct val="100000"/>
              </a:lnSpc>
              <a:spcBef>
                <a:spcPts val="0"/>
              </a:spcBef>
              <a:buNone/>
            </a:pPr>
            <a:r>
              <a:rPr lang="hu-HU" dirty="0"/>
              <a:t>The content of this project represents the views of the authors only and is their sole responsibility. The European Commission does not accept any responsibility for use that may be made of the information it contains.</a:t>
            </a:r>
          </a:p>
        </p:txBody>
      </p:sp>
      <p:sp>
        <p:nvSpPr>
          <p:cNvPr id="4" name="Segnaposto numero diapositiva 3">
            <a:extLst>
              <a:ext uri="{FF2B5EF4-FFF2-40B4-BE49-F238E27FC236}">
                <a16:creationId xmlns:a16="http://schemas.microsoft.com/office/drawing/2014/main" id="{464A7052-1EA7-AE49-BAC2-9041DE710AA2}"/>
              </a:ext>
            </a:extLst>
          </p:cNvPr>
          <p:cNvSpPr>
            <a:spLocks noGrp="1"/>
          </p:cNvSpPr>
          <p:nvPr>
            <p:ph type="sldNum" sz="quarter" idx="4"/>
          </p:nvPr>
        </p:nvSpPr>
        <p:spPr/>
        <p:txBody>
          <a:bodyPr/>
          <a:lstStyle/>
          <a:p>
            <a:fld id="{D57F1E4F-1CFF-5643-939E-02111984F565}" type="slidenum">
              <a:rPr lang="en-US" smtClean="0">
                <a:solidFill>
                  <a:srgbClr val="4A66AC"/>
                </a:solidFill>
              </a:rPr>
              <a:pPr/>
              <a:t>61</a:t>
            </a:fld>
            <a:endParaRPr lang="en-US" dirty="0">
              <a:solidFill>
                <a:srgbClr val="4A66AC"/>
              </a:solidFill>
            </a:endParaRPr>
          </a:p>
        </p:txBody>
      </p:sp>
      <p:pic>
        <p:nvPicPr>
          <p:cNvPr id="5" name="Picture 4">
            <a:extLst>
              <a:ext uri="{FF2B5EF4-FFF2-40B4-BE49-F238E27FC236}">
                <a16:creationId xmlns:a16="http://schemas.microsoft.com/office/drawing/2014/main" id="{A11D84FC-CBE8-E04C-B63B-A35D5ADE59C4}"/>
              </a:ext>
            </a:extLst>
          </p:cNvPr>
          <p:cNvPicPr>
            <a:picLocks noChangeAspect="1"/>
          </p:cNvPicPr>
          <p:nvPr/>
        </p:nvPicPr>
        <p:blipFill>
          <a:blip r:embed="rId4"/>
          <a:stretch>
            <a:fillRect/>
          </a:stretch>
        </p:blipFill>
        <p:spPr>
          <a:xfrm>
            <a:off x="677334" y="3161257"/>
            <a:ext cx="2101705" cy="1401731"/>
          </a:xfrm>
          <a:prstGeom prst="rect">
            <a:avLst/>
          </a:prstGeom>
        </p:spPr>
      </p:pic>
      <p:sp>
        <p:nvSpPr>
          <p:cNvPr id="7" name="Ellipszis 6">
            <a:extLst>
              <a:ext uri="{FF2B5EF4-FFF2-40B4-BE49-F238E27FC236}">
                <a16:creationId xmlns:a16="http://schemas.microsoft.com/office/drawing/2014/main" id="{9D6A219B-6B5B-4A04-8A29-9F572CA3CA44}"/>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3829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C019-63A0-42E7-B752-0BD895334D4A}"/>
              </a:ext>
            </a:extLst>
          </p:cNvPr>
          <p:cNvSpPr>
            <a:spLocks noGrp="1"/>
          </p:cNvSpPr>
          <p:nvPr>
            <p:ph type="title"/>
          </p:nvPr>
        </p:nvSpPr>
        <p:spPr/>
        <p:txBody>
          <a:bodyPr/>
          <a:lstStyle/>
          <a:p>
            <a:r>
              <a:rPr lang="hu-HU" dirty="0"/>
              <a:t>Bevezetés</a:t>
            </a:r>
            <a:endParaRPr lang="en-GB" dirty="0"/>
          </a:p>
        </p:txBody>
      </p:sp>
      <p:sp>
        <p:nvSpPr>
          <p:cNvPr id="3" name="Content Placeholder 2">
            <a:extLst>
              <a:ext uri="{FF2B5EF4-FFF2-40B4-BE49-F238E27FC236}">
                <a16:creationId xmlns:a16="http://schemas.microsoft.com/office/drawing/2014/main" id="{7A2D221C-CD50-414B-A8F5-5EA3A9771C8A}"/>
              </a:ext>
            </a:extLst>
          </p:cNvPr>
          <p:cNvSpPr>
            <a:spLocks noGrp="1"/>
          </p:cNvSpPr>
          <p:nvPr>
            <p:ph idx="1"/>
          </p:nvPr>
        </p:nvSpPr>
        <p:spPr>
          <a:xfrm>
            <a:off x="677334" y="1564641"/>
            <a:ext cx="8596668" cy="4476722"/>
          </a:xfrm>
        </p:spPr>
        <p:txBody>
          <a:bodyPr>
            <a:normAutofit/>
          </a:bodyPr>
          <a:lstStyle/>
          <a:p>
            <a:pPr algn="just"/>
            <a:r>
              <a:rPr lang="hu-HU" sz="2400" dirty="0"/>
              <a:t>Milyen tapasztalattal rendelkezik az adatvédelemről?</a:t>
            </a:r>
          </a:p>
          <a:p>
            <a:pPr algn="just"/>
            <a:r>
              <a:rPr lang="hu-HU" sz="2400" dirty="0"/>
              <a:t>Folytatott már le adatvédelmi hatásvizsgálatot korábban?</a:t>
            </a:r>
          </a:p>
          <a:p>
            <a:pPr algn="just"/>
            <a:r>
              <a:rPr lang="hu-HU" sz="2400" dirty="0"/>
              <a:t>Mit vár a mai képzéstől?</a:t>
            </a:r>
          </a:p>
        </p:txBody>
      </p:sp>
      <p:sp>
        <p:nvSpPr>
          <p:cNvPr id="4" name="Segnaposto numero diapositiva 3">
            <a:extLst>
              <a:ext uri="{FF2B5EF4-FFF2-40B4-BE49-F238E27FC236}">
                <a16:creationId xmlns:a16="http://schemas.microsoft.com/office/drawing/2014/main" id="{F31AD6D1-3A7D-2A4D-BECC-2A57E21AFD8E}"/>
              </a:ext>
            </a:extLst>
          </p:cNvPr>
          <p:cNvSpPr>
            <a:spLocks noGrp="1"/>
          </p:cNvSpPr>
          <p:nvPr>
            <p:ph type="sldNum" sz="quarter" idx="4"/>
          </p:nvPr>
        </p:nvSpPr>
        <p:spPr/>
        <p:txBody>
          <a:bodyPr/>
          <a:lstStyle/>
          <a:p>
            <a:fld id="{D57F1E4F-1CFF-5643-939E-02111984F565}" type="slidenum">
              <a:rPr lang="en-US" smtClean="0"/>
              <a:t>7</a:t>
            </a:fld>
            <a:endParaRPr lang="en-US" dirty="0"/>
          </a:p>
        </p:txBody>
      </p:sp>
      <p:sp>
        <p:nvSpPr>
          <p:cNvPr id="5" name="Ellipszis 4">
            <a:extLst>
              <a:ext uri="{FF2B5EF4-FFF2-40B4-BE49-F238E27FC236}">
                <a16:creationId xmlns:a16="http://schemas.microsoft.com/office/drawing/2014/main" id="{5591D0D6-1960-4C5A-A35A-C55A9652856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685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FBF-B523-429A-9D12-CB21BE32026C}"/>
              </a:ext>
            </a:extLst>
          </p:cNvPr>
          <p:cNvSpPr>
            <a:spLocks noGrp="1"/>
          </p:cNvSpPr>
          <p:nvPr>
            <p:ph type="title"/>
          </p:nvPr>
        </p:nvSpPr>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90E96E04-24D0-48A8-B4A2-9AA7029E6087}"/>
              </a:ext>
            </a:extLst>
          </p:cNvPr>
          <p:cNvSpPr>
            <a:spLocks noGrp="1"/>
          </p:cNvSpPr>
          <p:nvPr>
            <p:ph idx="1"/>
          </p:nvPr>
        </p:nvSpPr>
        <p:spPr>
          <a:xfrm>
            <a:off x="677334" y="1503681"/>
            <a:ext cx="9563946" cy="4545702"/>
          </a:xfrm>
        </p:spPr>
        <p:txBody>
          <a:bodyPr>
            <a:noAutofit/>
          </a:bodyPr>
          <a:lstStyle/>
          <a:p>
            <a:pPr marL="514350" lvl="0" indent="-514350">
              <a:buFont typeface="+mj-lt"/>
              <a:buAutoNum type="arabicPeriod"/>
            </a:pPr>
            <a:r>
              <a:rPr lang="hu-HU" sz="2200" dirty="0">
                <a:solidFill>
                  <a:srgbClr val="00B050"/>
                </a:solidFill>
              </a:rPr>
              <a:t>Bevezetés</a:t>
            </a:r>
          </a:p>
          <a:p>
            <a:pPr marL="914400" lvl="1" indent="-457200">
              <a:buFont typeface="+mj-lt"/>
              <a:buAutoNum type="alphaLcParenR"/>
            </a:pPr>
            <a:r>
              <a:rPr lang="hu-HU" sz="2200" dirty="0">
                <a:solidFill>
                  <a:srgbClr val="00B050"/>
                </a:solidFill>
              </a:rPr>
              <a:t>Célkitűzés</a:t>
            </a:r>
          </a:p>
          <a:p>
            <a:pPr marL="514350" lvl="0" indent="-514350">
              <a:buFont typeface="+mj-lt"/>
              <a:buAutoNum type="arabicPeriod"/>
            </a:pPr>
            <a:r>
              <a:rPr lang="hu-HU" sz="2200" dirty="0">
                <a:solidFill>
                  <a:srgbClr val="FF0000"/>
                </a:solidFill>
              </a:rPr>
              <a:t>Az adatvédelmi hatásvizsgálat és annak szükségessége</a:t>
            </a:r>
          </a:p>
          <a:p>
            <a:pPr marL="514350" lvl="0" indent="-514350">
              <a:buFont typeface="+mj-lt"/>
              <a:buAutoNum type="arabicPeriod"/>
            </a:pPr>
            <a:r>
              <a:rPr lang="hu-HU" sz="2200" dirty="0"/>
              <a:t>Az adatvédelmi hatásvizsgálat a gyakorlatban</a:t>
            </a:r>
          </a:p>
          <a:p>
            <a:pPr marL="914400" lvl="1" indent="-457200">
              <a:buFont typeface="+mj-lt"/>
              <a:buAutoNum type="alphaLcParenR"/>
            </a:pPr>
            <a:r>
              <a:rPr lang="hu-HU" sz="2200" dirty="0"/>
              <a:t>Siker és kudarc</a:t>
            </a:r>
          </a:p>
          <a:p>
            <a:pPr marL="914400" lvl="1" indent="-457200">
              <a:buFont typeface="+mj-lt"/>
              <a:buAutoNum type="alphaLcParenR"/>
            </a:pPr>
            <a:r>
              <a:rPr lang="hu-HU" sz="2200" dirty="0"/>
              <a:t>A szükségesség, az arányosság és a kockázat a hatásvizsgálat során</a:t>
            </a:r>
          </a:p>
          <a:p>
            <a:pPr marL="914400" lvl="1" indent="-457200">
              <a:buFont typeface="+mj-lt"/>
              <a:buAutoNum type="alphaLcParenR"/>
            </a:pPr>
            <a:r>
              <a:rPr lang="hu-HU" sz="2200" dirty="0"/>
              <a:t>Konzultáció és együttműködés az érdekelt felekkel</a:t>
            </a:r>
          </a:p>
          <a:p>
            <a:pPr marL="514350" lvl="0" indent="-514350">
              <a:buFont typeface="+mj-lt"/>
              <a:buAutoNum type="arabicPeriod"/>
            </a:pPr>
            <a:r>
              <a:rPr lang="hu-HU" sz="2200" dirty="0"/>
              <a:t>Tippek és trükkök az adatvédelmi hatásvizsgálat lefolytatásához</a:t>
            </a:r>
          </a:p>
          <a:p>
            <a:pPr marL="514350" lvl="0" indent="-514350">
              <a:buFont typeface="+mj-lt"/>
              <a:buAutoNum type="arabicPeriod"/>
            </a:pPr>
            <a:r>
              <a:rPr lang="hu-HU" sz="2200" dirty="0"/>
              <a:t>Kérdések és válaszok</a:t>
            </a:r>
          </a:p>
          <a:p>
            <a:pPr marL="514350" lvl="0" indent="-514350">
              <a:buFont typeface="+mj-lt"/>
              <a:buAutoNum type="arabicPeriod"/>
            </a:pPr>
            <a:r>
              <a:rPr lang="hu-HU" sz="2200" dirty="0"/>
              <a:t>Összefoglalás és visszajelzés</a:t>
            </a:r>
            <a:endParaRPr lang="en-GB" sz="2200" dirty="0"/>
          </a:p>
        </p:txBody>
      </p:sp>
      <p:sp>
        <p:nvSpPr>
          <p:cNvPr id="4" name="Segnaposto numero diapositiva 3">
            <a:extLst>
              <a:ext uri="{FF2B5EF4-FFF2-40B4-BE49-F238E27FC236}">
                <a16:creationId xmlns:a16="http://schemas.microsoft.com/office/drawing/2014/main" id="{ABE992BB-DD05-DF49-B055-98A6525CD81C}"/>
              </a:ext>
            </a:extLst>
          </p:cNvPr>
          <p:cNvSpPr>
            <a:spLocks noGrp="1"/>
          </p:cNvSpPr>
          <p:nvPr>
            <p:ph type="sldNum" sz="quarter" idx="4"/>
          </p:nvPr>
        </p:nvSpPr>
        <p:spPr/>
        <p:txBody>
          <a:bodyPr/>
          <a:lstStyle/>
          <a:p>
            <a:fld id="{D57F1E4F-1CFF-5643-939E-02111984F565}" type="slidenum">
              <a:rPr lang="en-US" smtClean="0">
                <a:solidFill>
                  <a:srgbClr val="4A66AC"/>
                </a:solidFill>
              </a:rPr>
              <a:pPr/>
              <a:t>8</a:t>
            </a:fld>
            <a:endParaRPr lang="en-US" dirty="0">
              <a:solidFill>
                <a:srgbClr val="4A66AC"/>
              </a:solidFill>
            </a:endParaRPr>
          </a:p>
        </p:txBody>
      </p:sp>
      <p:sp>
        <p:nvSpPr>
          <p:cNvPr id="5" name="Ellipszis 4">
            <a:extLst>
              <a:ext uri="{FF2B5EF4-FFF2-40B4-BE49-F238E27FC236}">
                <a16:creationId xmlns:a16="http://schemas.microsoft.com/office/drawing/2014/main" id="{C0DE5BE8-706C-45C7-B6AC-8813651EAEB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9040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DEA5-E9D5-49E4-AD72-819C68F3C18F}"/>
              </a:ext>
            </a:extLst>
          </p:cNvPr>
          <p:cNvSpPr>
            <a:spLocks noGrp="1"/>
          </p:cNvSpPr>
          <p:nvPr>
            <p:ph type="title"/>
          </p:nvPr>
        </p:nvSpPr>
        <p:spPr>
          <a:xfrm>
            <a:off x="1165014" y="2966720"/>
            <a:ext cx="9198186" cy="1320800"/>
          </a:xfrm>
        </p:spPr>
        <p:txBody>
          <a:bodyPr/>
          <a:lstStyle/>
          <a:p>
            <a:pPr algn="just"/>
            <a:r>
              <a:rPr lang="hu-HU" dirty="0"/>
              <a:t>Mit tud az adatvédelmi hatásvizsgálatról</a:t>
            </a:r>
            <a:r>
              <a:rPr lang="en-GB" dirty="0"/>
              <a:t>? </a:t>
            </a:r>
          </a:p>
        </p:txBody>
      </p:sp>
      <p:sp>
        <p:nvSpPr>
          <p:cNvPr id="4" name="Segnaposto numero diapositiva 3">
            <a:extLst>
              <a:ext uri="{FF2B5EF4-FFF2-40B4-BE49-F238E27FC236}">
                <a16:creationId xmlns:a16="http://schemas.microsoft.com/office/drawing/2014/main" id="{4D7253DC-7B28-2047-874D-30377EA4EA88}"/>
              </a:ext>
            </a:extLst>
          </p:cNvPr>
          <p:cNvSpPr>
            <a:spLocks noGrp="1"/>
          </p:cNvSpPr>
          <p:nvPr>
            <p:ph type="sldNum" sz="quarter" idx="4"/>
          </p:nvPr>
        </p:nvSpPr>
        <p:spPr/>
        <p:txBody>
          <a:bodyPr/>
          <a:lstStyle/>
          <a:p>
            <a:fld id="{D57F1E4F-1CFF-5643-939E-02111984F565}" type="slidenum">
              <a:rPr lang="en-US" smtClean="0"/>
              <a:t>9</a:t>
            </a:fld>
            <a:endParaRPr lang="en-US" dirty="0"/>
          </a:p>
        </p:txBody>
      </p:sp>
      <p:sp>
        <p:nvSpPr>
          <p:cNvPr id="5" name="Ellipszis 4">
            <a:extLst>
              <a:ext uri="{FF2B5EF4-FFF2-40B4-BE49-F238E27FC236}">
                <a16:creationId xmlns:a16="http://schemas.microsoft.com/office/drawing/2014/main" id="{9C89EB33-0931-439D-92F9-9EC00C2878C6}"/>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3489225"/>
      </p:ext>
    </p:extLst>
  </p:cSld>
  <p:clrMapOvr>
    <a:masterClrMapping/>
  </p:clrMapOvr>
</p:sld>
</file>

<file path=ppt/theme/theme1.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2.xml><?xml version="1.0" encoding="utf-8"?>
<a:theme xmlns:a="http://schemas.openxmlformats.org/drawingml/2006/main" name="2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3.xml><?xml version="1.0" encoding="utf-8"?>
<a:theme xmlns:a="http://schemas.openxmlformats.org/drawingml/2006/main" name="3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4.xml><?xml version="1.0" encoding="utf-8"?>
<a:theme xmlns:a="http://schemas.openxmlformats.org/drawingml/2006/main" name="4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5.xml><?xml version="1.0" encoding="utf-8"?>
<a:theme xmlns:a="http://schemas.openxmlformats.org/drawingml/2006/main" name="5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6.xml><?xml version="1.0" encoding="utf-8"?>
<a:theme xmlns:a="http://schemas.openxmlformats.org/drawingml/2006/main" name="6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14557</TotalTime>
  <Words>11224</Words>
  <Application>Microsoft Office PowerPoint</Application>
  <PresentationFormat>Szélesvásznú</PresentationFormat>
  <Paragraphs>1176</Paragraphs>
  <Slides>61</Slides>
  <Notes>59</Notes>
  <HiddenSlides>0</HiddenSlides>
  <MMClips>0</MMClips>
  <ScaleCrop>false</ScaleCrop>
  <HeadingPairs>
    <vt:vector size="6" baseType="variant">
      <vt:variant>
        <vt:lpstr>Használt betűtípusok</vt:lpstr>
      </vt:variant>
      <vt:variant>
        <vt:i4>5</vt:i4>
      </vt:variant>
      <vt:variant>
        <vt:lpstr>Téma</vt:lpstr>
      </vt:variant>
      <vt:variant>
        <vt:i4>6</vt:i4>
      </vt:variant>
      <vt:variant>
        <vt:lpstr>Diacímek</vt:lpstr>
      </vt:variant>
      <vt:variant>
        <vt:i4>61</vt:i4>
      </vt:variant>
    </vt:vector>
  </HeadingPairs>
  <TitlesOfParts>
    <vt:vector size="72" baseType="lpstr">
      <vt:lpstr>Arial</vt:lpstr>
      <vt:lpstr>Calibri</vt:lpstr>
      <vt:lpstr>Cambria</vt:lpstr>
      <vt:lpstr>Trebuchet MS</vt:lpstr>
      <vt:lpstr>Wingdings 3</vt:lpstr>
      <vt:lpstr>1_Facet</vt:lpstr>
      <vt:lpstr>2_Facet</vt:lpstr>
      <vt:lpstr>3_Facet</vt:lpstr>
      <vt:lpstr>4_Facet</vt:lpstr>
      <vt:lpstr>5_Facet</vt:lpstr>
      <vt:lpstr>6_Facet</vt:lpstr>
      <vt:lpstr>9. témakör – Az adatvédelmi hatásvizsgálat</vt:lpstr>
      <vt:lpstr>Útmutató a diák használatához (diavetítés előtt eltávolítandó)</vt:lpstr>
      <vt:lpstr>Útmutató az egyes diák színjelöléséhez [Diavetítés előtt eltávolítandó]</vt:lpstr>
      <vt:lpstr>Előadó</vt:lpstr>
      <vt:lpstr>Tartalomjegyzék</vt:lpstr>
      <vt:lpstr>Célkitűzés</vt:lpstr>
      <vt:lpstr>Bevezetés</vt:lpstr>
      <vt:lpstr>Tartalomjegyzék</vt:lpstr>
      <vt:lpstr>Mit tud az adatvédelmi hatásvizsgálatról? </vt:lpstr>
      <vt:lpstr>PowerPoint-bemutató</vt:lpstr>
      <vt:lpstr>Az adatvédelmi hatásvizsgálat</vt:lpstr>
      <vt:lpstr>Az Egyesült Királyság adatvédelmi hatóságának (Information Commissioner’s Office, ICO) megközelítése </vt:lpstr>
      <vt:lpstr>Adatvédelmi hatásvizsgálat a GDPR-ban</vt:lpstr>
      <vt:lpstr>Adatvédelmi hatásvizsgálat a GDPR-ban (2)</vt:lpstr>
      <vt:lpstr>Rövid történeti áttekintés</vt:lpstr>
      <vt:lpstr>Rövid történeti áttekintés (2)</vt:lpstr>
      <vt:lpstr>Rövid történeti áttekintés (3)</vt:lpstr>
      <vt:lpstr>Rövid történeti áttekintés (4)</vt:lpstr>
      <vt:lpstr>Az adatvédelmi hatásvizsgálat Összefoglaló:</vt:lpstr>
      <vt:lpstr>Kérdések?</vt:lpstr>
      <vt:lpstr>Tartalomjegyzék</vt:lpstr>
      <vt:lpstr>Az adatvédelmi hatásvizsgálatban rejlő lehetőségek </vt:lpstr>
      <vt:lpstr>Az adatvédelmi hatásvizsgálat kihívásai</vt:lpstr>
      <vt:lpstr>Az adatvédelmi hatásvizsgálat szükségessége - küszöbérték vizsgálata (1)</vt:lpstr>
      <vt:lpstr>Az adatvédelmi hatásvizsgálat szükségessége - küszöbérték vizsgálata (2)</vt:lpstr>
      <vt:lpstr>A WP29 munkacsoport adatvédelmi hatásvizsgálati kritériumai</vt:lpstr>
      <vt:lpstr>A NAIH adatvédelmi hatásvizsgálati listája (1)</vt:lpstr>
      <vt:lpstr>A NAIH adatvédelmi hatásvizsgálati listája (2)</vt:lpstr>
      <vt:lpstr>A NAIH adatvédelmi hatásvizsgálati listája (3)</vt:lpstr>
      <vt:lpstr>A NAIH adatvédelmi hatásvizsgálati listája (4)</vt:lpstr>
      <vt:lpstr>A NAIH adatvédelmi hatásvizsgálati listája (5)</vt:lpstr>
      <vt:lpstr>A NAIH adatvédelmi hatásvizsgálati listája (6)</vt:lpstr>
      <vt:lpstr>A szervezet hatásvizsgálati listájának bemutatása</vt:lpstr>
      <vt:lpstr>Mikor nem szükséges az adatvédelmi hatásvizsgálat?</vt:lpstr>
      <vt:lpstr>Feladat – A küszöbérték elemzése</vt:lpstr>
      <vt:lpstr>Az adatvédelmi hatásvizsgálat folyamata</vt:lpstr>
      <vt:lpstr>A GDPR szerinti minimumkövetelmények 35. cikk (7) bekezdés (1)</vt:lpstr>
      <vt:lpstr>A GDPR szerinti minimumkövetelmények 35. cikk (7) bekezdés (2)</vt:lpstr>
      <vt:lpstr>PowerPoint-bemutató</vt:lpstr>
      <vt:lpstr>PowerPoint-bemutató</vt:lpstr>
      <vt:lpstr>PowerPoint-bemutató</vt:lpstr>
      <vt:lpstr>A kockázat felmérése</vt:lpstr>
      <vt:lpstr>Önök közül valakinek sérült már a magánélethez való joga?</vt:lpstr>
      <vt:lpstr>Gyakori adatvédelmi kockázatok és sérülések</vt:lpstr>
      <vt:lpstr>Feladat - adatvédelmi kockázatelemzés</vt:lpstr>
      <vt:lpstr>Konzultáció</vt:lpstr>
      <vt:lpstr>Kivel kell konzultálni a hatásvizsgálat során?</vt:lpstr>
      <vt:lpstr>Konzultációs módszerek</vt:lpstr>
      <vt:lpstr>Kérdések?</vt:lpstr>
      <vt:lpstr>Tartalomjegyzék</vt:lpstr>
      <vt:lpstr>Az adatvédelmi tisztviselő bevonása</vt:lpstr>
      <vt:lpstr>A kötelezően kijelölendő adatvédelmi tisztviselő szerepe</vt:lpstr>
      <vt:lpstr>Az adatvédelmi hatásvizsgálat közzététele </vt:lpstr>
      <vt:lpstr>Meg kell küldenem az adatvédelmi hatásvizsgálat eredményét az adatvédelmi hatóságnak?</vt:lpstr>
      <vt:lpstr>Az ICO hatásvizsgálati útmutatója</vt:lpstr>
      <vt:lpstr>ISO/IEC 29134 – Iránymutatás az adatvédelmi hatásvizsgálathoz</vt:lpstr>
      <vt:lpstr>Adatvédelmi hatásvizsgálati eszközök:  CNIL adatvédelmi hatásvizsgálati szoftver</vt:lpstr>
      <vt:lpstr>Az adatvédelmi hatásvizsgálatra vonatkozó útmutatások további hasznos forrásai</vt:lpstr>
      <vt:lpstr>Összefoglalás</vt:lpstr>
      <vt:lpstr>Értékelés és visszajelzés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Impact Assessments</dc:title>
  <dc:creator>David Barnard-Wills</dc:creator>
  <cp:lastModifiedBy>NAIH-311</cp:lastModifiedBy>
  <cp:revision>505</cp:revision>
  <dcterms:created xsi:type="dcterms:W3CDTF">2018-11-13T12:24:01Z</dcterms:created>
  <dcterms:modified xsi:type="dcterms:W3CDTF">2020-03-11T13:03:41Z</dcterms:modified>
</cp:coreProperties>
</file>